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8"/>
  </p:notesMasterIdLst>
  <p:handoutMasterIdLst>
    <p:handoutMasterId r:id="rId19"/>
  </p:handoutMasterIdLst>
  <p:sldIdLst>
    <p:sldId id="261" r:id="rId2"/>
    <p:sldId id="262" r:id="rId3"/>
    <p:sldId id="267" r:id="rId4"/>
    <p:sldId id="332" r:id="rId5"/>
    <p:sldId id="324" r:id="rId6"/>
    <p:sldId id="346" r:id="rId7"/>
    <p:sldId id="309" r:id="rId8"/>
    <p:sldId id="347" r:id="rId9"/>
    <p:sldId id="336" r:id="rId10"/>
    <p:sldId id="337" r:id="rId11"/>
    <p:sldId id="348" r:id="rId12"/>
    <p:sldId id="349" r:id="rId13"/>
    <p:sldId id="273" r:id="rId14"/>
    <p:sldId id="350" r:id="rId15"/>
    <p:sldId id="299" r:id="rId16"/>
    <p:sldId id="266" r:id="rId17"/>
  </p:sldIdLst>
  <p:sldSz cx="9144000" cy="6858000" type="screen4x3"/>
  <p:notesSz cx="9144000" cy="6858000"/>
  <p:defaultTextStyle>
    <a:defPPr>
      <a:defRPr lang="ja-JP"/>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393"/>
    <a:srgbClr val="AA6273"/>
    <a:srgbClr val="DCA7BB"/>
    <a:srgbClr val="D787A5"/>
    <a:srgbClr val="BA6A89"/>
    <a:srgbClr val="6D0029"/>
    <a:srgbClr val="4C0026"/>
    <a:srgbClr val="260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86"/>
    <p:restoredTop sz="81831"/>
  </p:normalViewPr>
  <p:slideViewPr>
    <p:cSldViewPr showGuides="1">
      <p:cViewPr varScale="1">
        <p:scale>
          <a:sx n="100" d="100"/>
          <a:sy n="100" d="100"/>
        </p:scale>
        <p:origin x="2168" y="1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pitchFamily="-1" charset="0"/>
                <a:ea typeface="ＭＳ Ｐゴシック" pitchFamily="-1" charset="-128"/>
                <a:cs typeface="ＭＳ Ｐゴシック" pitchFamily="-1" charset="-128"/>
              </a:defRPr>
            </a:lvl1pPr>
          </a:lstStyle>
          <a:p>
            <a:pPr>
              <a:defRPr/>
            </a:pPr>
            <a:endParaRPr lang="ja-JP" altLang="en-US"/>
          </a:p>
        </p:txBody>
      </p:sp>
      <p:sp>
        <p:nvSpPr>
          <p:cNvPr id="3" name="日付プレースホルダ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9B7CD9CB-A2C4-4548-8A01-0F5D99596F87}" type="datetime1">
              <a:rPr lang="ja-JP" altLang="en-US"/>
              <a:pPr>
                <a:defRPr/>
              </a:pPr>
              <a:t>2024/11/4</a:t>
            </a:fld>
            <a:endParaRPr lang="ja-JP" altLang="en-US"/>
          </a:p>
        </p:txBody>
      </p:sp>
      <p:sp>
        <p:nvSpPr>
          <p:cNvPr id="4" name="フッター プレースホルダ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pitchFamily="-1" charset="0"/>
                <a:ea typeface="ＭＳ Ｐゴシック" pitchFamily="-1" charset="-128"/>
                <a:cs typeface="ＭＳ Ｐゴシック" pitchFamily="-1" charset="-128"/>
              </a:defRPr>
            </a:lvl1pPr>
          </a:lstStyle>
          <a:p>
            <a:pPr>
              <a:defRPr/>
            </a:pPr>
            <a:endParaRPr lang="ja-JP" altLang="en-US"/>
          </a:p>
        </p:txBody>
      </p:sp>
      <p:sp>
        <p:nvSpPr>
          <p:cNvPr id="5" name="スライド番号プレースホルダ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44E1A43-47D7-4490-9C8E-01893A233193}" type="slidenum">
              <a:rPr lang="ja-JP" altLang="en-US"/>
              <a:pPr/>
              <a:t>‹#›</a:t>
            </a:fld>
            <a:endParaRPr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Arial" charset="0"/>
                <a:ea typeface="ＭＳ Ｐゴシック" pitchFamily="8" charset="-128"/>
                <a:cs typeface="+mn-cs"/>
              </a:defRPr>
            </a:lvl1pPr>
          </a:lstStyle>
          <a:p>
            <a:pPr>
              <a:defRPr/>
            </a:pPr>
            <a:endParaRPr lang="en-US" altLang="ja-JP"/>
          </a:p>
        </p:txBody>
      </p:sp>
      <p:sp>
        <p:nvSpPr>
          <p:cNvPr id="7171" name="Rectangle 3"/>
          <p:cNvSpPr>
            <a:spLocks noGrp="1" noChangeArrowheads="1"/>
          </p:cNvSpPr>
          <p:nvPr>
            <p:ph type="dt"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Arial" charset="0"/>
                <a:ea typeface="ＭＳ Ｐゴシック" pitchFamily="8" charset="-128"/>
                <a:cs typeface="+mn-cs"/>
              </a:defRPr>
            </a:lvl1pPr>
          </a:lstStyle>
          <a:p>
            <a:pPr>
              <a:defRPr/>
            </a:pPr>
            <a:endParaRPr lang="en-US" altLang="ja-JP"/>
          </a:p>
        </p:txBody>
      </p:sp>
      <p:sp>
        <p:nvSpPr>
          <p:cNvPr id="71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7174"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Arial" charset="0"/>
                <a:ea typeface="ＭＳ Ｐゴシック" pitchFamily="8" charset="-128"/>
                <a:cs typeface="+mn-cs"/>
              </a:defRPr>
            </a:lvl1pPr>
          </a:lstStyle>
          <a:p>
            <a:pPr>
              <a:defRPr/>
            </a:pPr>
            <a:endParaRPr lang="en-US" altLang="ja-JP"/>
          </a:p>
        </p:txBody>
      </p:sp>
      <p:sp>
        <p:nvSpPr>
          <p:cNvPr id="7175"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vl1pPr>
          </a:lstStyle>
          <a:p>
            <a:fld id="{CAD12406-32AA-4C2F-B816-B0685B1D72BC}"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ＭＳ Ｐゴシック" pitchFamily="-1"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0CB52458-6D12-4E0E-BDE8-E5E6B2E198BE}" type="slidenum">
              <a:rPr lang="en-US" altLang="ja-JP" sz="1200"/>
              <a:pPr eaLnBrk="1" hangingPunct="1"/>
              <a:t>0</a:t>
            </a:fld>
            <a:endParaRPr lang="en-US" altLang="ja-JP" sz="1200"/>
          </a:p>
        </p:txBody>
      </p:sp>
      <p:sp>
        <p:nvSpPr>
          <p:cNvPr id="8195" name="Rectangle 2"/>
          <p:cNvSpPr>
            <a:spLocks noGrp="1" noRot="1" noChangeAspect="1" noChangeArrowheads="1" noTextEdit="1"/>
          </p:cNvSpPr>
          <p:nvPr>
            <p:ph type="sldImg"/>
          </p:nvPr>
        </p:nvSpPr>
        <p:spPr>
          <a:solidFill>
            <a:srgbClr val="FFFFFF"/>
          </a:solidFill>
          <a:ln/>
        </p:spPr>
      </p:sp>
      <p:sp>
        <p:nvSpPr>
          <p:cNvPr id="8196" name="Rectangle 3"/>
          <p:cNvSpPr>
            <a:spLocks noGrp="1" noChangeArrowheads="1"/>
          </p:cNvSpPr>
          <p:nvPr>
            <p:ph type="body" idx="1"/>
          </p:nvPr>
        </p:nvSpPr>
        <p:spPr>
          <a:solidFill>
            <a:srgbClr val="FFFFFF"/>
          </a:solidFill>
          <a:ln>
            <a:solidFill>
              <a:srgbClr val="000000"/>
            </a:solidFill>
          </a:ln>
        </p:spPr>
        <p:txBody>
          <a:bodyPr/>
          <a:lstStyle/>
          <a:p>
            <a:endParaRPr lang="zh-CN" altLang="en-US">
              <a:latin typeface="Arial" panose="020B0604020202020204" pitchFamily="34" charset="0"/>
              <a:ea typeface="ＭＳ Ｐゴシック" panose="020B0600070205080204" pitchFamily="50"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9</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a:p>
            <a:r>
              <a:rPr lang="zh-CN" altLang="en-US" dirty="0"/>
              <a:t>The pedestrian avoidance system developed by Shan Rui et al. is designed to help visually impaired individuals navigate their environment safely by detecting and tracking pedestrians around them. The system uses a combination of a 360-degree camera, a VR headset, and advanced object tracking algorithms to provide real-time feedback to the user.</a:t>
            </a:r>
            <a:endParaRPr lang="en-US" altLang="zh-CN" dirty="0"/>
          </a:p>
          <a:p>
            <a:endParaRPr lang="en-US" altLang="zh-CN" dirty="0">
              <a:latin typeface="Arial" panose="020B0604020202020204" pitchFamily="34" charset="0"/>
              <a:ea typeface="ＭＳ Ｐゴシック" panose="020B0600070205080204" pitchFamily="50" charset="-128"/>
            </a:endParaRPr>
          </a:p>
          <a:p>
            <a:r>
              <a:rPr lang="zh-CN" altLang="en-US" dirty="0"/>
              <a:t>Shan Rui et al. conducted experiments to evaluate their system's performance. The average latency was found to be approximately 650.1 milliseconds. The system demonstrated high accuracy in most scenarios. User feedback was gathered through field testing, and participants found the system helpful in avoiding collisions.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27664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10</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The system has several strengths, including a comprehensive view, real-time feedback, object tracking, multi-modal feedback, and platform accessibility. However, it also has limitations, such as high latency, limited detection scope, lack of semantic segmentation, device dependency, and false positives. These limitations can be addressed in future improvements.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153089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11</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HRNet</a:t>
            </a:r>
            <a:r>
              <a:rPr lang="zh-CN" altLang="en-US" dirty="0"/>
              <a:t>的注释说明：</a:t>
            </a:r>
            <a:r>
              <a:rPr lang="en" altLang="zh-CN" b="1" i="0" dirty="0" err="1">
                <a:solidFill>
                  <a:srgbClr val="212529"/>
                </a:solidFill>
                <a:effectLst/>
                <a:highlight>
                  <a:srgbClr val="FFFFFF"/>
                </a:highlight>
                <a:latin typeface="Lato"/>
              </a:rPr>
              <a:t>HRNet</a:t>
            </a:r>
            <a:r>
              <a:rPr lang="en" altLang="zh-CN" b="0" i="0" dirty="0">
                <a:solidFill>
                  <a:srgbClr val="212529"/>
                </a:solidFill>
                <a:effectLst/>
                <a:highlight>
                  <a:srgbClr val="FFFFFF"/>
                </a:highlight>
                <a:latin typeface="Lato"/>
              </a:rPr>
              <a:t>, or </a:t>
            </a:r>
            <a:r>
              <a:rPr lang="en" altLang="zh-CN" b="1" i="0" dirty="0">
                <a:solidFill>
                  <a:srgbClr val="212529"/>
                </a:solidFill>
                <a:effectLst/>
                <a:highlight>
                  <a:srgbClr val="FFFFFF"/>
                </a:highlight>
                <a:latin typeface="Lato"/>
              </a:rPr>
              <a:t>High-Resolution Net</a:t>
            </a:r>
            <a:r>
              <a:rPr lang="en" altLang="zh-CN" b="0" i="0" dirty="0">
                <a:solidFill>
                  <a:srgbClr val="212529"/>
                </a:solidFill>
                <a:effectLst/>
                <a:highlight>
                  <a:srgbClr val="FFFFFF"/>
                </a:highlight>
                <a:latin typeface="Lato"/>
              </a:rPr>
              <a:t>, is a general purpose convolutional neural network for tasks like semantic segmentation, object detection and image classification.</a:t>
            </a:r>
            <a:endParaRPr lang="en-US" altLang="zh-CN" dirty="0"/>
          </a:p>
          <a:p>
            <a:r>
              <a:rPr lang="zh-CN" altLang="en-US" dirty="0"/>
              <a:t>Integration of ByteTrack and mmsegmentation
The integration of ByteTrack and mmsegmentation is a key innovation in our system. ByteTrack enhances multiple object tracking by associating every detection box, including those with low confidence scores, which are typically discarded by other methods. This approach significantly improves tracking performance by reducing missed detections and maintaining object identities even in complex scenarios.</a:t>
            </a:r>
            <a:endParaRPr lang="en-US" altLang="zh-CN" dirty="0"/>
          </a:p>
          <a:p>
            <a:r>
              <a:rPr lang="zh-CN" altLang="en-US" dirty="0"/>
              <a:t>mmsegmentation, on the other hand, provides a comprehensive understanding of the environment through pixel-wise classification. It supports various state-of-the-art segmentation models, including HRNet, which is chosen for its high accuracy and efficiency. HRNet maintains high-resolution representations throughout the network, enabling precise segmentation of fine details and complex structures.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4211660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4F7B534A-B7AA-4167-87DD-00AA8ADC5483}" type="slidenum">
              <a:rPr lang="en-US" altLang="ja-JP" sz="1200"/>
              <a:pPr eaLnBrk="1" hangingPunct="1"/>
              <a:t>12</a:t>
            </a:fld>
            <a:endParaRPr lang="en-US" altLang="ja-JP"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0" dirty="0"/>
              <a:t>先说明整个表格，</a:t>
            </a:r>
            <a:r>
              <a:rPr lang="af-ZA" altLang="zh-CN" sz="1200" kern="0" dirty="0"/>
              <a:t>RTX 3070ti + RTX 2060 </a:t>
            </a:r>
            <a:r>
              <a:rPr lang="af-ZA" altLang="zh-CN" sz="1200" kern="0" dirty="0" err="1"/>
              <a:t>means</a:t>
            </a:r>
            <a:r>
              <a:rPr lang="af-ZA" altLang="zh-CN" sz="1200" kern="0" dirty="0"/>
              <a:t> </a:t>
            </a:r>
            <a:r>
              <a:rPr lang="af-ZA" altLang="zh-CN" sz="1200" kern="0" dirty="0" err="1"/>
              <a:t>using</a:t>
            </a:r>
            <a:r>
              <a:rPr lang="af-ZA" altLang="zh-CN" sz="1200" kern="0" dirty="0"/>
              <a:t> RTX 3070ti </a:t>
            </a:r>
            <a:r>
              <a:rPr lang="af-ZA" altLang="zh-CN" sz="1200" kern="0" dirty="0" err="1"/>
              <a:t>for</a:t>
            </a:r>
            <a:r>
              <a:rPr lang="af-ZA" altLang="zh-CN" sz="1200" kern="0" dirty="0"/>
              <a:t> Object Tracking </a:t>
            </a:r>
            <a:r>
              <a:rPr lang="af-ZA" altLang="zh-CN" sz="1200" kern="0" dirty="0" err="1"/>
              <a:t>and</a:t>
            </a:r>
            <a:r>
              <a:rPr lang="af-ZA" altLang="zh-CN" sz="1200" kern="0" dirty="0"/>
              <a:t> RTX 2060 </a:t>
            </a:r>
            <a:r>
              <a:rPr lang="af-ZA" altLang="zh-CN" sz="1200" kern="0" dirty="0" err="1"/>
              <a:t>for</a:t>
            </a:r>
            <a:r>
              <a:rPr lang="af-ZA" altLang="zh-CN" sz="1200" kern="0" dirty="0"/>
              <a:t> Semantic Segmentation. RTX 2060 + RTX 3070ti is </a:t>
            </a:r>
            <a:r>
              <a:rPr lang="af-ZA" altLang="zh-CN" sz="1200" kern="0" dirty="0" err="1"/>
              <a:t>the</a:t>
            </a:r>
            <a:r>
              <a:rPr lang="af-ZA" altLang="zh-CN" sz="1200" kern="0" dirty="0"/>
              <a:t> </a:t>
            </a:r>
            <a:r>
              <a:rPr lang="af-ZA" altLang="zh-CN" sz="1200" kern="0" dirty="0" err="1"/>
              <a:t>opposite</a:t>
            </a:r>
            <a:r>
              <a:rPr lang="af-ZA" altLang="zh-CN" sz="1200" kern="0" dirty="0"/>
              <a:t>.</a:t>
            </a:r>
          </a:p>
          <a:p>
            <a:endParaRPr lang="en-US" altLang="zh-CN" dirty="0"/>
          </a:p>
          <a:p>
            <a:r>
              <a:rPr lang="zh-CN" altLang="en-US" dirty="0"/>
              <a:t>In this research, we developed an advanced obstacle avoidance system for visually impaired individuals. We utilized ByteTrack for improved object tracking and mmsegmentation for detailed environmental understanding. We also implemented multi-GPU processing for real-time performance. Our system provides real-time, comprehensive feedback to users for safe navigation in dynamic environments.</a:t>
            </a:r>
            <a:endParaRPr lang="en-US" altLang="zh-CN" dirty="0"/>
          </a:p>
          <a:p>
            <a:pPr indent="182880" algn="just">
              <a:lnSpc>
                <a:spcPct val="95000"/>
              </a:lnSpc>
              <a:spcAft>
                <a:spcPts val="600"/>
              </a:spcAft>
              <a:tabLst>
                <a:tab pos="182880" algn="l"/>
              </a:tabLst>
            </a:pPr>
            <a:r>
              <a:rPr lang="en-US" altLang="zh-CN" sz="1800" spc="-5" dirty="0">
                <a:effectLst/>
                <a:latin typeface="Times New Roman" panose="02020603050405020304" pitchFamily="18" charset="0"/>
                <a:ea typeface="宋体" panose="02010600030101010101" pitchFamily="2" charset="-122"/>
              </a:rPr>
              <a:t>As shown in Table I, semantic segmentation consumes more system resources and significantly increases latency. When a single GPU is used for both object tracking and semantic segmentation, the system’s latency increases. However, with parallel computing technology, the latency is nearly equal to that of performing only semantic segmentation. The results also indicate that an RTX 3070ti GPU is sufficient for handling both object tracking and semantic segmentation simultaneously without a substantial increase in latency. These findings can inform the configuration of cloud servers in future iterations.</a:t>
            </a:r>
            <a:endParaRPr lang="zh-CN" altLang="zh-CN" sz="1800" spc="-5"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6745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4F7B534A-B7AA-4167-87DD-00AA8ADC5483}" type="slidenum">
              <a:rPr lang="en-US" altLang="ja-JP" sz="1200"/>
              <a:pPr eaLnBrk="1" hangingPunct="1"/>
              <a:t>13</a:t>
            </a:fld>
            <a:endParaRPr lang="en-US" altLang="ja-JP"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4011868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14</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048183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0CB52458-6D12-4E0E-BDE8-E5E6B2E198BE}" type="slidenum">
              <a:rPr lang="en-US" altLang="ja-JP" sz="1200"/>
              <a:pPr eaLnBrk="1" hangingPunct="1"/>
              <a:t>15</a:t>
            </a:fld>
            <a:endParaRPr lang="en-US" altLang="ja-JP" sz="1200"/>
          </a:p>
        </p:txBody>
      </p:sp>
      <p:sp>
        <p:nvSpPr>
          <p:cNvPr id="8195" name="Rectangle 2"/>
          <p:cNvSpPr>
            <a:spLocks noGrp="1" noRot="1" noChangeAspect="1" noChangeArrowheads="1" noTextEdit="1"/>
          </p:cNvSpPr>
          <p:nvPr>
            <p:ph type="sldImg"/>
          </p:nvPr>
        </p:nvSpPr>
        <p:spPr>
          <a:solidFill>
            <a:srgbClr val="FFFFFF"/>
          </a:solidFill>
          <a:ln/>
        </p:spPr>
      </p:sp>
      <p:sp>
        <p:nvSpPr>
          <p:cNvPr id="8196" name="Rectangle 3"/>
          <p:cNvSpPr>
            <a:spLocks noGrp="1" noChangeArrowheads="1"/>
          </p:cNvSpPr>
          <p:nvPr>
            <p:ph type="body" idx="1"/>
          </p:nvPr>
        </p:nvSpPr>
        <p:spPr>
          <a:solidFill>
            <a:srgbClr val="FFFFFF"/>
          </a:solidFill>
          <a:ln>
            <a:solidFill>
              <a:srgbClr val="000000"/>
            </a:solidFill>
          </a:ln>
        </p:spPr>
        <p:txBody>
          <a:bodyPr/>
          <a:lstStyle/>
          <a:p>
            <a:endParaRPr lang="zh-CN" altLang="en-US">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123930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ＭＳ Ｐゴシック" panose="020B0600070205080204" pitchFamily="50"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2</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Visually impaired individuals face difficulties in perceiving their surroundings and avoiding collisions. Traditional mobility aids, such as white canes and guide dogs, have limitations. White canes are limited to stationary obstacles within its reach, while guide dogs are expensive to train and maintain. The ability to move safely and independently is crucial for their quality of life.</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00159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3</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Technological advancements in computer vision and machine learning have enabled the development of sophisticated assistive devices. Multiple Object Tracking technology can detect and track multiple objects in real-time, providing valuable information for visually impaired individuals to navigate safely. However, existing solutions have limitations such as latency and inability to accurately detect road elements.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15620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4</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Pradeep et al. developed a robot vision system for assisting visually impaired individuals. The system uses mobile robots equipped with cameras and computer vision algorithms to recognize objects and provide navigational assistance through audio feedback. The system has strengths such as its mobile platform and advanced object recognition, but also has limitations such as its dependency on mobile robots and potential reliability issues.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60092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5</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Bai et al. developed a wearable travel aid for visually impaired individuals. It uses cameras, sensors, and machine learning algorithms to provide audio and haptic feedback. The system has strengths such as its wearable design, multi-modal feedback, and advanced algorithms. However, it also has limitations such as short battery life, limited processing power, and environmental constraints.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81257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6</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ByteTrack is a robust and efficient Multiple Object Tracking algorithm designed to handle real-world tracking challenges. It enhances traditional MOT algorithms by associating every detection box, including low confidence scores. This significantly improves tracking performance by reducing missed detections and maintaining object identities even in complex scenarios.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413748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7</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ByteTrack uses pre-trained models for detection and embedding extraction. During inference, it processes each video frame sequentially, generating bounding boxes and extracting appearance features. It is evaluated using standard MOT benchmarks and achieves state-of-the-art results.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36378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8</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mmsegmentation is an open-source toolbox for semantic segmentation, developed by the OpenMMLab team. It supports a wide range of algorithms and offers extensive customization options. Semantic segmentation involves classifying each pixel into predefined categories, providing a detailed understanding of the environment.</a:t>
            </a:r>
            <a:endParaRPr lang="en-US" altLang="zh-CN" dirty="0"/>
          </a:p>
          <a:p>
            <a:endParaRPr lang="en-US" altLang="zh-CN" dirty="0">
              <a:latin typeface="Arial" panose="020B0604020202020204" pitchFamily="34" charset="0"/>
              <a:ea typeface="ＭＳ Ｐゴシック" panose="020B0600070205080204" pitchFamily="50" charset="-128"/>
            </a:endParaRPr>
          </a:p>
          <a:p>
            <a:r>
              <a:rPr lang="zh-CN" altLang="en-US" dirty="0"/>
              <a:t>This slide covers the details of the algorithm used for image segmentation. It includes information on the model architecture, data preparation, training procedure, and inference process. The HRNet model was selected for its high accuracy and efficiency, and the Cityscapes dataset was utilized for training. The training procedure involves a customized pipeline with data augmentation techniques, and the final output is a segmented image with pixel-wise labels.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844204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正方形/長方形 3"/>
          <p:cNvSpPr/>
          <p:nvPr userDrawn="1"/>
        </p:nvSpPr>
        <p:spPr bwMode="auto">
          <a:xfrm>
            <a:off x="0" y="813276"/>
            <a:ext cx="9144000" cy="3047523"/>
          </a:xfrm>
          <a:prstGeom prst="rect">
            <a:avLst/>
          </a:prstGeom>
          <a:solidFill>
            <a:srgbClr val="6D0029"/>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p>
        </p:txBody>
      </p:sp>
      <p:pic>
        <p:nvPicPr>
          <p:cNvPr id="5" name="Picture 2" descr="F:\work\ppt template\04.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14800" y="5684838"/>
            <a:ext cx="9969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1824030"/>
            <a:ext cx="7772400" cy="533400"/>
          </a:xfrm>
        </p:spPr>
        <p:txBody>
          <a:bodyPr/>
          <a:lstStyle>
            <a:lvl1pPr algn="ctr">
              <a:defRPr sz="4000">
                <a:solidFill>
                  <a:schemeClr val="bg1"/>
                </a:solidFill>
              </a:defRPr>
            </a:lvl1pPr>
          </a:lstStyle>
          <a:p>
            <a:r>
              <a:rPr lang="ja-JP" altLang="en-US" dirty="0"/>
              <a:t>マスタ タイトルの書式設定</a:t>
            </a:r>
          </a:p>
        </p:txBody>
      </p:sp>
      <p:sp>
        <p:nvSpPr>
          <p:cNvPr id="5123" name="Rectangle 3"/>
          <p:cNvSpPr>
            <a:spLocks noGrp="1" noChangeArrowheads="1"/>
          </p:cNvSpPr>
          <p:nvPr>
            <p:ph type="subTitle" idx="1"/>
          </p:nvPr>
        </p:nvSpPr>
        <p:spPr>
          <a:xfrm>
            <a:off x="685800" y="2581276"/>
            <a:ext cx="7772400" cy="990600"/>
          </a:xfrm>
        </p:spPr>
        <p:txBody>
          <a:bodyPr/>
          <a:lstStyle>
            <a:lvl1pPr marL="0" indent="0" algn="ctr">
              <a:defRPr>
                <a:solidFill>
                  <a:schemeClr val="bg1"/>
                </a:solidFill>
              </a:defRPr>
            </a:lvl1pPr>
          </a:lstStyle>
          <a:p>
            <a:r>
              <a:rPr lang="ja-JP" altLang="en-US"/>
              <a:t>マスタ サブタイトルの書式設定</a:t>
            </a:r>
          </a:p>
        </p:txBody>
      </p:sp>
    </p:spTree>
    <p:extLst>
      <p:ext uri="{BB962C8B-B14F-4D97-AF65-F5344CB8AC3E}">
        <p14:creationId xmlns:p14="http://schemas.microsoft.com/office/powerpoint/2010/main" val="279583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endParaRPr lang="zh-CN" alt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ja-JP"/>
              <a:t>An Obstacle Avoidance System for Visual Impaired People Based on Object Tracking Algorithm and Semantic Segmentation </a:t>
            </a:r>
            <a:endParaRPr lang="en-US" altLang="ja-JP" dirty="0"/>
          </a:p>
        </p:txBody>
      </p:sp>
      <p:sp>
        <p:nvSpPr>
          <p:cNvPr id="5" name="Rectangle 6"/>
          <p:cNvSpPr>
            <a:spLocks noGrp="1" noChangeArrowheads="1"/>
          </p:cNvSpPr>
          <p:nvPr>
            <p:ph type="sldNum" sz="quarter" idx="11"/>
          </p:nvPr>
        </p:nvSpPr>
        <p:spPr>
          <a:ln/>
        </p:spPr>
        <p:txBody>
          <a:bodyPr/>
          <a:lstStyle>
            <a:lvl1pPr>
              <a:defRPr/>
            </a:lvl1pPr>
          </a:lstStyle>
          <a:p>
            <a:fld id="{23757EB4-B2B6-46B9-AAB1-118B089D2B15}" type="slidenum">
              <a:rPr lang="en-US" altLang="ja-JP"/>
              <a:pPr/>
              <a:t>‹#›</a:t>
            </a:fld>
            <a:endParaRPr lang="en-US" altLang="ja-JP"/>
          </a:p>
        </p:txBody>
      </p:sp>
    </p:spTree>
    <p:extLst>
      <p:ext uri="{BB962C8B-B14F-4D97-AF65-F5344CB8AC3E}">
        <p14:creationId xmlns:p14="http://schemas.microsoft.com/office/powerpoint/2010/main" val="205034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54318" y="863623"/>
            <a:ext cx="8229600" cy="836590"/>
          </a:xfrm>
        </p:spPr>
        <p:txBody>
          <a:bodyPr lIns="0" tIns="0" rIns="0" bIns="0" anchor="t" anchorCtr="0"/>
          <a:lstStyle>
            <a:lvl1pPr>
              <a:defRPr/>
            </a:lvl1pPr>
          </a:lstStyle>
          <a:p>
            <a:endParaRPr lang="zh-CN" altLang="en-US" dirty="0"/>
          </a:p>
        </p:txBody>
      </p:sp>
      <p:sp>
        <p:nvSpPr>
          <p:cNvPr id="3" name="文本占位符 2"/>
          <p:cNvSpPr>
            <a:spLocks noGrp="1"/>
          </p:cNvSpPr>
          <p:nvPr>
            <p:ph type="body" idx="1"/>
          </p:nvPr>
        </p:nvSpPr>
        <p:spPr>
          <a:xfrm>
            <a:off x="254318" y="2124098"/>
            <a:ext cx="4040188" cy="639762"/>
          </a:xfrm>
        </p:spPr>
        <p:txBody>
          <a:bodyPr lIns="0" tIns="0" rIns="0" bIns="0"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254318" y="2997200"/>
            <a:ext cx="4040188" cy="3723028"/>
          </a:xfrm>
        </p:spPr>
        <p:txBody>
          <a:bodyPr lIns="0" tIns="0" rIns="0" bIns="0"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zh-CN" altLang="en-US" dirty="0"/>
          </a:p>
        </p:txBody>
      </p:sp>
      <p:sp>
        <p:nvSpPr>
          <p:cNvPr id="5" name="文本占位符 4"/>
          <p:cNvSpPr>
            <a:spLocks noGrp="1"/>
          </p:cNvSpPr>
          <p:nvPr>
            <p:ph type="body" sz="quarter" idx="3"/>
          </p:nvPr>
        </p:nvSpPr>
        <p:spPr>
          <a:xfrm>
            <a:off x="5003800" y="2124098"/>
            <a:ext cx="4041775" cy="639762"/>
          </a:xfrm>
        </p:spPr>
        <p:txBody>
          <a:bodyPr lIns="0" tIns="0" rIns="0" bIns="0"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5003799" y="2997200"/>
            <a:ext cx="4041775" cy="3951288"/>
          </a:xfrm>
        </p:spPr>
        <p:txBody>
          <a:bodyPr lIns="0" tIns="0" rIns="0" bIns="0"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zh-CN" altLang="en-US" dirty="0"/>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ja-JP"/>
              <a:t>An Obstacle Avoidance System for Visual Impaired People Based on Object Tracking Algorithm and Semantic Segmentation </a:t>
            </a:r>
            <a:endParaRPr lang="en-US" altLang="ja-JP" dirty="0"/>
          </a:p>
        </p:txBody>
      </p:sp>
      <p:sp>
        <p:nvSpPr>
          <p:cNvPr id="8" name="Rectangle 6"/>
          <p:cNvSpPr>
            <a:spLocks noGrp="1" noChangeArrowheads="1"/>
          </p:cNvSpPr>
          <p:nvPr>
            <p:ph type="sldNum" sz="quarter" idx="11"/>
          </p:nvPr>
        </p:nvSpPr>
        <p:spPr>
          <a:ln/>
        </p:spPr>
        <p:txBody>
          <a:bodyPr/>
          <a:lstStyle>
            <a:lvl1pPr>
              <a:defRPr/>
            </a:lvl1pPr>
          </a:lstStyle>
          <a:p>
            <a:fld id="{E8EF1873-6F2C-424F-87DB-72C39335BDD2}" type="slidenum">
              <a:rPr lang="en-US" altLang="ja-JP"/>
              <a:pPr/>
              <a:t>‹#›</a:t>
            </a:fld>
            <a:endParaRPr lang="en-US" altLang="ja-JP"/>
          </a:p>
        </p:txBody>
      </p:sp>
    </p:spTree>
    <p:extLst>
      <p:ext uri="{BB962C8B-B14F-4D97-AF65-F5344CB8AC3E}">
        <p14:creationId xmlns:p14="http://schemas.microsoft.com/office/powerpoint/2010/main" val="341163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ja-JP"/>
              <a:t>An Obstacle Avoidance System for Visual Impaired People Based on Object Tracking Algorithm and Semantic Segmentation </a:t>
            </a:r>
            <a:endParaRPr lang="en-US" altLang="ja-JP" dirty="0"/>
          </a:p>
        </p:txBody>
      </p:sp>
      <p:sp>
        <p:nvSpPr>
          <p:cNvPr id="3" name="Rectangle 6"/>
          <p:cNvSpPr>
            <a:spLocks noGrp="1" noChangeArrowheads="1"/>
          </p:cNvSpPr>
          <p:nvPr>
            <p:ph type="sldNum" sz="quarter" idx="11"/>
          </p:nvPr>
        </p:nvSpPr>
        <p:spPr>
          <a:ln/>
        </p:spPr>
        <p:txBody>
          <a:bodyPr/>
          <a:lstStyle>
            <a:lvl1pPr>
              <a:defRPr/>
            </a:lvl1pPr>
          </a:lstStyle>
          <a:p>
            <a:fld id="{AF43D9E4-BF0D-4F98-AA43-FB675D5B4142}" type="slidenum">
              <a:rPr lang="en-US" altLang="ja-JP"/>
              <a:pPr/>
              <a:t>‹#›</a:t>
            </a:fld>
            <a:endParaRPr lang="en-US" altLang="ja-JP"/>
          </a:p>
        </p:txBody>
      </p:sp>
    </p:spTree>
    <p:extLst>
      <p:ext uri="{BB962C8B-B14F-4D97-AF65-F5344CB8AC3E}">
        <p14:creationId xmlns:p14="http://schemas.microsoft.com/office/powerpoint/2010/main" val="376743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bwMode="auto">
          <a:xfrm>
            <a:off x="0" y="152400"/>
            <a:ext cx="9144000" cy="609600"/>
          </a:xfrm>
          <a:prstGeom prst="rect">
            <a:avLst/>
          </a:prstGeom>
          <a:solidFill>
            <a:srgbClr val="6D0029"/>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p>
        </p:txBody>
      </p:sp>
      <p:sp>
        <p:nvSpPr>
          <p:cNvPr id="1027" name="Rectangle 2"/>
          <p:cNvSpPr>
            <a:spLocks noGrp="1" noChangeArrowheads="1"/>
          </p:cNvSpPr>
          <p:nvPr>
            <p:ph type="title"/>
          </p:nvPr>
        </p:nvSpPr>
        <p:spPr bwMode="auto">
          <a:xfrm>
            <a:off x="684213" y="1089826"/>
            <a:ext cx="586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p:cNvSpPr>
            <a:spLocks noGrp="1" noChangeArrowheads="1"/>
          </p:cNvSpPr>
          <p:nvPr>
            <p:ph type="body" idx="1"/>
          </p:nvPr>
        </p:nvSpPr>
        <p:spPr bwMode="auto">
          <a:xfrm>
            <a:off x="697548" y="1727701"/>
            <a:ext cx="80025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p>
        </p:txBody>
      </p:sp>
      <p:sp>
        <p:nvSpPr>
          <p:cNvPr id="1029" name="Rectangle 5"/>
          <p:cNvSpPr>
            <a:spLocks noGrp="1" noChangeArrowheads="1"/>
          </p:cNvSpPr>
          <p:nvPr>
            <p:ph type="ftr" sz="quarter" idx="3"/>
          </p:nvPr>
        </p:nvSpPr>
        <p:spPr bwMode="auto">
          <a:xfrm>
            <a:off x="785813" y="357188"/>
            <a:ext cx="314325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kumimoji="1" sz="1000">
                <a:solidFill>
                  <a:schemeClr val="bg1"/>
                </a:solidFill>
                <a:latin typeface="Arial" charset="0"/>
                <a:ea typeface="ＭＳ Ｐゴシック" pitchFamily="8" charset="-128"/>
                <a:cs typeface="+mn-cs"/>
              </a:defRPr>
            </a:lvl1pPr>
          </a:lstStyle>
          <a:p>
            <a:pPr>
              <a:defRPr/>
            </a:pPr>
            <a:r>
              <a:rPr lang="en-US" altLang="ja-JP"/>
              <a:t>An Obstacle Avoidance System for Visual Impaired People Based on Object Tracking Algorithm and Semantic Segmentation </a:t>
            </a:r>
            <a:endParaRPr lang="en-US" altLang="ja-JP" dirty="0"/>
          </a:p>
        </p:txBody>
      </p:sp>
      <p:sp>
        <p:nvSpPr>
          <p:cNvPr id="1030" name="Rectangle 6"/>
          <p:cNvSpPr>
            <a:spLocks noGrp="1" noChangeArrowheads="1"/>
          </p:cNvSpPr>
          <p:nvPr>
            <p:ph type="sldNum" sz="quarter" idx="4"/>
          </p:nvPr>
        </p:nvSpPr>
        <p:spPr bwMode="auto">
          <a:xfrm>
            <a:off x="8429625" y="319088"/>
            <a:ext cx="419100" cy="266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400">
                <a:solidFill>
                  <a:schemeClr val="bg1"/>
                </a:solidFill>
              </a:defRPr>
            </a:lvl1pPr>
          </a:lstStyle>
          <a:p>
            <a:fld id="{4BDA1A8B-9780-4B05-A1AA-F1EB6CE98A86}" type="slidenum">
              <a:rPr lang="en-US" altLang="ja-JP"/>
              <a:pPr/>
              <a:t>‹#›</a:t>
            </a:fld>
            <a:endParaRPr lang="en-US" altLang="ja-JP"/>
          </a:p>
        </p:txBody>
      </p:sp>
      <p:sp>
        <p:nvSpPr>
          <p:cNvPr id="1044" name="Rectangle 20"/>
          <p:cNvSpPr>
            <a:spLocks noChangeArrowheads="1"/>
          </p:cNvSpPr>
          <p:nvPr/>
        </p:nvSpPr>
        <p:spPr bwMode="auto">
          <a:xfrm>
            <a:off x="2362200" y="6511925"/>
            <a:ext cx="5867400" cy="325438"/>
          </a:xfrm>
          <a:prstGeom prst="rect">
            <a:avLst/>
          </a:prstGeom>
          <a:noFill/>
          <a:ln w="9525">
            <a:noFill/>
            <a:miter lim="800000"/>
            <a:headEnd/>
            <a:tailEnd/>
          </a:ln>
        </p:spPr>
        <p:txBody>
          <a:bodyPr/>
          <a:lstStyle/>
          <a:p>
            <a:pPr>
              <a:defRPr/>
            </a:pPr>
            <a:r>
              <a:rPr lang="en-US" altLang="ja-JP" sz="1000">
                <a:solidFill>
                  <a:schemeClr val="bg1"/>
                </a:solidFill>
                <a:latin typeface="Arial" charset="0"/>
                <a:ea typeface="ＭＳ Ｐゴシック" pitchFamily="8" charset="-128"/>
              </a:rPr>
              <a:t>九州大学UIプロジェクト Kyudai Taro,2007</a:t>
            </a:r>
          </a:p>
        </p:txBody>
      </p:sp>
      <p:pic>
        <p:nvPicPr>
          <p:cNvPr id="1032" name="図 9" descr="KUE LOGO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8438" y="228600"/>
            <a:ext cx="4873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3" r:id="rId1"/>
    <p:sldLayoutId id="2147483833" r:id="rId2"/>
    <p:sldLayoutId id="2147483836" r:id="rId3"/>
    <p:sldLayoutId id="2147483838" r:id="rId4"/>
  </p:sldLayoutIdLst>
  <p:hf hdr="0" dt="0"/>
  <p:txStyles>
    <p:titleStyle>
      <a:lvl1pPr algn="l" rtl="0" eaLnBrk="0" fontAlgn="base" hangingPunct="0">
        <a:spcBef>
          <a:spcPct val="0"/>
        </a:spcBef>
        <a:spcAft>
          <a:spcPct val="0"/>
        </a:spcAft>
        <a:defRPr kumimoji="1" sz="3200">
          <a:solidFill>
            <a:schemeClr val="tx1"/>
          </a:solidFill>
          <a:latin typeface="+mj-lt"/>
          <a:ea typeface="+mj-ea"/>
          <a:cs typeface="ＭＳ Ｐゴシック" pitchFamily="-1" charset="-128"/>
        </a:defRPr>
      </a:lvl1pPr>
      <a:lvl2pPr algn="l" rtl="0" eaLnBrk="0" fontAlgn="base" hangingPunct="0">
        <a:spcBef>
          <a:spcPct val="0"/>
        </a:spcBef>
        <a:spcAft>
          <a:spcPct val="0"/>
        </a:spcAft>
        <a:defRPr kumimoji="1" sz="3200">
          <a:solidFill>
            <a:schemeClr val="tx1"/>
          </a:solidFill>
          <a:latin typeface="Arial" charset="0"/>
          <a:ea typeface="ＭＳ Ｐゴシック" pitchFamily="8" charset="-128"/>
          <a:cs typeface="ＭＳ Ｐゴシック" pitchFamily="-1" charset="-128"/>
        </a:defRPr>
      </a:lvl2pPr>
      <a:lvl3pPr algn="l" rtl="0" eaLnBrk="0" fontAlgn="base" hangingPunct="0">
        <a:spcBef>
          <a:spcPct val="0"/>
        </a:spcBef>
        <a:spcAft>
          <a:spcPct val="0"/>
        </a:spcAft>
        <a:defRPr kumimoji="1" sz="3200">
          <a:solidFill>
            <a:schemeClr val="tx1"/>
          </a:solidFill>
          <a:latin typeface="Arial" charset="0"/>
          <a:ea typeface="ＭＳ Ｐゴシック" pitchFamily="8" charset="-128"/>
          <a:cs typeface="ＭＳ Ｐゴシック" pitchFamily="-1" charset="-128"/>
        </a:defRPr>
      </a:lvl3pPr>
      <a:lvl4pPr algn="l" rtl="0" eaLnBrk="0" fontAlgn="base" hangingPunct="0">
        <a:spcBef>
          <a:spcPct val="0"/>
        </a:spcBef>
        <a:spcAft>
          <a:spcPct val="0"/>
        </a:spcAft>
        <a:defRPr kumimoji="1" sz="3200">
          <a:solidFill>
            <a:schemeClr val="tx1"/>
          </a:solidFill>
          <a:latin typeface="Arial" charset="0"/>
          <a:ea typeface="ＭＳ Ｐゴシック" pitchFamily="8" charset="-128"/>
          <a:cs typeface="ＭＳ Ｐゴシック" pitchFamily="-1" charset="-128"/>
        </a:defRPr>
      </a:lvl4pPr>
      <a:lvl5pPr algn="l" rtl="0" eaLnBrk="0" fontAlgn="base" hangingPunct="0">
        <a:spcBef>
          <a:spcPct val="0"/>
        </a:spcBef>
        <a:spcAft>
          <a:spcPct val="0"/>
        </a:spcAft>
        <a:defRPr kumimoji="1" sz="3200">
          <a:solidFill>
            <a:schemeClr val="tx1"/>
          </a:solidFill>
          <a:latin typeface="Arial" charset="0"/>
          <a:ea typeface="ＭＳ Ｐゴシック" pitchFamily="8" charset="-128"/>
          <a:cs typeface="ＭＳ Ｐゴシック" pitchFamily="-1" charset="-128"/>
        </a:defRPr>
      </a:lvl5pPr>
      <a:lvl6pPr marL="457200" algn="l" rtl="0" fontAlgn="base">
        <a:spcBef>
          <a:spcPct val="0"/>
        </a:spcBef>
        <a:spcAft>
          <a:spcPct val="0"/>
        </a:spcAft>
        <a:defRPr kumimoji="1" sz="3200">
          <a:solidFill>
            <a:schemeClr val="bg1"/>
          </a:solidFill>
          <a:latin typeface="Arial" charset="0"/>
          <a:ea typeface="ＭＳ Ｐゴシック" pitchFamily="8" charset="-128"/>
        </a:defRPr>
      </a:lvl6pPr>
      <a:lvl7pPr marL="914400" algn="l" rtl="0" fontAlgn="base">
        <a:spcBef>
          <a:spcPct val="0"/>
        </a:spcBef>
        <a:spcAft>
          <a:spcPct val="0"/>
        </a:spcAft>
        <a:defRPr kumimoji="1" sz="3200">
          <a:solidFill>
            <a:schemeClr val="bg1"/>
          </a:solidFill>
          <a:latin typeface="Arial" charset="0"/>
          <a:ea typeface="ＭＳ Ｐゴシック" pitchFamily="8" charset="-128"/>
        </a:defRPr>
      </a:lvl7pPr>
      <a:lvl8pPr marL="1371600" algn="l" rtl="0" fontAlgn="base">
        <a:spcBef>
          <a:spcPct val="0"/>
        </a:spcBef>
        <a:spcAft>
          <a:spcPct val="0"/>
        </a:spcAft>
        <a:defRPr kumimoji="1" sz="3200">
          <a:solidFill>
            <a:schemeClr val="bg1"/>
          </a:solidFill>
          <a:latin typeface="Arial" charset="0"/>
          <a:ea typeface="ＭＳ Ｐゴシック" pitchFamily="8" charset="-128"/>
        </a:defRPr>
      </a:lvl8pPr>
      <a:lvl9pPr marL="1828800" algn="l" rtl="0" fontAlgn="base">
        <a:spcBef>
          <a:spcPct val="0"/>
        </a:spcBef>
        <a:spcAft>
          <a:spcPct val="0"/>
        </a:spcAft>
        <a:defRPr kumimoji="1" sz="3200">
          <a:solidFill>
            <a:schemeClr val="bg1"/>
          </a:solidFill>
          <a:latin typeface="Arial" charset="0"/>
          <a:ea typeface="ＭＳ Ｐゴシック" pitchFamily="8" charset="-128"/>
        </a:defRPr>
      </a:lvl9pPr>
    </p:titleStyle>
    <p:body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2744" userDrawn="1">
          <p15:clr>
            <a:srgbClr val="F26B43"/>
          </p15:clr>
        </p15:guide>
        <p15:guide id="3" pos="2608" userDrawn="1">
          <p15:clr>
            <a:srgbClr val="F26B43"/>
          </p15:clr>
        </p15:guide>
        <p15:guide id="4" pos="2336" userDrawn="1">
          <p15:clr>
            <a:srgbClr val="F26B43"/>
          </p15:clr>
        </p15:guide>
        <p15:guide id="5" pos="2064" userDrawn="1">
          <p15:clr>
            <a:srgbClr val="F26B43"/>
          </p15:clr>
        </p15:guide>
        <p15:guide id="6" pos="1791" userDrawn="1">
          <p15:clr>
            <a:srgbClr val="F26B43"/>
          </p15:clr>
        </p15:guide>
        <p15:guide id="7" pos="1519" userDrawn="1">
          <p15:clr>
            <a:srgbClr val="F26B43"/>
          </p15:clr>
        </p15:guide>
        <p15:guide id="8" pos="1247" userDrawn="1">
          <p15:clr>
            <a:srgbClr val="F26B43"/>
          </p15:clr>
        </p15:guide>
        <p15:guide id="9" pos="975" userDrawn="1">
          <p15:clr>
            <a:srgbClr val="F26B43"/>
          </p15:clr>
        </p15:guide>
        <p15:guide id="10" pos="431" userDrawn="1">
          <p15:clr>
            <a:srgbClr val="F26B43"/>
          </p15:clr>
        </p15:guide>
        <p15:guide id="11" pos="703" userDrawn="1">
          <p15:clr>
            <a:srgbClr val="F26B43"/>
          </p15:clr>
        </p15:guide>
        <p15:guide id="12" pos="158" userDrawn="1">
          <p15:clr>
            <a:srgbClr val="F26B43"/>
          </p15:clr>
        </p15:guide>
        <p15:guide id="13" pos="68" userDrawn="1">
          <p15:clr>
            <a:srgbClr val="F26B43"/>
          </p15:clr>
        </p15:guide>
        <p15:guide id="14" pos="3424" userDrawn="1">
          <p15:clr>
            <a:srgbClr val="F26B43"/>
          </p15:clr>
        </p15:guide>
        <p15:guide id="15" pos="3696" userDrawn="1">
          <p15:clr>
            <a:srgbClr val="F26B43"/>
          </p15:clr>
        </p15:guide>
        <p15:guide id="16" pos="3969" userDrawn="1">
          <p15:clr>
            <a:srgbClr val="F26B43"/>
          </p15:clr>
        </p15:guide>
        <p15:guide id="17" pos="4241" userDrawn="1">
          <p15:clr>
            <a:srgbClr val="F26B43"/>
          </p15:clr>
        </p15:guide>
        <p15:guide id="18" pos="4513" userDrawn="1">
          <p15:clr>
            <a:srgbClr val="F26B43"/>
          </p15:clr>
        </p15:guide>
        <p15:guide id="20" pos="4780" userDrawn="1">
          <p15:clr>
            <a:srgbClr val="F26B43"/>
          </p15:clr>
        </p15:guide>
        <p15:guide id="22" pos="5057" userDrawn="1">
          <p15:clr>
            <a:srgbClr val="F26B43"/>
          </p15:clr>
        </p15:guide>
        <p15:guide id="25" pos="5329" userDrawn="1">
          <p15:clr>
            <a:srgbClr val="F26B43"/>
          </p15:clr>
        </p15:guide>
        <p15:guide id="27" pos="5602" userDrawn="1">
          <p15:clr>
            <a:srgbClr val="F26B43"/>
          </p15:clr>
        </p15:guide>
        <p15:guide id="29" pos="5692" userDrawn="1">
          <p15:clr>
            <a:srgbClr val="F26B43"/>
          </p15:clr>
        </p15:guide>
        <p15:guide id="30" orient="horz" pos="2160" userDrawn="1">
          <p15:clr>
            <a:srgbClr val="F26B43"/>
          </p15:clr>
        </p15:guide>
        <p15:guide id="31" pos="3016" userDrawn="1">
          <p15:clr>
            <a:srgbClr val="F26B43"/>
          </p15:clr>
        </p15:guide>
        <p15:guide id="32" pos="3152" userDrawn="1">
          <p15:clr>
            <a:srgbClr val="F26B43"/>
          </p15:clr>
        </p15:guide>
        <p15:guide id="33" orient="horz" pos="1888" userDrawn="1">
          <p15:clr>
            <a:srgbClr val="F26B43"/>
          </p15:clr>
        </p15:guide>
        <p15:guide id="34" orient="horz" pos="2432" userDrawn="1">
          <p15:clr>
            <a:srgbClr val="F26B43"/>
          </p15:clr>
        </p15:guide>
        <p15:guide id="35" orient="horz" pos="2704" userDrawn="1">
          <p15:clr>
            <a:srgbClr val="F26B43"/>
          </p15:clr>
        </p15:guide>
        <p15:guide id="36" orient="horz" pos="2976" userDrawn="1">
          <p15:clr>
            <a:srgbClr val="F26B43"/>
          </p15:clr>
        </p15:guide>
        <p15:guide id="37" orient="horz" pos="3249" userDrawn="1">
          <p15:clr>
            <a:srgbClr val="F26B43"/>
          </p15:clr>
        </p15:guide>
        <p15:guide id="38" orient="horz" pos="3521" userDrawn="1">
          <p15:clr>
            <a:srgbClr val="F26B43"/>
          </p15:clr>
        </p15:guide>
        <p15:guide id="39" orient="horz" pos="3793" userDrawn="1">
          <p15:clr>
            <a:srgbClr val="F26B43"/>
          </p15:clr>
        </p15:guide>
        <p15:guide id="40" orient="horz" pos="1616" userDrawn="1">
          <p15:clr>
            <a:srgbClr val="F26B43"/>
          </p15:clr>
        </p15:guide>
        <p15:guide id="41" orient="horz" pos="1344" userDrawn="1">
          <p15:clr>
            <a:srgbClr val="F26B43"/>
          </p15:clr>
        </p15:guide>
        <p15:guide id="42" orient="horz" pos="1071" userDrawn="1">
          <p15:clr>
            <a:srgbClr val="F26B43"/>
          </p15:clr>
        </p15:guide>
        <p15:guide id="43" orient="horz" pos="799" userDrawn="1">
          <p15:clr>
            <a:srgbClr val="F26B43"/>
          </p15:clr>
        </p15:guide>
        <p15:guide id="44" orient="horz" pos="527" userDrawn="1">
          <p15:clr>
            <a:srgbClr val="F26B43"/>
          </p15:clr>
        </p15:guide>
        <p15:guide id="45" orient="horz" pos="255" userDrawn="1">
          <p15:clr>
            <a:srgbClr val="F26B43"/>
          </p15:clr>
        </p15:guide>
        <p15:guide id="46" orient="horz" pos="164" userDrawn="1">
          <p15:clr>
            <a:srgbClr val="F26B43"/>
          </p15:clr>
        </p15:guide>
        <p15:guide id="47" orient="horz" pos="73" userDrawn="1">
          <p15:clr>
            <a:srgbClr val="F26B43"/>
          </p15:clr>
        </p15:guide>
        <p15:guide id="48" orient="horz" pos="4110" userDrawn="1">
          <p15:clr>
            <a:srgbClr val="F26B43"/>
          </p15:clr>
        </p15:guide>
        <p15:guide id="49" orient="horz" pos="4201" userDrawn="1">
          <p15:clr>
            <a:srgbClr val="F26B43"/>
          </p15:clr>
        </p15:guide>
        <p15:guide id="50" orient="horz" pos="42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subTitle" idx="1"/>
          </p:nvPr>
        </p:nvSpPr>
        <p:spPr>
          <a:xfrm>
            <a:off x="685800" y="2581275"/>
            <a:ext cx="7772400" cy="990600"/>
          </a:xfrm>
        </p:spPr>
        <p:txBody>
          <a:bodyPr/>
          <a:lstStyle/>
          <a:p>
            <a:pPr>
              <a:buNone/>
            </a:pPr>
            <a:endParaRPr lang="en" altLang="zh-CN" sz="2000" b="1" dirty="0">
              <a:solidFill>
                <a:schemeClr val="bg1"/>
              </a:solidFill>
            </a:endParaRPr>
          </a:p>
          <a:p>
            <a:pPr>
              <a:buFontTx/>
              <a:buNone/>
            </a:pPr>
            <a:r>
              <a:rPr lang="en-US" altLang="ja-JP" dirty="0"/>
              <a:t> </a:t>
            </a:r>
          </a:p>
          <a:p>
            <a:endParaRPr lang="en-US" altLang="ja-JP" dirty="0"/>
          </a:p>
        </p:txBody>
      </p:sp>
      <p:sp>
        <p:nvSpPr>
          <p:cNvPr id="3075" name="Rectangle 14"/>
          <p:cNvSpPr>
            <a:spLocks noGrp="1" noChangeArrowheads="1"/>
          </p:cNvSpPr>
          <p:nvPr>
            <p:ph type="ctrTitle"/>
          </p:nvPr>
        </p:nvSpPr>
        <p:spPr>
          <a:xfrm>
            <a:off x="685800" y="1581955"/>
            <a:ext cx="7772400" cy="1369839"/>
          </a:xfrm>
        </p:spPr>
        <p:txBody>
          <a:bodyPr/>
          <a:lstStyle/>
          <a:p>
            <a:r>
              <a:rPr lang="en" altLang="zh-CN" sz="2800" b="1" dirty="0">
                <a:solidFill>
                  <a:schemeClr val="bg1"/>
                </a:solidFill>
              </a:rPr>
              <a:t>An</a:t>
            </a:r>
            <a:r>
              <a:rPr lang="zh-CN" altLang="en-US" sz="2800" b="1" dirty="0">
                <a:solidFill>
                  <a:schemeClr val="bg1"/>
                </a:solidFill>
              </a:rPr>
              <a:t> </a:t>
            </a:r>
            <a:r>
              <a:rPr lang="en" altLang="zh-CN" sz="2800" b="1" dirty="0">
                <a:solidFill>
                  <a:schemeClr val="bg1"/>
                </a:solidFill>
              </a:rPr>
              <a:t>Obstacle Avoidance System for Visual Impaired People Based on </a:t>
            </a:r>
            <a:r>
              <a:rPr lang="en" altLang="zh-CN" sz="2800" b="1" dirty="0"/>
              <a:t>Object</a:t>
            </a:r>
            <a:r>
              <a:rPr lang="en" altLang="zh-CN" sz="2800" b="1" dirty="0">
                <a:solidFill>
                  <a:schemeClr val="bg1"/>
                </a:solidFill>
              </a:rPr>
              <a:t> Tracking Algorithm</a:t>
            </a:r>
            <a:r>
              <a:rPr lang="zh-CN" altLang="en-US" sz="2800" b="1" dirty="0">
                <a:solidFill>
                  <a:schemeClr val="bg1"/>
                </a:solidFill>
              </a:rPr>
              <a:t> </a:t>
            </a:r>
            <a:r>
              <a:rPr lang="en-US" altLang="zh-CN" sz="2800" b="1" dirty="0"/>
              <a:t>and</a:t>
            </a:r>
            <a:r>
              <a:rPr lang="zh-CN" altLang="en-US" sz="2800" b="1" dirty="0"/>
              <a:t> </a:t>
            </a:r>
            <a:r>
              <a:rPr lang="en-US" altLang="zh-CN" sz="2800" b="1" dirty="0"/>
              <a:t>Semantic Segmentation </a:t>
            </a:r>
            <a:endParaRPr lang="en-US" altLang="ja-JP" sz="2800" b="1" dirty="0"/>
          </a:p>
        </p:txBody>
      </p:sp>
      <p:sp>
        <p:nvSpPr>
          <p:cNvPr id="2" name="Rectangle 16">
            <a:extLst>
              <a:ext uri="{FF2B5EF4-FFF2-40B4-BE49-F238E27FC236}">
                <a16:creationId xmlns:a16="http://schemas.microsoft.com/office/drawing/2014/main" id="{84ACC5FB-21A1-A91E-38DA-673729E65D0C}"/>
              </a:ext>
            </a:extLst>
          </p:cNvPr>
          <p:cNvSpPr>
            <a:spLocks noChangeArrowheads="1"/>
          </p:cNvSpPr>
          <p:nvPr/>
        </p:nvSpPr>
        <p:spPr bwMode="auto">
          <a:xfrm>
            <a:off x="-612576" y="44624"/>
            <a:ext cx="309634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20000"/>
              </a:spcBef>
            </a:pPr>
            <a:endParaRPr lang="en-US" altLang="zh-CN" sz="1600" dirty="0">
              <a:latin typeface="+mn-ea"/>
              <a:ea typeface="+mn-ea"/>
            </a:endParaRPr>
          </a:p>
          <a:p>
            <a:pPr algn="ctr" eaLnBrk="1" hangingPunct="1">
              <a:spcBef>
                <a:spcPct val="20000"/>
              </a:spcBef>
            </a:pPr>
            <a:endParaRPr kumimoji="1" lang="en-US" altLang="ja-JP" sz="1600" dirty="0">
              <a:latin typeface="+mn-ea"/>
              <a:ea typeface="+mn-ea"/>
            </a:endParaRPr>
          </a:p>
        </p:txBody>
      </p:sp>
      <p:pic>
        <p:nvPicPr>
          <p:cNvPr id="18" name="图片 17">
            <a:extLst>
              <a:ext uri="{FF2B5EF4-FFF2-40B4-BE49-F238E27FC236}">
                <a16:creationId xmlns:a16="http://schemas.microsoft.com/office/drawing/2014/main" id="{3620FB4A-E505-0FF3-6484-011DB5C0BEFD}"/>
              </a:ext>
            </a:extLst>
          </p:cNvPr>
          <p:cNvPicPr>
            <a:picLocks noChangeAspect="1"/>
          </p:cNvPicPr>
          <p:nvPr/>
        </p:nvPicPr>
        <p:blipFill>
          <a:blip r:embed="rId3"/>
          <a:stretch>
            <a:fillRect/>
          </a:stretch>
        </p:blipFill>
        <p:spPr>
          <a:xfrm>
            <a:off x="129074" y="4536122"/>
            <a:ext cx="2426702" cy="904290"/>
          </a:xfrm>
          <a:prstGeom prst="rect">
            <a:avLst/>
          </a:prstGeom>
        </p:spPr>
      </p:pic>
      <p:pic>
        <p:nvPicPr>
          <p:cNvPr id="19" name="图片 18">
            <a:extLst>
              <a:ext uri="{FF2B5EF4-FFF2-40B4-BE49-F238E27FC236}">
                <a16:creationId xmlns:a16="http://schemas.microsoft.com/office/drawing/2014/main" id="{232BD282-87FA-D3C4-558B-CBE0DFEB69B6}"/>
              </a:ext>
            </a:extLst>
          </p:cNvPr>
          <p:cNvPicPr>
            <a:picLocks noChangeAspect="1"/>
          </p:cNvPicPr>
          <p:nvPr/>
        </p:nvPicPr>
        <p:blipFill>
          <a:blip r:embed="rId4"/>
          <a:stretch>
            <a:fillRect/>
          </a:stretch>
        </p:blipFill>
        <p:spPr>
          <a:xfrm>
            <a:off x="2673711" y="4536122"/>
            <a:ext cx="2186321" cy="904290"/>
          </a:xfrm>
          <a:prstGeom prst="rect">
            <a:avLst/>
          </a:prstGeom>
        </p:spPr>
      </p:pic>
      <p:pic>
        <p:nvPicPr>
          <p:cNvPr id="20" name="图片 19">
            <a:extLst>
              <a:ext uri="{FF2B5EF4-FFF2-40B4-BE49-F238E27FC236}">
                <a16:creationId xmlns:a16="http://schemas.microsoft.com/office/drawing/2014/main" id="{4EDD65D0-3E7E-B43F-4233-5A6CD59835AB}"/>
              </a:ext>
            </a:extLst>
          </p:cNvPr>
          <p:cNvPicPr>
            <a:picLocks noChangeAspect="1"/>
          </p:cNvPicPr>
          <p:nvPr/>
        </p:nvPicPr>
        <p:blipFill>
          <a:blip r:embed="rId5"/>
          <a:stretch>
            <a:fillRect/>
          </a:stretch>
        </p:blipFill>
        <p:spPr>
          <a:xfrm>
            <a:off x="5039990" y="4554901"/>
            <a:ext cx="1980282" cy="721143"/>
          </a:xfrm>
          <a:prstGeom prst="rect">
            <a:avLst/>
          </a:prstGeom>
        </p:spPr>
      </p:pic>
      <p:pic>
        <p:nvPicPr>
          <p:cNvPr id="21" name="图片 20">
            <a:extLst>
              <a:ext uri="{FF2B5EF4-FFF2-40B4-BE49-F238E27FC236}">
                <a16:creationId xmlns:a16="http://schemas.microsoft.com/office/drawing/2014/main" id="{B5AFEAB2-9310-473F-D316-935A30249547}"/>
              </a:ext>
            </a:extLst>
          </p:cNvPr>
          <p:cNvPicPr>
            <a:picLocks noChangeAspect="1"/>
          </p:cNvPicPr>
          <p:nvPr/>
        </p:nvPicPr>
        <p:blipFill>
          <a:blip r:embed="rId6"/>
          <a:stretch>
            <a:fillRect/>
          </a:stretch>
        </p:blipFill>
        <p:spPr>
          <a:xfrm>
            <a:off x="7196903" y="4571195"/>
            <a:ext cx="1911601" cy="8699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9</a:t>
            </a:fld>
            <a:endParaRPr lang="en-US" altLang="ja-JP" sz="1400">
              <a:solidFill>
                <a:schemeClr val="bg1"/>
              </a:solidFill>
            </a:endParaRPr>
          </a:p>
        </p:txBody>
      </p:sp>
      <p:sp>
        <p:nvSpPr>
          <p:cNvPr id="4101" name="Rectangle 3"/>
          <p:cNvSpPr>
            <a:spLocks noGrp="1" noChangeArrowheads="1"/>
          </p:cNvSpPr>
          <p:nvPr>
            <p:ph type="body" idx="1"/>
          </p:nvPr>
        </p:nvSpPr>
        <p:spPr>
          <a:xfrm>
            <a:off x="-16827" y="1350759"/>
            <a:ext cx="8446452" cy="543517"/>
          </a:xfrm>
        </p:spPr>
        <p:txBody>
          <a:bodyPr/>
          <a:lstStyle/>
          <a:p>
            <a:pPr marL="457200" lvl="1" indent="0">
              <a:buNone/>
            </a:pPr>
            <a:r>
              <a:rPr lang="en-US" altLang="zh-TW" sz="2000" dirty="0">
                <a:latin typeface="+mj-lt"/>
                <a:ea typeface="+mj-ea"/>
              </a:rPr>
              <a:t>4</a:t>
            </a:r>
            <a:r>
              <a:rPr lang="en-US" altLang="zh-CN" sz="2000" dirty="0">
                <a:latin typeface="+mj-lt"/>
                <a:ea typeface="+mj-ea"/>
              </a:rPr>
              <a:t>.</a:t>
            </a:r>
            <a:r>
              <a:rPr lang="en-US" altLang="zh-TW" sz="2000" dirty="0">
                <a:latin typeface="+mj-lt"/>
                <a:ea typeface="+mj-ea"/>
              </a:rPr>
              <a:t>1</a:t>
            </a:r>
            <a:r>
              <a:rPr lang="zh-CN" altLang="en-US" dirty="0"/>
              <a:t> </a:t>
            </a:r>
            <a:r>
              <a:rPr lang="en" altLang="zh-CN" sz="2000" dirty="0">
                <a:latin typeface="+mj-lt"/>
                <a:ea typeface="+mj-ea"/>
              </a:rPr>
              <a:t>Shan Rui et al. (2023) : A Pedestrian Avoidance System for Visual Impaired People Based on Object Tracking Algorithm</a:t>
            </a:r>
          </a:p>
          <a:p>
            <a:pPr marL="457200" lvl="1" indent="0">
              <a:buNone/>
            </a:pPr>
            <a:endParaRPr lang="en" altLang="zh-CN" sz="2000" dirty="0">
              <a:latin typeface="+mj-lt"/>
              <a:ea typeface="+mj-ea"/>
            </a:endParaRPr>
          </a:p>
          <a:p>
            <a:pPr marL="457200" lvl="1" indent="0">
              <a:buNone/>
            </a:pPr>
            <a:r>
              <a:rPr lang="zh-CN" altLang="en-US" dirty="0"/>
              <a:t> </a:t>
            </a:r>
            <a:endParaRPr lang="en-US" altLang="zh-CN" dirty="0"/>
          </a:p>
          <a:p>
            <a:pPr marL="457200" lvl="1" indent="0">
              <a:buNone/>
            </a:pPr>
            <a:endParaRPr lang="en" altLang="zh-CN" sz="2000" dirty="0"/>
          </a:p>
          <a:p>
            <a:pPr lvl="1"/>
            <a:endParaRPr lang="en" altLang="zh-CN" dirty="0"/>
          </a:p>
          <a:p>
            <a:pPr marL="457200" lvl="1" indent="0">
              <a:buNone/>
            </a:pPr>
            <a:endParaRPr lang="en-US" altLang="zh-CN" dirty="0"/>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215838" y="936094"/>
            <a:ext cx="8712323" cy="381000"/>
          </a:xfrm>
        </p:spPr>
        <p:txBody>
          <a:bodyPr>
            <a:normAutofit fontScale="90000"/>
          </a:bodyPr>
          <a:lstStyle/>
          <a:p>
            <a:r>
              <a:rPr lang="en-US" altLang="zh-TW" sz="2400" dirty="0"/>
              <a:t>4</a:t>
            </a:r>
            <a:r>
              <a:rPr lang="en-US" altLang="ja-JP" sz="2400" dirty="0"/>
              <a:t>. </a:t>
            </a:r>
            <a:r>
              <a:rPr lang="en" altLang="zh-CN" sz="2400" dirty="0">
                <a:latin typeface="+mj-lt"/>
                <a:ea typeface="+mj-ea"/>
              </a:rPr>
              <a:t>System construction </a:t>
            </a:r>
            <a:r>
              <a:rPr lang="en" altLang="zh-CN" sz="2400" b="0" i="0" dirty="0">
                <a:solidFill>
                  <a:srgbClr val="222222"/>
                </a:solidFill>
                <a:effectLst/>
                <a:latin typeface="NexusSerifWebPro"/>
              </a:rPr>
              <a:t>					</a:t>
            </a:r>
            <a:endParaRPr lang="en-US" altLang="ja-JP" sz="2800" dirty="0"/>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6" name="内容占位符 5">
            <a:extLst>
              <a:ext uri="{FF2B5EF4-FFF2-40B4-BE49-F238E27FC236}">
                <a16:creationId xmlns:a16="http://schemas.microsoft.com/office/drawing/2014/main" id="{656B2AB7-329A-872F-EF7A-7FD965EB5975}"/>
              </a:ext>
            </a:extLst>
          </p:cNvPr>
          <p:cNvSpPr txBox="1">
            <a:spLocks/>
          </p:cNvSpPr>
          <p:nvPr/>
        </p:nvSpPr>
        <p:spPr bwMode="auto">
          <a:xfrm>
            <a:off x="215838" y="2204864"/>
            <a:ext cx="546846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a:t>Input </a:t>
            </a:r>
            <a:r>
              <a:rPr lang="af-ZA" altLang="zh-CN" sz="1600" kern="0" dirty="0" err="1"/>
              <a:t>Component</a:t>
            </a:r>
            <a:endParaRPr lang="af-ZA" altLang="zh-CN" sz="1600" kern="0" dirty="0"/>
          </a:p>
          <a:p>
            <a:pPr lvl="1">
              <a:lnSpc>
                <a:spcPct val="90000"/>
              </a:lnSpc>
            </a:pPr>
            <a:r>
              <a:rPr lang="af-ZA" altLang="zh-CN" sz="1600" kern="0" dirty="0" err="1"/>
              <a:t>Uses</a:t>
            </a:r>
            <a:r>
              <a:rPr lang="af-ZA" altLang="zh-CN" sz="1600" kern="0" dirty="0"/>
              <a:t> RICOH R </a:t>
            </a:r>
            <a:r>
              <a:rPr lang="af-ZA" altLang="zh-CN" sz="1600" kern="0" dirty="0" err="1"/>
              <a:t>Development</a:t>
            </a:r>
            <a:r>
              <a:rPr lang="af-ZA" altLang="zh-CN" sz="1600" kern="0" dirty="0"/>
              <a:t> Kit 360-degree camera</a:t>
            </a:r>
          </a:p>
          <a:p>
            <a:pPr lvl="1">
              <a:lnSpc>
                <a:spcPct val="90000"/>
              </a:lnSpc>
            </a:pPr>
            <a:r>
              <a:rPr lang="af-ZA" altLang="zh-CN" sz="1600" kern="0" dirty="0" err="1"/>
              <a:t>Provides</a:t>
            </a:r>
            <a:r>
              <a:rPr lang="af-ZA" altLang="zh-CN" sz="1600" kern="0" dirty="0"/>
              <a:t> </a:t>
            </a:r>
            <a:r>
              <a:rPr lang="af-ZA" altLang="zh-CN" sz="1600" kern="0" dirty="0" err="1"/>
              <a:t>comprehensive</a:t>
            </a:r>
            <a:r>
              <a:rPr lang="af-ZA" altLang="zh-CN" sz="1600" kern="0" dirty="0"/>
              <a:t> </a:t>
            </a:r>
            <a:r>
              <a:rPr lang="af-ZA" altLang="zh-CN" sz="1600" kern="0" dirty="0" err="1"/>
              <a:t>view</a:t>
            </a:r>
            <a:r>
              <a:rPr lang="af-ZA" altLang="zh-CN" sz="1600" kern="0" dirty="0"/>
              <a:t> of </a:t>
            </a:r>
            <a:r>
              <a:rPr lang="af-ZA" altLang="zh-CN" sz="1600" kern="0" dirty="0" err="1"/>
              <a:t>user's</a:t>
            </a:r>
            <a:r>
              <a:rPr lang="af-ZA" altLang="zh-CN" sz="1600" kern="0" dirty="0"/>
              <a:t> </a:t>
            </a:r>
            <a:r>
              <a:rPr lang="af-ZA" altLang="zh-CN" sz="1600" kern="0" dirty="0" err="1"/>
              <a:t>surroundings</a:t>
            </a:r>
            <a:endParaRPr lang="af-ZA" altLang="zh-CN" sz="1600" kern="0" dirty="0"/>
          </a:p>
          <a:p>
            <a:pPr lvl="1">
              <a:lnSpc>
                <a:spcPct val="90000"/>
              </a:lnSpc>
            </a:pPr>
            <a:endParaRPr lang="af-ZA" altLang="zh-CN" sz="1600" kern="0" dirty="0"/>
          </a:p>
          <a:p>
            <a:pPr>
              <a:lnSpc>
                <a:spcPct val="90000"/>
              </a:lnSpc>
            </a:pPr>
            <a:r>
              <a:rPr lang="af-ZA" altLang="zh-CN" sz="1600" kern="0" dirty="0"/>
              <a:t>Data </a:t>
            </a:r>
            <a:r>
              <a:rPr lang="af-ZA" altLang="zh-CN" sz="1600" kern="0" dirty="0" err="1"/>
              <a:t>Processing</a:t>
            </a:r>
            <a:r>
              <a:rPr lang="af-ZA" altLang="zh-CN" sz="1600" kern="0" dirty="0"/>
              <a:t> </a:t>
            </a:r>
            <a:r>
              <a:rPr lang="af-ZA" altLang="zh-CN" sz="1600" kern="0" dirty="0" err="1"/>
              <a:t>Component</a:t>
            </a:r>
            <a:endParaRPr lang="af-ZA" altLang="zh-CN" sz="1600" kern="0" dirty="0"/>
          </a:p>
          <a:p>
            <a:pPr lvl="1">
              <a:lnSpc>
                <a:spcPct val="90000"/>
              </a:lnSpc>
            </a:pPr>
            <a:r>
              <a:rPr lang="af-ZA" altLang="zh-CN" sz="1600" kern="0" dirty="0" err="1"/>
              <a:t>Uses</a:t>
            </a:r>
            <a:r>
              <a:rPr lang="af-ZA" altLang="zh-CN" sz="1600" kern="0" dirty="0"/>
              <a:t> </a:t>
            </a:r>
            <a:r>
              <a:rPr lang="af-ZA" altLang="zh-CN" sz="1600" kern="0" dirty="0" err="1"/>
              <a:t>FairMOT</a:t>
            </a:r>
            <a:r>
              <a:rPr lang="af-ZA" altLang="zh-CN" sz="1600" kern="0" dirty="0"/>
              <a:t> </a:t>
            </a:r>
            <a:r>
              <a:rPr lang="af-ZA" altLang="zh-CN" sz="1600" kern="0" dirty="0" err="1"/>
              <a:t>algorithm</a:t>
            </a:r>
            <a:r>
              <a:rPr lang="af-ZA" altLang="zh-CN" sz="1600" kern="0" dirty="0"/>
              <a:t> </a:t>
            </a:r>
            <a:r>
              <a:rPr lang="af-ZA" altLang="zh-CN" sz="1600" kern="0" dirty="0" err="1"/>
              <a:t>for</a:t>
            </a:r>
            <a:r>
              <a:rPr lang="af-ZA" altLang="zh-CN" sz="1600" kern="0" dirty="0"/>
              <a:t> </a:t>
            </a:r>
            <a:r>
              <a:rPr lang="af-ZA" altLang="zh-CN" sz="1600" kern="0" dirty="0" err="1"/>
              <a:t>object</a:t>
            </a:r>
            <a:r>
              <a:rPr lang="af-ZA" altLang="zh-CN" sz="1600" kern="0" dirty="0"/>
              <a:t> </a:t>
            </a:r>
            <a:r>
              <a:rPr lang="af-ZA" altLang="zh-CN" sz="1600" kern="0" dirty="0" err="1"/>
              <a:t>detection</a:t>
            </a:r>
            <a:r>
              <a:rPr lang="af-ZA" altLang="zh-CN" sz="1600" kern="0" dirty="0"/>
              <a:t> </a:t>
            </a:r>
            <a:r>
              <a:rPr lang="af-ZA" altLang="zh-CN" sz="1600" kern="0" dirty="0" err="1"/>
              <a:t>and</a:t>
            </a:r>
            <a:r>
              <a:rPr lang="af-ZA" altLang="zh-CN" sz="1600" kern="0" dirty="0"/>
              <a:t> </a:t>
            </a:r>
            <a:r>
              <a:rPr lang="af-ZA" altLang="zh-CN" sz="1600" kern="0" dirty="0" err="1"/>
              <a:t>re-identification</a:t>
            </a:r>
            <a:endParaRPr lang="af-ZA" altLang="zh-CN" sz="1600" kern="0" dirty="0"/>
          </a:p>
          <a:p>
            <a:pPr lvl="1">
              <a:lnSpc>
                <a:spcPct val="90000"/>
              </a:lnSpc>
            </a:pPr>
            <a:r>
              <a:rPr lang="af-ZA" altLang="zh-CN" sz="1600" kern="0" dirty="0" err="1"/>
              <a:t>Built</a:t>
            </a:r>
            <a:r>
              <a:rPr lang="af-ZA" altLang="zh-CN" sz="1600" kern="0" dirty="0"/>
              <a:t> </a:t>
            </a:r>
            <a:r>
              <a:rPr lang="af-ZA" altLang="zh-CN" sz="1600" kern="0" dirty="0" err="1"/>
              <a:t>on</a:t>
            </a:r>
            <a:r>
              <a:rPr lang="af-ZA" altLang="zh-CN" sz="1600" kern="0" dirty="0"/>
              <a:t> top of </a:t>
            </a:r>
            <a:r>
              <a:rPr lang="af-ZA" altLang="zh-CN" sz="1600" kern="0" dirty="0" err="1"/>
              <a:t>CenterNet</a:t>
            </a:r>
            <a:r>
              <a:rPr lang="af-ZA" altLang="zh-CN" sz="1600" kern="0" dirty="0"/>
              <a:t> </a:t>
            </a:r>
            <a:r>
              <a:rPr lang="af-ZA" altLang="zh-CN" sz="1600" kern="0" dirty="0" err="1"/>
              <a:t>framework</a:t>
            </a:r>
            <a:endParaRPr lang="af-ZA" altLang="zh-CN" sz="1600" kern="0" dirty="0"/>
          </a:p>
          <a:p>
            <a:pPr lvl="1">
              <a:lnSpc>
                <a:spcPct val="90000"/>
              </a:lnSpc>
            </a:pPr>
            <a:r>
              <a:rPr lang="af-ZA" altLang="zh-CN" sz="1600" kern="0" dirty="0" err="1"/>
              <a:t>Processes</a:t>
            </a:r>
            <a:r>
              <a:rPr lang="af-ZA" altLang="zh-CN" sz="1600" kern="0" dirty="0"/>
              <a:t> video </a:t>
            </a:r>
            <a:r>
              <a:rPr lang="af-ZA" altLang="zh-CN" sz="1600" kern="0" dirty="0" err="1"/>
              <a:t>feed</a:t>
            </a:r>
            <a:r>
              <a:rPr lang="af-ZA" altLang="zh-CN" sz="1600" kern="0" dirty="0"/>
              <a:t> </a:t>
            </a:r>
            <a:r>
              <a:rPr lang="af-ZA" altLang="zh-CN" sz="1600" kern="0" dirty="0" err="1"/>
              <a:t>to</a:t>
            </a:r>
            <a:r>
              <a:rPr lang="af-ZA" altLang="zh-CN" sz="1600" kern="0" dirty="0"/>
              <a:t> </a:t>
            </a:r>
            <a:r>
              <a:rPr lang="af-ZA" altLang="zh-CN" sz="1600" kern="0" dirty="0" err="1"/>
              <a:t>detect</a:t>
            </a:r>
            <a:r>
              <a:rPr lang="af-ZA" altLang="zh-CN" sz="1600" kern="0" dirty="0"/>
              <a:t> </a:t>
            </a:r>
            <a:r>
              <a:rPr lang="af-ZA" altLang="zh-CN" sz="1600" kern="0" dirty="0" err="1"/>
              <a:t>and</a:t>
            </a:r>
            <a:r>
              <a:rPr lang="af-ZA" altLang="zh-CN" sz="1600" kern="0" dirty="0"/>
              <a:t> </a:t>
            </a:r>
            <a:r>
              <a:rPr lang="af-ZA" altLang="zh-CN" sz="1600" kern="0" dirty="0" err="1"/>
              <a:t>track</a:t>
            </a:r>
            <a:r>
              <a:rPr lang="af-ZA" altLang="zh-CN" sz="1600" kern="0" dirty="0"/>
              <a:t> </a:t>
            </a:r>
            <a:r>
              <a:rPr lang="af-ZA" altLang="zh-CN" sz="1600" kern="0" dirty="0" err="1"/>
              <a:t>pedestrians</a:t>
            </a:r>
            <a:endParaRPr lang="af-ZA" altLang="zh-CN" sz="1600" kern="0" dirty="0"/>
          </a:p>
          <a:p>
            <a:pPr lvl="1">
              <a:lnSpc>
                <a:spcPct val="90000"/>
              </a:lnSpc>
            </a:pPr>
            <a:endParaRPr lang="af-ZA" altLang="zh-CN" sz="1600" kern="0" dirty="0"/>
          </a:p>
          <a:p>
            <a:pPr>
              <a:lnSpc>
                <a:spcPct val="90000"/>
              </a:lnSpc>
            </a:pPr>
            <a:r>
              <a:rPr lang="af-ZA" altLang="zh-CN" sz="1600" kern="0" dirty="0" err="1"/>
              <a:t>Output</a:t>
            </a:r>
            <a:r>
              <a:rPr lang="af-ZA" altLang="zh-CN" sz="1600" kern="0" dirty="0"/>
              <a:t> </a:t>
            </a:r>
            <a:r>
              <a:rPr lang="af-ZA" altLang="zh-CN" sz="1600" kern="0" dirty="0" err="1"/>
              <a:t>Component</a:t>
            </a:r>
            <a:endParaRPr lang="af-ZA" altLang="zh-CN" sz="1600" kern="0" dirty="0"/>
          </a:p>
          <a:p>
            <a:pPr lvl="1">
              <a:lnSpc>
                <a:spcPct val="90000"/>
              </a:lnSpc>
            </a:pPr>
            <a:r>
              <a:rPr lang="af-ZA" altLang="zh-CN" sz="1600" kern="0" dirty="0" err="1"/>
              <a:t>Uses</a:t>
            </a:r>
            <a:r>
              <a:rPr lang="af-ZA" altLang="zh-CN" sz="1600" kern="0" dirty="0"/>
              <a:t> Meta </a:t>
            </a:r>
            <a:r>
              <a:rPr lang="af-ZA" altLang="zh-CN" sz="1600" kern="0" dirty="0" err="1"/>
              <a:t>Quest</a:t>
            </a:r>
            <a:r>
              <a:rPr lang="af-ZA" altLang="zh-CN" sz="1600" kern="0" dirty="0"/>
              <a:t> 2 VR </a:t>
            </a:r>
            <a:r>
              <a:rPr lang="af-ZA" altLang="zh-CN" sz="1600" kern="0" dirty="0" err="1"/>
              <a:t>headset</a:t>
            </a:r>
            <a:r>
              <a:rPr lang="af-ZA" altLang="zh-CN" sz="1600" kern="0" dirty="0"/>
              <a:t> </a:t>
            </a:r>
            <a:r>
              <a:rPr lang="af-ZA" altLang="zh-CN" sz="1600" kern="0" dirty="0" err="1"/>
              <a:t>to</a:t>
            </a:r>
            <a:r>
              <a:rPr lang="af-ZA" altLang="zh-CN" sz="1600" kern="0" dirty="0"/>
              <a:t> </a:t>
            </a:r>
            <a:r>
              <a:rPr lang="af-ZA" altLang="zh-CN" sz="1600" kern="0" dirty="0" err="1"/>
              <a:t>deliver</a:t>
            </a:r>
            <a:r>
              <a:rPr lang="af-ZA" altLang="zh-CN" sz="1600" kern="0" dirty="0"/>
              <a:t> </a:t>
            </a:r>
            <a:r>
              <a:rPr lang="af-ZA" altLang="zh-CN" sz="1600" kern="0" dirty="0" err="1"/>
              <a:t>feedback</a:t>
            </a:r>
            <a:endParaRPr lang="af-ZA" altLang="zh-CN" sz="1600" kern="0" dirty="0"/>
          </a:p>
          <a:p>
            <a:pPr lvl="1">
              <a:lnSpc>
                <a:spcPct val="90000"/>
              </a:lnSpc>
            </a:pPr>
            <a:r>
              <a:rPr lang="af-ZA" altLang="zh-CN" sz="1600" kern="0" dirty="0" err="1"/>
              <a:t>Provides</a:t>
            </a:r>
            <a:r>
              <a:rPr lang="af-ZA" altLang="zh-CN" sz="1600" kern="0" dirty="0"/>
              <a:t> </a:t>
            </a:r>
            <a:r>
              <a:rPr lang="af-ZA" altLang="zh-CN" sz="1600" kern="0" dirty="0" err="1"/>
              <a:t>audio</a:t>
            </a:r>
            <a:r>
              <a:rPr lang="af-ZA" altLang="zh-CN" sz="1600" kern="0" dirty="0"/>
              <a:t>, </a:t>
            </a:r>
            <a:r>
              <a:rPr lang="af-ZA" altLang="zh-CN" sz="1600" kern="0" dirty="0" err="1"/>
              <a:t>visual</a:t>
            </a:r>
            <a:r>
              <a:rPr lang="af-ZA" altLang="zh-CN" sz="1600" kern="0" dirty="0"/>
              <a:t>, </a:t>
            </a:r>
            <a:r>
              <a:rPr lang="af-ZA" altLang="zh-CN" sz="1600" kern="0" dirty="0" err="1"/>
              <a:t>and</a:t>
            </a:r>
            <a:r>
              <a:rPr lang="af-ZA" altLang="zh-CN" sz="1600" kern="0" dirty="0"/>
              <a:t> </a:t>
            </a:r>
            <a:r>
              <a:rPr lang="af-ZA" altLang="zh-CN" sz="1600" kern="0" dirty="0" err="1"/>
              <a:t>haptic</a:t>
            </a:r>
            <a:r>
              <a:rPr lang="af-ZA" altLang="zh-CN" sz="1600" kern="0" dirty="0"/>
              <a:t> </a:t>
            </a:r>
            <a:r>
              <a:rPr lang="af-ZA" altLang="zh-CN" sz="1600" kern="0" dirty="0" err="1"/>
              <a:t>signals</a:t>
            </a:r>
            <a:endParaRPr lang="af-ZA" altLang="zh-CN" sz="1600" kern="0" dirty="0"/>
          </a:p>
          <a:p>
            <a:pPr lvl="1">
              <a:lnSpc>
                <a:spcPct val="90000"/>
              </a:lnSpc>
            </a:pPr>
            <a:r>
              <a:rPr lang="af-ZA" altLang="zh-CN" sz="1600" kern="0" dirty="0" err="1"/>
              <a:t>Integrated</a:t>
            </a:r>
            <a:r>
              <a:rPr lang="af-ZA" altLang="zh-CN" sz="1600" kern="0" dirty="0"/>
              <a:t> </a:t>
            </a:r>
            <a:r>
              <a:rPr lang="af-ZA" altLang="zh-CN" sz="1600" kern="0" dirty="0" err="1"/>
              <a:t>with</a:t>
            </a:r>
            <a:r>
              <a:rPr lang="af-ZA" altLang="zh-CN" sz="1600" kern="0" dirty="0"/>
              <a:t> </a:t>
            </a:r>
            <a:r>
              <a:rPr lang="af-ZA" altLang="zh-CN" sz="1600" kern="0" dirty="0" err="1"/>
              <a:t>WebVR</a:t>
            </a:r>
            <a:r>
              <a:rPr lang="af-ZA" altLang="zh-CN" sz="1600" kern="0" dirty="0"/>
              <a:t> </a:t>
            </a:r>
            <a:r>
              <a:rPr lang="af-ZA" altLang="zh-CN" sz="1600" kern="0" dirty="0" err="1"/>
              <a:t>application</a:t>
            </a:r>
            <a:r>
              <a:rPr lang="af-ZA" altLang="zh-CN" sz="1600" kern="0" dirty="0"/>
              <a:t> </a:t>
            </a:r>
            <a:r>
              <a:rPr lang="af-ZA" altLang="zh-CN" sz="1600" kern="0" dirty="0" err="1"/>
              <a:t>for</a:t>
            </a:r>
            <a:r>
              <a:rPr lang="af-ZA" altLang="zh-CN" sz="1600" kern="0" dirty="0"/>
              <a:t> </a:t>
            </a:r>
            <a:r>
              <a:rPr lang="af-ZA" altLang="zh-CN" sz="1600" kern="0" dirty="0" err="1"/>
              <a:t>immersive</a:t>
            </a:r>
            <a:r>
              <a:rPr lang="af-ZA" altLang="zh-CN" sz="1600" kern="0" dirty="0"/>
              <a:t> </a:t>
            </a:r>
            <a:r>
              <a:rPr lang="af-ZA" altLang="zh-CN" sz="1600" kern="0" dirty="0" err="1"/>
              <a:t>experience</a:t>
            </a:r>
            <a:endParaRPr lang="zh-CN" altLang="en-US" sz="1600" kern="0" dirty="0"/>
          </a:p>
        </p:txBody>
      </p:sp>
      <p:pic>
        <p:nvPicPr>
          <p:cNvPr id="7" name="图片 6">
            <a:extLst>
              <a:ext uri="{FF2B5EF4-FFF2-40B4-BE49-F238E27FC236}">
                <a16:creationId xmlns:a16="http://schemas.microsoft.com/office/drawing/2014/main" id="{2D9F1179-2F7F-87F6-81D5-C25EC5F4A5AC}"/>
              </a:ext>
            </a:extLst>
          </p:cNvPr>
          <p:cNvPicPr>
            <a:picLocks noChangeAspect="1"/>
          </p:cNvPicPr>
          <p:nvPr/>
        </p:nvPicPr>
        <p:blipFill rotWithShape="1">
          <a:blip r:embed="rId3"/>
          <a:srcRect t="1295" r="5111"/>
          <a:stretch/>
        </p:blipFill>
        <p:spPr>
          <a:xfrm>
            <a:off x="5669308" y="2996952"/>
            <a:ext cx="3474692" cy="2550164"/>
          </a:xfrm>
          <a:prstGeom prst="rect">
            <a:avLst/>
          </a:prstGeom>
        </p:spPr>
      </p:pic>
      <p:sp>
        <p:nvSpPr>
          <p:cNvPr id="5" name="页脚占位符 3">
            <a:extLst>
              <a:ext uri="{FF2B5EF4-FFF2-40B4-BE49-F238E27FC236}">
                <a16:creationId xmlns:a16="http://schemas.microsoft.com/office/drawing/2014/main" id="{6430BF47-A0FE-96AE-81D2-0F2E6B696BC1}"/>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32281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10</a:t>
            </a:fld>
            <a:endParaRPr lang="en-US" altLang="ja-JP" sz="1400">
              <a:solidFill>
                <a:schemeClr val="bg1"/>
              </a:solidFill>
            </a:endParaRPr>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215838" y="911926"/>
            <a:ext cx="8712323" cy="381000"/>
          </a:xfrm>
        </p:spPr>
        <p:txBody>
          <a:bodyPr>
            <a:normAutofit fontScale="90000"/>
          </a:bodyPr>
          <a:lstStyle/>
          <a:p>
            <a:r>
              <a:rPr lang="en-US" altLang="zh-TW" sz="2400" dirty="0"/>
              <a:t>4</a:t>
            </a:r>
            <a:r>
              <a:rPr lang="en-US" altLang="ja-JP" sz="2400" dirty="0"/>
              <a:t>. </a:t>
            </a:r>
            <a:r>
              <a:rPr lang="en" altLang="zh-CN" sz="2400" dirty="0">
                <a:latin typeface="+mj-lt"/>
                <a:ea typeface="+mj-ea"/>
              </a:rPr>
              <a:t>System construction </a:t>
            </a:r>
            <a:r>
              <a:rPr lang="en" altLang="zh-CN" sz="2400" b="0" i="0" dirty="0">
                <a:solidFill>
                  <a:srgbClr val="222222"/>
                </a:solidFill>
                <a:effectLst/>
                <a:latin typeface="NexusSerifWebPro"/>
              </a:rPr>
              <a:t>					</a:t>
            </a:r>
            <a:endParaRPr lang="en-US" altLang="ja-JP" sz="2800" dirty="0"/>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2" name="内容占位符 2">
            <a:extLst>
              <a:ext uri="{FF2B5EF4-FFF2-40B4-BE49-F238E27FC236}">
                <a16:creationId xmlns:a16="http://schemas.microsoft.com/office/drawing/2014/main" id="{8911AF2E-285D-6341-186B-695A47E07A83}"/>
              </a:ext>
            </a:extLst>
          </p:cNvPr>
          <p:cNvSpPr txBox="1">
            <a:spLocks/>
          </p:cNvSpPr>
          <p:nvPr/>
        </p:nvSpPr>
        <p:spPr bwMode="auto">
          <a:xfrm>
            <a:off x="432797" y="2204864"/>
            <a:ext cx="80025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err="1"/>
              <a:t>Strengths</a:t>
            </a:r>
            <a:endParaRPr lang="af-ZA" altLang="zh-CN" sz="1600" kern="0" dirty="0"/>
          </a:p>
          <a:p>
            <a:pPr lvl="1">
              <a:lnSpc>
                <a:spcPct val="90000"/>
              </a:lnSpc>
            </a:pPr>
            <a:r>
              <a:rPr lang="af-ZA" altLang="zh-CN" sz="1600" kern="0" dirty="0" err="1"/>
              <a:t>Comprehensive</a:t>
            </a:r>
            <a:r>
              <a:rPr lang="af-ZA" altLang="zh-CN" sz="1600" kern="0" dirty="0"/>
              <a:t> View: 360-degree camera </a:t>
            </a:r>
            <a:r>
              <a:rPr lang="af-ZA" altLang="zh-CN" sz="1600" kern="0" dirty="0" err="1"/>
              <a:t>provides</a:t>
            </a:r>
            <a:r>
              <a:rPr lang="af-ZA" altLang="zh-CN" sz="1600" kern="0" dirty="0"/>
              <a:t> </a:t>
            </a:r>
            <a:r>
              <a:rPr lang="af-ZA" altLang="zh-CN" sz="1600" kern="0" dirty="0" err="1"/>
              <a:t>complete</a:t>
            </a:r>
            <a:r>
              <a:rPr lang="af-ZA" altLang="zh-CN" sz="1600" kern="0" dirty="0"/>
              <a:t> </a:t>
            </a:r>
            <a:r>
              <a:rPr lang="af-ZA" altLang="zh-CN" sz="1600" kern="0" dirty="0" err="1"/>
              <a:t>view</a:t>
            </a:r>
            <a:r>
              <a:rPr lang="af-ZA" altLang="zh-CN" sz="1600" kern="0" dirty="0"/>
              <a:t> of </a:t>
            </a:r>
            <a:r>
              <a:rPr lang="af-ZA" altLang="zh-CN" sz="1600" kern="0" dirty="0" err="1"/>
              <a:t>environment</a:t>
            </a:r>
            <a:endParaRPr lang="af-ZA" altLang="zh-CN" sz="1600" kern="0" dirty="0"/>
          </a:p>
          <a:p>
            <a:pPr lvl="1">
              <a:lnSpc>
                <a:spcPct val="90000"/>
              </a:lnSpc>
            </a:pPr>
            <a:r>
              <a:rPr lang="af-ZA" altLang="zh-CN" sz="1600" kern="0" dirty="0"/>
              <a:t>Real-</a:t>
            </a:r>
            <a:r>
              <a:rPr lang="af-ZA" altLang="zh-CN" sz="1600" kern="0" dirty="0" err="1"/>
              <a:t>Time</a:t>
            </a:r>
            <a:r>
              <a:rPr lang="af-ZA" altLang="zh-CN" sz="1600" kern="0" dirty="0"/>
              <a:t> </a:t>
            </a:r>
            <a:r>
              <a:rPr lang="af-ZA" altLang="zh-CN" sz="1600" kern="0" dirty="0" err="1"/>
              <a:t>Feedback</a:t>
            </a:r>
            <a:r>
              <a:rPr lang="af-ZA" altLang="zh-CN" sz="1600" kern="0" dirty="0"/>
              <a:t>: </a:t>
            </a:r>
            <a:r>
              <a:rPr lang="af-ZA" altLang="zh-CN" sz="1600" kern="0" dirty="0" err="1"/>
              <a:t>System</a:t>
            </a:r>
            <a:r>
              <a:rPr lang="af-ZA" altLang="zh-CN" sz="1600" kern="0" dirty="0"/>
              <a:t> </a:t>
            </a:r>
            <a:r>
              <a:rPr lang="af-ZA" altLang="zh-CN" sz="1600" kern="0" dirty="0" err="1"/>
              <a:t>delivers</a:t>
            </a:r>
            <a:r>
              <a:rPr lang="af-ZA" altLang="zh-CN" sz="1600" kern="0" dirty="0"/>
              <a:t> real-</a:t>
            </a:r>
            <a:r>
              <a:rPr lang="af-ZA" altLang="zh-CN" sz="1600" kern="0" dirty="0" err="1"/>
              <a:t>time</a:t>
            </a:r>
            <a:r>
              <a:rPr lang="af-ZA" altLang="zh-CN" sz="1600" kern="0" dirty="0"/>
              <a:t> </a:t>
            </a:r>
            <a:r>
              <a:rPr lang="af-ZA" altLang="zh-CN" sz="1600" kern="0" dirty="0" err="1"/>
              <a:t>feedback</a:t>
            </a:r>
            <a:r>
              <a:rPr lang="af-ZA" altLang="zh-CN" sz="1600" kern="0" dirty="0"/>
              <a:t> </a:t>
            </a:r>
            <a:r>
              <a:rPr lang="af-ZA" altLang="zh-CN" sz="1600" kern="0" dirty="0" err="1"/>
              <a:t>through</a:t>
            </a:r>
            <a:r>
              <a:rPr lang="af-ZA" altLang="zh-CN" sz="1600" kern="0" dirty="0"/>
              <a:t> VR </a:t>
            </a:r>
            <a:r>
              <a:rPr lang="af-ZA" altLang="zh-CN" sz="1600" kern="0" dirty="0" err="1"/>
              <a:t>headset</a:t>
            </a:r>
            <a:endParaRPr lang="af-ZA" altLang="zh-CN" sz="1600" kern="0" dirty="0"/>
          </a:p>
          <a:p>
            <a:pPr lvl="1">
              <a:lnSpc>
                <a:spcPct val="90000"/>
              </a:lnSpc>
            </a:pPr>
            <a:r>
              <a:rPr lang="af-ZA" altLang="zh-CN" sz="1600" kern="0" dirty="0" err="1"/>
              <a:t>Object</a:t>
            </a:r>
            <a:r>
              <a:rPr lang="af-ZA" altLang="zh-CN" sz="1600" kern="0" dirty="0"/>
              <a:t> </a:t>
            </a:r>
            <a:r>
              <a:rPr lang="af-ZA" altLang="zh-CN" sz="1600" kern="0" dirty="0" err="1"/>
              <a:t>Tracking</a:t>
            </a:r>
            <a:r>
              <a:rPr lang="af-ZA" altLang="zh-CN" sz="1600" kern="0" dirty="0"/>
              <a:t>: </a:t>
            </a:r>
            <a:r>
              <a:rPr lang="af-ZA" altLang="zh-CN" sz="1600" kern="0" dirty="0" err="1"/>
              <a:t>Integration</a:t>
            </a:r>
            <a:r>
              <a:rPr lang="af-ZA" altLang="zh-CN" sz="1600" kern="0" dirty="0"/>
              <a:t> of </a:t>
            </a:r>
            <a:r>
              <a:rPr lang="af-ZA" altLang="zh-CN" sz="1600" kern="0" dirty="0" err="1"/>
              <a:t>FairMOT</a:t>
            </a:r>
            <a:r>
              <a:rPr lang="af-ZA" altLang="zh-CN" sz="1600" kern="0" dirty="0"/>
              <a:t> </a:t>
            </a:r>
            <a:r>
              <a:rPr lang="af-ZA" altLang="zh-CN" sz="1600" kern="0" dirty="0" err="1"/>
              <a:t>allows</a:t>
            </a:r>
            <a:r>
              <a:rPr lang="af-ZA" altLang="zh-CN" sz="1600" kern="0" dirty="0"/>
              <a:t> </a:t>
            </a:r>
            <a:r>
              <a:rPr lang="af-ZA" altLang="zh-CN" sz="1600" kern="0" dirty="0" err="1"/>
              <a:t>effective</a:t>
            </a:r>
            <a:r>
              <a:rPr lang="af-ZA" altLang="zh-CN" sz="1600" kern="0" dirty="0"/>
              <a:t> </a:t>
            </a:r>
            <a:r>
              <a:rPr lang="af-ZA" altLang="zh-CN" sz="1600" kern="0" dirty="0" err="1"/>
              <a:t>tracking</a:t>
            </a:r>
            <a:r>
              <a:rPr lang="af-ZA" altLang="zh-CN" sz="1600" kern="0" dirty="0"/>
              <a:t> of </a:t>
            </a:r>
            <a:r>
              <a:rPr lang="af-ZA" altLang="zh-CN" sz="1600" kern="0" dirty="0" err="1"/>
              <a:t>multiple</a:t>
            </a:r>
            <a:r>
              <a:rPr lang="af-ZA" altLang="zh-CN" sz="1600" kern="0" dirty="0"/>
              <a:t> </a:t>
            </a:r>
            <a:r>
              <a:rPr lang="af-ZA" altLang="zh-CN" sz="1600" kern="0" dirty="0" err="1"/>
              <a:t>pedestrians</a:t>
            </a:r>
            <a:endParaRPr lang="af-ZA" altLang="zh-CN" sz="1600" kern="0" dirty="0"/>
          </a:p>
          <a:p>
            <a:pPr lvl="1">
              <a:lnSpc>
                <a:spcPct val="90000"/>
              </a:lnSpc>
            </a:pPr>
            <a:r>
              <a:rPr lang="af-ZA" altLang="zh-CN" sz="1600" kern="0" dirty="0"/>
              <a:t>Platform </a:t>
            </a:r>
            <a:r>
              <a:rPr lang="af-ZA" altLang="zh-CN" sz="1600" kern="0" dirty="0" err="1"/>
              <a:t>Accessibility</a:t>
            </a:r>
            <a:r>
              <a:rPr lang="af-ZA" altLang="zh-CN" sz="1600" kern="0" dirty="0"/>
              <a:t>: </a:t>
            </a:r>
            <a:r>
              <a:rPr lang="af-ZA" altLang="zh-CN" sz="1600" kern="0" dirty="0" err="1"/>
              <a:t>Use</a:t>
            </a:r>
            <a:r>
              <a:rPr lang="af-ZA" altLang="zh-CN" sz="1600" kern="0" dirty="0"/>
              <a:t> of </a:t>
            </a:r>
            <a:r>
              <a:rPr lang="af-ZA" altLang="zh-CN" sz="1600" kern="0" dirty="0" err="1"/>
              <a:t>WebVR</a:t>
            </a:r>
            <a:r>
              <a:rPr lang="af-ZA" altLang="zh-CN" sz="1600" kern="0" dirty="0"/>
              <a:t> </a:t>
            </a:r>
            <a:r>
              <a:rPr lang="af-ZA" altLang="zh-CN" sz="1600" kern="0" dirty="0" err="1"/>
              <a:t>technology</a:t>
            </a:r>
            <a:r>
              <a:rPr lang="af-ZA" altLang="zh-CN" sz="1600" kern="0" dirty="0"/>
              <a:t> </a:t>
            </a:r>
            <a:r>
              <a:rPr lang="af-ZA" altLang="zh-CN" sz="1600" kern="0" dirty="0" err="1"/>
              <a:t>for</a:t>
            </a:r>
            <a:r>
              <a:rPr lang="af-ZA" altLang="zh-CN" sz="1600" kern="0" dirty="0"/>
              <a:t> </a:t>
            </a:r>
            <a:r>
              <a:rPr lang="af-ZA" altLang="zh-CN" sz="1600" kern="0" dirty="0" err="1"/>
              <a:t>access</a:t>
            </a:r>
            <a:r>
              <a:rPr lang="af-ZA" altLang="zh-CN" sz="1600" kern="0" dirty="0"/>
              <a:t> </a:t>
            </a:r>
            <a:r>
              <a:rPr lang="af-ZA" altLang="zh-CN" sz="1600" kern="0" dirty="0" err="1"/>
              <a:t>on</a:t>
            </a:r>
            <a:r>
              <a:rPr lang="af-ZA" altLang="zh-CN" sz="1600" kern="0" dirty="0"/>
              <a:t> </a:t>
            </a:r>
            <a:r>
              <a:rPr lang="af-ZA" altLang="zh-CN" sz="1600" kern="0" dirty="0" err="1"/>
              <a:t>multiple</a:t>
            </a:r>
            <a:r>
              <a:rPr lang="af-ZA" altLang="zh-CN" sz="1600" kern="0" dirty="0"/>
              <a:t> platforms</a:t>
            </a:r>
          </a:p>
          <a:p>
            <a:pPr lvl="1">
              <a:lnSpc>
                <a:spcPct val="90000"/>
              </a:lnSpc>
            </a:pPr>
            <a:endParaRPr lang="af-ZA" altLang="zh-CN" sz="1600" kern="0" dirty="0"/>
          </a:p>
          <a:p>
            <a:pPr>
              <a:lnSpc>
                <a:spcPct val="90000"/>
              </a:lnSpc>
            </a:pPr>
            <a:r>
              <a:rPr lang="af-ZA" altLang="zh-CN" sz="1600" kern="0" dirty="0" err="1"/>
              <a:t>Limitations</a:t>
            </a:r>
            <a:endParaRPr lang="af-ZA" altLang="zh-CN" sz="1600" kern="0" dirty="0"/>
          </a:p>
          <a:p>
            <a:pPr lvl="1">
              <a:lnSpc>
                <a:spcPct val="90000"/>
              </a:lnSpc>
            </a:pPr>
            <a:r>
              <a:rPr lang="af-ZA" altLang="zh-CN" sz="1600" kern="0" dirty="0"/>
              <a:t>High </a:t>
            </a:r>
            <a:r>
              <a:rPr lang="af-ZA" altLang="zh-CN" sz="1600" kern="0" dirty="0" err="1"/>
              <a:t>Latency</a:t>
            </a:r>
            <a:r>
              <a:rPr lang="af-ZA" altLang="zh-CN" sz="1600" kern="0" dirty="0"/>
              <a:t>: </a:t>
            </a:r>
            <a:r>
              <a:rPr lang="af-ZA" altLang="zh-CN" sz="1600" kern="0" dirty="0" err="1"/>
              <a:t>System</a:t>
            </a:r>
            <a:r>
              <a:rPr lang="af-ZA" altLang="zh-CN" sz="1600" kern="0" dirty="0"/>
              <a:t> </a:t>
            </a:r>
            <a:r>
              <a:rPr lang="af-ZA" altLang="zh-CN" sz="1600" kern="0" dirty="0" err="1"/>
              <a:t>experiences</a:t>
            </a:r>
            <a:r>
              <a:rPr lang="af-ZA" altLang="zh-CN" sz="1600" kern="0" dirty="0"/>
              <a:t> </a:t>
            </a:r>
            <a:r>
              <a:rPr lang="af-ZA" altLang="zh-CN" sz="1600" kern="0" dirty="0" err="1"/>
              <a:t>latency</a:t>
            </a:r>
            <a:r>
              <a:rPr lang="af-ZA" altLang="zh-CN" sz="1600" kern="0" dirty="0"/>
              <a:t> in </a:t>
            </a:r>
            <a:r>
              <a:rPr lang="af-ZA" altLang="zh-CN" sz="1600" kern="0" dirty="0" err="1"/>
              <a:t>fast-changing</a:t>
            </a:r>
            <a:r>
              <a:rPr lang="af-ZA" altLang="zh-CN" sz="1600" kern="0" dirty="0"/>
              <a:t> </a:t>
            </a:r>
            <a:r>
              <a:rPr lang="af-ZA" altLang="zh-CN" sz="1600" kern="0" dirty="0" err="1"/>
              <a:t>environments</a:t>
            </a:r>
            <a:endParaRPr lang="af-ZA" altLang="zh-CN" sz="1600" kern="0" dirty="0"/>
          </a:p>
          <a:p>
            <a:pPr lvl="1">
              <a:lnSpc>
                <a:spcPct val="90000"/>
              </a:lnSpc>
            </a:pPr>
            <a:r>
              <a:rPr lang="af-ZA" altLang="zh-CN" sz="1600" kern="0" dirty="0" err="1"/>
              <a:t>Limited</a:t>
            </a:r>
            <a:r>
              <a:rPr lang="af-ZA" altLang="zh-CN" sz="1600" kern="0" dirty="0"/>
              <a:t> </a:t>
            </a:r>
            <a:r>
              <a:rPr lang="af-ZA" altLang="zh-CN" sz="1600" kern="0" dirty="0" err="1"/>
              <a:t>Detection</a:t>
            </a:r>
            <a:r>
              <a:rPr lang="af-ZA" altLang="zh-CN" sz="1600" kern="0" dirty="0"/>
              <a:t> </a:t>
            </a:r>
            <a:r>
              <a:rPr lang="af-ZA" altLang="zh-CN" sz="1600" kern="0" dirty="0" err="1"/>
              <a:t>Scope</a:t>
            </a:r>
            <a:r>
              <a:rPr lang="af-ZA" altLang="zh-CN" sz="1600" kern="0" dirty="0"/>
              <a:t>: </a:t>
            </a:r>
            <a:r>
              <a:rPr lang="af-ZA" altLang="zh-CN" sz="1600" kern="0" dirty="0" err="1"/>
              <a:t>System</a:t>
            </a:r>
            <a:r>
              <a:rPr lang="af-ZA" altLang="zh-CN" sz="1600" kern="0" dirty="0"/>
              <a:t> </a:t>
            </a:r>
            <a:r>
              <a:rPr lang="af-ZA" altLang="zh-CN" sz="1600" kern="0" dirty="0" err="1"/>
              <a:t>primarily</a:t>
            </a:r>
            <a:r>
              <a:rPr lang="af-ZA" altLang="zh-CN" sz="1600" kern="0" dirty="0"/>
              <a:t> </a:t>
            </a:r>
            <a:r>
              <a:rPr lang="af-ZA" altLang="zh-CN" sz="1600" kern="0" dirty="0" err="1"/>
              <a:t>focuses</a:t>
            </a:r>
            <a:r>
              <a:rPr lang="af-ZA" altLang="zh-CN" sz="1600" kern="0" dirty="0"/>
              <a:t> </a:t>
            </a:r>
            <a:r>
              <a:rPr lang="af-ZA" altLang="zh-CN" sz="1600" kern="0" dirty="0" err="1"/>
              <a:t>on</a:t>
            </a:r>
            <a:r>
              <a:rPr lang="af-ZA" altLang="zh-CN" sz="1600" kern="0" dirty="0"/>
              <a:t> </a:t>
            </a:r>
            <a:r>
              <a:rPr lang="af-ZA" altLang="zh-CN" sz="1600" kern="0" dirty="0" err="1"/>
              <a:t>pedestrian</a:t>
            </a:r>
            <a:r>
              <a:rPr lang="af-ZA" altLang="zh-CN" sz="1600" kern="0" dirty="0"/>
              <a:t> </a:t>
            </a:r>
            <a:r>
              <a:rPr lang="af-ZA" altLang="zh-CN" sz="1600" kern="0" dirty="0" err="1"/>
              <a:t>detection</a:t>
            </a:r>
            <a:endParaRPr lang="af-ZA" altLang="zh-CN" sz="1600" kern="0" dirty="0"/>
          </a:p>
          <a:p>
            <a:pPr lvl="1">
              <a:lnSpc>
                <a:spcPct val="90000"/>
              </a:lnSpc>
            </a:pPr>
            <a:r>
              <a:rPr lang="af-ZA" altLang="zh-CN" sz="1600" kern="0" dirty="0" err="1"/>
              <a:t>Lack</a:t>
            </a:r>
            <a:r>
              <a:rPr lang="af-ZA" altLang="zh-CN" sz="1600" kern="0" dirty="0"/>
              <a:t> of </a:t>
            </a:r>
            <a:r>
              <a:rPr lang="af-ZA" altLang="zh-CN" sz="1600" kern="0" dirty="0" err="1"/>
              <a:t>Semantic</a:t>
            </a:r>
            <a:r>
              <a:rPr lang="af-ZA" altLang="zh-CN" sz="1600" kern="0" dirty="0"/>
              <a:t> </a:t>
            </a:r>
            <a:r>
              <a:rPr lang="af-ZA" altLang="zh-CN" sz="1600" kern="0" dirty="0" err="1"/>
              <a:t>Segmentation</a:t>
            </a:r>
            <a:r>
              <a:rPr lang="af-ZA" altLang="zh-CN" sz="1600" kern="0" dirty="0"/>
              <a:t>: </a:t>
            </a:r>
            <a:r>
              <a:rPr lang="af-ZA" altLang="zh-CN" sz="1600" kern="0" dirty="0" err="1"/>
              <a:t>System</a:t>
            </a:r>
            <a:r>
              <a:rPr lang="af-ZA" altLang="zh-CN" sz="1600" kern="0" dirty="0"/>
              <a:t> </a:t>
            </a:r>
            <a:r>
              <a:rPr lang="af-ZA" altLang="zh-CN" sz="1600" kern="0" dirty="0" err="1"/>
              <a:t>does</a:t>
            </a:r>
            <a:r>
              <a:rPr lang="af-ZA" altLang="zh-CN" sz="1600" kern="0" dirty="0"/>
              <a:t> </a:t>
            </a:r>
            <a:r>
              <a:rPr lang="af-ZA" altLang="zh-CN" sz="1600" kern="0" dirty="0" err="1"/>
              <a:t>not</a:t>
            </a:r>
            <a:r>
              <a:rPr lang="af-ZA" altLang="zh-CN" sz="1600" kern="0" dirty="0"/>
              <a:t> </a:t>
            </a:r>
            <a:r>
              <a:rPr lang="af-ZA" altLang="zh-CN" sz="1600" kern="0" dirty="0" err="1"/>
              <a:t>incorporate</a:t>
            </a:r>
            <a:r>
              <a:rPr lang="af-ZA" altLang="zh-CN" sz="1600" kern="0" dirty="0"/>
              <a:t> </a:t>
            </a:r>
            <a:r>
              <a:rPr lang="af-ZA" altLang="zh-CN" sz="1600" kern="0" dirty="0" err="1"/>
              <a:t>semantic</a:t>
            </a:r>
            <a:r>
              <a:rPr lang="af-ZA" altLang="zh-CN" sz="1600" kern="0" dirty="0"/>
              <a:t> </a:t>
            </a:r>
            <a:r>
              <a:rPr lang="af-ZA" altLang="zh-CN" sz="1600" kern="0" dirty="0" err="1"/>
              <a:t>segmentation</a:t>
            </a:r>
            <a:endParaRPr lang="af-ZA" altLang="zh-CN" sz="1600" kern="0" dirty="0"/>
          </a:p>
        </p:txBody>
      </p:sp>
      <p:sp>
        <p:nvSpPr>
          <p:cNvPr id="6" name="Rectangle 3">
            <a:extLst>
              <a:ext uri="{FF2B5EF4-FFF2-40B4-BE49-F238E27FC236}">
                <a16:creationId xmlns:a16="http://schemas.microsoft.com/office/drawing/2014/main" id="{529C345D-44DF-55F8-3257-E4E687BB1DCA}"/>
              </a:ext>
            </a:extLst>
          </p:cNvPr>
          <p:cNvSpPr txBox="1">
            <a:spLocks noChangeArrowheads="1"/>
          </p:cNvSpPr>
          <p:nvPr/>
        </p:nvSpPr>
        <p:spPr bwMode="auto">
          <a:xfrm>
            <a:off x="-16827" y="1350759"/>
            <a:ext cx="8446452" cy="543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457200" lvl="1" indent="0">
              <a:buFontTx/>
              <a:buNone/>
            </a:pPr>
            <a:r>
              <a:rPr lang="en-US" altLang="zh-TW" sz="2000" kern="0" dirty="0">
                <a:latin typeface="+mj-lt"/>
                <a:ea typeface="+mj-ea"/>
              </a:rPr>
              <a:t>4</a:t>
            </a:r>
            <a:r>
              <a:rPr lang="en-US" altLang="zh-CN" sz="2000" kern="0" dirty="0">
                <a:latin typeface="+mj-lt"/>
                <a:ea typeface="+mj-ea"/>
              </a:rPr>
              <a:t>.</a:t>
            </a:r>
            <a:r>
              <a:rPr lang="en-US" altLang="zh-TW" sz="2000" kern="0" dirty="0">
                <a:latin typeface="+mj-lt"/>
                <a:ea typeface="+mj-ea"/>
              </a:rPr>
              <a:t>1</a:t>
            </a:r>
            <a:r>
              <a:rPr lang="zh-CN" altLang="en-US" kern="0" dirty="0"/>
              <a:t> </a:t>
            </a:r>
            <a:r>
              <a:rPr lang="en" altLang="zh-CN" sz="2000" kern="0" dirty="0">
                <a:latin typeface="+mj-lt"/>
                <a:ea typeface="+mj-ea"/>
              </a:rPr>
              <a:t>Shan Rui et al. (2023) : A Pedestrian Avoidance System for Visual Impaired People Based on Object Tracking Algorithm</a:t>
            </a:r>
          </a:p>
          <a:p>
            <a:pPr marL="457200" lvl="1" indent="0">
              <a:buFontTx/>
              <a:buNone/>
            </a:pPr>
            <a:endParaRPr lang="en" altLang="zh-CN" sz="2000" kern="0" dirty="0">
              <a:latin typeface="+mj-lt"/>
              <a:ea typeface="+mj-ea"/>
            </a:endParaRPr>
          </a:p>
          <a:p>
            <a:pPr marL="457200" lvl="1" indent="0">
              <a:buFontTx/>
              <a:buNone/>
            </a:pPr>
            <a:r>
              <a:rPr lang="zh-CN" altLang="en-US" kern="0" dirty="0"/>
              <a:t> </a:t>
            </a:r>
            <a:endParaRPr lang="en-US" altLang="zh-CN" kern="0" dirty="0"/>
          </a:p>
          <a:p>
            <a:pPr marL="457200" lvl="1" indent="0">
              <a:buFontTx/>
              <a:buNone/>
            </a:pPr>
            <a:endParaRPr lang="en" altLang="zh-CN" sz="2000" kern="0" dirty="0"/>
          </a:p>
          <a:p>
            <a:pPr lvl="1"/>
            <a:endParaRPr lang="en" altLang="zh-CN" kern="0" dirty="0"/>
          </a:p>
          <a:p>
            <a:pPr marL="457200" lvl="1" indent="0">
              <a:buFontTx/>
              <a:buNone/>
            </a:pPr>
            <a:endParaRPr lang="en-US" altLang="zh-CN" kern="0" dirty="0"/>
          </a:p>
        </p:txBody>
      </p:sp>
      <p:sp>
        <p:nvSpPr>
          <p:cNvPr id="7" name="页脚占位符 3">
            <a:extLst>
              <a:ext uri="{FF2B5EF4-FFF2-40B4-BE49-F238E27FC236}">
                <a16:creationId xmlns:a16="http://schemas.microsoft.com/office/drawing/2014/main" id="{E359B29B-AEF6-E35E-65D1-78C90FC01CB0}"/>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29094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11</a:t>
            </a:fld>
            <a:endParaRPr lang="en-US" altLang="ja-JP" sz="1400">
              <a:solidFill>
                <a:schemeClr val="bg1"/>
              </a:solidFill>
            </a:endParaRPr>
          </a:p>
        </p:txBody>
      </p:sp>
      <p:sp>
        <p:nvSpPr>
          <p:cNvPr id="4101" name="Rectangle 3"/>
          <p:cNvSpPr>
            <a:spLocks noGrp="1" noChangeArrowheads="1"/>
          </p:cNvSpPr>
          <p:nvPr>
            <p:ph type="body" idx="1"/>
          </p:nvPr>
        </p:nvSpPr>
        <p:spPr>
          <a:xfrm>
            <a:off x="-16827" y="1350759"/>
            <a:ext cx="8446452" cy="543517"/>
          </a:xfrm>
        </p:spPr>
        <p:txBody>
          <a:bodyPr/>
          <a:lstStyle/>
          <a:p>
            <a:pPr marL="457200" lvl="1" indent="0">
              <a:buNone/>
            </a:pPr>
            <a:r>
              <a:rPr lang="en-US" altLang="zh-TW" sz="2000" dirty="0">
                <a:latin typeface="+mj-lt"/>
                <a:ea typeface="+mj-ea"/>
              </a:rPr>
              <a:t>4</a:t>
            </a:r>
            <a:r>
              <a:rPr lang="en-US" altLang="zh-CN" sz="2000" dirty="0">
                <a:latin typeface="+mj-lt"/>
                <a:ea typeface="+mj-ea"/>
              </a:rPr>
              <a:t>.2</a:t>
            </a:r>
            <a:r>
              <a:rPr lang="zh-CN" altLang="en-US" dirty="0"/>
              <a:t> </a:t>
            </a:r>
            <a:r>
              <a:rPr lang="en-US" altLang="zh-CN" dirty="0"/>
              <a:t>Our </a:t>
            </a:r>
            <a:r>
              <a:rPr lang="en" altLang="zh-CN" sz="2000" dirty="0">
                <a:latin typeface="+mj-lt"/>
                <a:ea typeface="+mj-ea"/>
              </a:rPr>
              <a:t>Update System</a:t>
            </a:r>
          </a:p>
          <a:p>
            <a:pPr marL="457200" lvl="1" indent="0">
              <a:buNone/>
            </a:pPr>
            <a:r>
              <a:rPr lang="zh-CN" altLang="en-US" dirty="0"/>
              <a:t> </a:t>
            </a:r>
            <a:endParaRPr lang="en-US" altLang="zh-CN" dirty="0"/>
          </a:p>
          <a:p>
            <a:pPr marL="457200" lvl="1" indent="0">
              <a:buNone/>
            </a:pPr>
            <a:endParaRPr lang="en" altLang="zh-CN" sz="2000" dirty="0"/>
          </a:p>
          <a:p>
            <a:pPr lvl="1"/>
            <a:endParaRPr lang="en" altLang="zh-CN" dirty="0"/>
          </a:p>
          <a:p>
            <a:pPr marL="457200" lvl="1" indent="0">
              <a:buNone/>
            </a:pPr>
            <a:endParaRPr lang="en-US" altLang="zh-CN" dirty="0"/>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215838" y="908720"/>
            <a:ext cx="8712323" cy="381000"/>
          </a:xfrm>
        </p:spPr>
        <p:txBody>
          <a:bodyPr>
            <a:normAutofit fontScale="90000"/>
          </a:bodyPr>
          <a:lstStyle/>
          <a:p>
            <a:r>
              <a:rPr lang="en-US" altLang="zh-TW" sz="2400" dirty="0"/>
              <a:t>4</a:t>
            </a:r>
            <a:r>
              <a:rPr lang="en-US" altLang="ja-JP" sz="2400" dirty="0"/>
              <a:t>. </a:t>
            </a:r>
            <a:r>
              <a:rPr lang="en" altLang="zh-CN" sz="2400" dirty="0">
                <a:latin typeface="+mj-lt"/>
                <a:ea typeface="+mj-ea"/>
              </a:rPr>
              <a:t>System construction </a:t>
            </a:r>
            <a:r>
              <a:rPr lang="en" altLang="zh-CN" sz="2400" b="0" i="0" dirty="0">
                <a:solidFill>
                  <a:srgbClr val="222222"/>
                </a:solidFill>
                <a:effectLst/>
                <a:latin typeface="NexusSerifWebPro"/>
              </a:rPr>
              <a:t>					</a:t>
            </a:r>
            <a:endParaRPr lang="en-US" altLang="ja-JP" sz="2800" dirty="0"/>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2" name="内容占位符 2">
            <a:extLst>
              <a:ext uri="{FF2B5EF4-FFF2-40B4-BE49-F238E27FC236}">
                <a16:creationId xmlns:a16="http://schemas.microsoft.com/office/drawing/2014/main" id="{8911AF2E-285D-6341-186B-695A47E07A83}"/>
              </a:ext>
            </a:extLst>
          </p:cNvPr>
          <p:cNvSpPr txBox="1">
            <a:spLocks/>
          </p:cNvSpPr>
          <p:nvPr/>
        </p:nvSpPr>
        <p:spPr bwMode="auto">
          <a:xfrm>
            <a:off x="422910" y="1868414"/>
            <a:ext cx="8002587" cy="330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dirty="0" err="1"/>
              <a:t>Integration</a:t>
            </a:r>
            <a:r>
              <a:rPr lang="af-ZA" altLang="zh-CN" sz="1600" dirty="0"/>
              <a:t> of </a:t>
            </a:r>
            <a:r>
              <a:rPr lang="af-ZA" altLang="zh-CN" sz="1600" dirty="0" err="1"/>
              <a:t>ByteTrack</a:t>
            </a:r>
            <a:r>
              <a:rPr lang="af-ZA" altLang="zh-CN" sz="1600" dirty="0"/>
              <a:t> </a:t>
            </a:r>
            <a:r>
              <a:rPr lang="af-ZA" altLang="zh-CN" sz="1600" dirty="0" err="1"/>
              <a:t>and</a:t>
            </a:r>
            <a:r>
              <a:rPr lang="af-ZA" altLang="zh-CN" sz="1600" dirty="0"/>
              <a:t> </a:t>
            </a:r>
            <a:r>
              <a:rPr lang="af-ZA" altLang="zh-CN" sz="1600" dirty="0" err="1"/>
              <a:t>mmsegmentation</a:t>
            </a:r>
            <a:endParaRPr lang="af-ZA" altLang="zh-CN" sz="1600" dirty="0"/>
          </a:p>
          <a:p>
            <a:pPr>
              <a:lnSpc>
                <a:spcPct val="90000"/>
              </a:lnSpc>
            </a:pPr>
            <a:endParaRPr lang="af-ZA" altLang="zh-CN" sz="1600" dirty="0"/>
          </a:p>
          <a:p>
            <a:pPr lvl="1">
              <a:lnSpc>
                <a:spcPct val="90000"/>
              </a:lnSpc>
            </a:pPr>
            <a:r>
              <a:rPr lang="af-ZA" altLang="zh-CN" sz="1600" kern="0" dirty="0" err="1"/>
              <a:t>Dataset</a:t>
            </a:r>
            <a:r>
              <a:rPr lang="af-ZA" altLang="zh-CN" sz="1600" kern="0" dirty="0"/>
              <a:t> </a:t>
            </a:r>
            <a:r>
              <a:rPr lang="af-ZA" altLang="zh-CN" sz="1600" kern="0" dirty="0" err="1"/>
              <a:t>for</a:t>
            </a:r>
            <a:r>
              <a:rPr lang="af-ZA" altLang="zh-CN" sz="1600" kern="0" dirty="0"/>
              <a:t> </a:t>
            </a:r>
            <a:r>
              <a:rPr lang="af-ZA" altLang="zh-CN" sz="1600" dirty="0" err="1"/>
              <a:t>mmsegmentation</a:t>
            </a:r>
            <a:r>
              <a:rPr lang="af-ZA" altLang="zh-CN" sz="1600" kern="0" dirty="0"/>
              <a:t>: </a:t>
            </a:r>
            <a:r>
              <a:rPr lang="af-ZA" altLang="zh-CN" sz="1600" kern="0" dirty="0" err="1"/>
              <a:t>Cityscapes</a:t>
            </a:r>
            <a:r>
              <a:rPr lang="af-ZA" altLang="zh-CN" sz="1600" kern="0" dirty="0"/>
              <a:t> </a:t>
            </a:r>
            <a:r>
              <a:rPr lang="af-ZA" altLang="zh-CN" sz="1600" kern="0" dirty="0" err="1"/>
              <a:t>dataset</a:t>
            </a:r>
            <a:r>
              <a:rPr lang="af-ZA" altLang="zh-CN" sz="1600" kern="0" dirty="0"/>
              <a:t> was </a:t>
            </a:r>
            <a:r>
              <a:rPr lang="af-ZA" altLang="zh-CN" sz="1600" kern="0" dirty="0" err="1"/>
              <a:t>utilized</a:t>
            </a:r>
            <a:endParaRPr lang="af-ZA" altLang="zh-CN" sz="1600" kern="0" dirty="0"/>
          </a:p>
          <a:p>
            <a:pPr lvl="1">
              <a:lnSpc>
                <a:spcPct val="90000"/>
              </a:lnSpc>
            </a:pPr>
            <a:endParaRPr lang="af-ZA" altLang="zh-CN" sz="1600" dirty="0"/>
          </a:p>
          <a:p>
            <a:pPr lvl="1">
              <a:lnSpc>
                <a:spcPct val="90000"/>
              </a:lnSpc>
            </a:pPr>
            <a:r>
              <a:rPr lang="af-ZA" altLang="zh-CN" sz="1600" dirty="0"/>
              <a:t>Model </a:t>
            </a:r>
            <a:r>
              <a:rPr lang="af-ZA" altLang="zh-CN" sz="1600" dirty="0" err="1"/>
              <a:t>for</a:t>
            </a:r>
            <a:r>
              <a:rPr lang="af-ZA" altLang="zh-CN" sz="1600" dirty="0"/>
              <a:t> </a:t>
            </a:r>
            <a:r>
              <a:rPr lang="af-ZA" altLang="zh-CN" sz="1600" dirty="0" err="1"/>
              <a:t>mmsegmentation</a:t>
            </a:r>
            <a:r>
              <a:rPr lang="af-ZA" altLang="zh-CN" sz="1600" dirty="0"/>
              <a:t>: </a:t>
            </a:r>
            <a:r>
              <a:rPr lang="af-ZA" altLang="zh-CN" sz="1600" dirty="0" err="1"/>
              <a:t>HRNet</a:t>
            </a:r>
            <a:r>
              <a:rPr lang="af-ZA" altLang="zh-CN" sz="1600" dirty="0"/>
              <a:t> (</a:t>
            </a:r>
            <a:r>
              <a:rPr lang="en" altLang="zh-CN" sz="1600" dirty="0"/>
              <a:t>High-Resolution Net)</a:t>
            </a:r>
            <a:r>
              <a:rPr lang="af-ZA" altLang="zh-CN" sz="1600" dirty="0"/>
              <a:t> </a:t>
            </a:r>
            <a:r>
              <a:rPr lang="af-ZA" altLang="zh-CN" sz="1600" dirty="0" err="1"/>
              <a:t>chosen</a:t>
            </a:r>
            <a:r>
              <a:rPr lang="af-ZA" altLang="zh-CN" sz="1600" dirty="0"/>
              <a:t> </a:t>
            </a:r>
            <a:r>
              <a:rPr lang="af-ZA" altLang="zh-CN" sz="1600" dirty="0" err="1"/>
              <a:t>for</a:t>
            </a:r>
            <a:r>
              <a:rPr lang="af-ZA" altLang="zh-CN" sz="1600" dirty="0"/>
              <a:t> </a:t>
            </a:r>
            <a:r>
              <a:rPr lang="af-ZA" altLang="zh-CN" sz="1600" dirty="0" err="1"/>
              <a:t>high</a:t>
            </a:r>
            <a:r>
              <a:rPr lang="af-ZA" altLang="zh-CN" sz="1600" dirty="0"/>
              <a:t> </a:t>
            </a:r>
            <a:r>
              <a:rPr lang="af-ZA" altLang="zh-CN" sz="1600" dirty="0" err="1"/>
              <a:t>accuracy</a:t>
            </a:r>
            <a:r>
              <a:rPr lang="af-ZA" altLang="zh-CN" sz="1600" dirty="0"/>
              <a:t> </a:t>
            </a:r>
            <a:r>
              <a:rPr lang="af-ZA" altLang="zh-CN" sz="1600" dirty="0" err="1"/>
              <a:t>and</a:t>
            </a:r>
            <a:r>
              <a:rPr lang="af-ZA" altLang="zh-CN" sz="1600" dirty="0"/>
              <a:t> </a:t>
            </a:r>
            <a:r>
              <a:rPr lang="af-ZA" altLang="zh-CN" sz="1600" dirty="0" err="1"/>
              <a:t>efficiency</a:t>
            </a:r>
            <a:r>
              <a:rPr lang="af-ZA" altLang="zh-CN" sz="1600" dirty="0"/>
              <a:t> </a:t>
            </a:r>
            <a:r>
              <a:rPr lang="af-ZA" altLang="zh-CN" sz="1600" dirty="0" err="1"/>
              <a:t>Segmentation</a:t>
            </a:r>
            <a:endParaRPr lang="af-ZA" altLang="zh-CN" sz="1600" dirty="0"/>
          </a:p>
          <a:p>
            <a:pPr lvl="1">
              <a:lnSpc>
                <a:spcPct val="90000"/>
              </a:lnSpc>
            </a:pPr>
            <a:endParaRPr lang="af-ZA" altLang="zh-CN" sz="1600" dirty="0"/>
          </a:p>
          <a:p>
            <a:pPr lvl="1">
              <a:lnSpc>
                <a:spcPct val="90000"/>
              </a:lnSpc>
            </a:pPr>
            <a:r>
              <a:rPr lang="af-ZA" altLang="zh-CN" sz="1600" dirty="0"/>
              <a:t>RTX 3070ti </a:t>
            </a:r>
            <a:r>
              <a:rPr lang="af-ZA" altLang="zh-CN" sz="1600" dirty="0" err="1"/>
              <a:t>and</a:t>
            </a:r>
            <a:r>
              <a:rPr lang="af-ZA" altLang="zh-CN" sz="1600" dirty="0"/>
              <a:t> RTX 2060</a:t>
            </a:r>
            <a:r>
              <a:rPr lang="zh-CN" altLang="en-US" sz="1600" dirty="0"/>
              <a:t>：</a:t>
            </a:r>
            <a:r>
              <a:rPr lang="af-ZA" altLang="zh-CN" sz="1600" dirty="0" err="1"/>
              <a:t>Distributes</a:t>
            </a:r>
            <a:r>
              <a:rPr lang="af-ZA" altLang="zh-CN" sz="1600" dirty="0"/>
              <a:t> </a:t>
            </a:r>
            <a:r>
              <a:rPr lang="af-ZA" altLang="zh-CN" sz="1600" dirty="0" err="1"/>
              <a:t>computational</a:t>
            </a:r>
            <a:r>
              <a:rPr lang="af-ZA" altLang="zh-CN" sz="1600" dirty="0"/>
              <a:t> </a:t>
            </a:r>
            <a:r>
              <a:rPr lang="af-ZA" altLang="zh-CN" sz="1600" dirty="0" err="1"/>
              <a:t>load</a:t>
            </a:r>
            <a:r>
              <a:rPr lang="af-ZA" altLang="zh-CN" sz="1600" dirty="0"/>
              <a:t> </a:t>
            </a:r>
            <a:r>
              <a:rPr lang="af-ZA" altLang="zh-CN" sz="1600" dirty="0" err="1"/>
              <a:t>across</a:t>
            </a:r>
            <a:r>
              <a:rPr lang="af-ZA" altLang="zh-CN" sz="1600" dirty="0"/>
              <a:t> </a:t>
            </a:r>
            <a:r>
              <a:rPr lang="af-ZA" altLang="zh-CN" sz="1600" dirty="0" err="1"/>
              <a:t>multiple</a:t>
            </a:r>
            <a:r>
              <a:rPr lang="af-ZA" altLang="zh-CN" sz="1600" dirty="0"/>
              <a:t> </a:t>
            </a:r>
            <a:r>
              <a:rPr lang="af-ZA" altLang="zh-CN" sz="1600" dirty="0" err="1"/>
              <a:t>GPUs</a:t>
            </a:r>
            <a:endParaRPr lang="af-ZA" altLang="zh-CN" sz="1600" dirty="0"/>
          </a:p>
        </p:txBody>
      </p:sp>
      <p:pic>
        <p:nvPicPr>
          <p:cNvPr id="5" name="内容占位符 8" descr="图形用户界面, 图示&#10;&#10;描述已自动生成">
            <a:extLst>
              <a:ext uri="{FF2B5EF4-FFF2-40B4-BE49-F238E27FC236}">
                <a16:creationId xmlns:a16="http://schemas.microsoft.com/office/drawing/2014/main" id="{1F13F932-F37C-70FB-B1CF-4D189F0F919C}"/>
              </a:ext>
            </a:extLst>
          </p:cNvPr>
          <p:cNvPicPr>
            <a:picLocks noChangeAspect="1"/>
          </p:cNvPicPr>
          <p:nvPr/>
        </p:nvPicPr>
        <p:blipFill rotWithShape="1">
          <a:blip r:embed="rId3"/>
          <a:srcRect l="6582" t="5584" r="8739" b="3353"/>
          <a:stretch/>
        </p:blipFill>
        <p:spPr bwMode="auto">
          <a:xfrm>
            <a:off x="2044104" y="4221087"/>
            <a:ext cx="5055789" cy="26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页脚占位符 3">
            <a:extLst>
              <a:ext uri="{FF2B5EF4-FFF2-40B4-BE49-F238E27FC236}">
                <a16:creationId xmlns:a16="http://schemas.microsoft.com/office/drawing/2014/main" id="{CFBD8E04-970F-86A6-0BCB-D10EC46B096C}"/>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287281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D421AC07-96E9-4947-949A-4CDEBECB857C}" type="slidenum">
              <a:rPr lang="en-US" altLang="ja-JP" sz="1400">
                <a:solidFill>
                  <a:schemeClr val="bg1"/>
                </a:solidFill>
              </a:rPr>
              <a:pPr eaLnBrk="1" hangingPunct="1"/>
              <a:t>12</a:t>
            </a:fld>
            <a:endParaRPr lang="en-US" altLang="ja-JP" sz="1400">
              <a:solidFill>
                <a:schemeClr val="bg1"/>
              </a:solidFill>
            </a:endParaRPr>
          </a:p>
        </p:txBody>
      </p:sp>
      <p:sp>
        <p:nvSpPr>
          <p:cNvPr id="6148" name="Rectangle 2"/>
          <p:cNvSpPr>
            <a:spLocks noGrp="1" noChangeArrowheads="1"/>
          </p:cNvSpPr>
          <p:nvPr>
            <p:ph type="title"/>
          </p:nvPr>
        </p:nvSpPr>
        <p:spPr>
          <a:xfrm>
            <a:off x="239718" y="1150268"/>
            <a:ext cx="8503398" cy="381000"/>
          </a:xfrm>
        </p:spPr>
        <p:txBody>
          <a:bodyPr/>
          <a:lstStyle/>
          <a:p>
            <a:r>
              <a:rPr lang="en-US" altLang="zh-TW" dirty="0"/>
              <a:t>5</a:t>
            </a:r>
            <a:r>
              <a:rPr lang="en-US" altLang="ja-JP" dirty="0"/>
              <a:t>.</a:t>
            </a:r>
            <a:r>
              <a:rPr lang="en" altLang="zh-CN" sz="3200" dirty="0">
                <a:latin typeface="+mj-lt"/>
                <a:ea typeface="+mj-ea"/>
              </a:rPr>
              <a:t> Experiment </a:t>
            </a:r>
            <a:r>
              <a:rPr lang="en-US" altLang="zh-CN" sz="3200" dirty="0">
                <a:latin typeface="+mj-lt"/>
                <a:ea typeface="+mj-ea"/>
              </a:rPr>
              <a:t>&amp;</a:t>
            </a:r>
            <a:r>
              <a:rPr lang="zh-CN" altLang="en-US" sz="3200" dirty="0">
                <a:latin typeface="+mj-lt"/>
                <a:ea typeface="+mj-ea"/>
              </a:rPr>
              <a:t> </a:t>
            </a:r>
            <a:r>
              <a:rPr lang="en-US" altLang="zh-CN" sz="3200" dirty="0">
                <a:latin typeface="+mj-lt"/>
                <a:ea typeface="+mj-ea"/>
              </a:rPr>
              <a:t>Discussion</a:t>
            </a:r>
            <a:br>
              <a:rPr lang="en" altLang="zh-CN" sz="3200" dirty="0">
                <a:latin typeface="+mj-lt"/>
                <a:ea typeface="+mj-ea"/>
              </a:rPr>
            </a:br>
            <a:endParaRPr lang="en-US" altLang="ja-JP" dirty="0"/>
          </a:p>
        </p:txBody>
      </p:sp>
      <p:sp>
        <p:nvSpPr>
          <p:cNvPr id="5" name="内容占位符 2">
            <a:extLst>
              <a:ext uri="{FF2B5EF4-FFF2-40B4-BE49-F238E27FC236}">
                <a16:creationId xmlns:a16="http://schemas.microsoft.com/office/drawing/2014/main" id="{CA245C29-40E8-E24E-71FF-E0BB85775DB1}"/>
              </a:ext>
            </a:extLst>
          </p:cNvPr>
          <p:cNvSpPr txBox="1">
            <a:spLocks/>
          </p:cNvSpPr>
          <p:nvPr/>
        </p:nvSpPr>
        <p:spPr>
          <a:xfrm>
            <a:off x="232904" y="1531268"/>
            <a:ext cx="4483112" cy="5705252"/>
          </a:xfrm>
          <a:prstGeom prst="rect">
            <a:avLst/>
          </a:prstGeom>
        </p:spPr>
        <p:txBody>
          <a:bodyPr wrap="square" anchor="t">
            <a:normAutofit fontScale="40000" lnSpcReduction="20000"/>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3800" kern="0" dirty="0" err="1">
                <a:cs typeface="+mn-cs"/>
              </a:rPr>
              <a:t>We</a:t>
            </a:r>
            <a:r>
              <a:rPr lang="af-ZA" altLang="zh-CN" sz="3800" kern="0" dirty="0">
                <a:cs typeface="+mn-cs"/>
              </a:rPr>
              <a:t> </a:t>
            </a:r>
            <a:r>
              <a:rPr lang="af-ZA" altLang="zh-CN" sz="3800" kern="0" dirty="0" err="1">
                <a:cs typeface="+mn-cs"/>
              </a:rPr>
              <a:t>conducted</a:t>
            </a:r>
            <a:r>
              <a:rPr lang="af-ZA" altLang="zh-CN" sz="3800" kern="0" dirty="0">
                <a:cs typeface="+mn-cs"/>
              </a:rPr>
              <a:t> </a:t>
            </a:r>
            <a:r>
              <a:rPr lang="af-ZA" altLang="zh-CN" sz="3800" kern="0" dirty="0" err="1">
                <a:cs typeface="+mn-cs"/>
              </a:rPr>
              <a:t>several</a:t>
            </a:r>
            <a:r>
              <a:rPr lang="af-ZA" altLang="zh-CN" sz="3800" kern="0" dirty="0">
                <a:cs typeface="+mn-cs"/>
              </a:rPr>
              <a:t> </a:t>
            </a:r>
            <a:r>
              <a:rPr lang="af-ZA" altLang="zh-CN" sz="3800" kern="0" dirty="0" err="1">
                <a:cs typeface="+mn-cs"/>
              </a:rPr>
              <a:t>experiments</a:t>
            </a:r>
            <a:r>
              <a:rPr lang="af-ZA" altLang="zh-CN" sz="3800" kern="0" dirty="0">
                <a:cs typeface="+mn-cs"/>
              </a:rPr>
              <a:t> </a:t>
            </a:r>
            <a:r>
              <a:rPr lang="af-ZA" altLang="zh-CN" sz="3800" kern="0" dirty="0" err="1">
                <a:cs typeface="+mn-cs"/>
              </a:rPr>
              <a:t>to</a:t>
            </a:r>
            <a:r>
              <a:rPr lang="af-ZA" altLang="zh-CN" sz="3800" kern="0" dirty="0">
                <a:cs typeface="+mn-cs"/>
              </a:rPr>
              <a:t> </a:t>
            </a:r>
            <a:r>
              <a:rPr lang="af-ZA" altLang="zh-CN" sz="3800" kern="0" dirty="0" err="1">
                <a:cs typeface="+mn-cs"/>
              </a:rPr>
              <a:t>evaluate</a:t>
            </a:r>
            <a:r>
              <a:rPr lang="af-ZA" altLang="zh-CN" sz="3800" kern="0" dirty="0">
                <a:cs typeface="+mn-cs"/>
              </a:rPr>
              <a:t> </a:t>
            </a:r>
            <a:r>
              <a:rPr lang="af-ZA" altLang="zh-CN" sz="3800" kern="0" dirty="0" err="1">
                <a:cs typeface="+mn-cs"/>
              </a:rPr>
              <a:t>the</a:t>
            </a:r>
            <a:r>
              <a:rPr lang="af-ZA" altLang="zh-CN" sz="3800" kern="0" dirty="0">
                <a:cs typeface="+mn-cs"/>
              </a:rPr>
              <a:t> </a:t>
            </a:r>
            <a:r>
              <a:rPr lang="af-ZA" altLang="zh-CN" sz="3800" kern="0" dirty="0" err="1">
                <a:cs typeface="+mn-cs"/>
              </a:rPr>
              <a:t>system’s</a:t>
            </a:r>
            <a:r>
              <a:rPr lang="af-ZA" altLang="zh-CN" sz="3800" kern="0" dirty="0">
                <a:cs typeface="+mn-cs"/>
              </a:rPr>
              <a:t> </a:t>
            </a:r>
            <a:r>
              <a:rPr lang="af-ZA" altLang="zh-CN" sz="3800" kern="0" dirty="0" err="1">
                <a:cs typeface="+mn-cs"/>
              </a:rPr>
              <a:t>performance</a:t>
            </a:r>
            <a:r>
              <a:rPr lang="af-ZA" altLang="zh-CN" sz="3800" kern="0" dirty="0">
                <a:cs typeface="+mn-cs"/>
              </a:rPr>
              <a:t> in </a:t>
            </a:r>
            <a:r>
              <a:rPr lang="af-ZA" altLang="zh-CN" sz="3800" kern="0" dirty="0" err="1">
                <a:cs typeface="+mn-cs"/>
              </a:rPr>
              <a:t>various</a:t>
            </a:r>
            <a:r>
              <a:rPr lang="af-ZA" altLang="zh-CN" sz="3800" kern="0" dirty="0">
                <a:cs typeface="+mn-cs"/>
              </a:rPr>
              <a:t> </a:t>
            </a:r>
            <a:r>
              <a:rPr lang="af-ZA" altLang="zh-CN" sz="3800" kern="0" dirty="0" err="1">
                <a:cs typeface="+mn-cs"/>
              </a:rPr>
              <a:t>scenarios</a:t>
            </a:r>
            <a:r>
              <a:rPr lang="af-ZA" altLang="zh-CN" sz="3800" kern="0" dirty="0">
                <a:cs typeface="+mn-cs"/>
              </a:rPr>
              <a:t>. </a:t>
            </a:r>
          </a:p>
          <a:p>
            <a:pPr>
              <a:lnSpc>
                <a:spcPct val="90000"/>
              </a:lnSpc>
            </a:pPr>
            <a:endParaRPr lang="af-ZA" altLang="zh-CN" sz="3800" kern="0" dirty="0">
              <a:cs typeface="+mn-cs"/>
            </a:endParaRPr>
          </a:p>
          <a:p>
            <a:r>
              <a:rPr lang="en" altLang="zh-CN" sz="3800" b="1" dirty="0"/>
              <a:t>Goal:</a:t>
            </a:r>
            <a:r>
              <a:rPr lang="zh-CN" altLang="en-US" sz="3800" b="1" dirty="0"/>
              <a:t> </a:t>
            </a:r>
            <a:r>
              <a:rPr lang="en" altLang="zh-CN" sz="3800" dirty="0"/>
              <a:t>Reduce system latency to ensure timely feedback for visually impaired users navigating dynamic environments.</a:t>
            </a:r>
          </a:p>
          <a:p>
            <a:endParaRPr lang="en" altLang="zh-CN" sz="3800" dirty="0"/>
          </a:p>
          <a:p>
            <a:r>
              <a:rPr lang="en" altLang="zh-CN" sz="3800" b="1" dirty="0"/>
              <a:t>Key Improvements:</a:t>
            </a:r>
            <a:endParaRPr lang="en" altLang="zh-CN" sz="3800" dirty="0"/>
          </a:p>
          <a:p>
            <a:pPr marL="742950" lvl="1" indent="-285750">
              <a:buFont typeface="Arial" panose="020B0604020202020204" pitchFamily="34" charset="0"/>
              <a:buChar char="•"/>
            </a:pPr>
            <a:r>
              <a:rPr lang="en" altLang="zh-CN" sz="3800" dirty="0"/>
              <a:t>Latency reduced to approximately 60 milliseconds.</a:t>
            </a:r>
          </a:p>
          <a:p>
            <a:pPr marL="742950" lvl="1" indent="-285750">
              <a:buFont typeface="Arial" panose="020B0604020202020204" pitchFamily="34" charset="0"/>
              <a:buChar char="•"/>
            </a:pPr>
            <a:r>
              <a:rPr lang="en" altLang="zh-CN" sz="3800" dirty="0"/>
              <a:t>Parallel GPU processing proved effective in enhancing system responsiveness.</a:t>
            </a:r>
          </a:p>
          <a:p>
            <a:pPr>
              <a:buFont typeface="Arial" panose="020B0604020202020204" pitchFamily="34" charset="0"/>
              <a:buChar char="•"/>
            </a:pPr>
            <a:r>
              <a:rPr lang="en" altLang="zh-CN" sz="3800" b="1" dirty="0"/>
              <a:t>Semantic Segmentation Impact:</a:t>
            </a:r>
            <a:endParaRPr lang="en" altLang="zh-CN" sz="3800" dirty="0"/>
          </a:p>
          <a:p>
            <a:pPr marL="742950" lvl="1" indent="-285750">
              <a:buFont typeface="Arial" panose="020B0604020202020204" pitchFamily="34" charset="0"/>
              <a:buChar char="•"/>
            </a:pPr>
            <a:r>
              <a:rPr lang="en" altLang="zh-CN" sz="3800" dirty="0"/>
              <a:t>More resource-intensive, increasing latency.</a:t>
            </a:r>
          </a:p>
          <a:p>
            <a:pPr marL="742950" lvl="1" indent="-285750">
              <a:buFont typeface="Arial" panose="020B0604020202020204" pitchFamily="34" charset="0"/>
              <a:buChar char="•"/>
            </a:pPr>
            <a:r>
              <a:rPr lang="en" altLang="zh-CN" sz="3800" dirty="0"/>
              <a:t>But RTX 3070ti is sufficient for handling both tasks with minimal latency increase.</a:t>
            </a:r>
          </a:p>
          <a:p>
            <a:r>
              <a:rPr lang="en" altLang="zh-CN" sz="3800" b="1" dirty="0"/>
              <a:t>Challenges:</a:t>
            </a:r>
            <a:endParaRPr lang="en" altLang="zh-CN" sz="3800" dirty="0"/>
          </a:p>
          <a:p>
            <a:pPr lvl="1"/>
            <a:r>
              <a:rPr lang="en" altLang="zh-CN" sz="3800" i="1" dirty="0"/>
              <a:t>PC Requirement</a:t>
            </a:r>
            <a:r>
              <a:rPr lang="en" altLang="zh-CN" sz="3800" dirty="0"/>
              <a:t>: Users currently need to carry a PC for local data processing due to the cloud latency challenge.</a:t>
            </a:r>
          </a:p>
          <a:p>
            <a:pPr lvl="1">
              <a:buFontTx/>
              <a:buChar char="-"/>
            </a:pPr>
            <a:r>
              <a:rPr lang="en" altLang="zh-CN" sz="3800" i="1" dirty="0"/>
              <a:t>Cloud Processing Exploration: </a:t>
            </a:r>
            <a:r>
              <a:rPr lang="en" altLang="zh-CN" sz="3800" dirty="0"/>
              <a:t>Replacing the RICOH R camera with Insta360 X3 led to video transmission latency exceeding 5 seconds.</a:t>
            </a:r>
          </a:p>
          <a:p>
            <a:pPr>
              <a:buFontTx/>
              <a:buChar char="-"/>
            </a:pPr>
            <a:endParaRPr lang="en" altLang="zh-CN" dirty="0"/>
          </a:p>
          <a:p>
            <a:pPr>
              <a:lnSpc>
                <a:spcPct val="90000"/>
              </a:lnSpc>
            </a:pPr>
            <a:endParaRPr lang="af-ZA" altLang="zh-CN" sz="1600" kern="0" dirty="0">
              <a:cs typeface="+mn-cs"/>
            </a:endParaRPr>
          </a:p>
          <a:p>
            <a:pPr marL="457200" lvl="1" indent="0">
              <a:lnSpc>
                <a:spcPct val="90000"/>
              </a:lnSpc>
              <a:buNone/>
            </a:pPr>
            <a:endParaRPr lang="zh-CN" altLang="en-US" sz="1600" kern="0" dirty="0"/>
          </a:p>
        </p:txBody>
      </p:sp>
      <p:pic>
        <p:nvPicPr>
          <p:cNvPr id="3" name="图片 2">
            <a:extLst>
              <a:ext uri="{FF2B5EF4-FFF2-40B4-BE49-F238E27FC236}">
                <a16:creationId xmlns:a16="http://schemas.microsoft.com/office/drawing/2014/main" id="{4FDD17D4-7553-2EC9-EC28-B0AFF0B608D7}"/>
              </a:ext>
            </a:extLst>
          </p:cNvPr>
          <p:cNvPicPr>
            <a:picLocks noChangeAspect="1"/>
          </p:cNvPicPr>
          <p:nvPr/>
        </p:nvPicPr>
        <p:blipFill>
          <a:blip r:embed="rId3"/>
          <a:srcRect r="2428"/>
          <a:stretch/>
        </p:blipFill>
        <p:spPr>
          <a:xfrm>
            <a:off x="4572000" y="2096619"/>
            <a:ext cx="4583667" cy="3384376"/>
          </a:xfrm>
          <a:prstGeom prst="rect">
            <a:avLst/>
          </a:prstGeom>
        </p:spPr>
      </p:pic>
      <p:sp>
        <p:nvSpPr>
          <p:cNvPr id="6" name="页脚占位符 3">
            <a:extLst>
              <a:ext uri="{FF2B5EF4-FFF2-40B4-BE49-F238E27FC236}">
                <a16:creationId xmlns:a16="http://schemas.microsoft.com/office/drawing/2014/main" id="{121D97BE-41D5-E669-6100-4916F1F20373}"/>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177538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D421AC07-96E9-4947-949A-4CDEBECB857C}" type="slidenum">
              <a:rPr lang="en-US" altLang="ja-JP" sz="1400">
                <a:solidFill>
                  <a:schemeClr val="bg1"/>
                </a:solidFill>
              </a:rPr>
              <a:pPr eaLnBrk="1" hangingPunct="1"/>
              <a:t>13</a:t>
            </a:fld>
            <a:endParaRPr lang="en-US" altLang="ja-JP" sz="1400">
              <a:solidFill>
                <a:schemeClr val="bg1"/>
              </a:solidFill>
            </a:endParaRPr>
          </a:p>
        </p:txBody>
      </p:sp>
      <p:sp>
        <p:nvSpPr>
          <p:cNvPr id="6148" name="Rectangle 2"/>
          <p:cNvSpPr>
            <a:spLocks noGrp="1" noChangeArrowheads="1"/>
          </p:cNvSpPr>
          <p:nvPr>
            <p:ph type="title"/>
          </p:nvPr>
        </p:nvSpPr>
        <p:spPr>
          <a:xfrm>
            <a:off x="251520" y="949972"/>
            <a:ext cx="5867400" cy="381000"/>
          </a:xfrm>
        </p:spPr>
        <p:txBody>
          <a:bodyPr/>
          <a:lstStyle/>
          <a:p>
            <a:r>
              <a:rPr lang="en-US" altLang="ja-JP" dirty="0"/>
              <a:t>6.</a:t>
            </a:r>
            <a:r>
              <a:rPr lang="en" altLang="zh-CN" sz="3200" dirty="0">
                <a:latin typeface="+mj-lt"/>
                <a:ea typeface="+mj-ea"/>
              </a:rPr>
              <a:t> Conclusion</a:t>
            </a:r>
            <a:endParaRPr lang="en-US" altLang="ja-JP" dirty="0"/>
          </a:p>
        </p:txBody>
      </p:sp>
      <p:sp>
        <p:nvSpPr>
          <p:cNvPr id="6149" name="Rectangle 3"/>
          <p:cNvSpPr>
            <a:spLocks noGrp="1" noChangeArrowheads="1"/>
          </p:cNvSpPr>
          <p:nvPr>
            <p:ph type="body" idx="1"/>
          </p:nvPr>
        </p:nvSpPr>
        <p:spPr>
          <a:xfrm>
            <a:off x="570706" y="1572734"/>
            <a:ext cx="8002587" cy="5013667"/>
          </a:xfrm>
        </p:spPr>
        <p:txBody>
          <a:bodyPr/>
          <a:lstStyle/>
          <a:p>
            <a:pPr marL="0" indent="0">
              <a:lnSpc>
                <a:spcPct val="90000"/>
              </a:lnSpc>
              <a:buNone/>
            </a:pPr>
            <a:r>
              <a:rPr lang="en" altLang="zh-CN" sz="1600" dirty="0"/>
              <a:t>Currently</a:t>
            </a:r>
            <a:r>
              <a:rPr lang="zh-CN" altLang="en-US" sz="1600" dirty="0"/>
              <a:t> </a:t>
            </a:r>
            <a:r>
              <a:rPr lang="en" altLang="zh-CN" sz="1600" dirty="0"/>
              <a:t>we have accomplished</a:t>
            </a:r>
            <a:r>
              <a:rPr lang="zh-CN" altLang="en-US" sz="1600" dirty="0"/>
              <a:t>：</a:t>
            </a:r>
            <a:endParaRPr lang="en-US" altLang="zh-CN" sz="1600" dirty="0"/>
          </a:p>
          <a:p>
            <a:pPr marL="0" indent="0">
              <a:lnSpc>
                <a:spcPct val="90000"/>
              </a:lnSpc>
              <a:buNone/>
            </a:pPr>
            <a:endParaRPr lang="af-ZA" altLang="zh-CN" sz="1600" dirty="0"/>
          </a:p>
          <a:p>
            <a:pPr>
              <a:lnSpc>
                <a:spcPct val="90000"/>
              </a:lnSpc>
            </a:pPr>
            <a:r>
              <a:rPr lang="af-ZA" altLang="zh-CN" sz="1600" kern="0" dirty="0" err="1"/>
              <a:t>The</a:t>
            </a:r>
            <a:r>
              <a:rPr lang="af-ZA" altLang="zh-CN" sz="1600" kern="0" dirty="0"/>
              <a:t> </a:t>
            </a:r>
            <a:r>
              <a:rPr lang="af-ZA" altLang="zh-CN" sz="1600" kern="0" dirty="0" err="1"/>
              <a:t>updated</a:t>
            </a:r>
            <a:r>
              <a:rPr lang="af-ZA" altLang="zh-CN" sz="1600" kern="0" dirty="0"/>
              <a:t> </a:t>
            </a:r>
            <a:r>
              <a:rPr lang="af-ZA" altLang="zh-CN" sz="1600" kern="0" dirty="0" err="1"/>
              <a:t>system</a:t>
            </a:r>
            <a:r>
              <a:rPr lang="af-ZA" altLang="zh-CN" sz="1600" kern="0" dirty="0"/>
              <a:t> </a:t>
            </a:r>
            <a:r>
              <a:rPr lang="af-ZA" altLang="zh-CN" sz="1600" kern="0" dirty="0" err="1"/>
              <a:t>successfully</a:t>
            </a:r>
            <a:r>
              <a:rPr lang="af-ZA" altLang="zh-CN" sz="1600" kern="0" dirty="0"/>
              <a:t> </a:t>
            </a:r>
            <a:r>
              <a:rPr lang="af-ZA" altLang="zh-CN" sz="1600" kern="0" dirty="0" err="1"/>
              <a:t>integrates</a:t>
            </a:r>
            <a:r>
              <a:rPr lang="af-ZA" altLang="zh-CN" sz="1600" kern="0" dirty="0"/>
              <a:t> </a:t>
            </a:r>
            <a:r>
              <a:rPr lang="af-ZA" altLang="zh-CN" sz="1600" kern="0" dirty="0" err="1"/>
              <a:t>ByteTrack</a:t>
            </a:r>
            <a:r>
              <a:rPr lang="af-ZA" altLang="zh-CN" sz="1600" kern="0" dirty="0"/>
              <a:t> </a:t>
            </a:r>
            <a:r>
              <a:rPr lang="af-ZA" altLang="zh-CN" sz="1600" kern="0" dirty="0" err="1"/>
              <a:t>and</a:t>
            </a:r>
            <a:r>
              <a:rPr lang="af-ZA" altLang="zh-CN" sz="1600" kern="0" dirty="0"/>
              <a:t> </a:t>
            </a:r>
            <a:r>
              <a:rPr lang="af-ZA" altLang="zh-CN" sz="1600" kern="0" dirty="0" err="1"/>
              <a:t>MMSegmentation</a:t>
            </a:r>
            <a:r>
              <a:rPr lang="af-ZA" altLang="zh-CN" sz="1600" kern="0" dirty="0"/>
              <a:t>, </a:t>
            </a:r>
            <a:r>
              <a:rPr lang="af-ZA" altLang="zh-CN" sz="1600" kern="0" dirty="0" err="1"/>
              <a:t>providing</a:t>
            </a:r>
            <a:r>
              <a:rPr lang="af-ZA" altLang="zh-CN" sz="1600" kern="0" dirty="0"/>
              <a:t> real-</a:t>
            </a:r>
            <a:r>
              <a:rPr lang="af-ZA" altLang="zh-CN" sz="1600" kern="0" dirty="0" err="1"/>
              <a:t>time</a:t>
            </a:r>
            <a:r>
              <a:rPr lang="af-ZA" altLang="zh-CN" sz="1600" kern="0" dirty="0"/>
              <a:t>, </a:t>
            </a:r>
            <a:r>
              <a:rPr lang="af-ZA" altLang="zh-CN" sz="1600" kern="0" dirty="0" err="1"/>
              <a:t>accurate</a:t>
            </a:r>
            <a:r>
              <a:rPr lang="af-ZA" altLang="zh-CN" sz="1600" kern="0" dirty="0"/>
              <a:t> </a:t>
            </a:r>
            <a:r>
              <a:rPr lang="af-ZA" altLang="zh-CN" sz="1600" kern="0" dirty="0" err="1"/>
              <a:t>feedback</a:t>
            </a:r>
            <a:r>
              <a:rPr lang="af-ZA" altLang="zh-CN" sz="1600" kern="0" dirty="0"/>
              <a:t> </a:t>
            </a:r>
            <a:r>
              <a:rPr lang="af-ZA" altLang="zh-CN" sz="1600" kern="0" dirty="0" err="1"/>
              <a:t>for</a:t>
            </a:r>
            <a:r>
              <a:rPr lang="af-ZA" altLang="zh-CN" sz="1600" kern="0" dirty="0"/>
              <a:t> </a:t>
            </a:r>
            <a:r>
              <a:rPr lang="af-ZA" altLang="zh-CN" sz="1600" kern="0" dirty="0" err="1"/>
              <a:t>visually</a:t>
            </a:r>
            <a:r>
              <a:rPr lang="af-ZA" altLang="zh-CN" sz="1600" kern="0" dirty="0"/>
              <a:t> </a:t>
            </a:r>
            <a:r>
              <a:rPr lang="af-ZA" altLang="zh-CN" sz="1600" kern="0" dirty="0" err="1"/>
              <a:t>impaired</a:t>
            </a:r>
            <a:r>
              <a:rPr lang="af-ZA" altLang="zh-CN" sz="1600" kern="0" dirty="0"/>
              <a:t> </a:t>
            </a:r>
            <a:r>
              <a:rPr lang="af-ZA" altLang="zh-CN" sz="1600" kern="0" dirty="0" err="1"/>
              <a:t>users</a:t>
            </a:r>
            <a:r>
              <a:rPr lang="af-ZA" altLang="zh-CN" sz="1600" kern="0" dirty="0"/>
              <a:t>.</a:t>
            </a:r>
          </a:p>
          <a:p>
            <a:pPr>
              <a:lnSpc>
                <a:spcPct val="90000"/>
              </a:lnSpc>
            </a:pPr>
            <a:endParaRPr lang="af-ZA" altLang="zh-CN" sz="1600" kern="0" dirty="0"/>
          </a:p>
          <a:p>
            <a:pPr>
              <a:lnSpc>
                <a:spcPct val="90000"/>
              </a:lnSpc>
            </a:pPr>
            <a:r>
              <a:rPr lang="af-ZA" altLang="zh-CN" sz="1600" kern="0" dirty="0" err="1"/>
              <a:t>The</a:t>
            </a:r>
            <a:r>
              <a:rPr lang="af-ZA" altLang="zh-CN" sz="1600" kern="0" dirty="0"/>
              <a:t> </a:t>
            </a:r>
            <a:r>
              <a:rPr lang="af-ZA" altLang="zh-CN" sz="1600" kern="0" dirty="0" err="1"/>
              <a:t>focus</a:t>
            </a:r>
            <a:r>
              <a:rPr lang="af-ZA" altLang="zh-CN" sz="1600" kern="0" dirty="0"/>
              <a:t> </a:t>
            </a:r>
            <a:r>
              <a:rPr lang="af-ZA" altLang="zh-CN" sz="1600" kern="0" dirty="0" err="1"/>
              <a:t>on</a:t>
            </a:r>
            <a:r>
              <a:rPr lang="af-ZA" altLang="zh-CN" sz="1600" kern="0" dirty="0"/>
              <a:t> </a:t>
            </a:r>
            <a:r>
              <a:rPr lang="af-ZA" altLang="zh-CN" sz="1600" kern="0" dirty="0" err="1"/>
              <a:t>reducing</a:t>
            </a:r>
            <a:r>
              <a:rPr lang="af-ZA" altLang="zh-CN" sz="1600" kern="0" dirty="0"/>
              <a:t> </a:t>
            </a:r>
            <a:r>
              <a:rPr lang="af-ZA" altLang="zh-CN" sz="1600" kern="0" dirty="0" err="1"/>
              <a:t>latency</a:t>
            </a:r>
            <a:r>
              <a:rPr lang="af-ZA" altLang="zh-CN" sz="1600" kern="0" dirty="0"/>
              <a:t> </a:t>
            </a:r>
            <a:r>
              <a:rPr lang="af-ZA" altLang="zh-CN" sz="1600" kern="0" dirty="0" err="1"/>
              <a:t>through</a:t>
            </a:r>
            <a:r>
              <a:rPr lang="af-ZA" altLang="zh-CN" sz="1600" kern="0" dirty="0"/>
              <a:t> </a:t>
            </a:r>
            <a:r>
              <a:rPr lang="af-ZA" altLang="zh-CN" sz="1600" kern="0" dirty="0" err="1"/>
              <a:t>multi</a:t>
            </a:r>
            <a:r>
              <a:rPr lang="af-ZA" altLang="zh-CN" sz="1600" kern="0" dirty="0"/>
              <a:t>-GPU </a:t>
            </a:r>
            <a:r>
              <a:rPr lang="af-ZA" altLang="zh-CN" sz="1600" kern="0" dirty="0" err="1"/>
              <a:t>processing</a:t>
            </a:r>
            <a:r>
              <a:rPr lang="af-ZA" altLang="zh-CN" sz="1600" kern="0" dirty="0"/>
              <a:t> is </a:t>
            </a:r>
            <a:r>
              <a:rPr lang="af-ZA" altLang="zh-CN" sz="1600" kern="0" dirty="0" err="1"/>
              <a:t>crucial</a:t>
            </a:r>
            <a:r>
              <a:rPr lang="af-ZA" altLang="zh-CN" sz="1600" kern="0" dirty="0"/>
              <a:t> </a:t>
            </a:r>
            <a:r>
              <a:rPr lang="af-ZA" altLang="zh-CN" sz="1600" kern="0" dirty="0" err="1"/>
              <a:t>for</a:t>
            </a:r>
            <a:r>
              <a:rPr lang="af-ZA" altLang="zh-CN" sz="1600" kern="0" dirty="0"/>
              <a:t> </a:t>
            </a:r>
            <a:r>
              <a:rPr lang="af-ZA" altLang="zh-CN" sz="1600" kern="0" dirty="0" err="1"/>
              <a:t>improving</a:t>
            </a:r>
            <a:r>
              <a:rPr lang="af-ZA" altLang="zh-CN" sz="1600" kern="0" dirty="0"/>
              <a:t> real-</a:t>
            </a:r>
            <a:r>
              <a:rPr lang="af-ZA" altLang="zh-CN" sz="1600" kern="0" dirty="0" err="1"/>
              <a:t>time</a:t>
            </a:r>
            <a:r>
              <a:rPr lang="af-ZA" altLang="zh-CN" sz="1600" kern="0" dirty="0"/>
              <a:t> </a:t>
            </a:r>
            <a:r>
              <a:rPr lang="af-ZA" altLang="zh-CN" sz="1600" kern="0" dirty="0" err="1"/>
              <a:t>performance</a:t>
            </a:r>
            <a:r>
              <a:rPr lang="af-ZA" altLang="zh-CN" sz="1600" kern="0" dirty="0"/>
              <a:t>.</a:t>
            </a:r>
          </a:p>
          <a:p>
            <a:pPr>
              <a:lnSpc>
                <a:spcPct val="90000"/>
              </a:lnSpc>
            </a:pPr>
            <a:endParaRPr lang="af-ZA" altLang="zh-CN" sz="1600" kern="0" dirty="0"/>
          </a:p>
          <a:p>
            <a:pPr>
              <a:lnSpc>
                <a:spcPct val="90000"/>
              </a:lnSpc>
            </a:pPr>
            <a:r>
              <a:rPr lang="af-ZA" altLang="zh-CN" sz="1600" kern="0" dirty="0" err="1"/>
              <a:t>The</a:t>
            </a:r>
            <a:r>
              <a:rPr lang="af-ZA" altLang="zh-CN" sz="1600" kern="0" dirty="0"/>
              <a:t> </a:t>
            </a:r>
            <a:r>
              <a:rPr lang="af-ZA" altLang="zh-CN" sz="1600" kern="0" dirty="0" err="1"/>
              <a:t>system</a:t>
            </a:r>
            <a:r>
              <a:rPr lang="af-ZA" altLang="zh-CN" sz="1600" kern="0" dirty="0"/>
              <a:t> offers </a:t>
            </a:r>
            <a:r>
              <a:rPr lang="af-ZA" altLang="zh-CN" sz="1600" kern="0" dirty="0" err="1"/>
              <a:t>a</a:t>
            </a:r>
            <a:r>
              <a:rPr lang="af-ZA" altLang="zh-CN" sz="1600" kern="0" dirty="0"/>
              <a:t> </a:t>
            </a:r>
            <a:r>
              <a:rPr lang="af-ZA" altLang="zh-CN" sz="1600" kern="0" dirty="0" err="1"/>
              <a:t>significant</a:t>
            </a:r>
            <a:r>
              <a:rPr lang="af-ZA" altLang="zh-CN" sz="1600" kern="0" dirty="0"/>
              <a:t> </a:t>
            </a:r>
            <a:r>
              <a:rPr lang="af-ZA" altLang="zh-CN" sz="1600" kern="0" dirty="0" err="1"/>
              <a:t>advancement</a:t>
            </a:r>
            <a:r>
              <a:rPr lang="af-ZA" altLang="zh-CN" sz="1600" kern="0" dirty="0"/>
              <a:t> in </a:t>
            </a:r>
            <a:r>
              <a:rPr lang="af-ZA" altLang="zh-CN" sz="1600" kern="0" dirty="0" err="1"/>
              <a:t>assistive</a:t>
            </a:r>
            <a:r>
              <a:rPr lang="af-ZA" altLang="zh-CN" sz="1600" kern="0" dirty="0"/>
              <a:t> </a:t>
            </a:r>
            <a:r>
              <a:rPr lang="af-ZA" altLang="zh-CN" sz="1600" kern="0" dirty="0" err="1"/>
              <a:t>technology</a:t>
            </a:r>
            <a:r>
              <a:rPr lang="af-ZA" altLang="zh-CN" sz="1600" kern="0" dirty="0"/>
              <a:t>, </a:t>
            </a:r>
            <a:r>
              <a:rPr lang="af-ZA" altLang="zh-CN" sz="1600" kern="0" dirty="0" err="1"/>
              <a:t>enhancing</a:t>
            </a:r>
            <a:r>
              <a:rPr lang="af-ZA" altLang="zh-CN" sz="1600" kern="0" dirty="0"/>
              <a:t> </a:t>
            </a:r>
            <a:r>
              <a:rPr lang="af-ZA" altLang="zh-CN" sz="1600" kern="0" dirty="0" err="1"/>
              <a:t>safety</a:t>
            </a:r>
            <a:r>
              <a:rPr lang="af-ZA" altLang="zh-CN" sz="1600" kern="0" dirty="0"/>
              <a:t> </a:t>
            </a:r>
            <a:r>
              <a:rPr lang="af-ZA" altLang="zh-CN" sz="1600" kern="0" dirty="0" err="1"/>
              <a:t>and</a:t>
            </a:r>
            <a:r>
              <a:rPr lang="af-ZA" altLang="zh-CN" sz="1600" kern="0" dirty="0"/>
              <a:t> </a:t>
            </a:r>
            <a:r>
              <a:rPr lang="af-ZA" altLang="zh-CN" sz="1600" kern="0" dirty="0" err="1"/>
              <a:t>independence</a:t>
            </a:r>
            <a:r>
              <a:rPr lang="af-ZA" altLang="zh-CN" sz="1600" kern="0" dirty="0"/>
              <a:t>.</a:t>
            </a:r>
          </a:p>
          <a:p>
            <a:pPr marL="0" lvl="1" indent="0">
              <a:lnSpc>
                <a:spcPct val="90000"/>
              </a:lnSpc>
              <a:buNone/>
            </a:pPr>
            <a:r>
              <a:rPr lang="en-US" altLang="zh-CN" sz="1600" dirty="0"/>
              <a:t>Future work</a:t>
            </a:r>
            <a:r>
              <a:rPr lang="zh-CN" altLang="en-US" sz="1600" dirty="0"/>
              <a:t>：</a:t>
            </a:r>
            <a:endParaRPr lang="en-US" altLang="zh-CN" sz="1600" dirty="0"/>
          </a:p>
          <a:p>
            <a:pPr marL="0" lvl="1" indent="0">
              <a:lnSpc>
                <a:spcPct val="90000"/>
              </a:lnSpc>
              <a:buNone/>
            </a:pPr>
            <a:endParaRPr lang="af-ZA" altLang="zh-CN" sz="1600" dirty="0"/>
          </a:p>
          <a:p>
            <a:pPr>
              <a:lnSpc>
                <a:spcPct val="90000"/>
              </a:lnSpc>
            </a:pPr>
            <a:r>
              <a:rPr lang="af-ZA" altLang="zh-CN" sz="1600" dirty="0" err="1"/>
              <a:t>Cloud</a:t>
            </a:r>
            <a:r>
              <a:rPr lang="af-ZA" altLang="zh-CN" sz="1600" dirty="0"/>
              <a:t> </a:t>
            </a:r>
            <a:r>
              <a:rPr lang="af-ZA" altLang="zh-CN" sz="1600" dirty="0" err="1"/>
              <a:t>Optimization</a:t>
            </a:r>
            <a:r>
              <a:rPr lang="af-ZA" altLang="zh-CN" sz="1600" dirty="0"/>
              <a:t>: </a:t>
            </a:r>
            <a:r>
              <a:rPr lang="af-ZA" altLang="zh-CN" sz="1600" dirty="0" err="1"/>
              <a:t>Addressing</a:t>
            </a:r>
            <a:r>
              <a:rPr lang="af-ZA" altLang="zh-CN" sz="1600" dirty="0"/>
              <a:t> </a:t>
            </a:r>
            <a:r>
              <a:rPr lang="af-ZA" altLang="zh-CN" sz="1600" dirty="0" err="1"/>
              <a:t>latency</a:t>
            </a:r>
            <a:r>
              <a:rPr lang="af-ZA" altLang="zh-CN" sz="1600" dirty="0"/>
              <a:t> </a:t>
            </a:r>
            <a:r>
              <a:rPr lang="af-ZA" altLang="zh-CN" sz="1600" dirty="0" err="1"/>
              <a:t>challenges</a:t>
            </a:r>
            <a:r>
              <a:rPr lang="af-ZA" altLang="zh-CN" sz="1600" dirty="0"/>
              <a:t> </a:t>
            </a:r>
            <a:r>
              <a:rPr lang="af-ZA" altLang="zh-CN" sz="1600" dirty="0" err="1"/>
              <a:t>for</a:t>
            </a:r>
            <a:r>
              <a:rPr lang="af-ZA" altLang="zh-CN" sz="1600" dirty="0"/>
              <a:t> </a:t>
            </a:r>
            <a:r>
              <a:rPr lang="af-ZA" altLang="zh-CN" sz="1600" dirty="0" err="1"/>
              <a:t>remote</a:t>
            </a:r>
            <a:r>
              <a:rPr lang="af-ZA" altLang="zh-CN" sz="1600" dirty="0"/>
              <a:t> data </a:t>
            </a:r>
            <a:r>
              <a:rPr lang="af-ZA" altLang="zh-CN" sz="1600" dirty="0" err="1"/>
              <a:t>processing</a:t>
            </a:r>
            <a:r>
              <a:rPr lang="af-ZA" altLang="zh-CN" sz="1600" dirty="0"/>
              <a:t>.</a:t>
            </a:r>
          </a:p>
          <a:p>
            <a:pPr>
              <a:lnSpc>
                <a:spcPct val="90000"/>
              </a:lnSpc>
            </a:pPr>
            <a:endParaRPr lang="zh-CN" altLang="en-US" sz="1600" dirty="0"/>
          </a:p>
          <a:p>
            <a:pPr>
              <a:lnSpc>
                <a:spcPct val="90000"/>
              </a:lnSpc>
            </a:pPr>
            <a:r>
              <a:rPr lang="af-ZA" altLang="zh-CN" sz="1600" dirty="0"/>
              <a:t>Map </a:t>
            </a:r>
            <a:r>
              <a:rPr lang="af-ZA" altLang="zh-CN" sz="1600" dirty="0" err="1"/>
              <a:t>Integration</a:t>
            </a:r>
            <a:r>
              <a:rPr lang="af-ZA" altLang="zh-CN" sz="1600" dirty="0"/>
              <a:t>: </a:t>
            </a:r>
            <a:r>
              <a:rPr lang="af-ZA" altLang="zh-CN" sz="1600" dirty="0" err="1"/>
              <a:t>Add</a:t>
            </a:r>
            <a:r>
              <a:rPr lang="af-ZA" altLang="zh-CN" sz="1600" dirty="0"/>
              <a:t> route </a:t>
            </a:r>
            <a:r>
              <a:rPr lang="af-ZA" altLang="zh-CN" sz="1600" dirty="0" err="1"/>
              <a:t>navigation</a:t>
            </a:r>
            <a:r>
              <a:rPr lang="af-ZA" altLang="zh-CN" sz="1600" dirty="0"/>
              <a:t> </a:t>
            </a:r>
            <a:r>
              <a:rPr lang="af-ZA" altLang="zh-CN" sz="1600" dirty="0" err="1"/>
              <a:t>to</a:t>
            </a:r>
            <a:r>
              <a:rPr lang="af-ZA" altLang="zh-CN" sz="1600" dirty="0"/>
              <a:t> </a:t>
            </a:r>
            <a:r>
              <a:rPr lang="af-ZA" altLang="zh-CN" sz="1600" dirty="0" err="1"/>
              <a:t>ensure</a:t>
            </a:r>
            <a:r>
              <a:rPr lang="af-ZA" altLang="zh-CN" sz="1600" dirty="0"/>
              <a:t> </a:t>
            </a:r>
            <a:r>
              <a:rPr lang="af-ZA" altLang="zh-CN" sz="1600" dirty="0" err="1"/>
              <a:t>safer</a:t>
            </a:r>
            <a:r>
              <a:rPr lang="af-ZA" altLang="zh-CN" sz="1600" dirty="0"/>
              <a:t> </a:t>
            </a:r>
            <a:r>
              <a:rPr lang="af-ZA" altLang="zh-CN" sz="1600" dirty="0" err="1"/>
              <a:t>paths</a:t>
            </a:r>
            <a:r>
              <a:rPr lang="af-ZA" altLang="zh-CN" sz="1600" dirty="0"/>
              <a:t>.</a:t>
            </a:r>
          </a:p>
          <a:p>
            <a:pPr>
              <a:lnSpc>
                <a:spcPct val="90000"/>
              </a:lnSpc>
            </a:pPr>
            <a:endParaRPr lang="af-ZA" altLang="zh-CN" sz="1600" dirty="0"/>
          </a:p>
          <a:p>
            <a:pPr>
              <a:lnSpc>
                <a:spcPct val="90000"/>
              </a:lnSpc>
            </a:pPr>
            <a:r>
              <a:rPr lang="af-ZA" altLang="zh-CN" sz="1600" dirty="0" err="1"/>
              <a:t>Environmental</a:t>
            </a:r>
            <a:r>
              <a:rPr lang="af-ZA" altLang="zh-CN" sz="1600" dirty="0"/>
              <a:t> </a:t>
            </a:r>
            <a:r>
              <a:rPr lang="af-ZA" altLang="zh-CN" sz="1600" dirty="0" err="1"/>
              <a:t>Robustness</a:t>
            </a:r>
            <a:r>
              <a:rPr lang="af-ZA" altLang="zh-CN" sz="1600" dirty="0"/>
              <a:t>: </a:t>
            </a:r>
            <a:r>
              <a:rPr lang="af-ZA" altLang="zh-CN" sz="1600" dirty="0" err="1"/>
              <a:t>Improve</a:t>
            </a:r>
            <a:r>
              <a:rPr lang="af-ZA" altLang="zh-CN" sz="1600" dirty="0"/>
              <a:t> </a:t>
            </a:r>
            <a:r>
              <a:rPr lang="af-ZA" altLang="zh-CN" sz="1600" dirty="0" err="1"/>
              <a:t>system</a:t>
            </a:r>
            <a:r>
              <a:rPr lang="af-ZA" altLang="zh-CN" sz="1600" dirty="0"/>
              <a:t> </a:t>
            </a:r>
            <a:r>
              <a:rPr lang="af-ZA" altLang="zh-CN" sz="1600" dirty="0" err="1"/>
              <a:t>performance</a:t>
            </a:r>
            <a:r>
              <a:rPr lang="af-ZA" altLang="zh-CN" sz="1600" dirty="0"/>
              <a:t> </a:t>
            </a:r>
            <a:r>
              <a:rPr lang="af-ZA" altLang="zh-CN" sz="1600" dirty="0" err="1"/>
              <a:t>under</a:t>
            </a:r>
            <a:r>
              <a:rPr lang="af-ZA" altLang="zh-CN" sz="1600" dirty="0"/>
              <a:t> </a:t>
            </a:r>
            <a:r>
              <a:rPr lang="af-ZA" altLang="zh-CN" sz="1600" dirty="0" err="1"/>
              <a:t>varying</a:t>
            </a:r>
            <a:r>
              <a:rPr lang="af-ZA" altLang="zh-CN" sz="1600" dirty="0"/>
              <a:t> </a:t>
            </a:r>
            <a:r>
              <a:rPr lang="af-ZA" altLang="zh-CN" sz="1600" dirty="0" err="1"/>
              <a:t>lighting</a:t>
            </a:r>
            <a:r>
              <a:rPr lang="af-ZA" altLang="zh-CN" sz="1600" dirty="0"/>
              <a:t> </a:t>
            </a:r>
            <a:r>
              <a:rPr lang="af-ZA" altLang="zh-CN" sz="1600" dirty="0" err="1"/>
              <a:t>and</a:t>
            </a:r>
            <a:r>
              <a:rPr lang="af-ZA" altLang="zh-CN" sz="1600" dirty="0"/>
              <a:t> </a:t>
            </a:r>
            <a:r>
              <a:rPr lang="af-ZA" altLang="zh-CN" sz="1600" dirty="0" err="1"/>
              <a:t>environmental</a:t>
            </a:r>
            <a:r>
              <a:rPr lang="af-ZA" altLang="zh-CN" sz="1600" dirty="0"/>
              <a:t> </a:t>
            </a:r>
            <a:r>
              <a:rPr lang="af-ZA" altLang="zh-CN" sz="1600" dirty="0" err="1"/>
              <a:t>conditions</a:t>
            </a:r>
            <a:r>
              <a:rPr lang="af-ZA" altLang="zh-CN" sz="1600" dirty="0"/>
              <a:t>.</a:t>
            </a:r>
          </a:p>
          <a:p>
            <a:pPr marL="457200" lvl="1" indent="0">
              <a:lnSpc>
                <a:spcPct val="90000"/>
              </a:lnSpc>
              <a:buNone/>
            </a:pPr>
            <a:endParaRPr lang="af-ZA" altLang="zh-CN" sz="1600" dirty="0"/>
          </a:p>
          <a:p>
            <a:pPr>
              <a:buFontTx/>
              <a:buChar char="-"/>
            </a:pPr>
            <a:endParaRPr lang="en" altLang="zh-CN" sz="1400" dirty="0">
              <a:solidFill>
                <a:srgbClr val="374151"/>
              </a:solidFill>
              <a:latin typeface="Söhne"/>
            </a:endParaRPr>
          </a:p>
        </p:txBody>
      </p:sp>
      <p:sp>
        <p:nvSpPr>
          <p:cNvPr id="4" name="页脚占位符 3">
            <a:extLst>
              <a:ext uri="{FF2B5EF4-FFF2-40B4-BE49-F238E27FC236}">
                <a16:creationId xmlns:a16="http://schemas.microsoft.com/office/drawing/2014/main" id="{19F8A536-96C5-BC84-D5F3-517AA3B188D6}"/>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1414922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14</a:t>
            </a:fld>
            <a:endParaRPr lang="en-US" altLang="ja-JP" sz="1400">
              <a:solidFill>
                <a:schemeClr val="bg1"/>
              </a:solidFill>
            </a:endParaRPr>
          </a:p>
        </p:txBody>
      </p:sp>
      <p:sp>
        <p:nvSpPr>
          <p:cNvPr id="4100" name="Rectangle 2"/>
          <p:cNvSpPr>
            <a:spLocks noGrp="1" noChangeArrowheads="1"/>
          </p:cNvSpPr>
          <p:nvPr>
            <p:ph type="title"/>
          </p:nvPr>
        </p:nvSpPr>
        <p:spPr>
          <a:xfrm>
            <a:off x="456183" y="1054344"/>
            <a:ext cx="8712323" cy="381000"/>
          </a:xfrm>
        </p:spPr>
        <p:txBody>
          <a:bodyPr/>
          <a:lstStyle/>
          <a:p>
            <a:r>
              <a:rPr lang="en-US" altLang="ja-JP" sz="2800" dirty="0"/>
              <a:t>Reference</a:t>
            </a:r>
          </a:p>
        </p:txBody>
      </p:sp>
      <p:sp>
        <p:nvSpPr>
          <p:cNvPr id="4101" name="Rectangle 3"/>
          <p:cNvSpPr>
            <a:spLocks noGrp="1" noChangeArrowheads="1"/>
          </p:cNvSpPr>
          <p:nvPr>
            <p:ph type="body" idx="1"/>
          </p:nvPr>
        </p:nvSpPr>
        <p:spPr>
          <a:xfrm>
            <a:off x="456560" y="1727701"/>
            <a:ext cx="8446452" cy="4811211"/>
          </a:xfrm>
        </p:spPr>
        <p:txBody>
          <a:bodyPr/>
          <a:lstStyle/>
          <a:p>
            <a:pPr marL="0" indent="0">
              <a:buNone/>
            </a:pPr>
            <a:r>
              <a:rPr lang="en" altLang="zh-CN" sz="1400" dirty="0"/>
              <a:t>World Health Organization. (2014). Visual Impairment and Blindness. Retrieved from:  https://</a:t>
            </a:r>
            <a:r>
              <a:rPr lang="en" altLang="zh-CN" sz="1400" dirty="0" err="1"/>
              <a:t>www.who.int</a:t>
            </a:r>
            <a:r>
              <a:rPr lang="en" altLang="zh-CN" sz="1400" dirty="0"/>
              <a:t>/news-room/fact-sheets/detail/ blindness-and-visual-impairment</a:t>
            </a:r>
          </a:p>
          <a:p>
            <a:pPr marL="0" indent="0">
              <a:buNone/>
            </a:pPr>
            <a:endParaRPr lang="en" altLang="zh-CN" sz="2000" dirty="0">
              <a:solidFill>
                <a:srgbClr val="000000"/>
              </a:solidFill>
              <a:latin typeface="Hiragino Mincho ProN" panose="02020300000000000000" pitchFamily="18" charset="-128"/>
              <a:ea typeface="Hiragino Mincho ProN" panose="02020300000000000000" pitchFamily="18" charset="-128"/>
            </a:endParaRPr>
          </a:p>
          <a:p>
            <a:pPr marL="0" indent="0">
              <a:buNone/>
            </a:pPr>
            <a:r>
              <a:rPr lang="en" altLang="zh-CN" sz="1400" dirty="0"/>
              <a:t>Pradeep, N., </a:t>
            </a:r>
            <a:r>
              <a:rPr lang="en" altLang="zh-CN" sz="1400" dirty="0" err="1"/>
              <a:t>Medioni</a:t>
            </a:r>
            <a:r>
              <a:rPr lang="en" altLang="zh-CN" sz="1400" dirty="0"/>
              <a:t>, G., &amp; Weiland, J. D. (2019). Robot Vision for the Visually Impaired. Computer Vision and Image Understanding, 178, 2-13.</a:t>
            </a:r>
          </a:p>
          <a:p>
            <a:pPr marL="0" indent="0">
              <a:buNone/>
            </a:pPr>
            <a:endParaRPr lang="en" altLang="ja-JP" sz="1400" dirty="0"/>
          </a:p>
          <a:p>
            <a:pPr marL="0" indent="0">
              <a:buNone/>
            </a:pPr>
            <a:r>
              <a:rPr lang="en" altLang="zh-CN" sz="1400" dirty="0"/>
              <a:t>Bai, J., Liu, Z., Lin, Y., Li, Y., Lian, S., &amp; Liu, D. (2019). Wearable Travel Aid for Environment Perception and Navigation of Visually Impaired People. Electronics, 8 (6), 697.</a:t>
            </a:r>
          </a:p>
          <a:p>
            <a:pPr marL="0" indent="0">
              <a:buNone/>
            </a:pPr>
            <a:endParaRPr lang="en" altLang="ja-JP" sz="1400" dirty="0"/>
          </a:p>
          <a:p>
            <a:pPr marL="0" indent="0">
              <a:buNone/>
            </a:pPr>
            <a:r>
              <a:rPr lang="en" altLang="zh-CN" sz="1400" dirty="0"/>
              <a:t>Shi, W., Shan, R., &amp; Okada, Y. (2022). A Navigation System for Visual Impaired People Based on Object Detection. 12th International Congress on Advanced Applied Informatics (IIAI-AAI). </a:t>
            </a:r>
          </a:p>
          <a:p>
            <a:pPr marL="0" indent="0">
              <a:buNone/>
            </a:pPr>
            <a:endParaRPr lang="en" altLang="zh-CN" sz="1400" dirty="0"/>
          </a:p>
          <a:p>
            <a:pPr marL="0" indent="0">
              <a:buNone/>
            </a:pPr>
            <a:r>
              <a:rPr lang="en" altLang="zh-CN" sz="1400" dirty="0"/>
              <a:t>Shan, R., Shi, W., Teng, Z., &amp; Okada, Y. (2023). A Pedestrian Avoidance System for Visual Impaired People Based on Object Tracking Algorithm. In Advances in Internet Data &amp; Web Technologies: The 11th International Conference on Emerging Internet Data &amp; Web Technologies (EIDWT-2023) (pp. 375-385).</a:t>
            </a:r>
            <a:endParaRPr lang="en-US" altLang="ja-JP" sz="2000" dirty="0"/>
          </a:p>
        </p:txBody>
      </p:sp>
      <p:sp>
        <p:nvSpPr>
          <p:cNvPr id="3" name="页脚占位符 3">
            <a:extLst>
              <a:ext uri="{FF2B5EF4-FFF2-40B4-BE49-F238E27FC236}">
                <a16:creationId xmlns:a16="http://schemas.microsoft.com/office/drawing/2014/main" id="{C1431130-B471-7C0B-4708-67EEDD00EC91}"/>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2412981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4"/>
          <p:cNvSpPr>
            <a:spLocks noGrp="1" noChangeArrowheads="1"/>
          </p:cNvSpPr>
          <p:nvPr>
            <p:ph type="ctrTitle"/>
          </p:nvPr>
        </p:nvSpPr>
        <p:spPr>
          <a:xfrm>
            <a:off x="704850" y="2190750"/>
            <a:ext cx="7772400" cy="533400"/>
          </a:xfrm>
        </p:spPr>
        <p:txBody>
          <a:bodyPr/>
          <a:lstStyle/>
          <a:p>
            <a:pPr marL="0" indent="0">
              <a:buNone/>
            </a:pPr>
            <a:r>
              <a:rPr lang="en" altLang="zh-CN" sz="4000" dirty="0">
                <a:latin typeface="+mj-lt"/>
                <a:ea typeface="+mj-ea"/>
              </a:rPr>
              <a:t>Thank you for listening</a:t>
            </a:r>
            <a:r>
              <a:rPr lang="zh-CN" altLang="en-US" sz="4000" dirty="0">
                <a:latin typeface="+mj-lt"/>
                <a:ea typeface="+mj-ea"/>
              </a:rPr>
              <a:t>！</a:t>
            </a:r>
            <a:endParaRPr lang="en" altLang="zh-CN" sz="4000" dirty="0">
              <a:latin typeface="+mj-lt"/>
              <a:ea typeface="+mj-ea"/>
            </a:endParaRPr>
          </a:p>
        </p:txBody>
      </p:sp>
      <p:sp>
        <p:nvSpPr>
          <p:cNvPr id="3" name="Rectangle 15">
            <a:extLst>
              <a:ext uri="{FF2B5EF4-FFF2-40B4-BE49-F238E27FC236}">
                <a16:creationId xmlns:a16="http://schemas.microsoft.com/office/drawing/2014/main" id="{A53F87ED-09DE-60FE-F7E8-DC7FCD7D8F0C}"/>
              </a:ext>
            </a:extLst>
          </p:cNvPr>
          <p:cNvSpPr>
            <a:spLocks noChangeArrowheads="1"/>
          </p:cNvSpPr>
          <p:nvPr/>
        </p:nvSpPr>
        <p:spPr bwMode="auto">
          <a:xfrm>
            <a:off x="552450" y="4053041"/>
            <a:ext cx="8039100" cy="145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20000"/>
              </a:spcBef>
            </a:pPr>
            <a:br>
              <a:rPr lang="zh-CN" altLang="en-US" sz="1200" dirty="0"/>
            </a:br>
            <a:r>
              <a:rPr lang="en-US" altLang="zh-CN" sz="2000" dirty="0">
                <a:latin typeface="+mn-lt"/>
                <a:ea typeface="+mn-ea"/>
              </a:rPr>
              <a:t>MENG XIANGHAO</a:t>
            </a:r>
          </a:p>
          <a:p>
            <a:pPr algn="ctr" eaLnBrk="1" hangingPunct="1">
              <a:spcBef>
                <a:spcPct val="20000"/>
              </a:spcBef>
            </a:pPr>
            <a:br>
              <a:rPr lang="zh-CN" altLang="en-US" sz="2000" dirty="0">
                <a:latin typeface="+mn-lt"/>
                <a:ea typeface="+mn-ea"/>
              </a:rPr>
            </a:br>
            <a:r>
              <a:rPr lang="en-US" altLang="zh-CN" sz="2000" dirty="0">
                <a:latin typeface="+mn-lt"/>
                <a:ea typeface="+mn-ea"/>
              </a:rPr>
              <a:t>2024.11.4</a:t>
            </a:r>
            <a:endParaRPr lang="en-US" altLang="ja-JP" sz="2000" dirty="0">
              <a:latin typeface="+mn-lt"/>
              <a:ea typeface="+mn-ea"/>
            </a:endParaRPr>
          </a:p>
          <a:p>
            <a:pPr algn="ctr" eaLnBrk="1" hangingPunct="1">
              <a:spcBef>
                <a:spcPct val="20000"/>
              </a:spcBef>
            </a:pPr>
            <a:endParaRPr kumimoji="1" lang="en-US" altLang="ja-JP" sz="1600" dirty="0"/>
          </a:p>
        </p:txBody>
      </p:sp>
      <p:sp>
        <p:nvSpPr>
          <p:cNvPr id="4" name="Rectangle 16">
            <a:extLst>
              <a:ext uri="{FF2B5EF4-FFF2-40B4-BE49-F238E27FC236}">
                <a16:creationId xmlns:a16="http://schemas.microsoft.com/office/drawing/2014/main" id="{4DB13B5D-524C-BAF0-DD60-AFF6677C05A3}"/>
              </a:ext>
            </a:extLst>
          </p:cNvPr>
          <p:cNvSpPr>
            <a:spLocks noChangeArrowheads="1"/>
          </p:cNvSpPr>
          <p:nvPr/>
        </p:nvSpPr>
        <p:spPr bwMode="auto">
          <a:xfrm>
            <a:off x="-612576" y="44624"/>
            <a:ext cx="309634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20000"/>
              </a:spcBef>
            </a:pPr>
            <a:endParaRPr lang="en-US" altLang="zh-CN" sz="1600" dirty="0">
              <a:latin typeface="+mn-ea"/>
              <a:ea typeface="+mn-ea"/>
            </a:endParaRPr>
          </a:p>
        </p:txBody>
      </p:sp>
    </p:spTree>
    <p:extLst>
      <p:ext uri="{BB962C8B-B14F-4D97-AF65-F5344CB8AC3E}">
        <p14:creationId xmlns:p14="http://schemas.microsoft.com/office/powerpoint/2010/main" val="3126176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3"/>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a:t>
            </a:fld>
            <a:endParaRPr lang="en-US" altLang="ja-JP" sz="1400">
              <a:solidFill>
                <a:schemeClr val="bg1"/>
              </a:solidFill>
            </a:endParaRPr>
          </a:p>
        </p:txBody>
      </p:sp>
      <p:sp>
        <p:nvSpPr>
          <p:cNvPr id="4100" name="Rectangle 2"/>
          <p:cNvSpPr>
            <a:spLocks noGrp="1" noChangeArrowheads="1"/>
          </p:cNvSpPr>
          <p:nvPr>
            <p:ph type="title"/>
          </p:nvPr>
        </p:nvSpPr>
        <p:spPr>
          <a:xfrm>
            <a:off x="415539" y="937650"/>
            <a:ext cx="8712323" cy="381000"/>
          </a:xfrm>
        </p:spPr>
        <p:txBody>
          <a:bodyPr/>
          <a:lstStyle/>
          <a:p>
            <a:r>
              <a:rPr lang="en-US" altLang="ja-JP" sz="2800" dirty="0"/>
              <a:t>Contents</a:t>
            </a:r>
          </a:p>
        </p:txBody>
      </p:sp>
      <p:sp>
        <p:nvSpPr>
          <p:cNvPr id="4101" name="Rectangle 3"/>
          <p:cNvSpPr>
            <a:spLocks noGrp="1" noChangeArrowheads="1"/>
          </p:cNvSpPr>
          <p:nvPr>
            <p:ph type="body" idx="1"/>
          </p:nvPr>
        </p:nvSpPr>
        <p:spPr>
          <a:xfrm>
            <a:off x="697548" y="1670512"/>
            <a:ext cx="8446452" cy="5070800"/>
          </a:xfrm>
        </p:spPr>
        <p:txBody>
          <a:bodyPr/>
          <a:lstStyle/>
          <a:p>
            <a:pPr marL="514350" indent="-514350">
              <a:spcBef>
                <a:spcPts val="200"/>
              </a:spcBef>
              <a:buAutoNum type="arabicPeriod"/>
            </a:pPr>
            <a:r>
              <a:rPr lang="en" altLang="zh-CN" sz="2400" dirty="0">
                <a:latin typeface="+mj-lt"/>
                <a:ea typeface="+mj-ea"/>
              </a:rPr>
              <a:t>Introduction</a:t>
            </a:r>
          </a:p>
          <a:p>
            <a:pPr marL="514350" indent="-514350">
              <a:spcBef>
                <a:spcPts val="200"/>
              </a:spcBef>
              <a:buAutoNum type="arabicPeriod"/>
            </a:pPr>
            <a:endParaRPr lang="en" altLang="zh-CN" sz="2400" dirty="0">
              <a:latin typeface="+mj-lt"/>
              <a:ea typeface="+mj-ea"/>
            </a:endParaRPr>
          </a:p>
          <a:p>
            <a:pPr marL="514350" indent="-514350">
              <a:spcBef>
                <a:spcPts val="200"/>
              </a:spcBef>
              <a:buAutoNum type="arabicPeriod"/>
            </a:pPr>
            <a:r>
              <a:rPr lang="en-US" altLang="zh-CN" sz="2400" dirty="0"/>
              <a:t>Related research</a:t>
            </a:r>
          </a:p>
          <a:p>
            <a:pPr marL="514350" indent="-514350">
              <a:spcBef>
                <a:spcPts val="200"/>
              </a:spcBef>
              <a:buAutoNum type="arabicPeriod"/>
            </a:pPr>
            <a:endParaRPr lang="en-US" altLang="zh-CN" sz="2400" dirty="0">
              <a:latin typeface="+mj-lt"/>
              <a:ea typeface="+mj-ea"/>
            </a:endParaRPr>
          </a:p>
          <a:p>
            <a:pPr marL="514350" indent="-514350">
              <a:spcBef>
                <a:spcPts val="200"/>
              </a:spcBef>
              <a:buFontTx/>
              <a:buAutoNum type="arabicPeriod"/>
            </a:pPr>
            <a:r>
              <a:rPr lang="en-US" altLang="ja-JP" sz="2400" dirty="0"/>
              <a:t>Related work: </a:t>
            </a:r>
            <a:r>
              <a:rPr lang="af-ZA" altLang="zh-CN" sz="2400" dirty="0" err="1"/>
              <a:t>Enabling</a:t>
            </a:r>
            <a:r>
              <a:rPr lang="af-ZA" altLang="zh-CN" sz="2400" dirty="0"/>
              <a:t> </a:t>
            </a:r>
            <a:r>
              <a:rPr lang="af-ZA" altLang="zh-CN" sz="2400" dirty="0" err="1"/>
              <a:t>technology</a:t>
            </a:r>
            <a:endParaRPr lang="af-ZA" altLang="zh-CN" sz="2400" dirty="0"/>
          </a:p>
          <a:p>
            <a:pPr marL="514350" indent="-514350">
              <a:spcBef>
                <a:spcPts val="200"/>
              </a:spcBef>
              <a:buFontTx/>
              <a:buAutoNum type="arabicPeriod"/>
            </a:pPr>
            <a:endParaRPr lang="en" altLang="zh-CN" sz="2400" dirty="0">
              <a:latin typeface="+mj-lt"/>
              <a:ea typeface="+mj-ea"/>
            </a:endParaRPr>
          </a:p>
          <a:p>
            <a:pPr marL="514350" indent="-514350">
              <a:spcBef>
                <a:spcPts val="200"/>
              </a:spcBef>
              <a:buFontTx/>
              <a:buAutoNum type="arabicPeriod"/>
            </a:pPr>
            <a:r>
              <a:rPr lang="en" altLang="zh-CN" sz="2400" dirty="0">
                <a:latin typeface="+mj-lt"/>
                <a:ea typeface="+mj-ea"/>
              </a:rPr>
              <a:t>System construction</a:t>
            </a:r>
            <a:br>
              <a:rPr lang="en" altLang="zh-CN" sz="2400" dirty="0">
                <a:latin typeface="+mj-lt"/>
                <a:ea typeface="+mj-ea"/>
              </a:rPr>
            </a:br>
            <a:endParaRPr lang="en-US" altLang="zh-CN" sz="2400" dirty="0">
              <a:latin typeface="+mj-lt"/>
              <a:ea typeface="+mj-ea"/>
            </a:endParaRPr>
          </a:p>
          <a:p>
            <a:pPr marL="514350" indent="-514350">
              <a:spcBef>
                <a:spcPts val="200"/>
              </a:spcBef>
              <a:buAutoNum type="arabicPeriod"/>
            </a:pPr>
            <a:r>
              <a:rPr lang="en" altLang="zh-CN" sz="2400" dirty="0">
                <a:latin typeface="+mj-lt"/>
                <a:ea typeface="+mj-ea"/>
              </a:rPr>
              <a:t>Experiment </a:t>
            </a:r>
            <a:r>
              <a:rPr lang="en-US" altLang="zh-CN" sz="2400" dirty="0">
                <a:latin typeface="+mj-lt"/>
                <a:ea typeface="+mj-ea"/>
              </a:rPr>
              <a:t>&amp;</a:t>
            </a:r>
            <a:r>
              <a:rPr lang="zh-CN" altLang="en-US" sz="2400" dirty="0">
                <a:latin typeface="+mj-lt"/>
                <a:ea typeface="+mj-ea"/>
              </a:rPr>
              <a:t> </a:t>
            </a:r>
            <a:r>
              <a:rPr lang="en-US" altLang="zh-CN" sz="2400" dirty="0">
                <a:latin typeface="+mj-lt"/>
                <a:ea typeface="+mj-ea"/>
              </a:rPr>
              <a:t>Discussion</a:t>
            </a:r>
            <a:endParaRPr lang="en" altLang="zh-CN" sz="2400" dirty="0">
              <a:latin typeface="+mj-lt"/>
              <a:ea typeface="+mj-ea"/>
            </a:endParaRPr>
          </a:p>
          <a:p>
            <a:pPr marL="514350" indent="-514350">
              <a:spcBef>
                <a:spcPts val="200"/>
              </a:spcBef>
              <a:buAutoNum type="arabicPeriod"/>
            </a:pPr>
            <a:endParaRPr lang="en" altLang="zh-CN" sz="2400" dirty="0">
              <a:latin typeface="+mj-lt"/>
              <a:ea typeface="+mj-ea"/>
            </a:endParaRPr>
          </a:p>
          <a:p>
            <a:pPr marL="514350" indent="-514350">
              <a:spcBef>
                <a:spcPts val="200"/>
              </a:spcBef>
              <a:buAutoNum type="arabicPeriod"/>
            </a:pPr>
            <a:r>
              <a:rPr lang="en" altLang="zh-CN" sz="2400" dirty="0">
                <a:latin typeface="+mj-lt"/>
                <a:ea typeface="+mj-ea"/>
              </a:rPr>
              <a:t>Conclusion</a:t>
            </a:r>
            <a:endParaRPr lang="en-US" altLang="ja-JP" dirty="0"/>
          </a:p>
          <a:p>
            <a:pPr marL="0" indent="0" algn="l">
              <a:buNone/>
            </a:pPr>
            <a:endParaRPr lang="en-US" altLang="ja-JP"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2</a:t>
            </a:fld>
            <a:endParaRPr lang="en-US" altLang="ja-JP" sz="1400">
              <a:solidFill>
                <a:schemeClr val="bg1"/>
              </a:solidFill>
            </a:endParaRPr>
          </a:p>
        </p:txBody>
      </p:sp>
      <p:sp>
        <p:nvSpPr>
          <p:cNvPr id="4101" name="Rectangle 3"/>
          <p:cNvSpPr>
            <a:spLocks noGrp="1" noChangeArrowheads="1"/>
          </p:cNvSpPr>
          <p:nvPr>
            <p:ph type="body" idx="1"/>
          </p:nvPr>
        </p:nvSpPr>
        <p:spPr>
          <a:xfrm>
            <a:off x="697548" y="1504994"/>
            <a:ext cx="8446452" cy="4811211"/>
          </a:xfrm>
        </p:spPr>
        <p:txBody>
          <a:bodyPr/>
          <a:lstStyle/>
          <a:p>
            <a:pPr marL="0" indent="0">
              <a:lnSpc>
                <a:spcPct val="90000"/>
              </a:lnSpc>
              <a:buNone/>
            </a:pPr>
            <a:endParaRPr lang="en-US"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Visually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impaired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individuals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face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difficulties</a:t>
            </a:r>
            <a:r>
              <a:rPr lang="af-ZA" altLang="zh-CN" sz="1800" dirty="0">
                <a:latin typeface="Times New Roman" panose="02020603050405020304" pitchFamily="18" charset="0"/>
                <a:ea typeface="STSong" panose="02010600040101010101" pitchFamily="2" charset="-122"/>
              </a:rPr>
              <a:t> in </a:t>
            </a:r>
            <a:r>
              <a:rPr lang="af-ZA" altLang="zh-CN" sz="1800" dirty="0" err="1">
                <a:latin typeface="Times New Roman" panose="02020603050405020304" pitchFamily="18" charset="0"/>
                <a:ea typeface="STSong" panose="02010600040101010101" pitchFamily="2" charset="-122"/>
              </a:rPr>
              <a:t>perceiving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their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surroundings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identifying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obstacles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avoiding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collisions</a:t>
            </a:r>
            <a:r>
              <a:rPr lang="af-ZA" altLang="zh-CN" sz="1800" dirty="0">
                <a:latin typeface="Times New Roman" panose="02020603050405020304" pitchFamily="18" charset="0"/>
                <a:ea typeface="STSong" panose="02010600040101010101" pitchFamily="2" charset="-122"/>
              </a:rPr>
              <a:t>.</a:t>
            </a:r>
          </a:p>
          <a:p>
            <a:pPr>
              <a:lnSpc>
                <a:spcPct val="90000"/>
              </a:lnSpc>
            </a:pPr>
            <a:endParaRPr lang="af-ZA"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Traditional</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mobility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aids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such</a:t>
            </a:r>
            <a:r>
              <a:rPr lang="af-ZA" altLang="zh-CN" sz="1800" dirty="0">
                <a:latin typeface="Times New Roman" panose="02020603050405020304" pitchFamily="18" charset="0"/>
                <a:ea typeface="STSong" panose="02010600040101010101" pitchFamily="2" charset="-122"/>
              </a:rPr>
              <a:t> as </a:t>
            </a:r>
            <a:r>
              <a:rPr lang="af-ZA" altLang="zh-CN" sz="1800" dirty="0" err="1">
                <a:latin typeface="Times New Roman" panose="02020603050405020304" pitchFamily="18" charset="0"/>
                <a:ea typeface="STSong" panose="02010600040101010101" pitchFamily="2" charset="-122"/>
              </a:rPr>
              <a:t>white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canes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guide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dogs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have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limitations</a:t>
            </a:r>
            <a:r>
              <a:rPr lang="af-ZA" altLang="zh-CN" sz="1800" dirty="0">
                <a:latin typeface="Times New Roman" panose="02020603050405020304" pitchFamily="18" charset="0"/>
                <a:ea typeface="STSong" panose="02010600040101010101" pitchFamily="2" charset="-122"/>
              </a:rPr>
              <a:t>.</a:t>
            </a:r>
          </a:p>
          <a:p>
            <a:pPr lvl="1">
              <a:lnSpc>
                <a:spcPct val="90000"/>
              </a:lnSpc>
            </a:pPr>
            <a:r>
              <a:rPr lang="af-ZA" altLang="zh-CN" sz="1800" dirty="0">
                <a:latin typeface="Times New Roman" panose="02020603050405020304" pitchFamily="18" charset="0"/>
                <a:ea typeface="STSong" panose="02010600040101010101" pitchFamily="2" charset="-122"/>
              </a:rPr>
              <a:t>White </a:t>
            </a:r>
            <a:r>
              <a:rPr lang="af-ZA" altLang="zh-CN" sz="1800" dirty="0" err="1">
                <a:latin typeface="Times New Roman" panose="02020603050405020304" pitchFamily="18" charset="0"/>
                <a:ea typeface="STSong" panose="02010600040101010101" pitchFamily="2" charset="-122"/>
              </a:rPr>
              <a:t>canes</a:t>
            </a:r>
            <a:r>
              <a:rPr lang="af-ZA" altLang="zh-CN" sz="1800" dirty="0">
                <a:latin typeface="Times New Roman" panose="02020603050405020304" pitchFamily="18" charset="0"/>
                <a:ea typeface="STSong" panose="02010600040101010101" pitchFamily="2" charset="-122"/>
              </a:rPr>
              <a:t> are </a:t>
            </a:r>
            <a:r>
              <a:rPr lang="af-ZA" altLang="zh-CN" sz="1800" dirty="0" err="1">
                <a:latin typeface="Times New Roman" panose="02020603050405020304" pitchFamily="18" charset="0"/>
                <a:ea typeface="STSong" panose="02010600040101010101" pitchFamily="2" charset="-122"/>
              </a:rPr>
              <a:t>limited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to</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stationary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obstacles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within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its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reach</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provide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no</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information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about</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moving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objects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hazards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outside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its</a:t>
            </a:r>
            <a:r>
              <a:rPr lang="af-ZA" altLang="zh-CN" sz="1800" dirty="0">
                <a:latin typeface="Times New Roman" panose="02020603050405020304" pitchFamily="18" charset="0"/>
                <a:ea typeface="STSong" panose="02010600040101010101" pitchFamily="2" charset="-122"/>
              </a:rPr>
              <a:t> range.</a:t>
            </a:r>
          </a:p>
          <a:p>
            <a:pPr lvl="1">
              <a:lnSpc>
                <a:spcPct val="90000"/>
              </a:lnSpc>
            </a:pPr>
            <a:r>
              <a:rPr lang="af-ZA" altLang="zh-CN" sz="1800" dirty="0" err="1">
                <a:latin typeface="Times New Roman" panose="02020603050405020304" pitchFamily="18" charset="0"/>
                <a:ea typeface="STSong" panose="02010600040101010101" pitchFamily="2" charset="-122"/>
              </a:rPr>
              <a:t>Guide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dogs</a:t>
            </a:r>
            <a:r>
              <a:rPr lang="af-ZA" altLang="zh-CN" sz="1800" dirty="0">
                <a:latin typeface="Times New Roman" panose="02020603050405020304" pitchFamily="18" charset="0"/>
                <a:ea typeface="STSong" panose="02010600040101010101" pitchFamily="2" charset="-122"/>
              </a:rPr>
              <a:t> are </a:t>
            </a:r>
            <a:r>
              <a:rPr lang="af-ZA" altLang="zh-CN" sz="1800" dirty="0" err="1">
                <a:latin typeface="Times New Roman" panose="02020603050405020304" pitchFamily="18" charset="0"/>
                <a:ea typeface="STSong" panose="02010600040101010101" pitchFamily="2" charset="-122"/>
              </a:rPr>
              <a:t>expensive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to</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train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maintain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the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demand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for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them</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far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exceeds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the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supply</a:t>
            </a:r>
            <a:r>
              <a:rPr lang="af-ZA" altLang="zh-CN" sz="1800" dirty="0">
                <a:latin typeface="Times New Roman" panose="02020603050405020304" pitchFamily="18" charset="0"/>
                <a:ea typeface="STSong" panose="02010600040101010101" pitchFamily="2" charset="-122"/>
              </a:rPr>
              <a:t>.</a:t>
            </a:r>
            <a:endParaRPr lang="zh-CN" altLang="en-US" sz="1800" dirty="0">
              <a:latin typeface="Times New Roman" panose="02020603050405020304" pitchFamily="18" charset="0"/>
              <a:ea typeface="STSong" panose="02010600040101010101" pitchFamily="2" charset="-122"/>
            </a:endParaRPr>
          </a:p>
          <a:p>
            <a:pPr marL="0" indent="0">
              <a:buNone/>
            </a:pPr>
            <a:endParaRPr lang="en" altLang="zh-CN" sz="1800" dirty="0">
              <a:latin typeface="Times New Roman" panose="02020603050405020304" pitchFamily="18" charset="0"/>
              <a:ea typeface="STSong" panose="02010600040101010101" pitchFamily="2" charset="-122"/>
            </a:endParaRPr>
          </a:p>
          <a:p>
            <a:pPr marL="0" indent="0" algn="l">
              <a:buNone/>
            </a:pPr>
            <a:endParaRPr lang="en-US" altLang="ja-JP" sz="1400" dirty="0"/>
          </a:p>
        </p:txBody>
      </p:sp>
      <p:sp>
        <p:nvSpPr>
          <p:cNvPr id="5" name="Rectangle 2">
            <a:extLst>
              <a:ext uri="{FF2B5EF4-FFF2-40B4-BE49-F238E27FC236}">
                <a16:creationId xmlns:a16="http://schemas.microsoft.com/office/drawing/2014/main" id="{82615E33-8D85-F2C2-95E4-C4F1913B925C}"/>
              </a:ext>
            </a:extLst>
          </p:cNvPr>
          <p:cNvSpPr>
            <a:spLocks noGrp="1" noChangeArrowheads="1"/>
          </p:cNvSpPr>
          <p:nvPr>
            <p:ph type="title"/>
          </p:nvPr>
        </p:nvSpPr>
        <p:spPr>
          <a:xfrm>
            <a:off x="684212" y="1089826"/>
            <a:ext cx="8712323" cy="381000"/>
          </a:xfrm>
        </p:spPr>
        <p:txBody>
          <a:bodyPr/>
          <a:lstStyle/>
          <a:p>
            <a:r>
              <a:rPr lang="en-US" altLang="ja-JP" sz="2800" dirty="0"/>
              <a:t>1. </a:t>
            </a:r>
            <a:r>
              <a:rPr lang="en" altLang="zh-CN" sz="2800" dirty="0">
                <a:latin typeface="+mj-lt"/>
                <a:ea typeface="+mj-ea"/>
              </a:rPr>
              <a:t>Introduction</a:t>
            </a:r>
            <a:endParaRPr lang="en-US" altLang="ja-JP" sz="2800" dirty="0"/>
          </a:p>
        </p:txBody>
      </p:sp>
      <p:pic>
        <p:nvPicPr>
          <p:cNvPr id="2050" name="Picture 2" descr="How Guide Dogs Change Thousands of Lives Every Day">
            <a:extLst>
              <a:ext uri="{FF2B5EF4-FFF2-40B4-BE49-F238E27FC236}">
                <a16:creationId xmlns:a16="http://schemas.microsoft.com/office/drawing/2014/main" id="{2424B249-3A4B-D73F-B6E7-31E2A9A5D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181" y="4365104"/>
            <a:ext cx="3555637" cy="2338959"/>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3">
            <a:extLst>
              <a:ext uri="{FF2B5EF4-FFF2-40B4-BE49-F238E27FC236}">
                <a16:creationId xmlns:a16="http://schemas.microsoft.com/office/drawing/2014/main" id="{6C8D2BB0-8C12-8419-061E-D3FDF196516B}"/>
              </a:ext>
            </a:extLst>
          </p:cNvPr>
          <p:cNvSpPr>
            <a:spLocks noGrp="1"/>
          </p:cNvSpPr>
          <p:nvPr>
            <p:ph type="ftr" sz="quarter" idx="10"/>
          </p:nvPr>
        </p:nvSpPr>
        <p:spPr>
          <a:xfrm>
            <a:off x="986082" y="311696"/>
            <a:ext cx="3785618" cy="381000"/>
          </a:xfr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428845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3</a:t>
            </a:fld>
            <a:endParaRPr lang="en-US" altLang="ja-JP" sz="1400">
              <a:solidFill>
                <a:schemeClr val="bg1"/>
              </a:solidFill>
            </a:endParaRPr>
          </a:p>
        </p:txBody>
      </p:sp>
      <p:sp>
        <p:nvSpPr>
          <p:cNvPr id="4100" name="Rectangle 2"/>
          <p:cNvSpPr>
            <a:spLocks noGrp="1" noChangeArrowheads="1"/>
          </p:cNvSpPr>
          <p:nvPr>
            <p:ph type="title"/>
          </p:nvPr>
        </p:nvSpPr>
        <p:spPr>
          <a:xfrm>
            <a:off x="684212" y="1089826"/>
            <a:ext cx="8712323" cy="381000"/>
          </a:xfrm>
        </p:spPr>
        <p:txBody>
          <a:bodyPr/>
          <a:lstStyle/>
          <a:p>
            <a:r>
              <a:rPr lang="en-US" altLang="ja-JP" sz="2800" dirty="0"/>
              <a:t>1. </a:t>
            </a:r>
            <a:r>
              <a:rPr lang="en" altLang="zh-CN" sz="2800" dirty="0">
                <a:latin typeface="+mj-lt"/>
                <a:ea typeface="+mj-ea"/>
              </a:rPr>
              <a:t>Introduction</a:t>
            </a:r>
            <a:endParaRPr lang="en-US" altLang="ja-JP" sz="2800" dirty="0"/>
          </a:p>
        </p:txBody>
      </p:sp>
      <p:sp>
        <p:nvSpPr>
          <p:cNvPr id="4101" name="Rectangle 3"/>
          <p:cNvSpPr>
            <a:spLocks noGrp="1" noChangeArrowheads="1"/>
          </p:cNvSpPr>
          <p:nvPr>
            <p:ph type="body" idx="1"/>
          </p:nvPr>
        </p:nvSpPr>
        <p:spPr>
          <a:xfrm>
            <a:off x="697548" y="1727700"/>
            <a:ext cx="8446452" cy="4811211"/>
          </a:xfrm>
        </p:spPr>
        <p:txBody>
          <a:bodyPr/>
          <a:lstStyle/>
          <a:p>
            <a:pPr marL="0" indent="0">
              <a:lnSpc>
                <a:spcPct val="90000"/>
              </a:lnSpc>
              <a:buNone/>
            </a:pPr>
            <a:endParaRPr lang="en-US"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Computer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vision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machine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learning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have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enabled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sophisticated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assistive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devices</a:t>
            </a:r>
            <a:endParaRPr lang="af-ZA" altLang="zh-CN" sz="1800" dirty="0">
              <a:latin typeface="Times New Roman" panose="02020603050405020304" pitchFamily="18" charset="0"/>
              <a:ea typeface="STSong" panose="02010600040101010101" pitchFamily="2" charset="-122"/>
            </a:endParaRPr>
          </a:p>
          <a:p>
            <a:pPr>
              <a:lnSpc>
                <a:spcPct val="90000"/>
              </a:lnSpc>
            </a:pPr>
            <a:endParaRPr lang="af-ZA"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Multiple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Object</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Tracking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technology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can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detect</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track</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multiple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objects</a:t>
            </a:r>
            <a:r>
              <a:rPr lang="af-ZA" altLang="zh-CN" sz="1800" dirty="0">
                <a:latin typeface="Times New Roman" panose="02020603050405020304" pitchFamily="18" charset="0"/>
                <a:ea typeface="STSong" panose="02010600040101010101" pitchFamily="2" charset="-122"/>
              </a:rPr>
              <a:t> in real-</a:t>
            </a:r>
            <a:r>
              <a:rPr lang="af-ZA" altLang="zh-CN" sz="1800" dirty="0" err="1">
                <a:latin typeface="Times New Roman" panose="02020603050405020304" pitchFamily="18" charset="0"/>
                <a:ea typeface="STSong" panose="02010600040101010101" pitchFamily="2" charset="-122"/>
              </a:rPr>
              <a:t>time</a:t>
            </a:r>
            <a:endParaRPr lang="af-ZA" altLang="zh-CN" sz="1800" dirty="0">
              <a:latin typeface="Times New Roman" panose="02020603050405020304" pitchFamily="18" charset="0"/>
              <a:ea typeface="STSong" panose="02010600040101010101" pitchFamily="2" charset="-122"/>
            </a:endParaRPr>
          </a:p>
          <a:p>
            <a:pPr lvl="1">
              <a:lnSpc>
                <a:spcPct val="90000"/>
              </a:lnSpc>
            </a:pPr>
            <a:r>
              <a:rPr lang="af-ZA" altLang="zh-CN" sz="1800" dirty="0" err="1">
                <a:latin typeface="Times New Roman" panose="02020603050405020304" pitchFamily="18" charset="0"/>
                <a:ea typeface="STSong" panose="02010600040101010101" pitchFamily="2" charset="-122"/>
              </a:rPr>
              <a:t>Provides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valuable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information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for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visually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impaired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individuals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to</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navigate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safely</a:t>
            </a:r>
            <a:endParaRPr lang="af-ZA" altLang="zh-CN" sz="1800" dirty="0">
              <a:latin typeface="Times New Roman" panose="02020603050405020304" pitchFamily="18" charset="0"/>
              <a:ea typeface="STSong" panose="02010600040101010101" pitchFamily="2" charset="-122"/>
            </a:endParaRPr>
          </a:p>
          <a:p>
            <a:pPr lvl="1">
              <a:lnSpc>
                <a:spcPct val="90000"/>
              </a:lnSpc>
            </a:pPr>
            <a:endParaRPr lang="af-ZA"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Semantic</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segmentation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algorithms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can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classify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segment </a:t>
            </a:r>
            <a:r>
              <a:rPr lang="af-ZA" altLang="zh-CN" sz="1800" dirty="0" err="1">
                <a:latin typeface="Times New Roman" panose="02020603050405020304" pitchFamily="18" charset="0"/>
                <a:ea typeface="STSong" panose="02010600040101010101" pitchFamily="2" charset="-122"/>
              </a:rPr>
              <a:t>the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environment</a:t>
            </a:r>
            <a:endParaRPr lang="af-ZA" altLang="zh-CN" sz="1800" dirty="0">
              <a:latin typeface="Times New Roman" panose="02020603050405020304" pitchFamily="18" charset="0"/>
              <a:ea typeface="STSong" panose="02010600040101010101" pitchFamily="2" charset="-122"/>
            </a:endParaRPr>
          </a:p>
          <a:p>
            <a:pPr lvl="1">
              <a:lnSpc>
                <a:spcPct val="90000"/>
              </a:lnSpc>
            </a:pPr>
            <a:r>
              <a:rPr lang="af-ZA" altLang="zh-CN" sz="1800" dirty="0" err="1">
                <a:latin typeface="Times New Roman" panose="02020603050405020304" pitchFamily="18" charset="0"/>
                <a:ea typeface="STSong" panose="02010600040101010101" pitchFamily="2" charset="-122"/>
              </a:rPr>
              <a:t>Provides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detailed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understanding</a:t>
            </a:r>
            <a:r>
              <a:rPr lang="af-ZA" altLang="zh-CN" sz="1800" dirty="0">
                <a:latin typeface="Times New Roman" panose="02020603050405020304" pitchFamily="18" charset="0"/>
                <a:ea typeface="STSong" panose="02010600040101010101" pitchFamily="2" charset="-122"/>
              </a:rPr>
              <a:t> of </a:t>
            </a:r>
            <a:r>
              <a:rPr lang="af-ZA" altLang="zh-CN" sz="1800" dirty="0" err="1">
                <a:latin typeface="Times New Roman" panose="02020603050405020304" pitchFamily="18" charset="0"/>
                <a:ea typeface="STSong" panose="02010600040101010101" pitchFamily="2" charset="-122"/>
              </a:rPr>
              <a:t>surroundings</a:t>
            </a:r>
            <a:endParaRPr lang="af-ZA" altLang="zh-CN" sz="1800" dirty="0">
              <a:latin typeface="Times New Roman" panose="02020603050405020304" pitchFamily="18" charset="0"/>
              <a:ea typeface="STSong" panose="02010600040101010101" pitchFamily="2" charset="-122"/>
            </a:endParaRPr>
          </a:p>
          <a:p>
            <a:pPr marL="457200" lvl="1" indent="0">
              <a:lnSpc>
                <a:spcPct val="90000"/>
              </a:lnSpc>
              <a:buNone/>
            </a:pPr>
            <a:endParaRPr lang="af-ZA" altLang="zh-CN" sz="1800" dirty="0">
              <a:latin typeface="Times New Roman" panose="02020603050405020304" pitchFamily="18" charset="0"/>
              <a:ea typeface="STSong" panose="02010600040101010101" pitchFamily="2" charset="-122"/>
            </a:endParaRPr>
          </a:p>
          <a:p>
            <a:pPr marL="0" lvl="1" indent="0">
              <a:lnSpc>
                <a:spcPct val="90000"/>
              </a:lnSpc>
              <a:buNone/>
            </a:pPr>
            <a:endParaRPr lang="en-US" altLang="zh-CN" sz="1800" dirty="0">
              <a:latin typeface="Times New Roman" panose="02020603050405020304" pitchFamily="18" charset="0"/>
              <a:ea typeface="STSong" panose="02010600040101010101" pitchFamily="2" charset="-122"/>
            </a:endParaRPr>
          </a:p>
          <a:p>
            <a:pPr marL="0" lvl="1" indent="0">
              <a:lnSpc>
                <a:spcPct val="90000"/>
              </a:lnSpc>
              <a:buNone/>
            </a:pPr>
            <a:r>
              <a:rPr lang="en" altLang="zh-CN" sz="1800" dirty="0">
                <a:latin typeface="Times New Roman" panose="02020603050405020304" pitchFamily="18" charset="0"/>
                <a:ea typeface="STSong" panose="02010600040101010101" pitchFamily="2" charset="-122"/>
              </a:rPr>
              <a:t>Considering the above, the primary objective of this research is to develop an </a:t>
            </a:r>
            <a:r>
              <a:rPr lang="en" altLang="zh-CN" sz="1800">
                <a:latin typeface="Times New Roman" panose="02020603050405020304" pitchFamily="18" charset="0"/>
                <a:ea typeface="STSong" panose="02010600040101010101" pitchFamily="2" charset="-122"/>
              </a:rPr>
              <a:t>advanced navigation</a:t>
            </a:r>
            <a:r>
              <a:rPr lang="zh-CN" altLang="en-US" sz="1800" dirty="0">
                <a:latin typeface="Times New Roman" panose="02020603050405020304" pitchFamily="18" charset="0"/>
                <a:ea typeface="STSong" panose="02010600040101010101" pitchFamily="2" charset="-122"/>
              </a:rPr>
              <a:t> </a:t>
            </a:r>
            <a:r>
              <a:rPr lang="en" altLang="zh-CN" sz="1800" dirty="0">
                <a:latin typeface="Times New Roman" panose="02020603050405020304" pitchFamily="18" charset="0"/>
                <a:ea typeface="STSong" panose="02010600040101010101" pitchFamily="2" charset="-122"/>
              </a:rPr>
              <a:t>system for visually impaired individuals by integrating </a:t>
            </a:r>
            <a:r>
              <a:rPr lang="af-ZA" altLang="zh-CN" sz="1800" dirty="0" err="1">
                <a:latin typeface="Times New Roman" panose="02020603050405020304" pitchFamily="18" charset="0"/>
                <a:ea typeface="STSong" panose="02010600040101010101" pitchFamily="2" charset="-122"/>
              </a:rPr>
              <a:t>Multiple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Object</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Tracking</a:t>
            </a:r>
            <a:r>
              <a:rPr lang="en" altLang="zh-CN" sz="1800" dirty="0">
                <a:latin typeface="Times New Roman" panose="02020603050405020304" pitchFamily="18" charset="0"/>
                <a:ea typeface="STSong" panose="02010600040101010101" pitchFamily="2" charset="-122"/>
              </a:rPr>
              <a:t> and </a:t>
            </a:r>
            <a:r>
              <a:rPr lang="af-ZA" altLang="zh-CN" sz="1800" dirty="0" err="1">
                <a:latin typeface="Times New Roman" panose="02020603050405020304" pitchFamily="18" charset="0"/>
                <a:ea typeface="STSong" panose="02010600040101010101" pitchFamily="2" charset="-122"/>
              </a:rPr>
              <a:t>Semantic</a:t>
            </a:r>
            <a:r>
              <a:rPr lang="af-ZA" altLang="zh-CN" sz="1800" dirty="0">
                <a:latin typeface="Times New Roman" panose="02020603050405020304" pitchFamily="18" charset="0"/>
                <a:ea typeface="STSong" panose="02010600040101010101" pitchFamily="2" charset="-122"/>
              </a:rPr>
              <a:t> </a:t>
            </a:r>
            <a:r>
              <a:rPr lang="en" altLang="zh-CN" sz="1800" dirty="0">
                <a:latin typeface="Times New Roman" panose="02020603050405020304" pitchFamily="18" charset="0"/>
                <a:ea typeface="STSong" panose="02010600040101010101" pitchFamily="2" charset="-122"/>
              </a:rPr>
              <a:t>segmentation for  avoiding obstacles or</a:t>
            </a:r>
            <a:r>
              <a:rPr lang="zh-CN" altLang="en-US" sz="1800" dirty="0">
                <a:latin typeface="Times New Roman" panose="02020603050405020304" pitchFamily="18" charset="0"/>
                <a:ea typeface="STSong" panose="02010600040101010101" pitchFamily="2" charset="-122"/>
              </a:rPr>
              <a:t> </a:t>
            </a:r>
            <a:r>
              <a:rPr lang="en" altLang="zh-CN" sz="1800" dirty="0">
                <a:latin typeface="Times New Roman" panose="02020603050405020304" pitchFamily="18" charset="0"/>
                <a:ea typeface="STSong" panose="02010600040101010101" pitchFamily="2" charset="-122"/>
              </a:rPr>
              <a:t>stepping off the sidewalk.</a:t>
            </a:r>
          </a:p>
          <a:p>
            <a:pPr marL="0" lvl="1" indent="0">
              <a:lnSpc>
                <a:spcPct val="90000"/>
              </a:lnSpc>
              <a:buNone/>
            </a:pPr>
            <a:endParaRPr lang="af-ZA" altLang="zh-CN" sz="1800" dirty="0">
              <a:latin typeface="Times New Roman" panose="02020603050405020304" pitchFamily="18" charset="0"/>
              <a:ea typeface="STSong" panose="02010600040101010101" pitchFamily="2" charset="-122"/>
            </a:endParaRPr>
          </a:p>
        </p:txBody>
      </p:sp>
      <p:sp>
        <p:nvSpPr>
          <p:cNvPr id="6" name="页脚占位符 3">
            <a:extLst>
              <a:ext uri="{FF2B5EF4-FFF2-40B4-BE49-F238E27FC236}">
                <a16:creationId xmlns:a16="http://schemas.microsoft.com/office/drawing/2014/main" id="{E34C08D0-5DEB-C98D-79B4-88FBDA53B90F}"/>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18860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4</a:t>
            </a:fld>
            <a:endParaRPr lang="en-US" altLang="ja-JP" sz="1400">
              <a:solidFill>
                <a:schemeClr val="bg1"/>
              </a:solidFill>
            </a:endParaRPr>
          </a:p>
        </p:txBody>
      </p:sp>
      <p:sp>
        <p:nvSpPr>
          <p:cNvPr id="4100" name="Rectangle 2"/>
          <p:cNvSpPr>
            <a:spLocks noGrp="1" noChangeArrowheads="1"/>
          </p:cNvSpPr>
          <p:nvPr>
            <p:ph type="title"/>
          </p:nvPr>
        </p:nvSpPr>
        <p:spPr>
          <a:xfrm>
            <a:off x="215838" y="1059452"/>
            <a:ext cx="8712323" cy="381000"/>
          </a:xfrm>
        </p:spPr>
        <p:txBody>
          <a:bodyPr/>
          <a:lstStyle/>
          <a:p>
            <a:r>
              <a:rPr lang="en-US" altLang="zh-CN" sz="2800" dirty="0"/>
              <a:t>2</a:t>
            </a:r>
            <a:r>
              <a:rPr lang="en-US" altLang="ja-JP" sz="2800" dirty="0"/>
              <a:t>. </a:t>
            </a:r>
            <a:r>
              <a:rPr lang="en-US" altLang="zh-CN" sz="2800" dirty="0"/>
              <a:t>Related research</a:t>
            </a:r>
            <a:endParaRPr lang="en-US" altLang="ja-JP" sz="2800" dirty="0"/>
          </a:p>
        </p:txBody>
      </p:sp>
      <p:sp>
        <p:nvSpPr>
          <p:cNvPr id="4101" name="Rectangle 3"/>
          <p:cNvSpPr>
            <a:spLocks noGrp="1" noChangeArrowheads="1"/>
          </p:cNvSpPr>
          <p:nvPr>
            <p:ph type="body" idx="1"/>
          </p:nvPr>
        </p:nvSpPr>
        <p:spPr>
          <a:xfrm>
            <a:off x="472912" y="1556792"/>
            <a:ext cx="8446452" cy="4811211"/>
          </a:xfrm>
        </p:spPr>
        <p:txBody>
          <a:bodyPr/>
          <a:lstStyle/>
          <a:p>
            <a:pPr marL="0" indent="0">
              <a:buNone/>
            </a:pPr>
            <a:r>
              <a:rPr lang="zh-CN" altLang="en-US" sz="2000" dirty="0"/>
              <a:t>Pradeep et al. (2019): Robot Vision for the Visually Impaired</a:t>
            </a:r>
            <a:endParaRPr lang="en" altLang="zh-CN" sz="2000" dirty="0"/>
          </a:p>
        </p:txBody>
      </p:sp>
      <p:sp>
        <p:nvSpPr>
          <p:cNvPr id="2" name="内容占位符 5">
            <a:extLst>
              <a:ext uri="{FF2B5EF4-FFF2-40B4-BE49-F238E27FC236}">
                <a16:creationId xmlns:a16="http://schemas.microsoft.com/office/drawing/2014/main" id="{1E97719F-0874-658A-C860-6DCFAAE0E097}"/>
              </a:ext>
            </a:extLst>
          </p:cNvPr>
          <p:cNvSpPr txBox="1">
            <a:spLocks/>
          </p:cNvSpPr>
          <p:nvPr/>
        </p:nvSpPr>
        <p:spPr bwMode="auto">
          <a:xfrm>
            <a:off x="472912" y="2132856"/>
            <a:ext cx="395507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400" kern="0" dirty="0"/>
              <a:t>A robot </a:t>
            </a:r>
            <a:r>
              <a:rPr lang="af-ZA" altLang="zh-CN" sz="1400" kern="0" dirty="0" err="1"/>
              <a:t>vision</a:t>
            </a:r>
            <a:r>
              <a:rPr lang="af-ZA" altLang="zh-CN" sz="1400" kern="0" dirty="0"/>
              <a:t> </a:t>
            </a:r>
            <a:r>
              <a:rPr lang="af-ZA" altLang="zh-CN" sz="1400" kern="0" dirty="0" err="1"/>
              <a:t>system</a:t>
            </a:r>
            <a:r>
              <a:rPr lang="af-ZA" altLang="zh-CN" sz="1400" kern="0" dirty="0"/>
              <a:t> </a:t>
            </a:r>
            <a:r>
              <a:rPr lang="af-ZA" altLang="zh-CN" sz="1400" kern="0" dirty="0" err="1"/>
              <a:t>for</a:t>
            </a:r>
            <a:r>
              <a:rPr lang="af-ZA" altLang="zh-CN" sz="1400" kern="0" dirty="0"/>
              <a:t> </a:t>
            </a:r>
            <a:r>
              <a:rPr lang="af-ZA" altLang="zh-CN" sz="1400" kern="0" dirty="0" err="1"/>
              <a:t>assisting</a:t>
            </a:r>
            <a:r>
              <a:rPr lang="af-ZA" altLang="zh-CN" sz="1400" kern="0" dirty="0"/>
              <a:t> </a:t>
            </a:r>
            <a:r>
              <a:rPr lang="af-ZA" altLang="zh-CN" sz="1400" kern="0" dirty="0" err="1"/>
              <a:t>visually</a:t>
            </a:r>
            <a:r>
              <a:rPr lang="af-ZA" altLang="zh-CN" sz="1400" kern="0" dirty="0"/>
              <a:t> </a:t>
            </a:r>
            <a:r>
              <a:rPr lang="af-ZA" altLang="zh-CN" sz="1400" kern="0" dirty="0" err="1"/>
              <a:t>impaired</a:t>
            </a:r>
            <a:r>
              <a:rPr lang="af-ZA" altLang="zh-CN" sz="1400" kern="0" dirty="0"/>
              <a:t> </a:t>
            </a:r>
            <a:r>
              <a:rPr lang="af-ZA" altLang="zh-CN" sz="1400" kern="0" dirty="0" err="1"/>
              <a:t>individuals</a:t>
            </a:r>
            <a:endParaRPr lang="af-ZA" altLang="zh-CN" sz="1400" kern="0" dirty="0"/>
          </a:p>
          <a:p>
            <a:pPr lvl="1">
              <a:lnSpc>
                <a:spcPct val="90000"/>
              </a:lnSpc>
            </a:pPr>
            <a:r>
              <a:rPr lang="af-ZA" altLang="zh-CN" sz="1400" kern="0" dirty="0" err="1"/>
              <a:t>Mobile</a:t>
            </a:r>
            <a:r>
              <a:rPr lang="af-ZA" altLang="zh-CN" sz="1400" kern="0" dirty="0"/>
              <a:t> robots </a:t>
            </a:r>
            <a:r>
              <a:rPr lang="af-ZA" altLang="zh-CN" sz="1400" kern="0" dirty="0" err="1"/>
              <a:t>equipped</a:t>
            </a:r>
            <a:r>
              <a:rPr lang="af-ZA" altLang="zh-CN" sz="1400" kern="0" dirty="0"/>
              <a:t> </a:t>
            </a:r>
            <a:r>
              <a:rPr lang="af-ZA" altLang="zh-CN" sz="1400" kern="0" dirty="0" err="1"/>
              <a:t>with</a:t>
            </a:r>
            <a:r>
              <a:rPr lang="af-ZA" altLang="zh-CN" sz="1400" kern="0" dirty="0"/>
              <a:t> </a:t>
            </a:r>
            <a:r>
              <a:rPr lang="af-ZA" altLang="zh-CN" sz="1400" kern="0" dirty="0" err="1"/>
              <a:t>cameras</a:t>
            </a:r>
            <a:r>
              <a:rPr lang="af-ZA" altLang="zh-CN" sz="1400" kern="0" dirty="0"/>
              <a:t> </a:t>
            </a:r>
            <a:r>
              <a:rPr lang="af-ZA" altLang="zh-CN" sz="1400" kern="0" dirty="0" err="1"/>
              <a:t>and</a:t>
            </a:r>
            <a:r>
              <a:rPr lang="af-ZA" altLang="zh-CN" sz="1400" kern="0" dirty="0"/>
              <a:t> </a:t>
            </a:r>
            <a:r>
              <a:rPr lang="af-ZA" altLang="zh-CN" sz="1400" kern="0" dirty="0" err="1"/>
              <a:t>computer</a:t>
            </a:r>
            <a:r>
              <a:rPr lang="af-ZA" altLang="zh-CN" sz="1400" kern="0" dirty="0"/>
              <a:t> </a:t>
            </a:r>
            <a:r>
              <a:rPr lang="af-ZA" altLang="zh-CN" sz="1400" kern="0" dirty="0" err="1"/>
              <a:t>vision</a:t>
            </a:r>
            <a:r>
              <a:rPr lang="af-ZA" altLang="zh-CN" sz="1400" kern="0" dirty="0"/>
              <a:t> </a:t>
            </a:r>
            <a:r>
              <a:rPr lang="af-ZA" altLang="zh-CN" sz="1400" kern="0" dirty="0" err="1"/>
              <a:t>algorithms</a:t>
            </a:r>
            <a:endParaRPr lang="af-ZA" altLang="zh-CN" sz="1400" kern="0" dirty="0"/>
          </a:p>
          <a:p>
            <a:pPr lvl="1">
              <a:lnSpc>
                <a:spcPct val="90000"/>
              </a:lnSpc>
            </a:pPr>
            <a:r>
              <a:rPr lang="af-ZA" altLang="zh-CN" sz="1400" kern="0" dirty="0" err="1"/>
              <a:t>Recognizes</a:t>
            </a:r>
            <a:r>
              <a:rPr lang="af-ZA" altLang="zh-CN" sz="1400" kern="0" dirty="0"/>
              <a:t> </a:t>
            </a:r>
            <a:r>
              <a:rPr lang="af-ZA" altLang="zh-CN" sz="1400" kern="0" dirty="0" err="1"/>
              <a:t>objects</a:t>
            </a:r>
            <a:r>
              <a:rPr lang="af-ZA" altLang="zh-CN" sz="1400" kern="0" dirty="0"/>
              <a:t> </a:t>
            </a:r>
            <a:r>
              <a:rPr lang="af-ZA" altLang="zh-CN" sz="1400" kern="0" dirty="0" err="1"/>
              <a:t>and</a:t>
            </a:r>
            <a:r>
              <a:rPr lang="af-ZA" altLang="zh-CN" sz="1400" kern="0" dirty="0"/>
              <a:t> </a:t>
            </a:r>
            <a:r>
              <a:rPr lang="af-ZA" altLang="zh-CN" sz="1400" kern="0" dirty="0" err="1"/>
              <a:t>provides</a:t>
            </a:r>
            <a:r>
              <a:rPr lang="af-ZA" altLang="zh-CN" sz="1400" kern="0" dirty="0"/>
              <a:t> </a:t>
            </a:r>
            <a:r>
              <a:rPr lang="af-ZA" altLang="zh-CN" sz="1400" kern="0" dirty="0" err="1"/>
              <a:t>navigational</a:t>
            </a:r>
            <a:r>
              <a:rPr lang="af-ZA" altLang="zh-CN" sz="1400" kern="0" dirty="0"/>
              <a:t> </a:t>
            </a:r>
            <a:r>
              <a:rPr lang="af-ZA" altLang="zh-CN" sz="1400" kern="0" dirty="0" err="1"/>
              <a:t>assistance</a:t>
            </a:r>
            <a:r>
              <a:rPr lang="af-ZA" altLang="zh-CN" sz="1400" kern="0" dirty="0"/>
              <a:t> </a:t>
            </a:r>
            <a:r>
              <a:rPr lang="af-ZA" altLang="zh-CN" sz="1400" kern="0" dirty="0" err="1"/>
              <a:t>through</a:t>
            </a:r>
            <a:r>
              <a:rPr lang="af-ZA" altLang="zh-CN" sz="1400" kern="0" dirty="0"/>
              <a:t> </a:t>
            </a:r>
            <a:r>
              <a:rPr lang="af-ZA" altLang="zh-CN" sz="1400" kern="0" dirty="0" err="1"/>
              <a:t>audio</a:t>
            </a:r>
            <a:r>
              <a:rPr lang="af-ZA" altLang="zh-CN" sz="1400" kern="0" dirty="0"/>
              <a:t> </a:t>
            </a:r>
            <a:r>
              <a:rPr lang="af-ZA" altLang="zh-CN" sz="1400" kern="0" dirty="0" err="1"/>
              <a:t>feedback</a:t>
            </a:r>
            <a:endParaRPr lang="af-ZA" altLang="zh-CN" sz="1400" kern="0" dirty="0"/>
          </a:p>
          <a:p>
            <a:pPr lvl="1">
              <a:lnSpc>
                <a:spcPct val="90000"/>
              </a:lnSpc>
            </a:pPr>
            <a:endParaRPr lang="af-ZA" altLang="zh-CN" sz="1400" kern="0" dirty="0"/>
          </a:p>
          <a:p>
            <a:pPr>
              <a:lnSpc>
                <a:spcPct val="90000"/>
              </a:lnSpc>
            </a:pPr>
            <a:r>
              <a:rPr lang="af-ZA" altLang="zh-CN" sz="1400" kern="0" dirty="0" err="1"/>
              <a:t>Strengths</a:t>
            </a:r>
            <a:endParaRPr lang="af-ZA" altLang="zh-CN" sz="1400" kern="0" dirty="0"/>
          </a:p>
          <a:p>
            <a:pPr lvl="1">
              <a:lnSpc>
                <a:spcPct val="90000"/>
              </a:lnSpc>
            </a:pPr>
            <a:r>
              <a:rPr lang="af-ZA" altLang="zh-CN" sz="1400" kern="0" dirty="0" err="1"/>
              <a:t>Mobile</a:t>
            </a:r>
            <a:r>
              <a:rPr lang="af-ZA" altLang="zh-CN" sz="1400" kern="0" dirty="0"/>
              <a:t> platform </a:t>
            </a:r>
            <a:r>
              <a:rPr lang="af-ZA" altLang="zh-CN" sz="1400" kern="0" dirty="0" err="1"/>
              <a:t>allows</a:t>
            </a:r>
            <a:r>
              <a:rPr lang="af-ZA" altLang="zh-CN" sz="1400" kern="0" dirty="0"/>
              <a:t> </a:t>
            </a:r>
            <a:r>
              <a:rPr lang="af-ZA" altLang="zh-CN" sz="1400" kern="0" dirty="0" err="1"/>
              <a:t>for</a:t>
            </a:r>
            <a:r>
              <a:rPr lang="af-ZA" altLang="zh-CN" sz="1400" kern="0" dirty="0"/>
              <a:t> </a:t>
            </a:r>
            <a:r>
              <a:rPr lang="af-ZA" altLang="zh-CN" sz="1400" kern="0" dirty="0" err="1"/>
              <a:t>dynamic</a:t>
            </a:r>
            <a:r>
              <a:rPr lang="af-ZA" altLang="zh-CN" sz="1400" kern="0" dirty="0"/>
              <a:t> </a:t>
            </a:r>
            <a:r>
              <a:rPr lang="af-ZA" altLang="zh-CN" sz="1400" kern="0" dirty="0" err="1"/>
              <a:t>navigation</a:t>
            </a:r>
            <a:r>
              <a:rPr lang="af-ZA" altLang="zh-CN" sz="1400" kern="0" dirty="0"/>
              <a:t> </a:t>
            </a:r>
            <a:r>
              <a:rPr lang="af-ZA" altLang="zh-CN" sz="1400" kern="0" dirty="0" err="1"/>
              <a:t>and</a:t>
            </a:r>
            <a:r>
              <a:rPr lang="af-ZA" altLang="zh-CN" sz="1400" kern="0" dirty="0"/>
              <a:t> real-</a:t>
            </a:r>
            <a:r>
              <a:rPr lang="af-ZA" altLang="zh-CN" sz="1400" kern="0" dirty="0" err="1"/>
              <a:t>time</a:t>
            </a:r>
            <a:r>
              <a:rPr lang="af-ZA" altLang="zh-CN" sz="1400" kern="0" dirty="0"/>
              <a:t> </a:t>
            </a:r>
            <a:r>
              <a:rPr lang="af-ZA" altLang="zh-CN" sz="1400" kern="0" dirty="0" err="1"/>
              <a:t>assistance</a:t>
            </a:r>
            <a:endParaRPr lang="af-ZA" altLang="zh-CN" sz="1400" kern="0" dirty="0"/>
          </a:p>
          <a:p>
            <a:pPr lvl="1">
              <a:lnSpc>
                <a:spcPct val="90000"/>
              </a:lnSpc>
            </a:pPr>
            <a:r>
              <a:rPr lang="af-ZA" altLang="zh-CN" sz="1400" kern="0" dirty="0" err="1"/>
              <a:t>Advanced</a:t>
            </a:r>
            <a:r>
              <a:rPr lang="af-ZA" altLang="zh-CN" sz="1400" kern="0" dirty="0"/>
              <a:t> </a:t>
            </a:r>
            <a:r>
              <a:rPr lang="af-ZA" altLang="zh-CN" sz="1400" kern="0" dirty="0" err="1"/>
              <a:t>object</a:t>
            </a:r>
            <a:r>
              <a:rPr lang="af-ZA" altLang="zh-CN" sz="1400" kern="0" dirty="0"/>
              <a:t> </a:t>
            </a:r>
            <a:r>
              <a:rPr lang="af-ZA" altLang="zh-CN" sz="1400" kern="0" dirty="0" err="1"/>
              <a:t>recognition</a:t>
            </a:r>
            <a:endParaRPr lang="af-ZA" altLang="zh-CN" sz="1400" kern="0" dirty="0"/>
          </a:p>
          <a:p>
            <a:pPr lvl="1">
              <a:lnSpc>
                <a:spcPct val="90000"/>
              </a:lnSpc>
            </a:pPr>
            <a:r>
              <a:rPr lang="af-ZA" altLang="zh-CN" sz="1400" kern="0" dirty="0" err="1"/>
              <a:t>Intuitive</a:t>
            </a:r>
            <a:r>
              <a:rPr lang="af-ZA" altLang="zh-CN" sz="1400" kern="0" dirty="0"/>
              <a:t> </a:t>
            </a:r>
            <a:r>
              <a:rPr lang="af-ZA" altLang="zh-CN" sz="1400" kern="0" dirty="0" err="1"/>
              <a:t>audio</a:t>
            </a:r>
            <a:r>
              <a:rPr lang="af-ZA" altLang="zh-CN" sz="1400" kern="0" dirty="0"/>
              <a:t> </a:t>
            </a:r>
            <a:r>
              <a:rPr lang="af-ZA" altLang="zh-CN" sz="1400" kern="0" dirty="0" err="1"/>
              <a:t>feedback</a:t>
            </a:r>
            <a:endParaRPr lang="af-ZA" altLang="zh-CN" sz="1400" kern="0" dirty="0"/>
          </a:p>
          <a:p>
            <a:pPr lvl="1">
              <a:lnSpc>
                <a:spcPct val="90000"/>
              </a:lnSpc>
            </a:pPr>
            <a:endParaRPr lang="af-ZA" altLang="zh-CN" sz="1400" kern="0" dirty="0"/>
          </a:p>
          <a:p>
            <a:pPr>
              <a:lnSpc>
                <a:spcPct val="90000"/>
              </a:lnSpc>
            </a:pPr>
            <a:r>
              <a:rPr lang="af-ZA" altLang="zh-CN" sz="1400" kern="0" dirty="0" err="1"/>
              <a:t>Limitations</a:t>
            </a:r>
            <a:endParaRPr lang="af-ZA" altLang="zh-CN" sz="1400" kern="0" dirty="0"/>
          </a:p>
          <a:p>
            <a:pPr lvl="1">
              <a:lnSpc>
                <a:spcPct val="90000"/>
              </a:lnSpc>
            </a:pPr>
            <a:r>
              <a:rPr lang="af-ZA" altLang="zh-CN" sz="1400" kern="0" dirty="0" err="1"/>
              <a:t>Dependency</a:t>
            </a:r>
            <a:r>
              <a:rPr lang="af-ZA" altLang="zh-CN" sz="1400" kern="0" dirty="0"/>
              <a:t> </a:t>
            </a:r>
            <a:r>
              <a:rPr lang="af-ZA" altLang="zh-CN" sz="1400" kern="0" dirty="0" err="1"/>
              <a:t>on</a:t>
            </a:r>
            <a:r>
              <a:rPr lang="af-ZA" altLang="zh-CN" sz="1400" kern="0" dirty="0"/>
              <a:t> </a:t>
            </a:r>
            <a:r>
              <a:rPr lang="af-ZA" altLang="zh-CN" sz="1400" kern="0" dirty="0" err="1"/>
              <a:t>mobile</a:t>
            </a:r>
            <a:r>
              <a:rPr lang="af-ZA" altLang="zh-CN" sz="1400" kern="0" dirty="0"/>
              <a:t> robots </a:t>
            </a:r>
            <a:r>
              <a:rPr lang="af-ZA" altLang="zh-CN" sz="1400" kern="0" dirty="0" err="1"/>
              <a:t>can</a:t>
            </a:r>
            <a:r>
              <a:rPr lang="af-ZA" altLang="zh-CN" sz="1400" kern="0" dirty="0"/>
              <a:t> </a:t>
            </a:r>
            <a:r>
              <a:rPr lang="af-ZA" altLang="zh-CN" sz="1400" kern="0" dirty="0" err="1"/>
              <a:t>limit</a:t>
            </a:r>
            <a:r>
              <a:rPr lang="af-ZA" altLang="zh-CN" sz="1400" kern="0" dirty="0"/>
              <a:t> </a:t>
            </a:r>
            <a:r>
              <a:rPr lang="af-ZA" altLang="zh-CN" sz="1400" kern="0" dirty="0" err="1"/>
              <a:t>flexibility</a:t>
            </a:r>
            <a:r>
              <a:rPr lang="af-ZA" altLang="zh-CN" sz="1400" kern="0" dirty="0"/>
              <a:t> </a:t>
            </a:r>
            <a:r>
              <a:rPr lang="af-ZA" altLang="zh-CN" sz="1400" kern="0" dirty="0" err="1"/>
              <a:t>and</a:t>
            </a:r>
            <a:r>
              <a:rPr lang="af-ZA" altLang="zh-CN" sz="1400" kern="0" dirty="0"/>
              <a:t> </a:t>
            </a:r>
            <a:r>
              <a:rPr lang="af-ZA" altLang="zh-CN" sz="1400" kern="0" dirty="0" err="1"/>
              <a:t>portability</a:t>
            </a:r>
            <a:endParaRPr lang="af-ZA" altLang="zh-CN" sz="1400" kern="0" dirty="0"/>
          </a:p>
          <a:p>
            <a:pPr lvl="1">
              <a:lnSpc>
                <a:spcPct val="90000"/>
              </a:lnSpc>
            </a:pPr>
            <a:r>
              <a:rPr lang="af-ZA" altLang="zh-CN" sz="1400" kern="0" dirty="0" err="1"/>
              <a:t>Regular</a:t>
            </a:r>
            <a:r>
              <a:rPr lang="af-ZA" altLang="zh-CN" sz="1400" kern="0" dirty="0"/>
              <a:t> </a:t>
            </a:r>
            <a:r>
              <a:rPr lang="af-ZA" altLang="zh-CN" sz="1400" kern="0" dirty="0" err="1"/>
              <a:t>maintenance</a:t>
            </a:r>
            <a:r>
              <a:rPr lang="af-ZA" altLang="zh-CN" sz="1400" kern="0" dirty="0"/>
              <a:t> </a:t>
            </a:r>
            <a:r>
              <a:rPr lang="af-ZA" altLang="zh-CN" sz="1400" kern="0" dirty="0" err="1"/>
              <a:t>required</a:t>
            </a:r>
            <a:endParaRPr lang="af-ZA" altLang="zh-CN" sz="1400" kern="0" dirty="0"/>
          </a:p>
          <a:p>
            <a:pPr lvl="1">
              <a:lnSpc>
                <a:spcPct val="90000"/>
              </a:lnSpc>
            </a:pPr>
            <a:r>
              <a:rPr lang="af-ZA" altLang="zh-CN" sz="1400" kern="0" dirty="0" err="1"/>
              <a:t>Effectiveness</a:t>
            </a:r>
            <a:r>
              <a:rPr lang="af-ZA" altLang="zh-CN" sz="1400" kern="0" dirty="0"/>
              <a:t> </a:t>
            </a:r>
            <a:r>
              <a:rPr lang="af-ZA" altLang="zh-CN" sz="1400" kern="0" dirty="0" err="1"/>
              <a:t>can</a:t>
            </a:r>
            <a:r>
              <a:rPr lang="af-ZA" altLang="zh-CN" sz="1400" kern="0" dirty="0"/>
              <a:t> </a:t>
            </a:r>
            <a:r>
              <a:rPr lang="af-ZA" altLang="zh-CN" sz="1400" kern="0" dirty="0" err="1"/>
              <a:t>be</a:t>
            </a:r>
            <a:r>
              <a:rPr lang="af-ZA" altLang="zh-CN" sz="1400" kern="0" dirty="0"/>
              <a:t> </a:t>
            </a:r>
            <a:r>
              <a:rPr lang="af-ZA" altLang="zh-CN" sz="1400" kern="0" dirty="0" err="1"/>
              <a:t>compromised</a:t>
            </a:r>
            <a:r>
              <a:rPr lang="af-ZA" altLang="zh-CN" sz="1400" kern="0" dirty="0"/>
              <a:t> in </a:t>
            </a:r>
            <a:r>
              <a:rPr lang="af-ZA" altLang="zh-CN" sz="1400" kern="0" dirty="0" err="1"/>
              <a:t>varying</a:t>
            </a:r>
            <a:r>
              <a:rPr lang="af-ZA" altLang="zh-CN" sz="1400" kern="0" dirty="0"/>
              <a:t> </a:t>
            </a:r>
            <a:r>
              <a:rPr lang="af-ZA" altLang="zh-CN" sz="1400" kern="0" dirty="0" err="1"/>
              <a:t>environments</a:t>
            </a:r>
            <a:endParaRPr lang="zh-CN" altLang="en-US" sz="1400" kern="0" dirty="0"/>
          </a:p>
        </p:txBody>
      </p:sp>
      <p:pic>
        <p:nvPicPr>
          <p:cNvPr id="4" name="内容占位符 8" descr="游戏机里面的人物&#10;&#10;中度可信度描述已自动生成">
            <a:extLst>
              <a:ext uri="{FF2B5EF4-FFF2-40B4-BE49-F238E27FC236}">
                <a16:creationId xmlns:a16="http://schemas.microsoft.com/office/drawing/2014/main" id="{621D4831-DD45-463E-9589-C2B9E54DF992}"/>
              </a:ext>
            </a:extLst>
          </p:cNvPr>
          <p:cNvPicPr>
            <a:picLocks noChangeAspect="1"/>
          </p:cNvPicPr>
          <p:nvPr/>
        </p:nvPicPr>
        <p:blipFill rotWithShape="1">
          <a:blip r:embed="rId3"/>
          <a:srcRect r="5541"/>
          <a:stretch/>
        </p:blipFill>
        <p:spPr bwMode="auto">
          <a:xfrm>
            <a:off x="4276679" y="2420888"/>
            <a:ext cx="4867321" cy="315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页脚占位符 3">
            <a:extLst>
              <a:ext uri="{FF2B5EF4-FFF2-40B4-BE49-F238E27FC236}">
                <a16:creationId xmlns:a16="http://schemas.microsoft.com/office/drawing/2014/main" id="{CE0EC9C2-4979-98EB-5544-6B9AD777DCE6}"/>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120247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5</a:t>
            </a:fld>
            <a:endParaRPr lang="en-US" altLang="ja-JP" sz="1400">
              <a:solidFill>
                <a:schemeClr val="bg1"/>
              </a:solidFill>
            </a:endParaRPr>
          </a:p>
        </p:txBody>
      </p:sp>
      <p:sp>
        <p:nvSpPr>
          <p:cNvPr id="4101" name="Rectangle 3"/>
          <p:cNvSpPr>
            <a:spLocks noGrp="1" noChangeArrowheads="1"/>
          </p:cNvSpPr>
          <p:nvPr>
            <p:ph type="body" idx="1"/>
          </p:nvPr>
        </p:nvSpPr>
        <p:spPr>
          <a:xfrm>
            <a:off x="472912" y="1556792"/>
            <a:ext cx="8446452" cy="4811211"/>
          </a:xfrm>
        </p:spPr>
        <p:txBody>
          <a:bodyPr/>
          <a:lstStyle/>
          <a:p>
            <a:pPr marL="0" indent="0">
              <a:buNone/>
            </a:pPr>
            <a:r>
              <a:rPr lang="zh-CN" altLang="en-US" sz="2000" dirty="0"/>
              <a:t>Bai et al. (2019): Wearable Travel Aid for Environment Perception and Navigation</a:t>
            </a:r>
            <a:endParaRPr lang="en" altLang="zh-CN" sz="2000" dirty="0"/>
          </a:p>
        </p:txBody>
      </p:sp>
      <p:sp>
        <p:nvSpPr>
          <p:cNvPr id="6" name="Rectangle 2">
            <a:extLst>
              <a:ext uri="{FF2B5EF4-FFF2-40B4-BE49-F238E27FC236}">
                <a16:creationId xmlns:a16="http://schemas.microsoft.com/office/drawing/2014/main" id="{9D931A10-BB6D-429E-FE8C-344E92EFC1C2}"/>
              </a:ext>
            </a:extLst>
          </p:cNvPr>
          <p:cNvSpPr>
            <a:spLocks noGrp="1" noChangeArrowheads="1"/>
          </p:cNvSpPr>
          <p:nvPr>
            <p:ph type="title"/>
          </p:nvPr>
        </p:nvSpPr>
        <p:spPr>
          <a:xfrm>
            <a:off x="215838" y="1059452"/>
            <a:ext cx="8712323" cy="381000"/>
          </a:xfrm>
        </p:spPr>
        <p:txBody>
          <a:bodyPr/>
          <a:lstStyle/>
          <a:p>
            <a:r>
              <a:rPr lang="en-US" altLang="zh-CN" sz="2800" dirty="0"/>
              <a:t>2</a:t>
            </a:r>
            <a:r>
              <a:rPr lang="en-US" altLang="ja-JP" sz="2800" dirty="0"/>
              <a:t>. </a:t>
            </a:r>
            <a:r>
              <a:rPr lang="en-US" altLang="zh-CN" sz="2800" dirty="0"/>
              <a:t>Related research</a:t>
            </a:r>
            <a:endParaRPr lang="en-US" altLang="ja-JP" sz="2800" dirty="0"/>
          </a:p>
        </p:txBody>
      </p:sp>
      <p:sp>
        <p:nvSpPr>
          <p:cNvPr id="9" name="内容占位符 5">
            <a:extLst>
              <a:ext uri="{FF2B5EF4-FFF2-40B4-BE49-F238E27FC236}">
                <a16:creationId xmlns:a16="http://schemas.microsoft.com/office/drawing/2014/main" id="{54BCAD2C-A087-8EF8-5810-04C496443E7E}"/>
              </a:ext>
            </a:extLst>
          </p:cNvPr>
          <p:cNvSpPr txBox="1">
            <a:spLocks/>
          </p:cNvSpPr>
          <p:nvPr/>
        </p:nvSpPr>
        <p:spPr>
          <a:xfrm>
            <a:off x="184321" y="2533055"/>
            <a:ext cx="4041775" cy="3951288"/>
          </a:xfrm>
          <a:prstGeom prst="rect">
            <a:avLst/>
          </a:prstGeom>
        </p:spPr>
        <p:txBody>
          <a:bodyPr wrap="square" anchor="t">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500" kern="0" dirty="0" err="1"/>
              <a:t>Strengths</a:t>
            </a:r>
            <a:r>
              <a:rPr lang="af-ZA" altLang="zh-CN" sz="1500" kern="0" dirty="0"/>
              <a:t> </a:t>
            </a:r>
          </a:p>
          <a:p>
            <a:pPr lvl="1">
              <a:lnSpc>
                <a:spcPct val="90000"/>
              </a:lnSpc>
            </a:pPr>
            <a:r>
              <a:rPr lang="af-ZA" altLang="zh-CN" sz="1500" kern="0" dirty="0" err="1"/>
              <a:t>Wearable</a:t>
            </a:r>
            <a:r>
              <a:rPr lang="af-ZA" altLang="zh-CN" sz="1500" kern="0" dirty="0"/>
              <a:t> </a:t>
            </a:r>
            <a:r>
              <a:rPr lang="af-ZA" altLang="zh-CN" sz="1500" kern="0" dirty="0" err="1"/>
              <a:t>design</a:t>
            </a:r>
            <a:r>
              <a:rPr lang="af-ZA" altLang="zh-CN" sz="1500" kern="0" dirty="0"/>
              <a:t> </a:t>
            </a:r>
            <a:r>
              <a:rPr lang="af-ZA" altLang="zh-CN" sz="1500" kern="0" dirty="0" err="1"/>
              <a:t>for</a:t>
            </a:r>
            <a:r>
              <a:rPr lang="af-ZA" altLang="zh-CN" sz="1500" kern="0" dirty="0"/>
              <a:t> </a:t>
            </a:r>
            <a:r>
              <a:rPr lang="af-ZA" altLang="zh-CN" sz="1500" kern="0" dirty="0" err="1"/>
              <a:t>portability</a:t>
            </a:r>
            <a:r>
              <a:rPr lang="af-ZA" altLang="zh-CN" sz="1500" kern="0" dirty="0"/>
              <a:t> </a:t>
            </a:r>
            <a:r>
              <a:rPr lang="af-ZA" altLang="zh-CN" sz="1500" kern="0" dirty="0" err="1"/>
              <a:t>and</a:t>
            </a:r>
            <a:r>
              <a:rPr lang="af-ZA" altLang="zh-CN" sz="1500" kern="0" dirty="0"/>
              <a:t> </a:t>
            </a:r>
            <a:r>
              <a:rPr lang="af-ZA" altLang="zh-CN" sz="1500" kern="0" dirty="0" err="1"/>
              <a:t>convenience</a:t>
            </a:r>
            <a:endParaRPr lang="af-ZA" altLang="zh-CN" sz="1500" kern="0" dirty="0"/>
          </a:p>
          <a:p>
            <a:pPr lvl="1">
              <a:lnSpc>
                <a:spcPct val="90000"/>
              </a:lnSpc>
            </a:pPr>
            <a:r>
              <a:rPr lang="af-ZA" altLang="zh-CN" sz="1500" kern="0" dirty="0" err="1"/>
              <a:t>Multi-modal</a:t>
            </a:r>
            <a:r>
              <a:rPr lang="af-ZA" altLang="zh-CN" sz="1500" kern="0" dirty="0"/>
              <a:t> </a:t>
            </a:r>
            <a:r>
              <a:rPr lang="af-ZA" altLang="zh-CN" sz="1500" kern="0" dirty="0" err="1"/>
              <a:t>feedback</a:t>
            </a:r>
            <a:r>
              <a:rPr lang="af-ZA" altLang="zh-CN" sz="1500" kern="0" dirty="0"/>
              <a:t> </a:t>
            </a:r>
            <a:r>
              <a:rPr lang="af-ZA" altLang="zh-CN" sz="1500" kern="0" dirty="0" err="1"/>
              <a:t>for</a:t>
            </a:r>
            <a:r>
              <a:rPr lang="af-ZA" altLang="zh-CN" sz="1500" kern="0" dirty="0"/>
              <a:t> </a:t>
            </a:r>
            <a:r>
              <a:rPr lang="af-ZA" altLang="zh-CN" sz="1500" kern="0" dirty="0" err="1"/>
              <a:t>intuitive</a:t>
            </a:r>
            <a:r>
              <a:rPr lang="af-ZA" altLang="zh-CN" sz="1500" kern="0" dirty="0"/>
              <a:t> </a:t>
            </a:r>
            <a:r>
              <a:rPr lang="af-ZA" altLang="zh-CN" sz="1500" kern="0" dirty="0" err="1"/>
              <a:t>guidance</a:t>
            </a:r>
            <a:endParaRPr lang="af-ZA" altLang="zh-CN" sz="1500" kern="0" dirty="0"/>
          </a:p>
          <a:p>
            <a:pPr lvl="1">
              <a:lnSpc>
                <a:spcPct val="90000"/>
              </a:lnSpc>
            </a:pPr>
            <a:r>
              <a:rPr lang="af-ZA" altLang="zh-CN" sz="1500" kern="0" dirty="0" err="1"/>
              <a:t>Advanced</a:t>
            </a:r>
            <a:r>
              <a:rPr lang="af-ZA" altLang="zh-CN" sz="1500" kern="0" dirty="0"/>
              <a:t> </a:t>
            </a:r>
            <a:r>
              <a:rPr lang="af-ZA" altLang="zh-CN" sz="1500" kern="0" dirty="0" err="1"/>
              <a:t>machine</a:t>
            </a:r>
            <a:r>
              <a:rPr lang="af-ZA" altLang="zh-CN" sz="1500" kern="0" dirty="0"/>
              <a:t> </a:t>
            </a:r>
            <a:r>
              <a:rPr lang="af-ZA" altLang="zh-CN" sz="1500" kern="0" dirty="0" err="1"/>
              <a:t>learning</a:t>
            </a:r>
            <a:r>
              <a:rPr lang="af-ZA" altLang="zh-CN" sz="1500" kern="0" dirty="0"/>
              <a:t> </a:t>
            </a:r>
            <a:r>
              <a:rPr lang="af-ZA" altLang="zh-CN" sz="1500" kern="0" dirty="0" err="1"/>
              <a:t>algorithms</a:t>
            </a:r>
            <a:r>
              <a:rPr lang="af-ZA" altLang="zh-CN" sz="1500" kern="0" dirty="0"/>
              <a:t> </a:t>
            </a:r>
            <a:r>
              <a:rPr lang="af-ZA" altLang="zh-CN" sz="1500" kern="0" dirty="0" err="1"/>
              <a:t>for</a:t>
            </a:r>
            <a:r>
              <a:rPr lang="af-ZA" altLang="zh-CN" sz="1500" kern="0" dirty="0"/>
              <a:t> </a:t>
            </a:r>
            <a:r>
              <a:rPr lang="af-ZA" altLang="zh-CN" sz="1500" kern="0" dirty="0" err="1"/>
              <a:t>accuracy</a:t>
            </a:r>
            <a:endParaRPr lang="af-ZA" altLang="zh-CN" sz="1500" kern="0" dirty="0"/>
          </a:p>
          <a:p>
            <a:pPr lvl="1">
              <a:lnSpc>
                <a:spcPct val="90000"/>
              </a:lnSpc>
            </a:pPr>
            <a:endParaRPr lang="af-ZA" altLang="zh-CN" sz="1500" kern="0" dirty="0"/>
          </a:p>
          <a:p>
            <a:pPr>
              <a:lnSpc>
                <a:spcPct val="90000"/>
              </a:lnSpc>
            </a:pPr>
            <a:r>
              <a:rPr lang="af-ZA" altLang="zh-CN" sz="1500" kern="0" dirty="0" err="1"/>
              <a:t>Limitations</a:t>
            </a:r>
            <a:r>
              <a:rPr lang="af-ZA" altLang="zh-CN" sz="1500" kern="0" dirty="0"/>
              <a:t> </a:t>
            </a:r>
          </a:p>
          <a:p>
            <a:pPr lvl="1">
              <a:lnSpc>
                <a:spcPct val="90000"/>
              </a:lnSpc>
            </a:pPr>
            <a:r>
              <a:rPr lang="af-ZA" altLang="zh-CN" sz="1500" kern="0" dirty="0" err="1"/>
              <a:t>Short</a:t>
            </a:r>
            <a:r>
              <a:rPr lang="af-ZA" altLang="zh-CN" sz="1500" kern="0" dirty="0"/>
              <a:t> battery </a:t>
            </a:r>
            <a:r>
              <a:rPr lang="af-ZA" altLang="zh-CN" sz="1500" kern="0" dirty="0" err="1"/>
              <a:t>life</a:t>
            </a:r>
            <a:r>
              <a:rPr lang="af-ZA" altLang="zh-CN" sz="1500" kern="0" dirty="0"/>
              <a:t> </a:t>
            </a:r>
            <a:r>
              <a:rPr lang="af-ZA" altLang="zh-CN" sz="1500" kern="0" dirty="0" err="1"/>
              <a:t>requiring</a:t>
            </a:r>
            <a:r>
              <a:rPr lang="af-ZA" altLang="zh-CN" sz="1500" kern="0" dirty="0"/>
              <a:t> </a:t>
            </a:r>
            <a:r>
              <a:rPr lang="af-ZA" altLang="zh-CN" sz="1500" kern="0" dirty="0" err="1"/>
              <a:t>frequent</a:t>
            </a:r>
            <a:r>
              <a:rPr lang="af-ZA" altLang="zh-CN" sz="1500" kern="0" dirty="0"/>
              <a:t> </a:t>
            </a:r>
            <a:r>
              <a:rPr lang="af-ZA" altLang="zh-CN" sz="1500" kern="0" dirty="0" err="1"/>
              <a:t>recharging</a:t>
            </a:r>
            <a:endParaRPr lang="af-ZA" altLang="zh-CN" sz="1500" kern="0" dirty="0"/>
          </a:p>
          <a:p>
            <a:pPr lvl="1">
              <a:lnSpc>
                <a:spcPct val="90000"/>
              </a:lnSpc>
            </a:pPr>
            <a:r>
              <a:rPr lang="af-ZA" altLang="zh-CN" sz="1500" kern="0" dirty="0" err="1"/>
              <a:t>Limited</a:t>
            </a:r>
            <a:r>
              <a:rPr lang="af-ZA" altLang="zh-CN" sz="1500" kern="0" dirty="0"/>
              <a:t> </a:t>
            </a:r>
            <a:r>
              <a:rPr lang="af-ZA" altLang="zh-CN" sz="1500" kern="0" dirty="0" err="1"/>
              <a:t>processing</a:t>
            </a:r>
            <a:r>
              <a:rPr lang="af-ZA" altLang="zh-CN" sz="1500" kern="0" dirty="0"/>
              <a:t> power </a:t>
            </a:r>
            <a:r>
              <a:rPr lang="af-ZA" altLang="zh-CN" sz="1500" kern="0" dirty="0" err="1"/>
              <a:t>affecting</a:t>
            </a:r>
            <a:r>
              <a:rPr lang="af-ZA" altLang="zh-CN" sz="1500" kern="0" dirty="0"/>
              <a:t> </a:t>
            </a:r>
            <a:r>
              <a:rPr lang="af-ZA" altLang="zh-CN" sz="1500" kern="0" dirty="0" err="1"/>
              <a:t>performance</a:t>
            </a:r>
            <a:endParaRPr lang="af-ZA" altLang="zh-CN" sz="1500" kern="0" dirty="0"/>
          </a:p>
          <a:p>
            <a:pPr lvl="1">
              <a:lnSpc>
                <a:spcPct val="90000"/>
              </a:lnSpc>
            </a:pPr>
            <a:r>
              <a:rPr lang="af-ZA" altLang="zh-CN" sz="1500" kern="0" dirty="0" err="1"/>
              <a:t>Performance</a:t>
            </a:r>
            <a:r>
              <a:rPr lang="af-ZA" altLang="zh-CN" sz="1500" kern="0" dirty="0"/>
              <a:t> </a:t>
            </a:r>
            <a:r>
              <a:rPr lang="af-ZA" altLang="zh-CN" sz="1500" kern="0" dirty="0" err="1"/>
              <a:t>influenced</a:t>
            </a:r>
            <a:r>
              <a:rPr lang="af-ZA" altLang="zh-CN" sz="1500" kern="0" dirty="0"/>
              <a:t> by </a:t>
            </a:r>
            <a:r>
              <a:rPr lang="af-ZA" altLang="zh-CN" sz="1500" kern="0" dirty="0" err="1"/>
              <a:t>environmental</a:t>
            </a:r>
            <a:r>
              <a:rPr lang="af-ZA" altLang="zh-CN" sz="1500" kern="0" dirty="0"/>
              <a:t> </a:t>
            </a:r>
            <a:r>
              <a:rPr lang="af-ZA" altLang="zh-CN" sz="1500" kern="0" dirty="0" err="1"/>
              <a:t>factors</a:t>
            </a:r>
            <a:endParaRPr lang="zh-CN" altLang="en-US" sz="1500" kern="0" dirty="0"/>
          </a:p>
        </p:txBody>
      </p:sp>
      <p:pic>
        <p:nvPicPr>
          <p:cNvPr id="10" name="内容占位符 8" descr="男人的照片上写着字&#10;&#10;中度可信度描述已自动生成">
            <a:extLst>
              <a:ext uri="{FF2B5EF4-FFF2-40B4-BE49-F238E27FC236}">
                <a16:creationId xmlns:a16="http://schemas.microsoft.com/office/drawing/2014/main" id="{A1C9A1FA-D36E-D46C-6A22-CADDAF9AE109}"/>
              </a:ext>
            </a:extLst>
          </p:cNvPr>
          <p:cNvPicPr>
            <a:picLocks noChangeAspect="1"/>
          </p:cNvPicPr>
          <p:nvPr/>
        </p:nvPicPr>
        <p:blipFill rotWithShape="1">
          <a:blip r:embed="rId3"/>
          <a:srcRect r="-1307"/>
          <a:stretch/>
        </p:blipFill>
        <p:spPr>
          <a:xfrm>
            <a:off x="4249431" y="2381754"/>
            <a:ext cx="4958524" cy="3589164"/>
          </a:xfrm>
          <a:prstGeom prst="rect">
            <a:avLst/>
          </a:prstGeom>
          <a:noFill/>
        </p:spPr>
      </p:pic>
      <p:sp>
        <p:nvSpPr>
          <p:cNvPr id="3" name="页脚占位符 3">
            <a:extLst>
              <a:ext uri="{FF2B5EF4-FFF2-40B4-BE49-F238E27FC236}">
                <a16:creationId xmlns:a16="http://schemas.microsoft.com/office/drawing/2014/main" id="{5C59C0CA-7400-D3E8-5D65-48F4EF9E9247}"/>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144083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6</a:t>
            </a:fld>
            <a:endParaRPr lang="en-US" altLang="ja-JP" sz="1400">
              <a:solidFill>
                <a:schemeClr val="bg1"/>
              </a:solidFill>
            </a:endParaRPr>
          </a:p>
        </p:txBody>
      </p:sp>
      <p:sp>
        <p:nvSpPr>
          <p:cNvPr id="4101" name="Rectangle 3"/>
          <p:cNvSpPr>
            <a:spLocks noGrp="1" noChangeArrowheads="1"/>
          </p:cNvSpPr>
          <p:nvPr>
            <p:ph type="body" idx="1"/>
          </p:nvPr>
        </p:nvSpPr>
        <p:spPr>
          <a:xfrm>
            <a:off x="0" y="1452695"/>
            <a:ext cx="8446452" cy="1059603"/>
          </a:xfrm>
        </p:spPr>
        <p:txBody>
          <a:bodyPr/>
          <a:lstStyle/>
          <a:p>
            <a:pPr marL="457200" lvl="1" indent="0">
              <a:buNone/>
            </a:pPr>
            <a:r>
              <a:rPr lang="en-US" altLang="zh-CN" sz="1800" dirty="0"/>
              <a:t>3.1</a:t>
            </a:r>
            <a:r>
              <a:rPr lang="zh-CN" altLang="en-US" dirty="0"/>
              <a:t> </a:t>
            </a:r>
            <a:r>
              <a:rPr lang="en" altLang="zh-CN" sz="1800" dirty="0" err="1"/>
              <a:t>ByteTrack</a:t>
            </a:r>
            <a:r>
              <a:rPr lang="en" altLang="zh-CN" sz="1800" dirty="0"/>
              <a:t>: Multi-Object Tracking by Associating Every Detection Box</a:t>
            </a:r>
          </a:p>
          <a:p>
            <a:pPr lvl="1"/>
            <a:endParaRPr lang="en" altLang="zh-CN" dirty="0"/>
          </a:p>
          <a:p>
            <a:pPr marL="457200" lvl="1" indent="0">
              <a:buNone/>
            </a:pPr>
            <a:endParaRPr lang="en-US" altLang="zh-CN" dirty="0"/>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165578" y="1121955"/>
            <a:ext cx="8712323" cy="412475"/>
          </a:xfrm>
        </p:spPr>
        <p:txBody>
          <a:bodyPr/>
          <a:lstStyle/>
          <a:p>
            <a:r>
              <a:rPr lang="en-US" altLang="zh-CN" sz="2400" dirty="0"/>
              <a:t>3</a:t>
            </a:r>
            <a:r>
              <a:rPr lang="en-US" altLang="ja-JP" sz="2400" dirty="0"/>
              <a:t>. Related work: </a:t>
            </a:r>
            <a:r>
              <a:rPr lang="af-ZA" altLang="zh-CN" sz="2400" dirty="0" err="1"/>
              <a:t>Enabling</a:t>
            </a:r>
            <a:r>
              <a:rPr lang="af-ZA" altLang="zh-CN" sz="2400" dirty="0"/>
              <a:t> </a:t>
            </a:r>
            <a:r>
              <a:rPr lang="af-ZA" altLang="zh-CN" sz="2400" dirty="0" err="1"/>
              <a:t>technology</a:t>
            </a:r>
            <a:r>
              <a:rPr lang="en" altLang="zh-CN" sz="2400" b="0" i="0" dirty="0">
                <a:solidFill>
                  <a:srgbClr val="222222"/>
                </a:solidFill>
                <a:effectLst/>
                <a:latin typeface="NexusSerifWebPro"/>
              </a:rPr>
              <a:t>					</a:t>
            </a:r>
            <a:endParaRPr lang="en-US" altLang="ja-JP" sz="2800" dirty="0"/>
          </a:p>
        </p:txBody>
      </p:sp>
      <p:pic>
        <p:nvPicPr>
          <p:cNvPr id="10" name="图片 9">
            <a:extLst>
              <a:ext uri="{FF2B5EF4-FFF2-40B4-BE49-F238E27FC236}">
                <a16:creationId xmlns:a16="http://schemas.microsoft.com/office/drawing/2014/main" id="{60D170B8-0BCB-6B47-4D16-1915ABCF0DE1}"/>
              </a:ext>
            </a:extLst>
          </p:cNvPr>
          <p:cNvPicPr>
            <a:picLocks noChangeAspect="1"/>
          </p:cNvPicPr>
          <p:nvPr/>
        </p:nvPicPr>
        <p:blipFill>
          <a:blip r:embed="rId3"/>
          <a:stretch>
            <a:fillRect/>
          </a:stretch>
        </p:blipFill>
        <p:spPr>
          <a:xfrm>
            <a:off x="4708997" y="2431203"/>
            <a:ext cx="4435003" cy="3869030"/>
          </a:xfrm>
          <a:prstGeom prst="rect">
            <a:avLst/>
          </a:prstGeom>
        </p:spPr>
      </p:pic>
      <p:sp>
        <p:nvSpPr>
          <p:cNvPr id="3" name="内容占位符 5">
            <a:extLst>
              <a:ext uri="{FF2B5EF4-FFF2-40B4-BE49-F238E27FC236}">
                <a16:creationId xmlns:a16="http://schemas.microsoft.com/office/drawing/2014/main" id="{82F3F889-1F8F-4497-76BF-BBB5FFFB1D1C}"/>
              </a:ext>
            </a:extLst>
          </p:cNvPr>
          <p:cNvSpPr txBox="1">
            <a:spLocks/>
          </p:cNvSpPr>
          <p:nvPr/>
        </p:nvSpPr>
        <p:spPr bwMode="auto">
          <a:xfrm>
            <a:off x="198582" y="2110151"/>
            <a:ext cx="476518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err="1"/>
              <a:t>Detection</a:t>
            </a:r>
            <a:endParaRPr lang="af-ZA" altLang="zh-CN" sz="1600" kern="0" dirty="0"/>
          </a:p>
          <a:p>
            <a:pPr lvl="1">
              <a:lnSpc>
                <a:spcPct val="90000"/>
              </a:lnSpc>
            </a:pPr>
            <a:r>
              <a:rPr lang="af-ZA" altLang="zh-CN" sz="1600" kern="0" dirty="0" err="1"/>
              <a:t>Uses</a:t>
            </a:r>
            <a:r>
              <a:rPr lang="af-ZA" altLang="zh-CN" sz="1600" kern="0" dirty="0"/>
              <a:t> </a:t>
            </a:r>
            <a:r>
              <a:rPr lang="af-ZA" altLang="zh-CN" sz="1600" kern="0" dirty="0" err="1"/>
              <a:t>high-performance</a:t>
            </a:r>
            <a:r>
              <a:rPr lang="af-ZA" altLang="zh-CN" sz="1600" kern="0" dirty="0"/>
              <a:t> </a:t>
            </a:r>
            <a:r>
              <a:rPr lang="af-ZA" altLang="zh-CN" sz="1600" kern="0" dirty="0" err="1"/>
              <a:t>object</a:t>
            </a:r>
            <a:r>
              <a:rPr lang="af-ZA" altLang="zh-CN" sz="1600" kern="0" dirty="0"/>
              <a:t> </a:t>
            </a:r>
            <a:r>
              <a:rPr lang="af-ZA" altLang="zh-CN" sz="1600" kern="0" dirty="0" err="1"/>
              <a:t>detector</a:t>
            </a:r>
            <a:r>
              <a:rPr lang="af-ZA" altLang="zh-CN" sz="1600" kern="0" dirty="0"/>
              <a:t> </a:t>
            </a:r>
            <a:r>
              <a:rPr lang="af-ZA" altLang="zh-CN" sz="1600" kern="0" dirty="0" err="1"/>
              <a:t>such</a:t>
            </a:r>
            <a:r>
              <a:rPr lang="af-ZA" altLang="zh-CN" sz="1600" kern="0" dirty="0"/>
              <a:t> as YOLOX</a:t>
            </a:r>
          </a:p>
          <a:p>
            <a:pPr lvl="1">
              <a:lnSpc>
                <a:spcPct val="90000"/>
              </a:lnSpc>
            </a:pPr>
            <a:r>
              <a:rPr lang="af-ZA" altLang="zh-CN" sz="1600" kern="0" dirty="0" err="1"/>
              <a:t>Outputs</a:t>
            </a:r>
            <a:r>
              <a:rPr lang="af-ZA" altLang="zh-CN" sz="1600" kern="0" dirty="0"/>
              <a:t> </a:t>
            </a:r>
            <a:r>
              <a:rPr lang="af-ZA" altLang="zh-CN" sz="1600" kern="0" dirty="0" err="1"/>
              <a:t>bounding</a:t>
            </a:r>
            <a:r>
              <a:rPr lang="af-ZA" altLang="zh-CN" sz="1600" kern="0" dirty="0"/>
              <a:t> </a:t>
            </a:r>
            <a:r>
              <a:rPr lang="af-ZA" altLang="zh-CN" sz="1600" kern="0" dirty="0" err="1"/>
              <a:t>boxes</a:t>
            </a:r>
            <a:r>
              <a:rPr lang="af-ZA" altLang="zh-CN" sz="1600" kern="0" dirty="0"/>
              <a:t> </a:t>
            </a:r>
            <a:r>
              <a:rPr lang="af-ZA" altLang="zh-CN" sz="1600" kern="0" dirty="0" err="1"/>
              <a:t>with</a:t>
            </a:r>
            <a:r>
              <a:rPr lang="af-ZA" altLang="zh-CN" sz="1600" kern="0" dirty="0"/>
              <a:t> </a:t>
            </a:r>
            <a:r>
              <a:rPr lang="af-ZA" altLang="zh-CN" sz="1600" kern="0" dirty="0" err="1"/>
              <a:t>confidence</a:t>
            </a:r>
            <a:r>
              <a:rPr lang="af-ZA" altLang="zh-CN" sz="1600" kern="0" dirty="0"/>
              <a:t> </a:t>
            </a:r>
            <a:r>
              <a:rPr lang="af-ZA" altLang="zh-CN" sz="1600" kern="0" dirty="0" err="1"/>
              <a:t>scores</a:t>
            </a:r>
            <a:endParaRPr lang="af-ZA" altLang="zh-CN" sz="1800" kern="0" dirty="0">
              <a:latin typeface="Times New Roman" panose="02020603050405020304" pitchFamily="18" charset="0"/>
              <a:ea typeface="STSong" panose="02010600040101010101" pitchFamily="2" charset="-122"/>
            </a:endParaRPr>
          </a:p>
          <a:p>
            <a:pPr lvl="1">
              <a:lnSpc>
                <a:spcPct val="90000"/>
              </a:lnSpc>
            </a:pPr>
            <a:endParaRPr lang="af-ZA" altLang="zh-CN" sz="1600" kern="0" dirty="0"/>
          </a:p>
          <a:p>
            <a:pPr>
              <a:lnSpc>
                <a:spcPct val="90000"/>
              </a:lnSpc>
            </a:pPr>
            <a:r>
              <a:rPr lang="af-ZA" altLang="zh-CN" sz="1600" kern="0" dirty="0" err="1"/>
              <a:t>Embedding</a:t>
            </a:r>
            <a:r>
              <a:rPr lang="af-ZA" altLang="zh-CN" sz="1600" kern="0" dirty="0"/>
              <a:t> </a:t>
            </a:r>
            <a:r>
              <a:rPr lang="af-ZA" altLang="zh-CN" sz="1600" kern="0" dirty="0" err="1"/>
              <a:t>Extraction</a:t>
            </a:r>
            <a:endParaRPr lang="af-ZA" altLang="zh-CN" sz="1600" kern="0" dirty="0"/>
          </a:p>
          <a:p>
            <a:pPr lvl="1">
              <a:lnSpc>
                <a:spcPct val="90000"/>
              </a:lnSpc>
            </a:pPr>
            <a:r>
              <a:rPr lang="af-ZA" altLang="zh-CN" sz="1600" kern="0" dirty="0" err="1"/>
              <a:t>Extracts</a:t>
            </a:r>
            <a:r>
              <a:rPr lang="af-ZA" altLang="zh-CN" sz="1600" kern="0" dirty="0"/>
              <a:t> </a:t>
            </a:r>
            <a:r>
              <a:rPr lang="af-ZA" altLang="zh-CN" sz="1600" kern="0" dirty="0" err="1"/>
              <a:t>embeddings</a:t>
            </a:r>
            <a:r>
              <a:rPr lang="af-ZA" altLang="zh-CN" sz="1600" kern="0" dirty="0"/>
              <a:t> </a:t>
            </a:r>
            <a:r>
              <a:rPr lang="af-ZA" altLang="zh-CN" sz="1600" kern="0" dirty="0" err="1"/>
              <a:t>using</a:t>
            </a:r>
            <a:r>
              <a:rPr lang="af-ZA" altLang="zh-CN" sz="1600" kern="0" dirty="0"/>
              <a:t> </a:t>
            </a:r>
            <a:r>
              <a:rPr lang="af-ZA" altLang="zh-CN" sz="1600" kern="0" dirty="0" err="1"/>
              <a:t>a</a:t>
            </a:r>
            <a:r>
              <a:rPr lang="af-ZA" altLang="zh-CN" sz="1600" kern="0" dirty="0"/>
              <a:t> </a:t>
            </a:r>
            <a:r>
              <a:rPr lang="af-ZA" altLang="zh-CN" sz="1600" kern="0" dirty="0" err="1"/>
              <a:t>deep</a:t>
            </a:r>
            <a:r>
              <a:rPr lang="af-ZA" altLang="zh-CN" sz="1600" kern="0" dirty="0"/>
              <a:t> </a:t>
            </a:r>
            <a:r>
              <a:rPr lang="af-ZA" altLang="zh-CN" sz="1600" kern="0" dirty="0" err="1"/>
              <a:t>neural</a:t>
            </a:r>
            <a:r>
              <a:rPr lang="af-ZA" altLang="zh-CN" sz="1600" kern="0" dirty="0"/>
              <a:t> </a:t>
            </a:r>
            <a:r>
              <a:rPr lang="af-ZA" altLang="zh-CN" sz="1600" kern="0" dirty="0" err="1"/>
              <a:t>network</a:t>
            </a:r>
            <a:endParaRPr lang="af-ZA" altLang="zh-CN" sz="1600" kern="0" dirty="0"/>
          </a:p>
          <a:p>
            <a:pPr lvl="1">
              <a:lnSpc>
                <a:spcPct val="90000"/>
              </a:lnSpc>
            </a:pPr>
            <a:r>
              <a:rPr lang="af-ZA" altLang="zh-CN" sz="1600" kern="0" dirty="0" err="1"/>
              <a:t>Uses</a:t>
            </a:r>
            <a:r>
              <a:rPr lang="af-ZA" altLang="zh-CN" sz="1600" kern="0" dirty="0"/>
              <a:t> </a:t>
            </a:r>
            <a:r>
              <a:rPr lang="af-ZA" altLang="zh-CN" sz="1600" kern="0" dirty="0" err="1"/>
              <a:t>a</a:t>
            </a:r>
            <a:r>
              <a:rPr lang="af-ZA" altLang="zh-CN" sz="1600" kern="0" dirty="0"/>
              <a:t> separate </a:t>
            </a:r>
            <a:r>
              <a:rPr lang="af-ZA" altLang="zh-CN" sz="1600" kern="0" dirty="0" err="1"/>
              <a:t>embedding</a:t>
            </a:r>
            <a:r>
              <a:rPr lang="af-ZA" altLang="zh-CN" sz="1600" kern="0" dirty="0"/>
              <a:t> model </a:t>
            </a:r>
            <a:r>
              <a:rPr lang="af-ZA" altLang="zh-CN" sz="1600" kern="0" dirty="0" err="1"/>
              <a:t>for</a:t>
            </a:r>
            <a:r>
              <a:rPr lang="af-ZA" altLang="zh-CN" sz="1600" kern="0" dirty="0"/>
              <a:t> </a:t>
            </a:r>
            <a:r>
              <a:rPr lang="af-ZA" altLang="zh-CN" sz="1600" kern="0" dirty="0" err="1"/>
              <a:t>high-quality</a:t>
            </a:r>
            <a:r>
              <a:rPr lang="af-ZA" altLang="zh-CN" sz="1600" kern="0" dirty="0"/>
              <a:t> </a:t>
            </a:r>
            <a:r>
              <a:rPr lang="af-ZA" altLang="zh-CN" sz="1600" kern="0" dirty="0" err="1"/>
              <a:t>feature</a:t>
            </a:r>
            <a:r>
              <a:rPr lang="af-ZA" altLang="zh-CN" sz="1600" kern="0" dirty="0"/>
              <a:t> </a:t>
            </a:r>
            <a:r>
              <a:rPr lang="af-ZA" altLang="zh-CN" sz="1600" kern="0" dirty="0" err="1"/>
              <a:t>extraction</a:t>
            </a:r>
            <a:endParaRPr lang="af-ZA" altLang="zh-CN" sz="1600" kern="0" dirty="0"/>
          </a:p>
          <a:p>
            <a:pPr lvl="1">
              <a:lnSpc>
                <a:spcPct val="90000"/>
              </a:lnSpc>
            </a:pPr>
            <a:endParaRPr lang="af-ZA" altLang="zh-CN" sz="1600" kern="0" dirty="0"/>
          </a:p>
          <a:p>
            <a:pPr>
              <a:lnSpc>
                <a:spcPct val="90000"/>
              </a:lnSpc>
            </a:pPr>
            <a:r>
              <a:rPr lang="af-ZA" altLang="zh-CN" sz="1600" kern="0" dirty="0"/>
              <a:t>Data </a:t>
            </a:r>
            <a:r>
              <a:rPr lang="af-ZA" altLang="zh-CN" sz="1600" kern="0" dirty="0" err="1"/>
              <a:t>Association</a:t>
            </a:r>
            <a:endParaRPr lang="af-ZA" altLang="zh-CN" sz="1600" kern="0" dirty="0"/>
          </a:p>
          <a:p>
            <a:pPr lvl="1">
              <a:lnSpc>
                <a:spcPct val="90000"/>
              </a:lnSpc>
            </a:pPr>
            <a:r>
              <a:rPr lang="af-ZA" altLang="zh-CN" sz="1600" kern="0" dirty="0" err="1"/>
              <a:t>Two-stage</a:t>
            </a:r>
            <a:r>
              <a:rPr lang="af-ZA" altLang="zh-CN" sz="1600" kern="0" dirty="0"/>
              <a:t> </a:t>
            </a:r>
            <a:r>
              <a:rPr lang="af-ZA" altLang="zh-CN" sz="1600" kern="0" dirty="0" err="1"/>
              <a:t>process</a:t>
            </a:r>
            <a:r>
              <a:rPr lang="af-ZA" altLang="zh-CN" sz="1600" kern="0" dirty="0"/>
              <a:t> </a:t>
            </a:r>
            <a:r>
              <a:rPr lang="af-ZA" altLang="zh-CN" sz="1600" kern="0" dirty="0" err="1"/>
              <a:t>to</a:t>
            </a:r>
            <a:r>
              <a:rPr lang="af-ZA" altLang="zh-CN" sz="1600" kern="0" dirty="0"/>
              <a:t> </a:t>
            </a:r>
            <a:r>
              <a:rPr lang="af-ZA" altLang="zh-CN" sz="1600" kern="0" dirty="0" err="1"/>
              <a:t>link</a:t>
            </a:r>
            <a:r>
              <a:rPr lang="af-ZA" altLang="zh-CN" sz="1600" kern="0" dirty="0"/>
              <a:t> </a:t>
            </a:r>
            <a:r>
              <a:rPr lang="af-ZA" altLang="zh-CN" sz="1600" kern="0" dirty="0" err="1"/>
              <a:t>detections</a:t>
            </a:r>
            <a:r>
              <a:rPr lang="af-ZA" altLang="zh-CN" sz="1600" kern="0" dirty="0"/>
              <a:t> </a:t>
            </a:r>
            <a:r>
              <a:rPr lang="af-ZA" altLang="zh-CN" sz="1600" kern="0" dirty="0" err="1"/>
              <a:t>across</a:t>
            </a:r>
            <a:r>
              <a:rPr lang="af-ZA" altLang="zh-CN" sz="1600" kern="0" dirty="0"/>
              <a:t> </a:t>
            </a:r>
            <a:r>
              <a:rPr lang="af-ZA" altLang="zh-CN" sz="1600" kern="0" dirty="0" err="1"/>
              <a:t>frames</a:t>
            </a:r>
            <a:endParaRPr lang="af-ZA" altLang="zh-CN" sz="1600" kern="0" dirty="0"/>
          </a:p>
          <a:p>
            <a:pPr lvl="1">
              <a:lnSpc>
                <a:spcPct val="90000"/>
              </a:lnSpc>
            </a:pPr>
            <a:r>
              <a:rPr lang="af-ZA" altLang="zh-CN" sz="1600" kern="0" dirty="0" err="1"/>
              <a:t>First</a:t>
            </a:r>
            <a:r>
              <a:rPr lang="af-ZA" altLang="zh-CN" sz="1600" kern="0" dirty="0"/>
              <a:t> </a:t>
            </a:r>
            <a:r>
              <a:rPr lang="af-ZA" altLang="zh-CN" sz="1600" kern="0" dirty="0" err="1"/>
              <a:t>stage</a:t>
            </a:r>
            <a:r>
              <a:rPr lang="af-ZA" altLang="zh-CN" sz="1600" kern="0" dirty="0"/>
              <a:t> </a:t>
            </a:r>
            <a:r>
              <a:rPr lang="af-ZA" altLang="zh-CN" sz="1600" kern="0" dirty="0" err="1"/>
              <a:t>matches</a:t>
            </a:r>
            <a:r>
              <a:rPr lang="af-ZA" altLang="zh-CN" sz="1600" kern="0" dirty="0"/>
              <a:t> </a:t>
            </a:r>
            <a:r>
              <a:rPr lang="af-ZA" altLang="zh-CN" sz="1600" kern="0" dirty="0" err="1"/>
              <a:t>high-confidence</a:t>
            </a:r>
            <a:r>
              <a:rPr lang="af-ZA" altLang="zh-CN" sz="1600" kern="0" dirty="0"/>
              <a:t> </a:t>
            </a:r>
            <a:r>
              <a:rPr lang="af-ZA" altLang="zh-CN" sz="1600" kern="0" dirty="0" err="1"/>
              <a:t>detections</a:t>
            </a:r>
            <a:r>
              <a:rPr lang="af-ZA" altLang="zh-CN" sz="1600" kern="0" dirty="0"/>
              <a:t> </a:t>
            </a:r>
            <a:r>
              <a:rPr lang="af-ZA" altLang="zh-CN" sz="1600" kern="0" dirty="0" err="1"/>
              <a:t>to</a:t>
            </a:r>
            <a:r>
              <a:rPr lang="af-ZA" altLang="zh-CN" sz="1600" kern="0" dirty="0"/>
              <a:t> </a:t>
            </a:r>
            <a:r>
              <a:rPr lang="af-ZA" altLang="zh-CN" sz="1600" kern="0" dirty="0" err="1"/>
              <a:t>existing</a:t>
            </a:r>
            <a:r>
              <a:rPr lang="af-ZA" altLang="zh-CN" sz="1600" kern="0" dirty="0"/>
              <a:t> </a:t>
            </a:r>
            <a:r>
              <a:rPr lang="af-ZA" altLang="zh-CN" sz="1600" kern="0" dirty="0" err="1"/>
              <a:t>tracklets</a:t>
            </a:r>
            <a:endParaRPr lang="af-ZA" altLang="zh-CN" sz="1600" kern="0" dirty="0"/>
          </a:p>
          <a:p>
            <a:pPr lvl="1">
              <a:lnSpc>
                <a:spcPct val="90000"/>
              </a:lnSpc>
            </a:pPr>
            <a:r>
              <a:rPr lang="af-ZA" altLang="zh-CN" sz="1600" kern="0" dirty="0" err="1"/>
              <a:t>Second</a:t>
            </a:r>
            <a:r>
              <a:rPr lang="af-ZA" altLang="zh-CN" sz="1600" kern="0" dirty="0"/>
              <a:t> </a:t>
            </a:r>
            <a:r>
              <a:rPr lang="af-ZA" altLang="zh-CN" sz="1600" kern="0" dirty="0" err="1"/>
              <a:t>stage</a:t>
            </a:r>
            <a:r>
              <a:rPr lang="af-ZA" altLang="zh-CN" sz="1600" kern="0" dirty="0"/>
              <a:t> </a:t>
            </a:r>
            <a:r>
              <a:rPr lang="af-ZA" altLang="zh-CN" sz="1600" kern="0" dirty="0" err="1"/>
              <a:t>matches</a:t>
            </a:r>
            <a:r>
              <a:rPr lang="af-ZA" altLang="zh-CN" sz="1600" kern="0" dirty="0"/>
              <a:t> </a:t>
            </a:r>
            <a:r>
              <a:rPr lang="af-ZA" altLang="zh-CN" sz="1600" kern="0" dirty="0" err="1"/>
              <a:t>low-confidence</a:t>
            </a:r>
            <a:r>
              <a:rPr lang="af-ZA" altLang="zh-CN" sz="1600" kern="0" dirty="0"/>
              <a:t> </a:t>
            </a:r>
            <a:r>
              <a:rPr lang="af-ZA" altLang="zh-CN" sz="1600" kern="0" dirty="0" err="1"/>
              <a:t>detections</a:t>
            </a:r>
            <a:r>
              <a:rPr lang="af-ZA" altLang="zh-CN" sz="1600" kern="0" dirty="0"/>
              <a:t> </a:t>
            </a:r>
            <a:r>
              <a:rPr lang="af-ZA" altLang="zh-CN" sz="1600" kern="0" dirty="0" err="1"/>
              <a:t>to</a:t>
            </a:r>
            <a:r>
              <a:rPr lang="af-ZA" altLang="zh-CN" sz="1600" kern="0" dirty="0"/>
              <a:t> </a:t>
            </a:r>
            <a:r>
              <a:rPr lang="af-ZA" altLang="zh-CN" sz="1600" kern="0" dirty="0" err="1"/>
              <a:t>unmatched</a:t>
            </a:r>
            <a:r>
              <a:rPr lang="af-ZA" altLang="zh-CN" sz="1600" kern="0" dirty="0"/>
              <a:t> </a:t>
            </a:r>
            <a:r>
              <a:rPr lang="af-ZA" altLang="zh-CN" sz="1600" kern="0" dirty="0" err="1"/>
              <a:t>tracklets</a:t>
            </a:r>
            <a:endParaRPr lang="zh-CN" altLang="en-US" sz="1600" kern="0" dirty="0"/>
          </a:p>
        </p:txBody>
      </p:sp>
      <p:sp>
        <p:nvSpPr>
          <p:cNvPr id="5" name="页脚占位符 3">
            <a:extLst>
              <a:ext uri="{FF2B5EF4-FFF2-40B4-BE49-F238E27FC236}">
                <a16:creationId xmlns:a16="http://schemas.microsoft.com/office/drawing/2014/main" id="{CF7B24A3-B2ED-D4BE-EE66-98FE459A7766}"/>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230303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7</a:t>
            </a:fld>
            <a:endParaRPr lang="en-US" altLang="ja-JP" sz="1400">
              <a:solidFill>
                <a:schemeClr val="bg1"/>
              </a:solidFill>
            </a:endParaRPr>
          </a:p>
        </p:txBody>
      </p:sp>
      <p:sp>
        <p:nvSpPr>
          <p:cNvPr id="4101" name="Rectangle 3"/>
          <p:cNvSpPr>
            <a:spLocks noGrp="1" noChangeArrowheads="1"/>
          </p:cNvSpPr>
          <p:nvPr>
            <p:ph type="body" idx="1"/>
          </p:nvPr>
        </p:nvSpPr>
        <p:spPr>
          <a:xfrm>
            <a:off x="0" y="1452695"/>
            <a:ext cx="8446452" cy="1059603"/>
          </a:xfrm>
        </p:spPr>
        <p:txBody>
          <a:bodyPr/>
          <a:lstStyle/>
          <a:p>
            <a:pPr marL="457200" lvl="1" indent="0">
              <a:buNone/>
            </a:pPr>
            <a:r>
              <a:rPr lang="en-US" altLang="zh-CN" sz="1800" dirty="0"/>
              <a:t>3.1</a:t>
            </a:r>
            <a:r>
              <a:rPr lang="zh-CN" altLang="en-US" dirty="0"/>
              <a:t> </a:t>
            </a:r>
            <a:r>
              <a:rPr lang="en" altLang="zh-CN" sz="1800" dirty="0" err="1"/>
              <a:t>ByteTrack</a:t>
            </a:r>
            <a:r>
              <a:rPr lang="en" altLang="zh-CN" sz="1800" dirty="0"/>
              <a:t>: Multi-Object Tracking by Associating Every Detection Box</a:t>
            </a:r>
          </a:p>
          <a:p>
            <a:pPr lvl="1"/>
            <a:endParaRPr lang="en" altLang="zh-CN" dirty="0"/>
          </a:p>
          <a:p>
            <a:pPr marL="457200" lvl="1" indent="0">
              <a:buNone/>
            </a:pPr>
            <a:endParaRPr lang="en-US" altLang="zh-CN" dirty="0"/>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165578" y="1121955"/>
            <a:ext cx="8712323" cy="412475"/>
          </a:xfrm>
        </p:spPr>
        <p:txBody>
          <a:bodyPr/>
          <a:lstStyle/>
          <a:p>
            <a:r>
              <a:rPr lang="en-US" altLang="zh-CN" sz="2400" dirty="0"/>
              <a:t>3</a:t>
            </a:r>
            <a:r>
              <a:rPr lang="en-US" altLang="ja-JP" sz="2400" dirty="0"/>
              <a:t>. Related work: </a:t>
            </a:r>
            <a:r>
              <a:rPr lang="af-ZA" altLang="zh-CN" sz="2400" dirty="0" err="1"/>
              <a:t>Enabling</a:t>
            </a:r>
            <a:r>
              <a:rPr lang="af-ZA" altLang="zh-CN" sz="2400" dirty="0"/>
              <a:t> </a:t>
            </a:r>
            <a:r>
              <a:rPr lang="af-ZA" altLang="zh-CN" sz="2400" dirty="0" err="1"/>
              <a:t>technology</a:t>
            </a:r>
            <a:r>
              <a:rPr lang="af-ZA" altLang="zh-CN" sz="2400" dirty="0"/>
              <a:t> </a:t>
            </a:r>
            <a:r>
              <a:rPr lang="en" altLang="zh-CN" sz="2400" b="0" i="0" dirty="0">
                <a:solidFill>
                  <a:srgbClr val="222222"/>
                </a:solidFill>
                <a:effectLst/>
                <a:latin typeface="NexusSerifWebPro"/>
              </a:rPr>
              <a:t>					</a:t>
            </a:r>
            <a:endParaRPr lang="en-US" altLang="ja-JP" sz="2800" dirty="0"/>
          </a:p>
        </p:txBody>
      </p:sp>
      <p:sp>
        <p:nvSpPr>
          <p:cNvPr id="3" name="内容占位符 5">
            <a:extLst>
              <a:ext uri="{FF2B5EF4-FFF2-40B4-BE49-F238E27FC236}">
                <a16:creationId xmlns:a16="http://schemas.microsoft.com/office/drawing/2014/main" id="{82F3F889-1F8F-4497-76BF-BBB5FFFB1D1C}"/>
              </a:ext>
            </a:extLst>
          </p:cNvPr>
          <p:cNvSpPr txBox="1">
            <a:spLocks/>
          </p:cNvSpPr>
          <p:nvPr/>
        </p:nvSpPr>
        <p:spPr bwMode="auto">
          <a:xfrm>
            <a:off x="198583" y="2110151"/>
            <a:ext cx="4304566"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err="1"/>
              <a:t>ByteTrack</a:t>
            </a:r>
            <a:r>
              <a:rPr lang="af-ZA" altLang="zh-CN" sz="1600" kern="0" dirty="0"/>
              <a:t> </a:t>
            </a:r>
            <a:r>
              <a:rPr lang="af-ZA" altLang="zh-CN" sz="1600" kern="0" dirty="0" err="1"/>
              <a:t>outperforms</a:t>
            </a:r>
            <a:r>
              <a:rPr lang="af-ZA" altLang="zh-CN" sz="1600" kern="0" dirty="0"/>
              <a:t> </a:t>
            </a:r>
            <a:r>
              <a:rPr lang="af-ZA" altLang="zh-CN" sz="1600" kern="0" dirty="0" err="1"/>
              <a:t>FairMOT</a:t>
            </a:r>
            <a:r>
              <a:rPr lang="af-ZA" altLang="zh-CN" sz="1600" kern="0" dirty="0"/>
              <a:t> </a:t>
            </a:r>
            <a:r>
              <a:rPr lang="af-ZA" altLang="zh-CN" sz="1600" kern="0" dirty="0" err="1"/>
              <a:t>with</a:t>
            </a:r>
            <a:r>
              <a:rPr lang="af-ZA" altLang="zh-CN" sz="1600" kern="0" dirty="0"/>
              <a:t> </a:t>
            </a:r>
            <a:r>
              <a:rPr lang="af-ZA" altLang="zh-CN" sz="1600" kern="0" dirty="0" err="1"/>
              <a:t>both</a:t>
            </a:r>
            <a:r>
              <a:rPr lang="af-ZA" altLang="zh-CN" sz="1600" kern="0" dirty="0"/>
              <a:t> </a:t>
            </a:r>
            <a:r>
              <a:rPr lang="af-ZA" altLang="zh-CN" sz="1600" kern="0" dirty="0" err="1"/>
              <a:t>higher</a:t>
            </a:r>
            <a:r>
              <a:rPr lang="af-ZA" altLang="zh-CN" sz="1600" kern="0" dirty="0"/>
              <a:t> MOTA</a:t>
            </a:r>
            <a:r>
              <a:rPr lang="zh-CN" altLang="en-US" sz="1600" kern="0" dirty="0"/>
              <a:t>（</a:t>
            </a:r>
            <a:r>
              <a:rPr lang="en" altLang="zh-CN" sz="1600" kern="0" dirty="0"/>
              <a:t>Multi-Object Tracking Accuracy</a:t>
            </a:r>
            <a:r>
              <a:rPr lang="zh-CN" altLang="en-US" sz="1600" kern="0" dirty="0"/>
              <a:t>）</a:t>
            </a:r>
            <a:r>
              <a:rPr lang="af-ZA" altLang="zh-CN" sz="1600" kern="0" dirty="0"/>
              <a:t> </a:t>
            </a:r>
            <a:r>
              <a:rPr lang="af-ZA" altLang="zh-CN" sz="1600" kern="0" dirty="0" err="1"/>
              <a:t>and</a:t>
            </a:r>
            <a:r>
              <a:rPr lang="af-ZA" altLang="zh-CN" sz="1600" kern="0" dirty="0"/>
              <a:t> FPS, </a:t>
            </a:r>
            <a:r>
              <a:rPr lang="af-ZA" altLang="zh-CN" sz="1600" kern="0" dirty="0" err="1"/>
              <a:t>implying</a:t>
            </a:r>
            <a:r>
              <a:rPr lang="af-ZA" altLang="zh-CN" sz="1600" kern="0" dirty="0"/>
              <a:t> </a:t>
            </a:r>
            <a:r>
              <a:rPr lang="af-ZA" altLang="zh-CN" sz="1600" kern="0" dirty="0" err="1"/>
              <a:t>that</a:t>
            </a:r>
            <a:r>
              <a:rPr lang="af-ZA" altLang="zh-CN" sz="1600" kern="0" dirty="0"/>
              <a:t> </a:t>
            </a:r>
            <a:r>
              <a:rPr lang="af-ZA" altLang="zh-CN" sz="1600" kern="0" dirty="0" err="1"/>
              <a:t>it</a:t>
            </a:r>
            <a:r>
              <a:rPr lang="af-ZA" altLang="zh-CN" sz="1600" kern="0" dirty="0"/>
              <a:t> offers superior </a:t>
            </a:r>
            <a:r>
              <a:rPr lang="af-ZA" altLang="zh-CN" sz="1600" kern="0" dirty="0" err="1"/>
              <a:t>accuracy</a:t>
            </a:r>
            <a:r>
              <a:rPr lang="af-ZA" altLang="zh-CN" sz="1600" kern="0" dirty="0"/>
              <a:t> </a:t>
            </a:r>
            <a:r>
              <a:rPr lang="af-ZA" altLang="zh-CN" sz="1600" kern="0" dirty="0" err="1"/>
              <a:t>with</a:t>
            </a:r>
            <a:r>
              <a:rPr lang="af-ZA" altLang="zh-CN" sz="1600" kern="0" dirty="0"/>
              <a:t> lower </a:t>
            </a:r>
            <a:r>
              <a:rPr lang="af-ZA" altLang="zh-CN" sz="1600" kern="0" dirty="0" err="1"/>
              <a:t>latency</a:t>
            </a:r>
            <a:r>
              <a:rPr lang="af-ZA" altLang="zh-CN" sz="1600" kern="0" dirty="0"/>
              <a:t>, </a:t>
            </a:r>
            <a:r>
              <a:rPr lang="af-ZA" altLang="zh-CN" sz="1600" kern="0" dirty="0" err="1"/>
              <a:t>making</a:t>
            </a:r>
            <a:r>
              <a:rPr lang="af-ZA" altLang="zh-CN" sz="1600" kern="0" dirty="0"/>
              <a:t> </a:t>
            </a:r>
            <a:r>
              <a:rPr lang="af-ZA" altLang="zh-CN" sz="1600" kern="0" dirty="0" err="1"/>
              <a:t>it</a:t>
            </a:r>
            <a:r>
              <a:rPr lang="af-ZA" altLang="zh-CN" sz="1600" kern="0" dirty="0"/>
              <a:t> </a:t>
            </a:r>
            <a:r>
              <a:rPr lang="af-ZA" altLang="zh-CN" sz="1600" kern="0" dirty="0" err="1"/>
              <a:t>a</a:t>
            </a:r>
            <a:r>
              <a:rPr lang="af-ZA" altLang="zh-CN" sz="1600" kern="0" dirty="0"/>
              <a:t> </a:t>
            </a:r>
            <a:r>
              <a:rPr lang="af-ZA" altLang="zh-CN" sz="1600" kern="0" dirty="0" err="1"/>
              <a:t>comprehensive</a:t>
            </a:r>
            <a:r>
              <a:rPr lang="af-ZA" altLang="zh-CN" sz="1600" kern="0" dirty="0"/>
              <a:t> </a:t>
            </a:r>
            <a:r>
              <a:rPr lang="af-ZA" altLang="zh-CN" sz="1600" kern="0" dirty="0" err="1"/>
              <a:t>improvement</a:t>
            </a:r>
            <a:r>
              <a:rPr lang="af-ZA" altLang="zh-CN" sz="1600" kern="0" dirty="0"/>
              <a:t> </a:t>
            </a:r>
            <a:r>
              <a:rPr lang="af-ZA" altLang="zh-CN" sz="1600" kern="0" dirty="0" err="1"/>
              <a:t>over</a:t>
            </a:r>
            <a:r>
              <a:rPr lang="af-ZA" altLang="zh-CN" sz="1600" kern="0" dirty="0"/>
              <a:t> </a:t>
            </a:r>
            <a:r>
              <a:rPr lang="af-ZA" altLang="zh-CN" sz="1600" kern="0" dirty="0" err="1"/>
              <a:t>FairMOT</a:t>
            </a:r>
            <a:r>
              <a:rPr lang="af-ZA" altLang="zh-CN" sz="1600" kern="0" dirty="0"/>
              <a:t>.</a:t>
            </a:r>
          </a:p>
          <a:p>
            <a:pPr marL="0" indent="0">
              <a:lnSpc>
                <a:spcPct val="90000"/>
              </a:lnSpc>
              <a:buNone/>
            </a:pPr>
            <a:endParaRPr lang="af-ZA" altLang="zh-CN" sz="1600" kern="0" dirty="0"/>
          </a:p>
          <a:p>
            <a:pPr>
              <a:lnSpc>
                <a:spcPct val="90000"/>
              </a:lnSpc>
            </a:pPr>
            <a:r>
              <a:rPr lang="af-ZA" altLang="zh-CN" sz="1600" kern="0" dirty="0" err="1"/>
              <a:t>After</a:t>
            </a:r>
            <a:r>
              <a:rPr lang="af-ZA" altLang="zh-CN" sz="1600" kern="0" dirty="0"/>
              <a:t> </a:t>
            </a:r>
            <a:r>
              <a:rPr lang="af-ZA" altLang="zh-CN" sz="1600" kern="0" dirty="0" err="1"/>
              <a:t>importing</a:t>
            </a:r>
            <a:r>
              <a:rPr lang="af-ZA" altLang="zh-CN" sz="1600" kern="0" dirty="0"/>
              <a:t> </a:t>
            </a:r>
            <a:r>
              <a:rPr lang="af-ZA" altLang="zh-CN" sz="1600" kern="0" dirty="0" err="1"/>
              <a:t>pretrained</a:t>
            </a:r>
            <a:r>
              <a:rPr lang="af-ZA" altLang="zh-CN" sz="1600" kern="0" dirty="0"/>
              <a:t> </a:t>
            </a:r>
            <a:r>
              <a:rPr lang="af-ZA" altLang="zh-CN" sz="1600" kern="0" dirty="0" err="1"/>
              <a:t>models</a:t>
            </a:r>
            <a:r>
              <a:rPr lang="af-ZA" altLang="zh-CN" sz="1600" kern="0" dirty="0"/>
              <a:t> </a:t>
            </a:r>
            <a:r>
              <a:rPr lang="af-ZA" altLang="zh-CN" sz="1600" kern="0" dirty="0" err="1"/>
              <a:t>and</a:t>
            </a:r>
            <a:r>
              <a:rPr lang="af-ZA" altLang="zh-CN" sz="1600" kern="0" dirty="0"/>
              <a:t> </a:t>
            </a:r>
            <a:r>
              <a:rPr lang="af-ZA" altLang="zh-CN" sz="1600" kern="0" dirty="0" err="1"/>
              <a:t>custom</a:t>
            </a:r>
            <a:r>
              <a:rPr lang="af-ZA" altLang="zh-CN" sz="1600" kern="0" dirty="0"/>
              <a:t> </a:t>
            </a:r>
            <a:r>
              <a:rPr lang="af-ZA" altLang="zh-CN" sz="1600" kern="0" dirty="0" err="1"/>
              <a:t>training</a:t>
            </a:r>
            <a:r>
              <a:rPr lang="af-ZA" altLang="zh-CN" sz="1600" kern="0" dirty="0"/>
              <a:t> </a:t>
            </a:r>
            <a:r>
              <a:rPr lang="af-ZA" altLang="zh-CN" sz="1600" kern="0" dirty="0" err="1"/>
              <a:t>on</a:t>
            </a:r>
            <a:r>
              <a:rPr lang="af-ZA" altLang="zh-CN" sz="1600" kern="0" dirty="0"/>
              <a:t> </a:t>
            </a:r>
            <a:r>
              <a:rPr lang="af-ZA" altLang="zh-CN" sz="1600" kern="0" dirty="0" err="1"/>
              <a:t>our</a:t>
            </a:r>
            <a:r>
              <a:rPr lang="af-ZA" altLang="zh-CN" sz="1600" kern="0" dirty="0"/>
              <a:t> </a:t>
            </a:r>
            <a:r>
              <a:rPr lang="af-ZA" altLang="zh-CN" sz="1600" kern="0" dirty="0" err="1"/>
              <a:t>dataset</a:t>
            </a:r>
            <a:r>
              <a:rPr lang="af-ZA" altLang="zh-CN" sz="1600" kern="0" dirty="0"/>
              <a:t>, </a:t>
            </a:r>
            <a:r>
              <a:rPr lang="af-ZA" altLang="zh-CN" sz="1600" kern="0" dirty="0" err="1"/>
              <a:t>we</a:t>
            </a:r>
            <a:r>
              <a:rPr lang="af-ZA" altLang="zh-CN" sz="1600" kern="0" dirty="0"/>
              <a:t> </a:t>
            </a:r>
            <a:r>
              <a:rPr lang="af-ZA" altLang="zh-CN" sz="1600" kern="0" dirty="0" err="1"/>
              <a:t>successfully</a:t>
            </a:r>
            <a:r>
              <a:rPr lang="af-ZA" altLang="zh-CN" sz="1600" kern="0" dirty="0"/>
              <a:t> </a:t>
            </a:r>
            <a:r>
              <a:rPr lang="af-ZA" altLang="zh-CN" sz="1600" kern="0" dirty="0" err="1"/>
              <a:t>achieved</a:t>
            </a:r>
            <a:r>
              <a:rPr lang="af-ZA" altLang="zh-CN" sz="1600" kern="0" dirty="0"/>
              <a:t> </a:t>
            </a:r>
            <a:r>
              <a:rPr lang="af-ZA" altLang="zh-CN" sz="1600" kern="0" dirty="0" err="1"/>
              <a:t>vehicle</a:t>
            </a:r>
            <a:r>
              <a:rPr lang="af-ZA" altLang="zh-CN" sz="1600" kern="0" dirty="0"/>
              <a:t> </a:t>
            </a:r>
            <a:r>
              <a:rPr lang="af-ZA" altLang="zh-CN" sz="1600" kern="0" dirty="0" err="1"/>
              <a:t>object</a:t>
            </a:r>
            <a:r>
              <a:rPr lang="af-ZA" altLang="zh-CN" sz="1600" kern="0" dirty="0"/>
              <a:t> </a:t>
            </a:r>
            <a:r>
              <a:rPr lang="af-ZA" altLang="zh-CN" sz="1600" kern="0" dirty="0" err="1"/>
              <a:t>detection</a:t>
            </a:r>
            <a:r>
              <a:rPr lang="zh-CN" altLang="af-ZA" sz="1600" kern="0" dirty="0"/>
              <a:t>（</a:t>
            </a:r>
            <a:r>
              <a:rPr lang="af-ZA" altLang="zh-CN" sz="1600" kern="0" dirty="0" err="1"/>
              <a:t>bicycles</a:t>
            </a:r>
            <a:r>
              <a:rPr lang="af-ZA" altLang="zh-CN" sz="1600" kern="0" dirty="0"/>
              <a:t> </a:t>
            </a:r>
            <a:r>
              <a:rPr lang="af-ZA" altLang="zh-CN" sz="1600" kern="0" dirty="0" err="1"/>
              <a:t>and</a:t>
            </a:r>
            <a:r>
              <a:rPr lang="af-ZA" altLang="zh-CN" sz="1600" kern="0" dirty="0"/>
              <a:t> </a:t>
            </a:r>
            <a:r>
              <a:rPr lang="af-ZA" altLang="zh-CN" sz="1600" kern="0" dirty="0" err="1"/>
              <a:t>cars</a:t>
            </a:r>
            <a:r>
              <a:rPr lang="af-ZA" altLang="zh-CN" sz="1600" kern="0" dirty="0"/>
              <a:t> etc.) </a:t>
            </a:r>
          </a:p>
          <a:p>
            <a:pPr>
              <a:lnSpc>
                <a:spcPct val="90000"/>
              </a:lnSpc>
            </a:pPr>
            <a:endParaRPr lang="af-ZA" altLang="zh-CN" sz="1600" kern="0" dirty="0"/>
          </a:p>
          <a:p>
            <a:pPr>
              <a:lnSpc>
                <a:spcPct val="90000"/>
              </a:lnSpc>
            </a:pPr>
            <a:r>
              <a:rPr lang="af-ZA" altLang="zh-CN" sz="1600" kern="0" dirty="0"/>
              <a:t>In </a:t>
            </a:r>
            <a:r>
              <a:rPr lang="af-ZA" altLang="zh-CN" sz="1600" kern="0" dirty="0" err="1"/>
              <a:t>addition</a:t>
            </a:r>
            <a:r>
              <a:rPr lang="af-ZA" altLang="zh-CN" sz="1600" kern="0" dirty="0"/>
              <a:t>, </a:t>
            </a:r>
            <a:r>
              <a:rPr lang="af-ZA" altLang="zh-CN" sz="1600" kern="0" dirty="0" err="1"/>
              <a:t>we</a:t>
            </a:r>
            <a:r>
              <a:rPr lang="af-ZA" altLang="zh-CN" sz="1600" kern="0" dirty="0"/>
              <a:t> </a:t>
            </a:r>
            <a:r>
              <a:rPr lang="af-ZA" altLang="zh-CN" sz="1600" kern="0" dirty="0" err="1"/>
              <a:t>attained</a:t>
            </a:r>
            <a:r>
              <a:rPr lang="af-ZA" altLang="zh-CN" sz="1600" kern="0" dirty="0"/>
              <a:t> </a:t>
            </a:r>
            <a:r>
              <a:rPr lang="af-ZA" altLang="zh-CN" sz="1600" kern="0" dirty="0" err="1"/>
              <a:t>higher</a:t>
            </a:r>
            <a:r>
              <a:rPr lang="af-ZA" altLang="zh-CN" sz="1600" kern="0" dirty="0"/>
              <a:t> </a:t>
            </a:r>
            <a:r>
              <a:rPr lang="af-ZA" altLang="zh-CN" sz="1600" kern="0" dirty="0" err="1"/>
              <a:t>accuracy</a:t>
            </a:r>
            <a:r>
              <a:rPr lang="af-ZA" altLang="zh-CN" sz="1600" kern="0" dirty="0"/>
              <a:t> </a:t>
            </a:r>
            <a:r>
              <a:rPr lang="af-ZA" altLang="zh-CN" sz="1600" kern="0" dirty="0" err="1"/>
              <a:t>and</a:t>
            </a:r>
            <a:r>
              <a:rPr lang="af-ZA" altLang="zh-CN" sz="1600" kern="0" dirty="0"/>
              <a:t> </a:t>
            </a:r>
            <a:r>
              <a:rPr lang="af-ZA" altLang="zh-CN" sz="1600" kern="0" dirty="0" err="1"/>
              <a:t>faster</a:t>
            </a:r>
            <a:r>
              <a:rPr lang="af-ZA" altLang="zh-CN" sz="1600" kern="0" dirty="0"/>
              <a:t> </a:t>
            </a:r>
            <a:r>
              <a:rPr lang="af-ZA" altLang="zh-CN" sz="1600" kern="0" dirty="0" err="1"/>
              <a:t>detection</a:t>
            </a:r>
            <a:r>
              <a:rPr lang="af-ZA" altLang="zh-CN" sz="1600" kern="0" dirty="0"/>
              <a:t> </a:t>
            </a:r>
            <a:r>
              <a:rPr lang="af-ZA" altLang="zh-CN" sz="1600" kern="0" dirty="0" err="1"/>
              <a:t>speed</a:t>
            </a:r>
            <a:r>
              <a:rPr lang="af-ZA" altLang="zh-CN" sz="1600" kern="0" dirty="0"/>
              <a:t> </a:t>
            </a:r>
            <a:r>
              <a:rPr lang="af-ZA" altLang="zh-CN" sz="1600" kern="0" dirty="0" err="1"/>
              <a:t>compared</a:t>
            </a:r>
            <a:r>
              <a:rPr lang="af-ZA" altLang="zh-CN" sz="1600" kern="0" dirty="0"/>
              <a:t> </a:t>
            </a:r>
            <a:r>
              <a:rPr lang="af-ZA" altLang="zh-CN" sz="1600" kern="0" dirty="0" err="1"/>
              <a:t>to</a:t>
            </a:r>
            <a:r>
              <a:rPr lang="af-ZA" altLang="zh-CN" sz="1600" kern="0" dirty="0"/>
              <a:t> </a:t>
            </a:r>
            <a:r>
              <a:rPr lang="af-ZA" altLang="zh-CN" sz="1600" kern="0" dirty="0" err="1"/>
              <a:t>FairMOT</a:t>
            </a:r>
            <a:r>
              <a:rPr lang="af-ZA" altLang="zh-CN" sz="1600" kern="0" dirty="0"/>
              <a:t>.</a:t>
            </a:r>
          </a:p>
          <a:p>
            <a:pPr>
              <a:lnSpc>
                <a:spcPct val="90000"/>
              </a:lnSpc>
            </a:pPr>
            <a:endParaRPr lang="af-ZA" altLang="zh-CN" sz="1800" kern="0" dirty="0"/>
          </a:p>
          <a:p>
            <a:pPr>
              <a:lnSpc>
                <a:spcPct val="90000"/>
              </a:lnSpc>
            </a:pPr>
            <a:endParaRPr lang="af-ZA" altLang="zh-CN" sz="1800" kern="0" dirty="0"/>
          </a:p>
          <a:p>
            <a:pPr>
              <a:lnSpc>
                <a:spcPct val="90000"/>
              </a:lnSpc>
            </a:pPr>
            <a:endParaRPr lang="af-ZA" altLang="zh-CN" sz="1600" kern="0" dirty="0" err="1"/>
          </a:p>
        </p:txBody>
      </p:sp>
      <p:pic>
        <p:nvPicPr>
          <p:cNvPr id="2" name="图片 1">
            <a:extLst>
              <a:ext uri="{FF2B5EF4-FFF2-40B4-BE49-F238E27FC236}">
                <a16:creationId xmlns:a16="http://schemas.microsoft.com/office/drawing/2014/main" id="{E59FD9B4-0E89-BC5B-28DE-A3C6D9CA7D16}"/>
              </a:ext>
            </a:extLst>
          </p:cNvPr>
          <p:cNvPicPr>
            <a:picLocks noChangeAspect="1"/>
          </p:cNvPicPr>
          <p:nvPr/>
        </p:nvPicPr>
        <p:blipFill>
          <a:blip r:embed="rId3"/>
          <a:stretch>
            <a:fillRect/>
          </a:stretch>
        </p:blipFill>
        <p:spPr>
          <a:xfrm>
            <a:off x="4420176" y="2204864"/>
            <a:ext cx="4903110" cy="3384448"/>
          </a:xfrm>
          <a:prstGeom prst="rect">
            <a:avLst/>
          </a:prstGeom>
        </p:spPr>
      </p:pic>
      <p:sp>
        <p:nvSpPr>
          <p:cNvPr id="5" name="椭圆 4">
            <a:extLst>
              <a:ext uri="{FF2B5EF4-FFF2-40B4-BE49-F238E27FC236}">
                <a16:creationId xmlns:a16="http://schemas.microsoft.com/office/drawing/2014/main" id="{D35673D6-AF4E-B875-7435-ECBD2F2F3FC4}"/>
              </a:ext>
            </a:extLst>
          </p:cNvPr>
          <p:cNvSpPr/>
          <p:nvPr/>
        </p:nvSpPr>
        <p:spPr>
          <a:xfrm>
            <a:off x="7145304" y="2431345"/>
            <a:ext cx="1159710" cy="589272"/>
          </a:xfrm>
          <a:prstGeom prst="ellipse">
            <a:avLst/>
          </a:prstGeom>
          <a:noFill/>
          <a:ln w="635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6" name="椭圆 5">
            <a:extLst>
              <a:ext uri="{FF2B5EF4-FFF2-40B4-BE49-F238E27FC236}">
                <a16:creationId xmlns:a16="http://schemas.microsoft.com/office/drawing/2014/main" id="{73E602A3-8857-F12F-DCCC-FE82B8B985B3}"/>
              </a:ext>
            </a:extLst>
          </p:cNvPr>
          <p:cNvSpPr/>
          <p:nvPr/>
        </p:nvSpPr>
        <p:spPr>
          <a:xfrm>
            <a:off x="7479465" y="3307816"/>
            <a:ext cx="1159710" cy="589272"/>
          </a:xfrm>
          <a:prstGeom prst="ellipse">
            <a:avLst/>
          </a:prstGeom>
          <a:noFill/>
          <a:ln w="635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9" name="页脚占位符 3">
            <a:extLst>
              <a:ext uri="{FF2B5EF4-FFF2-40B4-BE49-F238E27FC236}">
                <a16:creationId xmlns:a16="http://schemas.microsoft.com/office/drawing/2014/main" id="{0F3799DC-7AC4-E035-1477-960211DA6EB1}"/>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121833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8</a:t>
            </a:fld>
            <a:endParaRPr lang="en-US" altLang="ja-JP" sz="1400">
              <a:solidFill>
                <a:schemeClr val="bg1"/>
              </a:solidFill>
            </a:endParaRPr>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9" name="Rectangle 2">
            <a:extLst>
              <a:ext uri="{FF2B5EF4-FFF2-40B4-BE49-F238E27FC236}">
                <a16:creationId xmlns:a16="http://schemas.microsoft.com/office/drawing/2014/main" id="{69266F9E-62A6-6FCD-8574-D9154B2FC529}"/>
              </a:ext>
            </a:extLst>
          </p:cNvPr>
          <p:cNvSpPr>
            <a:spLocks noGrp="1" noChangeArrowheads="1"/>
          </p:cNvSpPr>
          <p:nvPr>
            <p:ph type="title"/>
          </p:nvPr>
        </p:nvSpPr>
        <p:spPr>
          <a:xfrm>
            <a:off x="165578" y="1121955"/>
            <a:ext cx="8712323" cy="412475"/>
          </a:xfrm>
        </p:spPr>
        <p:txBody>
          <a:bodyPr/>
          <a:lstStyle/>
          <a:p>
            <a:r>
              <a:rPr lang="en-US" altLang="zh-CN" sz="2400" dirty="0"/>
              <a:t>3</a:t>
            </a:r>
            <a:r>
              <a:rPr lang="en-US" altLang="ja-JP" sz="2400" dirty="0"/>
              <a:t>. Related work: </a:t>
            </a:r>
            <a:r>
              <a:rPr lang="af-ZA" altLang="zh-CN" sz="2400" dirty="0" err="1"/>
              <a:t>Enabling</a:t>
            </a:r>
            <a:r>
              <a:rPr lang="af-ZA" altLang="zh-CN" sz="2400" dirty="0"/>
              <a:t> </a:t>
            </a:r>
            <a:r>
              <a:rPr lang="af-ZA" altLang="zh-CN" sz="2400" dirty="0" err="1"/>
              <a:t>technology</a:t>
            </a:r>
            <a:r>
              <a:rPr lang="af-ZA" altLang="zh-CN" sz="2400" dirty="0"/>
              <a:t> </a:t>
            </a:r>
            <a:r>
              <a:rPr lang="en" altLang="zh-CN" sz="2400" b="0" i="0" dirty="0">
                <a:solidFill>
                  <a:srgbClr val="222222"/>
                </a:solidFill>
                <a:effectLst/>
                <a:latin typeface="NexusSerifWebPro"/>
              </a:rPr>
              <a:t>										</a:t>
            </a:r>
            <a:endParaRPr lang="en-US" altLang="ja-JP" sz="2800" dirty="0"/>
          </a:p>
        </p:txBody>
      </p:sp>
      <p:sp>
        <p:nvSpPr>
          <p:cNvPr id="11" name="Rectangle 3">
            <a:extLst>
              <a:ext uri="{FF2B5EF4-FFF2-40B4-BE49-F238E27FC236}">
                <a16:creationId xmlns:a16="http://schemas.microsoft.com/office/drawing/2014/main" id="{033EE7CD-04E4-303A-2C7D-0D43A72B7348}"/>
              </a:ext>
            </a:extLst>
          </p:cNvPr>
          <p:cNvSpPr txBox="1">
            <a:spLocks noChangeArrowheads="1"/>
          </p:cNvSpPr>
          <p:nvPr/>
        </p:nvSpPr>
        <p:spPr bwMode="auto">
          <a:xfrm>
            <a:off x="-234280" y="1420596"/>
            <a:ext cx="9612560" cy="105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457200" lvl="1" indent="0">
              <a:buFontTx/>
              <a:buNone/>
            </a:pPr>
            <a:r>
              <a:rPr lang="en-US" altLang="zh-CN" sz="1800" kern="0" dirty="0"/>
              <a:t>3.2</a:t>
            </a:r>
            <a:r>
              <a:rPr lang="zh-CN" altLang="en-US" kern="0" dirty="0"/>
              <a:t> </a:t>
            </a:r>
            <a:r>
              <a:rPr lang="en" altLang="zh-CN" sz="1800" kern="0" dirty="0" err="1"/>
              <a:t>MMSegmentation</a:t>
            </a:r>
            <a:r>
              <a:rPr lang="en" altLang="zh-CN" sz="1800" kern="0" dirty="0"/>
              <a:t>: Open-source semantic segmentation toolbox based on </a:t>
            </a:r>
            <a:r>
              <a:rPr lang="en" altLang="zh-CN" sz="1800" kern="0" dirty="0" err="1"/>
              <a:t>PyTorch</a:t>
            </a:r>
            <a:endParaRPr lang="en" altLang="zh-CN" sz="1800" kern="0" dirty="0"/>
          </a:p>
          <a:p>
            <a:pPr lvl="1"/>
            <a:endParaRPr lang="en" altLang="zh-CN" kern="0" dirty="0"/>
          </a:p>
          <a:p>
            <a:pPr marL="457200" lvl="1" indent="0">
              <a:buFontTx/>
              <a:buNone/>
            </a:pPr>
            <a:endParaRPr lang="en-US" altLang="zh-CN" kern="0" dirty="0"/>
          </a:p>
        </p:txBody>
      </p:sp>
      <p:pic>
        <p:nvPicPr>
          <p:cNvPr id="13" name="图片 12">
            <a:extLst>
              <a:ext uri="{FF2B5EF4-FFF2-40B4-BE49-F238E27FC236}">
                <a16:creationId xmlns:a16="http://schemas.microsoft.com/office/drawing/2014/main" id="{46BF5263-5394-D1DF-93A2-97CA98CB2C29}"/>
              </a:ext>
            </a:extLst>
          </p:cNvPr>
          <p:cNvPicPr>
            <a:picLocks noChangeAspect="1"/>
          </p:cNvPicPr>
          <p:nvPr/>
        </p:nvPicPr>
        <p:blipFill>
          <a:blip r:embed="rId3"/>
          <a:stretch>
            <a:fillRect/>
          </a:stretch>
        </p:blipFill>
        <p:spPr>
          <a:xfrm>
            <a:off x="5508104" y="2099356"/>
            <a:ext cx="3096344" cy="2193244"/>
          </a:xfrm>
          <a:prstGeom prst="rect">
            <a:avLst/>
          </a:prstGeom>
        </p:spPr>
      </p:pic>
      <p:pic>
        <p:nvPicPr>
          <p:cNvPr id="14" name="图片 13">
            <a:extLst>
              <a:ext uri="{FF2B5EF4-FFF2-40B4-BE49-F238E27FC236}">
                <a16:creationId xmlns:a16="http://schemas.microsoft.com/office/drawing/2014/main" id="{A84E441B-8453-3E74-05DD-F255C6FE2217}"/>
              </a:ext>
            </a:extLst>
          </p:cNvPr>
          <p:cNvPicPr>
            <a:picLocks noChangeAspect="1"/>
          </p:cNvPicPr>
          <p:nvPr/>
        </p:nvPicPr>
        <p:blipFill>
          <a:blip r:embed="rId4"/>
          <a:stretch>
            <a:fillRect/>
          </a:stretch>
        </p:blipFill>
        <p:spPr>
          <a:xfrm>
            <a:off x="5508104" y="4292600"/>
            <a:ext cx="3096344" cy="2164281"/>
          </a:xfrm>
          <a:prstGeom prst="rect">
            <a:avLst/>
          </a:prstGeom>
        </p:spPr>
      </p:pic>
      <p:sp>
        <p:nvSpPr>
          <p:cNvPr id="15" name="内容占位符 2">
            <a:extLst>
              <a:ext uri="{FF2B5EF4-FFF2-40B4-BE49-F238E27FC236}">
                <a16:creationId xmlns:a16="http://schemas.microsoft.com/office/drawing/2014/main" id="{E6B01220-63BF-9187-48EC-8EBA1B49DE3C}"/>
              </a:ext>
            </a:extLst>
          </p:cNvPr>
          <p:cNvSpPr txBox="1">
            <a:spLocks/>
          </p:cNvSpPr>
          <p:nvPr/>
        </p:nvSpPr>
        <p:spPr>
          <a:xfrm>
            <a:off x="323528" y="1982497"/>
            <a:ext cx="4968552" cy="4474384"/>
          </a:xfrm>
          <a:prstGeom prst="rect">
            <a:avLst/>
          </a:prstGeom>
        </p:spPr>
        <p:txBody>
          <a:bodyPr wrap="square" anchor="t">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500" kern="0" dirty="0" err="1"/>
              <a:t>Semantic</a:t>
            </a:r>
            <a:r>
              <a:rPr lang="af-ZA" altLang="zh-CN" sz="1500" kern="0" dirty="0"/>
              <a:t> </a:t>
            </a:r>
            <a:r>
              <a:rPr lang="af-ZA" altLang="zh-CN" sz="1500" kern="0" dirty="0" err="1"/>
              <a:t>segmentation</a:t>
            </a:r>
            <a:r>
              <a:rPr lang="af-ZA" altLang="zh-CN" sz="1500" kern="0" dirty="0"/>
              <a:t>: </a:t>
            </a:r>
            <a:r>
              <a:rPr lang="af-ZA" altLang="zh-CN" sz="1500" kern="0" dirty="0" err="1"/>
              <a:t>pixel-wise</a:t>
            </a:r>
            <a:r>
              <a:rPr lang="af-ZA" altLang="zh-CN" sz="1500" kern="0" dirty="0"/>
              <a:t> </a:t>
            </a:r>
            <a:r>
              <a:rPr lang="af-ZA" altLang="zh-CN" sz="1500" kern="0" dirty="0" err="1"/>
              <a:t>classification</a:t>
            </a:r>
            <a:endParaRPr lang="af-ZA" altLang="zh-CN" sz="1500" kern="0" dirty="0"/>
          </a:p>
          <a:p>
            <a:pPr lvl="1">
              <a:lnSpc>
                <a:spcPct val="90000"/>
              </a:lnSpc>
            </a:pPr>
            <a:r>
              <a:rPr lang="af-ZA" altLang="zh-CN" sz="1500" kern="0" dirty="0" err="1"/>
              <a:t>Classifies</a:t>
            </a:r>
            <a:r>
              <a:rPr lang="af-ZA" altLang="zh-CN" sz="1500" kern="0" dirty="0"/>
              <a:t> </a:t>
            </a:r>
            <a:r>
              <a:rPr lang="af-ZA" altLang="zh-CN" sz="1500" kern="0" dirty="0" err="1"/>
              <a:t>each</a:t>
            </a:r>
            <a:r>
              <a:rPr lang="af-ZA" altLang="zh-CN" sz="1500" kern="0" dirty="0"/>
              <a:t> </a:t>
            </a:r>
            <a:r>
              <a:rPr lang="af-ZA" altLang="zh-CN" sz="1500" kern="0" dirty="0" err="1"/>
              <a:t>pixel</a:t>
            </a:r>
            <a:r>
              <a:rPr lang="af-ZA" altLang="zh-CN" sz="1500" kern="0" dirty="0"/>
              <a:t> </a:t>
            </a:r>
            <a:r>
              <a:rPr lang="af-ZA" altLang="zh-CN" sz="1500" kern="0" dirty="0" err="1"/>
              <a:t>into</a:t>
            </a:r>
            <a:r>
              <a:rPr lang="af-ZA" altLang="zh-CN" sz="1500" kern="0" dirty="0"/>
              <a:t> </a:t>
            </a:r>
            <a:r>
              <a:rPr lang="af-ZA" altLang="zh-CN" sz="1500" kern="0" dirty="0" err="1"/>
              <a:t>predefined</a:t>
            </a:r>
            <a:r>
              <a:rPr lang="af-ZA" altLang="zh-CN" sz="1500" kern="0" dirty="0"/>
              <a:t> </a:t>
            </a:r>
            <a:r>
              <a:rPr lang="af-ZA" altLang="zh-CN" sz="1500" kern="0" dirty="0" err="1"/>
              <a:t>categories</a:t>
            </a:r>
            <a:endParaRPr lang="af-ZA" altLang="zh-CN" sz="1500" kern="0" dirty="0"/>
          </a:p>
          <a:p>
            <a:pPr lvl="1">
              <a:lnSpc>
                <a:spcPct val="90000"/>
              </a:lnSpc>
            </a:pPr>
            <a:r>
              <a:rPr lang="af-ZA" altLang="zh-CN" sz="1500" kern="0" dirty="0" err="1"/>
              <a:t>Provides</a:t>
            </a:r>
            <a:r>
              <a:rPr lang="af-ZA" altLang="zh-CN" sz="1500" kern="0" dirty="0"/>
              <a:t> </a:t>
            </a:r>
            <a:r>
              <a:rPr lang="af-ZA" altLang="zh-CN" sz="1500" kern="0" dirty="0" err="1"/>
              <a:t>detailed</a:t>
            </a:r>
            <a:r>
              <a:rPr lang="af-ZA" altLang="zh-CN" sz="1500" kern="0" dirty="0"/>
              <a:t> </a:t>
            </a:r>
            <a:r>
              <a:rPr lang="af-ZA" altLang="zh-CN" sz="1500" kern="0" dirty="0" err="1"/>
              <a:t>understanding</a:t>
            </a:r>
            <a:r>
              <a:rPr lang="af-ZA" altLang="zh-CN" sz="1500" kern="0" dirty="0"/>
              <a:t> of </a:t>
            </a:r>
            <a:r>
              <a:rPr lang="af-ZA" altLang="zh-CN" sz="1500" kern="0" dirty="0" err="1"/>
              <a:t>environment</a:t>
            </a:r>
            <a:endParaRPr lang="af-ZA" altLang="zh-CN" sz="1500" kern="0" dirty="0"/>
          </a:p>
          <a:p>
            <a:pPr lvl="1">
              <a:lnSpc>
                <a:spcPct val="90000"/>
              </a:lnSpc>
            </a:pPr>
            <a:r>
              <a:rPr lang="af-ZA" altLang="zh-CN" sz="1500" kern="0" dirty="0" err="1"/>
              <a:t>Essential</a:t>
            </a:r>
            <a:r>
              <a:rPr lang="af-ZA" altLang="zh-CN" sz="1500" kern="0" dirty="0"/>
              <a:t> </a:t>
            </a:r>
            <a:r>
              <a:rPr lang="af-ZA" altLang="zh-CN" sz="1500" kern="0" dirty="0" err="1"/>
              <a:t>for</a:t>
            </a:r>
            <a:r>
              <a:rPr lang="af-ZA" altLang="zh-CN" sz="1500" kern="0" dirty="0"/>
              <a:t> </a:t>
            </a:r>
            <a:r>
              <a:rPr lang="af-ZA" altLang="zh-CN" sz="1500" kern="0" dirty="0" err="1"/>
              <a:t>obstacle</a:t>
            </a:r>
            <a:r>
              <a:rPr lang="af-ZA" altLang="zh-CN" sz="1500" kern="0" dirty="0"/>
              <a:t> </a:t>
            </a:r>
            <a:r>
              <a:rPr lang="af-ZA" altLang="zh-CN" sz="1500" kern="0" dirty="0" err="1"/>
              <a:t>avoidance</a:t>
            </a:r>
            <a:r>
              <a:rPr lang="af-ZA" altLang="zh-CN" sz="1500" kern="0" dirty="0"/>
              <a:t> </a:t>
            </a:r>
            <a:r>
              <a:rPr lang="af-ZA" altLang="zh-CN" sz="1500" kern="0" dirty="0" err="1"/>
              <a:t>systems</a:t>
            </a:r>
            <a:endParaRPr lang="af-ZA" altLang="zh-CN" sz="1500" kern="0" dirty="0"/>
          </a:p>
          <a:p>
            <a:pPr lvl="1">
              <a:lnSpc>
                <a:spcPct val="90000"/>
              </a:lnSpc>
            </a:pPr>
            <a:endParaRPr lang="af-ZA" altLang="zh-CN" sz="1500" kern="0" dirty="0"/>
          </a:p>
          <a:p>
            <a:pPr>
              <a:lnSpc>
                <a:spcPct val="90000"/>
              </a:lnSpc>
            </a:pPr>
            <a:r>
              <a:rPr lang="af-ZA" altLang="zh-CN" sz="1500" kern="0" dirty="0"/>
              <a:t>Model </a:t>
            </a:r>
            <a:r>
              <a:rPr lang="af-ZA" altLang="zh-CN" sz="1500" kern="0" dirty="0" err="1"/>
              <a:t>Architecture</a:t>
            </a:r>
            <a:endParaRPr lang="af-ZA" altLang="zh-CN" sz="1500" kern="0" dirty="0"/>
          </a:p>
          <a:p>
            <a:pPr lvl="1">
              <a:lnSpc>
                <a:spcPct val="90000"/>
              </a:lnSpc>
            </a:pPr>
            <a:r>
              <a:rPr lang="af-ZA" altLang="zh-CN" sz="1500" kern="0" dirty="0" err="1"/>
              <a:t>mmsegmentation</a:t>
            </a:r>
            <a:r>
              <a:rPr lang="af-ZA" altLang="zh-CN" sz="1500" kern="0" dirty="0"/>
              <a:t> </a:t>
            </a:r>
            <a:r>
              <a:rPr lang="af-ZA" altLang="zh-CN" sz="1500" kern="0" dirty="0" err="1"/>
              <a:t>supports</a:t>
            </a:r>
            <a:r>
              <a:rPr lang="af-ZA" altLang="zh-CN" sz="1500" kern="0" dirty="0"/>
              <a:t> </a:t>
            </a:r>
            <a:r>
              <a:rPr lang="af-ZA" altLang="zh-CN" sz="1500" kern="0" dirty="0" err="1"/>
              <a:t>various</a:t>
            </a:r>
            <a:r>
              <a:rPr lang="af-ZA" altLang="zh-CN" sz="1500" kern="0" dirty="0"/>
              <a:t> state-of-</a:t>
            </a:r>
            <a:r>
              <a:rPr lang="af-ZA" altLang="zh-CN" sz="1500" kern="0" dirty="0" err="1"/>
              <a:t>the</a:t>
            </a:r>
            <a:r>
              <a:rPr lang="af-ZA" altLang="zh-CN" sz="1500" kern="0" dirty="0"/>
              <a:t>-art </a:t>
            </a:r>
            <a:r>
              <a:rPr lang="af-ZA" altLang="zh-CN" sz="1500" kern="0" dirty="0" err="1"/>
              <a:t>segmentation</a:t>
            </a:r>
            <a:r>
              <a:rPr lang="af-ZA" altLang="zh-CN" sz="1500" kern="0" dirty="0"/>
              <a:t> </a:t>
            </a:r>
            <a:r>
              <a:rPr lang="af-ZA" altLang="zh-CN" sz="1500" kern="0" dirty="0" err="1"/>
              <a:t>models</a:t>
            </a:r>
            <a:endParaRPr lang="af-ZA" altLang="zh-CN" sz="1500" kern="0" dirty="0"/>
          </a:p>
          <a:p>
            <a:pPr lvl="1">
              <a:lnSpc>
                <a:spcPct val="90000"/>
              </a:lnSpc>
            </a:pPr>
            <a:endParaRPr lang="af-ZA" altLang="zh-CN" sz="1500" kern="0" dirty="0"/>
          </a:p>
          <a:p>
            <a:pPr>
              <a:lnSpc>
                <a:spcPct val="90000"/>
              </a:lnSpc>
            </a:pPr>
            <a:r>
              <a:rPr lang="af-ZA" altLang="zh-CN" sz="1500" kern="0" dirty="0"/>
              <a:t>Data </a:t>
            </a:r>
            <a:r>
              <a:rPr lang="af-ZA" altLang="zh-CN" sz="1500" kern="0" dirty="0" err="1"/>
              <a:t>Preparation</a:t>
            </a:r>
            <a:endParaRPr lang="af-ZA" altLang="zh-CN" sz="1500" kern="0" dirty="0"/>
          </a:p>
          <a:p>
            <a:pPr lvl="1">
              <a:lnSpc>
                <a:spcPct val="90000"/>
              </a:lnSpc>
            </a:pPr>
            <a:r>
              <a:rPr lang="af-ZA" altLang="zh-CN" sz="1500" kern="0" dirty="0" err="1"/>
              <a:t>Training</a:t>
            </a:r>
            <a:r>
              <a:rPr lang="af-ZA" altLang="zh-CN" sz="1500" kern="0" dirty="0"/>
              <a:t> </a:t>
            </a:r>
            <a:r>
              <a:rPr lang="af-ZA" altLang="zh-CN" sz="1500" kern="0" dirty="0" err="1"/>
              <a:t>process</a:t>
            </a:r>
            <a:r>
              <a:rPr lang="af-ZA" altLang="zh-CN" sz="1500" kern="0" dirty="0"/>
              <a:t> </a:t>
            </a:r>
            <a:r>
              <a:rPr lang="af-ZA" altLang="zh-CN" sz="1500" kern="0" dirty="0" err="1"/>
              <a:t>requires</a:t>
            </a:r>
            <a:r>
              <a:rPr lang="af-ZA" altLang="zh-CN" sz="1500" kern="0" dirty="0"/>
              <a:t> </a:t>
            </a:r>
            <a:r>
              <a:rPr lang="af-ZA" altLang="zh-CN" sz="1500" kern="0" dirty="0" err="1"/>
              <a:t>a</a:t>
            </a:r>
            <a:r>
              <a:rPr lang="af-ZA" altLang="zh-CN" sz="1500" kern="0" dirty="0"/>
              <a:t> </a:t>
            </a:r>
            <a:r>
              <a:rPr lang="af-ZA" altLang="zh-CN" sz="1500" kern="0" dirty="0" err="1"/>
              <a:t>well-annotated</a:t>
            </a:r>
            <a:r>
              <a:rPr lang="af-ZA" altLang="zh-CN" sz="1500" kern="0" dirty="0"/>
              <a:t> </a:t>
            </a:r>
            <a:r>
              <a:rPr lang="af-ZA" altLang="zh-CN" sz="1500" kern="0" dirty="0" err="1"/>
              <a:t>dataset</a:t>
            </a:r>
            <a:r>
              <a:rPr lang="af-ZA" altLang="zh-CN" sz="1500" kern="0" dirty="0"/>
              <a:t> </a:t>
            </a:r>
            <a:r>
              <a:rPr lang="af-ZA" altLang="zh-CN" sz="1500" kern="0" dirty="0" err="1"/>
              <a:t>with</a:t>
            </a:r>
            <a:r>
              <a:rPr lang="af-ZA" altLang="zh-CN" sz="1500" kern="0" dirty="0"/>
              <a:t> </a:t>
            </a:r>
            <a:r>
              <a:rPr lang="af-ZA" altLang="zh-CN" sz="1500" kern="0" dirty="0" err="1"/>
              <a:t>pixel-wise</a:t>
            </a:r>
            <a:r>
              <a:rPr lang="af-ZA" altLang="zh-CN" sz="1500" kern="0" dirty="0"/>
              <a:t> </a:t>
            </a:r>
            <a:r>
              <a:rPr lang="af-ZA" altLang="zh-CN" sz="1500" kern="0" dirty="0" err="1"/>
              <a:t>labels</a:t>
            </a:r>
            <a:endParaRPr lang="af-ZA" altLang="zh-CN" sz="1500" kern="0" dirty="0"/>
          </a:p>
          <a:p>
            <a:pPr lvl="1">
              <a:lnSpc>
                <a:spcPct val="90000"/>
              </a:lnSpc>
            </a:pPr>
            <a:endParaRPr lang="zh-CN" altLang="en-US" sz="1500" kern="0" dirty="0"/>
          </a:p>
        </p:txBody>
      </p:sp>
      <p:sp>
        <p:nvSpPr>
          <p:cNvPr id="5" name="页脚占位符 3">
            <a:extLst>
              <a:ext uri="{FF2B5EF4-FFF2-40B4-BE49-F238E27FC236}">
                <a16:creationId xmlns:a16="http://schemas.microsoft.com/office/drawing/2014/main" id="{3B08BFBD-7CC7-DF19-7CC9-D46DFC1A522E}"/>
              </a:ext>
            </a:extLst>
          </p:cNvPr>
          <p:cNvSpPr>
            <a:spLocks noGrp="1"/>
          </p:cNvSpPr>
          <p:nvPr>
            <p:ph type="ftr" sz="quarter" idx="10"/>
          </p:nvPr>
        </p:nvSpPr>
        <p:spPr>
          <a:xfrm>
            <a:off x="986082" y="311696"/>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2000" dirty="0">
                <a:solidFill>
                  <a:schemeClr val="bg1"/>
                </a:solidFill>
              </a:rPr>
              <a:t>IEEE/IEIE ICCE-Asia 2024</a:t>
            </a:r>
            <a:endParaRPr lang="en-US" altLang="ja-JP" sz="1000" dirty="0">
              <a:solidFill>
                <a:schemeClr val="bg1"/>
              </a:solidFill>
            </a:endParaRPr>
          </a:p>
        </p:txBody>
      </p:sp>
    </p:spTree>
    <p:extLst>
      <p:ext uri="{BB962C8B-B14F-4D97-AF65-F5344CB8AC3E}">
        <p14:creationId xmlns:p14="http://schemas.microsoft.com/office/powerpoint/2010/main" val="328035566"/>
      </p:ext>
    </p:extLst>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新しいプレゼンテーショ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17310</TotalTime>
  <Words>2396</Words>
  <Application>Microsoft Macintosh PowerPoint</Application>
  <PresentationFormat>全屏显示(4:3)</PresentationFormat>
  <Paragraphs>245</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Hiragino Mincho ProN</vt:lpstr>
      <vt:lpstr>NexusSerifWebPro</vt:lpstr>
      <vt:lpstr>Söhne</vt:lpstr>
      <vt:lpstr>Arial</vt:lpstr>
      <vt:lpstr>Lato</vt:lpstr>
      <vt:lpstr>Times New Roman</vt:lpstr>
      <vt:lpstr>新しいプレゼンテーション</vt:lpstr>
      <vt:lpstr>An Obstacle Avoidance System for Visual Impaired People Based on Object Tracking Algorithm and Semantic Segmentation </vt:lpstr>
      <vt:lpstr>Contents</vt:lpstr>
      <vt:lpstr>1. Introduction</vt:lpstr>
      <vt:lpstr>1. Introduction</vt:lpstr>
      <vt:lpstr>2. Related research</vt:lpstr>
      <vt:lpstr>2. Related research</vt:lpstr>
      <vt:lpstr>3. Related work: Enabling technology     </vt:lpstr>
      <vt:lpstr>3. Related work: Enabling technology      </vt:lpstr>
      <vt:lpstr>3. Related work: Enabling technology           </vt:lpstr>
      <vt:lpstr>4. System construction      </vt:lpstr>
      <vt:lpstr>4. System construction      </vt:lpstr>
      <vt:lpstr>4. System construction      </vt:lpstr>
      <vt:lpstr>5. Experiment &amp; Discussion </vt:lpstr>
      <vt:lpstr>6. Conclusion</vt:lpstr>
      <vt:lpstr>Reference</vt:lpstr>
      <vt:lpstr>Thank you for listening！</vt:lpstr>
    </vt:vector>
  </TitlesOfParts>
  <Company>Ihara .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UIプロジェクトX</dc:title>
  <dc:creator>森永 正樹</dc:creator>
  <cp:lastModifiedBy>iig</cp:lastModifiedBy>
  <cp:revision>110</cp:revision>
  <cp:lastPrinted>2013-02-26T05:50:41Z</cp:lastPrinted>
  <dcterms:created xsi:type="dcterms:W3CDTF">2007-10-25T08:30:33Z</dcterms:created>
  <dcterms:modified xsi:type="dcterms:W3CDTF">2024-11-04T08:09:10Z</dcterms:modified>
</cp:coreProperties>
</file>