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5" r:id="rId2"/>
    <p:sldId id="258" r:id="rId3"/>
    <p:sldId id="286" r:id="rId4"/>
    <p:sldId id="280" r:id="rId5"/>
    <p:sldId id="260" r:id="rId6"/>
    <p:sldId id="259" r:id="rId7"/>
    <p:sldId id="281" r:id="rId8"/>
    <p:sldId id="282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D99D6-D552-4CE9-A857-5AAF199710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F2F7D-B062-4911-97C6-C3B2695DB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302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13C1D-E058-4AE8-A207-DD985C6747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63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F15A-8040-4030-A1C1-6E4BADE21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E1765-D2B8-4617-9C1C-43638975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C84B-2123-4BBC-8FE0-57810171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5E285-5616-4231-BD26-605CAB83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3E13E-FDD5-47F7-A00F-092B8A92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2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4BCB-D15D-49B6-AF96-6D2D067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8D310-10FE-47F4-B714-6B920DEB1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3C50-C808-46E4-8E3E-CC16A9632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E086-6F3F-4957-B09D-59010EE84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7D84-8F1B-4892-A946-CE9D5BF1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3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A58E6-78CB-40B2-B0C7-9C34CC03D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9F0D-CCD8-4611-8AB9-06A66B463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ADFB0-8236-4D34-B491-9ED8590D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AC80C-F760-47AD-9DA0-1CE2C5DC4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D6434-E0E4-4628-8981-79447C8AA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51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5D60-4E11-4443-9CC3-C64A2336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B0CB-8448-4A5F-B169-A9E64D82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3EDF7-EB2B-493E-965F-C1193B92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5BF2-881D-4BAB-85F3-3326FE62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64364-BE1A-43D1-8872-D54D42F60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7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2E99-5A49-4015-B0C1-1BC50AD26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98AF7-8743-4221-9A06-E31D3EE20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ABC-FB32-44BC-AC0A-0CBB47FE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2932-E86F-4240-836B-34B79F28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0DB2-943B-40FA-B45B-DE27B3BC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7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1082-B174-41A7-A70E-626C4457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0294-A7AE-451B-972A-AC2D8FE0E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DD6ED-4E01-4548-8E19-2A10354D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C1885-9A64-42F9-810F-160741BA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0F396-7D57-466E-9576-2E5A1C8C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1EDE-811D-4EB9-B4DE-5E5FF5A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6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E65E-5E43-437C-AC47-7DE0AC08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F8B46-E73A-4D47-AE10-24947334A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EA527-244A-4E2C-9667-B5811550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6EEFD-06FC-474C-B444-E12EAAB21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5456A-AA50-46AD-88D9-504C3A8D6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A2EB5-4915-45EB-ACA0-EAF742ED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C1E05-03FE-4882-9A60-A796EF4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BE16D-CF47-4EE7-95F2-1BC3741A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4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BFEC-6984-4610-A6CD-4853D1E1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769A2-5C61-4E0E-8C4A-45D5D63C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2DECD-51E6-4210-AC99-09915B83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6F77C-BCC6-44D5-A9DA-640CA87C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0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79485-BA72-46B7-9961-B539B843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B4A54-05EE-47B4-9D27-2E8FE12B4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D2EA4-947B-4402-9C14-D61A5578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90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BE6C-B1FE-4B17-9CDA-C01D2BF2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AFB9-5E57-4B1A-AB99-982DEAB95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808C6-8E12-491C-8D83-32C3CBE8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5A0B9-0FAF-4ABB-BDFB-9BF29ED6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72202-B068-436D-910C-C63F40D70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51B61-5667-4952-B014-A259A0AF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7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1394-2CFA-4CD7-AB96-6835A0BC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FFFF2-985F-47D6-AD23-A9DC6144E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23712-54E7-4C43-8146-3D298D4F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F8DF-2255-45A1-8E10-53A7B913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62CD-FA39-40A2-A835-A02627AA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F24AE-DFFA-455C-AEB9-B619B9A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09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AA91E-B7EF-48AE-806F-418B5F6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AAC55-11CD-4DAA-84A8-34D561797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83030-A613-4646-A7E4-2B27D4272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411D0-757B-4D63-87CD-BC0E44D3D335}" type="datetimeFigureOut">
              <a:rPr lang="en-GB" smtClean="0"/>
              <a:t>05/03/2021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204A-EA2F-4D4E-9131-CCE86A555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0CFE-B47F-4086-BF8A-4D444E9F4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26F1E-8FE2-40CB-A59D-CD3260EC3C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0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Form-group/UoM-CSF-matflow/blob/master/workflows/uniaxial_tensile_test_sim.y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Form-group/matflo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pics/matflow-softwar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ghtForm-group/UoM-CSF-matflow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form-group.github.io/wiki/software_and_simulation/getting-matflow-hel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ghtForm-group/cookiecutter-matflow-extensio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1AB2E9-5B9F-4877-805E-50A174785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MatFlow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D1F663-904B-4EE9-9AAB-E55608CCD7CF}"/>
              </a:ext>
            </a:extLst>
          </p:cNvPr>
          <p:cNvSpPr txBox="1"/>
          <p:nvPr/>
        </p:nvSpPr>
        <p:spPr>
          <a:xfrm>
            <a:off x="3124200" y="4756666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2021.03.05</a:t>
            </a:r>
          </a:p>
        </p:txBody>
      </p:sp>
    </p:spTree>
    <p:extLst>
      <p:ext uri="{BB962C8B-B14F-4D97-AF65-F5344CB8AC3E}">
        <p14:creationId xmlns:p14="http://schemas.microsoft.com/office/powerpoint/2010/main" val="306538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8BBD34-E571-4474-9A68-17824BF9365D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47CB610D-403F-46C6-A41D-42290BA83437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Getting started with MatFlow on the CSF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C27C375-84B2-429F-97AC-B315F939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DC7EE0-6E79-42F6-A1FC-F181396BFEF3}"/>
              </a:ext>
            </a:extLst>
          </p:cNvPr>
          <p:cNvSpPr txBox="1"/>
          <p:nvPr/>
        </p:nvSpPr>
        <p:spPr>
          <a:xfrm>
            <a:off x="1082431" y="1696767"/>
            <a:ext cx="9299820" cy="509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example DAMASK workflow can be found </a:t>
            </a:r>
            <a:r>
              <a:rPr lang="en-GB" dirty="0">
                <a:hlinkClick r:id="rId3"/>
              </a:rPr>
              <a:t>here on the installation repo</a:t>
            </a:r>
            <a:r>
              <a:rPr lang="en-GB" dirty="0"/>
              <a:t>, or here on the CSF: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/</a:t>
            </a:r>
            <a:r>
              <a:rPr lang="en-GB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mnt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/eps01-rds/jf01-home01/shared/matflow/workflows/</a:t>
            </a:r>
            <a:r>
              <a:rPr lang="en-GB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uniaxial_tensile_test_sim.yml</a:t>
            </a:r>
            <a:endParaRPr lang="en-GB" sz="14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4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  <a:latin typeface="Calibri" panose="020F0502020204030204"/>
              </a:rPr>
              <a:t>Some notes about this workflow can be found in the same directory, named: </a:t>
            </a:r>
            <a:r>
              <a:rPr lang="en-GB" sz="1400" dirty="0">
                <a:solidFill>
                  <a:prstClr val="black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uniaxial_tensile_test_sim_README.md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sz="1400" dirty="0">
              <a:solidFill>
                <a:prstClr val="black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If you are new to MatFlow, try running this workflow on the CSF!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prstClr val="black"/>
                </a:solidFill>
              </a:rPr>
              <a:t>You could also explore how we can use MatFlow within a Jupyter notebook to access the workflow data (click on the Binder link in the </a:t>
            </a:r>
            <a:r>
              <a:rPr lang="en-GB" dirty="0">
                <a:solidFill>
                  <a:prstClr val="black"/>
                </a:solidFill>
                <a:hlinkClick r:id="rId3"/>
              </a:rPr>
              <a:t>installation repository</a:t>
            </a:r>
            <a:r>
              <a:rPr lang="en-GB" dirty="0">
                <a:solidFill>
                  <a:prstClr val="black"/>
                </a:solidFill>
              </a:rPr>
              <a:t>, or install MatFlow locally)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prstClr val="black"/>
                </a:solidFill>
              </a:rPr>
              <a:t>cd ~/scratch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prstClr val="black"/>
                </a:solidFill>
              </a:rPr>
              <a:t>cp /</a:t>
            </a:r>
            <a:r>
              <a:rPr lang="en-GB" dirty="0" err="1">
                <a:solidFill>
                  <a:prstClr val="black"/>
                </a:solidFill>
              </a:rPr>
              <a:t>mnt</a:t>
            </a:r>
            <a:r>
              <a:rPr lang="en-GB" dirty="0">
                <a:solidFill>
                  <a:prstClr val="black"/>
                </a:solidFill>
              </a:rPr>
              <a:t>/eps01-rds/jf01-home01/shared/matflow/workflows/</a:t>
            </a:r>
            <a:r>
              <a:rPr lang="en-GB" dirty="0" err="1">
                <a:solidFill>
                  <a:prstClr val="black"/>
                </a:solidFill>
              </a:rPr>
              <a:t>uniaxial_tensile_test_sim.yml</a:t>
            </a:r>
            <a:r>
              <a:rPr lang="en-GB" dirty="0">
                <a:solidFill>
                  <a:prstClr val="black"/>
                </a:solidFill>
              </a:rPr>
              <a:t> .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prstClr val="black"/>
                </a:solidFill>
              </a:rPr>
              <a:t>matflow go </a:t>
            </a:r>
            <a:r>
              <a:rPr lang="en-GB" dirty="0" err="1">
                <a:solidFill>
                  <a:prstClr val="black"/>
                </a:solidFill>
              </a:rPr>
              <a:t>uniaxial_tensile_test_sim.yml</a:t>
            </a:r>
            <a:endParaRPr lang="en-GB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7FAEE0-137F-4E5A-B98C-3CB91F1F0061}"/>
              </a:ext>
            </a:extLst>
          </p:cNvPr>
          <p:cNvSpPr txBox="1">
            <a:spLocks/>
          </p:cNvSpPr>
          <p:nvPr/>
        </p:nvSpPr>
        <p:spPr>
          <a:xfrm>
            <a:off x="1082430" y="9957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B5FA5"/>
                </a:solidFill>
                <a:cs typeface="Arial" panose="020B0604020202020204" pitchFamily="34" charset="0"/>
              </a:rPr>
              <a:t>Running the example DAMASK workflow</a:t>
            </a:r>
          </a:p>
        </p:txBody>
      </p:sp>
    </p:spTree>
    <p:extLst>
      <p:ext uri="{BB962C8B-B14F-4D97-AF65-F5344CB8AC3E}">
        <p14:creationId xmlns:p14="http://schemas.microsoft.com/office/powerpoint/2010/main" val="396147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What is MatFlow?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C8FC5-616B-4FB1-80DC-32A32FEC047E}"/>
              </a:ext>
            </a:extLst>
          </p:cNvPr>
          <p:cNvSpPr txBox="1"/>
          <p:nvPr/>
        </p:nvSpPr>
        <p:spPr>
          <a:xfrm>
            <a:off x="1082430" y="1696767"/>
            <a:ext cx="10256121" cy="3394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Open-source</a:t>
            </a:r>
            <a:r>
              <a:rPr lang="en-GB" dirty="0"/>
              <a:t> Python Code for computational materials science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Runs on HPC system (CSF at Manchester)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Users specify some </a:t>
            </a:r>
            <a:r>
              <a:rPr lang="en-GB" i="1" dirty="0"/>
              <a:t>tasks</a:t>
            </a:r>
            <a:r>
              <a:rPr lang="en-GB" dirty="0"/>
              <a:t> to run in a </a:t>
            </a:r>
            <a:r>
              <a:rPr lang="en-GB" i="1" dirty="0"/>
              <a:t>workflow</a:t>
            </a:r>
            <a:r>
              <a:rPr lang="en-GB" dirty="0"/>
              <a:t> (YAML file)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Main output is a workflow HDF5 file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Results can be examined/plotted/analysed further locally using a locally installed copy of MatFlow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Aims are: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Making reproducibility and transparency require less effort (can cite the HDF5 file in your paper)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Connecting disparate software via </a:t>
            </a:r>
            <a:r>
              <a:rPr lang="en-GB" dirty="0">
                <a:hlinkClick r:id="rId4"/>
              </a:rPr>
              <a:t>extensions</a:t>
            </a:r>
            <a:r>
              <a:rPr lang="en-GB" dirty="0"/>
              <a:t> (proprietary and open-source)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Making comparisons easier (the same scientific objective can often be achieved in distinct ways)</a:t>
            </a:r>
          </a:p>
        </p:txBody>
      </p:sp>
    </p:spTree>
    <p:extLst>
      <p:ext uri="{BB962C8B-B14F-4D97-AF65-F5344CB8AC3E}">
        <p14:creationId xmlns:p14="http://schemas.microsoft.com/office/powerpoint/2010/main" val="136785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MatFlow Installation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C8FC5-616B-4FB1-80DC-32A32FEC047E}"/>
              </a:ext>
            </a:extLst>
          </p:cNvPr>
          <p:cNvSpPr txBox="1"/>
          <p:nvPr/>
        </p:nvSpPr>
        <p:spPr>
          <a:xfrm>
            <a:off x="1082430" y="1696767"/>
            <a:ext cx="10928595" cy="3320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The “installation repository” on GitHub gives CSF installation instructions and contains all of our (</a:t>
            </a:r>
            <a:r>
              <a:rPr lang="en-GB" dirty="0" err="1"/>
              <a:t>LightForm’s</a:t>
            </a:r>
            <a:r>
              <a:rPr lang="en-GB" dirty="0"/>
              <a:t>) workflows:  </a:t>
            </a:r>
            <a:r>
              <a:rPr lang="en-GB" dirty="0">
                <a:hlinkClick r:id="rId3"/>
              </a:rPr>
              <a:t>https://github.com/LightForm-group/UoM-CSF-matflow/</a:t>
            </a:r>
            <a:r>
              <a:rPr lang="en-GB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This repository is synchronised to the shared RDS space on the CSF: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/</a:t>
            </a:r>
            <a:r>
              <a:rPr lang="en-GB" sz="1400" dirty="0" err="1">
                <a:highlight>
                  <a:srgbClr val="C0C0C0"/>
                </a:highlight>
                <a:latin typeface="Consolas" panose="020B0609020204030204" pitchFamily="49" charset="0"/>
              </a:rPr>
              <a:t>mnt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/eps01-rds/jf01-home01/shared/matflow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Installing Matflow (on UoM CSF):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pip install --user matflow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Installing Matflow extensions (on UoM CSF):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pip install --user matflow-damask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Installation adds some executables to your PATH, primarily: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matflow</a:t>
            </a:r>
            <a:r>
              <a:rPr lang="en-GB" dirty="0"/>
              <a:t> and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hpcflow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Test with: </a:t>
            </a:r>
            <a:r>
              <a:rPr lang="en-GB" sz="1400" dirty="0">
                <a:highlight>
                  <a:srgbClr val="C0C0C0"/>
                </a:highlight>
                <a:latin typeface="Consolas" panose="020B0609020204030204" pitchFamily="49" charset="0"/>
              </a:rPr>
              <a:t>matflow validate</a:t>
            </a:r>
          </a:p>
          <a:p>
            <a:pPr>
              <a:lnSpc>
                <a:spcPct val="120000"/>
              </a:lnSpc>
            </a:pPr>
            <a:endParaRPr lang="en-GB" sz="14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>
                <a:hlinkClick r:id="rId4"/>
              </a:rPr>
              <a:t>Getting help with MatFlow - LightForm Wiki (lightform-group.github.io)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18AD8A-A73F-48FD-A1EF-45F7CAE33B4E}"/>
              </a:ext>
            </a:extLst>
          </p:cNvPr>
          <p:cNvSpPr txBox="1">
            <a:spLocks/>
          </p:cNvSpPr>
          <p:nvPr/>
        </p:nvSpPr>
        <p:spPr>
          <a:xfrm>
            <a:off x="1082430" y="9957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B5FA5"/>
                </a:solidFill>
                <a:cs typeface="Arial" panose="020B0604020202020204" pitchFamily="34" charset="0"/>
              </a:rPr>
              <a:t>Installation on the UoM’s CSF</a:t>
            </a:r>
          </a:p>
        </p:txBody>
      </p:sp>
    </p:spTree>
    <p:extLst>
      <p:ext uri="{BB962C8B-B14F-4D97-AF65-F5344CB8AC3E}">
        <p14:creationId xmlns:p14="http://schemas.microsoft.com/office/powerpoint/2010/main" val="240171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165B12-7539-4797-89EC-F7B05E3ACC9C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DDCE3C1-ED7A-45AE-8A95-8508413DC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C3BDB7F2-F65E-4F76-B891-DDEAA3B330BC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MatFlow Usage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EDC8FD-99C6-47E4-A292-7F4DCA871EFA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B5FA5"/>
                </a:solidFill>
                <a:cs typeface="Arial" panose="020B0604020202020204" pitchFamily="34" charset="0"/>
              </a:rPr>
              <a:t>Using MatFlow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571E5E-6DE4-4695-9E24-33EFA590CB94}"/>
              </a:ext>
            </a:extLst>
          </p:cNvPr>
          <p:cNvGrpSpPr/>
          <p:nvPr/>
        </p:nvGrpSpPr>
        <p:grpSpPr>
          <a:xfrm>
            <a:off x="615006" y="1528487"/>
            <a:ext cx="1030850" cy="1173480"/>
            <a:chOff x="1319456" y="3613666"/>
            <a:chExt cx="1030850" cy="117348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BA7DA33-E5D8-4A0C-A612-11F6443ED7CB}"/>
                </a:ext>
              </a:extLst>
            </p:cNvPr>
            <p:cNvSpPr txBox="1"/>
            <p:nvPr/>
          </p:nvSpPr>
          <p:spPr>
            <a:xfrm>
              <a:off x="1319456" y="4417814"/>
              <a:ext cx="1030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Profile</a:t>
              </a:r>
            </a:p>
          </p:txBody>
        </p:sp>
        <p:pic>
          <p:nvPicPr>
            <p:cNvPr id="12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19229F6C-D945-4EE1-8F2B-A16A4F521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738" y="3613666"/>
              <a:ext cx="624286" cy="74836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D8E130-448C-4D66-8D73-4055EE18F047}"/>
              </a:ext>
            </a:extLst>
          </p:cNvPr>
          <p:cNvSpPr txBox="1"/>
          <p:nvPr/>
        </p:nvSpPr>
        <p:spPr>
          <a:xfrm>
            <a:off x="416922" y="3055230"/>
            <a:ext cx="3959251" cy="173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u="sng" dirty="0"/>
              <a:t>Profile file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Machine-agnostic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Task list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Resource options (e.g. num. cores)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022629C-A66E-4FA5-B975-9DFEA35C3981}"/>
              </a:ext>
            </a:extLst>
          </p:cNvPr>
          <p:cNvGrpSpPr/>
          <p:nvPr/>
        </p:nvGrpSpPr>
        <p:grpSpPr>
          <a:xfrm>
            <a:off x="4236797" y="1007906"/>
            <a:ext cx="5085722" cy="2690334"/>
            <a:chOff x="4236797" y="1007906"/>
            <a:chExt cx="5085722" cy="26903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86E3BC1-56F4-451C-B667-6348125FAFEC}"/>
                </a:ext>
              </a:extLst>
            </p:cNvPr>
            <p:cNvGrpSpPr/>
            <p:nvPr/>
          </p:nvGrpSpPr>
          <p:grpSpPr>
            <a:xfrm>
              <a:off x="4502207" y="1589199"/>
              <a:ext cx="1030850" cy="1173480"/>
              <a:chOff x="4693920" y="5171056"/>
              <a:chExt cx="1030850" cy="117348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A8A21C-706E-4D76-8E4E-0D005C35BBE9}"/>
                  </a:ext>
                </a:extLst>
              </p:cNvPr>
              <p:cNvSpPr txBox="1"/>
              <p:nvPr/>
            </p:nvSpPr>
            <p:spPr>
              <a:xfrm>
                <a:off x="4693920" y="5975204"/>
                <a:ext cx="10308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Schemas</a:t>
                </a:r>
              </a:p>
            </p:txBody>
          </p:sp>
          <p:pic>
            <p:nvPicPr>
              <p:cNvPr id="34" name="Picture 33" descr="Diagram&#10;&#10;Description automatically generated">
                <a:extLst>
                  <a:ext uri="{FF2B5EF4-FFF2-40B4-BE49-F238E27FC236}">
                    <a16:creationId xmlns:a16="http://schemas.microsoft.com/office/drawing/2014/main" id="{F70FC3C0-12BC-40CC-BEDD-61D5F0BDE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7202" y="5171056"/>
                <a:ext cx="624286" cy="748368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1F4C4D-8E13-42BF-B781-B455B4219946}"/>
                </a:ext>
              </a:extLst>
            </p:cNvPr>
            <p:cNvGrpSpPr/>
            <p:nvPr/>
          </p:nvGrpSpPr>
          <p:grpSpPr>
            <a:xfrm>
              <a:off x="5706564" y="1589199"/>
              <a:ext cx="1030850" cy="1173480"/>
              <a:chOff x="5863660" y="5139229"/>
              <a:chExt cx="1030850" cy="1173480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5508D3-C0AE-400D-8046-46ABE98E6285}"/>
                  </a:ext>
                </a:extLst>
              </p:cNvPr>
              <p:cNvSpPr txBox="1"/>
              <p:nvPr/>
            </p:nvSpPr>
            <p:spPr>
              <a:xfrm>
                <a:off x="5863660" y="5943377"/>
                <a:ext cx="103085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Software</a:t>
                </a:r>
              </a:p>
            </p:txBody>
          </p:sp>
          <p:pic>
            <p:nvPicPr>
              <p:cNvPr id="38" name="Picture 37" descr="Diagram&#10;&#10;Description automatically generated">
                <a:extLst>
                  <a:ext uri="{FF2B5EF4-FFF2-40B4-BE49-F238E27FC236}">
                    <a16:creationId xmlns:a16="http://schemas.microsoft.com/office/drawing/2014/main" id="{5DAE7A59-55ED-4F2F-AA31-9DEDBFFA1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6942" y="5139229"/>
                <a:ext cx="624286" cy="748368"/>
              </a:xfrm>
              <a:prstGeom prst="rect">
                <a:avLst/>
              </a:prstGeom>
            </p:spPr>
          </p:pic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7C18960-28F3-4D7B-9051-E764F117BE13}"/>
                </a:ext>
              </a:extLst>
            </p:cNvPr>
            <p:cNvGrpSpPr/>
            <p:nvPr/>
          </p:nvGrpSpPr>
          <p:grpSpPr>
            <a:xfrm>
              <a:off x="4726930" y="2993842"/>
              <a:ext cx="1959267" cy="495351"/>
              <a:chOff x="5716304" y="3551530"/>
              <a:chExt cx="1959267" cy="495351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61D3CF00-5CAF-49D3-B083-EC7227EDC3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716304" y="3551530"/>
                <a:ext cx="379695" cy="493603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A4302BF-022E-4147-92D8-C9E922FB5D02}"/>
                  </a:ext>
                </a:extLst>
              </p:cNvPr>
              <p:cNvSpPr txBox="1"/>
              <p:nvPr/>
            </p:nvSpPr>
            <p:spPr>
              <a:xfrm>
                <a:off x="6080451" y="3554438"/>
                <a:ext cx="159512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600" dirty="0"/>
                  <a:t>MatFlow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0445691-D927-4CEE-9036-217B051DC3A0}"/>
                </a:ext>
              </a:extLst>
            </p:cNvPr>
            <p:cNvSpPr txBox="1"/>
            <p:nvPr/>
          </p:nvSpPr>
          <p:spPr>
            <a:xfrm>
              <a:off x="4236797" y="1007906"/>
              <a:ext cx="5082746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MatFlow installation on a cluster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76B318-AD3D-4782-BF53-398F6EB859D4}"/>
                </a:ext>
              </a:extLst>
            </p:cNvPr>
            <p:cNvSpPr/>
            <p:nvPr/>
          </p:nvSpPr>
          <p:spPr>
            <a:xfrm>
              <a:off x="4239773" y="1356838"/>
              <a:ext cx="5082746" cy="2341402"/>
            </a:xfrm>
            <a:prstGeom prst="rect">
              <a:avLst/>
            </a:prstGeom>
            <a:noFill/>
            <a:ln>
              <a:solidFill>
                <a:srgbClr val="0B5F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B1EEB109-A3E5-4C6A-81D5-FC4E44304988}"/>
                </a:ext>
              </a:extLst>
            </p:cNvPr>
            <p:cNvGrpSpPr/>
            <p:nvPr/>
          </p:nvGrpSpPr>
          <p:grpSpPr>
            <a:xfrm>
              <a:off x="7084428" y="1521909"/>
              <a:ext cx="2108488" cy="2081783"/>
              <a:chOff x="8273693" y="1651501"/>
              <a:chExt cx="2108488" cy="2081783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3A57BB9-285C-45EC-A379-9B25E9182451}"/>
                  </a:ext>
                </a:extLst>
              </p:cNvPr>
              <p:cNvSpPr/>
              <p:nvPr/>
            </p:nvSpPr>
            <p:spPr>
              <a:xfrm>
                <a:off x="8273693" y="2024594"/>
                <a:ext cx="2108488" cy="170869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9B617A-1D32-450F-AF16-A803FEBB322A}"/>
                  </a:ext>
                </a:extLst>
              </p:cNvPr>
              <p:cNvSpPr txBox="1"/>
              <p:nvPr/>
            </p:nvSpPr>
            <p:spPr>
              <a:xfrm>
                <a:off x="8273693" y="1651501"/>
                <a:ext cx="21084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MatFlow extensions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E88165F-00B6-4911-A470-ABE9C25E189F}"/>
                  </a:ext>
                </a:extLst>
              </p:cNvPr>
              <p:cNvSpPr txBox="1"/>
              <p:nvPr/>
            </p:nvSpPr>
            <p:spPr>
              <a:xfrm>
                <a:off x="8381572" y="2107699"/>
                <a:ext cx="191305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matflow-DAMASK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0C5679-8FEB-447A-AF9B-DF985FE87EB6}"/>
                  </a:ext>
                </a:extLst>
              </p:cNvPr>
              <p:cNvSpPr txBox="1"/>
              <p:nvPr/>
            </p:nvSpPr>
            <p:spPr>
              <a:xfrm>
                <a:off x="8381572" y="2499861"/>
                <a:ext cx="191304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matflow-MTEX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BEBC07-CD7E-4295-84EF-C84B9C39E203}"/>
                  </a:ext>
                </a:extLst>
              </p:cNvPr>
              <p:cNvSpPr txBox="1"/>
              <p:nvPr/>
            </p:nvSpPr>
            <p:spPr>
              <a:xfrm>
                <a:off x="8381572" y="2892023"/>
                <a:ext cx="1913049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matflow-</a:t>
                </a:r>
                <a:r>
                  <a:rPr lang="en-GB" sz="1600" dirty="0" err="1"/>
                  <a:t>DefDAP</a:t>
                </a:r>
                <a:endParaRPr lang="en-GB" sz="1600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C46FB35-1466-4FAD-B46C-5BD44DF41C77}"/>
                  </a:ext>
                </a:extLst>
              </p:cNvPr>
              <p:cNvSpPr txBox="1"/>
              <p:nvPr/>
            </p:nvSpPr>
            <p:spPr>
              <a:xfrm>
                <a:off x="8381572" y="3301722"/>
                <a:ext cx="199535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matflow-formable</a:t>
                </a:r>
              </a:p>
            </p:txBody>
          </p:sp>
        </p:grp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90CB1BD9-829E-48B2-B708-CB0D0B164CB8}"/>
              </a:ext>
            </a:extLst>
          </p:cNvPr>
          <p:cNvGrpSpPr/>
          <p:nvPr/>
        </p:nvGrpSpPr>
        <p:grpSpPr>
          <a:xfrm>
            <a:off x="1645856" y="1634358"/>
            <a:ext cx="2522798" cy="469757"/>
            <a:chOff x="1645856" y="1634358"/>
            <a:chExt cx="2522798" cy="4697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AFBA8A-1E3F-404A-9922-DE4FD2E711B6}"/>
                </a:ext>
              </a:extLst>
            </p:cNvPr>
            <p:cNvSpPr txBox="1"/>
            <p:nvPr/>
          </p:nvSpPr>
          <p:spPr>
            <a:xfrm>
              <a:off x="1692378" y="1634358"/>
              <a:ext cx="23541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highlight>
                    <a:srgbClr val="C0C0C0"/>
                  </a:highlight>
                  <a:latin typeface="Consolas" panose="020B0609020204030204" pitchFamily="49" charset="0"/>
                </a:rPr>
                <a:t>matflow go profile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FADEBF0-2259-40DE-9EED-67703471CB3B}"/>
                </a:ext>
              </a:extLst>
            </p:cNvPr>
            <p:cNvCxnSpPr>
              <a:cxnSpLocks/>
            </p:cNvCxnSpPr>
            <p:nvPr/>
          </p:nvCxnSpPr>
          <p:spPr>
            <a:xfrm>
              <a:off x="1645856" y="2104115"/>
              <a:ext cx="2522798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F3F107E-62EA-4676-B5BE-E73A7349F46E}"/>
              </a:ext>
            </a:extLst>
          </p:cNvPr>
          <p:cNvSpPr txBox="1"/>
          <p:nvPr/>
        </p:nvSpPr>
        <p:spPr>
          <a:xfrm>
            <a:off x="404394" y="4793459"/>
            <a:ext cx="4021696" cy="2064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u="sng" dirty="0"/>
              <a:t>Schemas file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Machine-agnostic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Defines available tasks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Defines commands to run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Links tasks to the extension packages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EF8BAC-DDB6-4CF3-A7C9-9BB376ACB5A6}"/>
              </a:ext>
            </a:extLst>
          </p:cNvPr>
          <p:cNvSpPr txBox="1"/>
          <p:nvPr/>
        </p:nvSpPr>
        <p:spPr>
          <a:xfrm>
            <a:off x="4426090" y="4787371"/>
            <a:ext cx="3959252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u="sng" dirty="0"/>
              <a:t>Software file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i="1" dirty="0"/>
              <a:t>Machine-specific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Defines environment to be loaded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Defines software executable names</a:t>
            </a: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50B0E6E6-D1E7-4733-AB64-563EBD7306AB}"/>
              </a:ext>
            </a:extLst>
          </p:cNvPr>
          <p:cNvGrpSpPr/>
          <p:nvPr/>
        </p:nvGrpSpPr>
        <p:grpSpPr>
          <a:xfrm>
            <a:off x="9400662" y="1111304"/>
            <a:ext cx="2019494" cy="1841055"/>
            <a:chOff x="9400662" y="1111304"/>
            <a:chExt cx="2019494" cy="1841055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333F70F-E369-4DB0-A163-E86AD4284A16}"/>
                </a:ext>
              </a:extLst>
            </p:cNvPr>
            <p:cNvCxnSpPr>
              <a:cxnSpLocks/>
            </p:cNvCxnSpPr>
            <p:nvPr/>
          </p:nvCxnSpPr>
          <p:spPr>
            <a:xfrm>
              <a:off x="9400662" y="2107739"/>
              <a:ext cx="585927" cy="0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0EEED5BA-2C56-49AA-80B3-474E2B94A4F7}"/>
                </a:ext>
              </a:extLst>
            </p:cNvPr>
            <p:cNvGrpSpPr/>
            <p:nvPr/>
          </p:nvGrpSpPr>
          <p:grpSpPr>
            <a:xfrm>
              <a:off x="9690287" y="1111304"/>
              <a:ext cx="1729869" cy="1841055"/>
              <a:chOff x="9986589" y="1088403"/>
              <a:chExt cx="1729869" cy="1841055"/>
            </a:xfrm>
          </p:grpSpPr>
          <p:pic>
            <p:nvPicPr>
              <p:cNvPr id="1028" name="Picture 4" descr="See the source image">
                <a:extLst>
                  <a:ext uri="{FF2B5EF4-FFF2-40B4-BE49-F238E27FC236}">
                    <a16:creationId xmlns:a16="http://schemas.microsoft.com/office/drawing/2014/main" id="{9675C562-2717-4E26-A9CE-C84DF20C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1079" y="1627589"/>
                <a:ext cx="820890" cy="820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89770B4B-D2FB-4A0D-B4B4-E90C972FF6E1}"/>
                  </a:ext>
                </a:extLst>
              </p:cNvPr>
              <p:cNvSpPr txBox="1"/>
              <p:nvPr/>
            </p:nvSpPr>
            <p:spPr>
              <a:xfrm>
                <a:off x="9986589" y="2560126"/>
                <a:ext cx="17298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workflow.hdf5</a:t>
                </a:r>
              </a:p>
            </p:txBody>
          </p:sp>
          <p:pic>
            <p:nvPicPr>
              <p:cNvPr id="1033" name="Graphic 1032">
                <a:extLst>
                  <a:ext uri="{FF2B5EF4-FFF2-40B4-BE49-F238E27FC236}">
                    <a16:creationId xmlns:a16="http://schemas.microsoft.com/office/drawing/2014/main" id="{1A0F1A6E-B604-48A0-BD54-0E6D7896F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54989" y="1088403"/>
                <a:ext cx="626677" cy="350940"/>
              </a:xfrm>
              <a:prstGeom prst="rect">
                <a:avLst/>
              </a:prstGeom>
            </p:spPr>
          </p:pic>
        </p:grp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62ADEF9A-536D-4E0C-8582-A8A9569EA5D7}"/>
              </a:ext>
            </a:extLst>
          </p:cNvPr>
          <p:cNvGrpSpPr/>
          <p:nvPr/>
        </p:nvGrpSpPr>
        <p:grpSpPr>
          <a:xfrm>
            <a:off x="9187664" y="3075645"/>
            <a:ext cx="2932054" cy="3545509"/>
            <a:chOff x="9187664" y="3075645"/>
            <a:chExt cx="2932054" cy="3545509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92738B0-51E0-4584-9266-A1F18FFE82B6}"/>
                </a:ext>
              </a:extLst>
            </p:cNvPr>
            <p:cNvCxnSpPr>
              <a:cxnSpLocks/>
            </p:cNvCxnSpPr>
            <p:nvPr/>
          </p:nvCxnSpPr>
          <p:spPr>
            <a:xfrm>
              <a:off x="10562276" y="3075645"/>
              <a:ext cx="0" cy="528047"/>
            </a:xfrm>
            <a:prstGeom prst="straightConnector1">
              <a:avLst/>
            </a:prstGeom>
            <a:ln w="571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05BD3B6B-7095-4D3C-8832-AFD542A35FD6}"/>
                </a:ext>
              </a:extLst>
            </p:cNvPr>
            <p:cNvGrpSpPr/>
            <p:nvPr/>
          </p:nvGrpSpPr>
          <p:grpSpPr>
            <a:xfrm>
              <a:off x="9187664" y="3597127"/>
              <a:ext cx="2932054" cy="3024027"/>
              <a:chOff x="9187664" y="3597127"/>
              <a:chExt cx="2932054" cy="3024027"/>
            </a:xfrm>
          </p:grpSpPr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8840C816-0944-4A5D-9DAA-A62E1328C310}"/>
                  </a:ext>
                </a:extLst>
              </p:cNvPr>
              <p:cNvSpPr txBox="1"/>
              <p:nvPr/>
            </p:nvSpPr>
            <p:spPr>
              <a:xfrm>
                <a:off x="9321034" y="3597127"/>
                <a:ext cx="2798684" cy="139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GB" u="sng" dirty="0"/>
                  <a:t>Auto-archiving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Cloud storage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GB" dirty="0"/>
                  <a:t>Public data repositories (via DataLight)</a:t>
                </a:r>
              </a:p>
            </p:txBody>
          </p:sp>
          <p:grpSp>
            <p:nvGrpSpPr>
              <p:cNvPr id="1050" name="Group 1049">
                <a:extLst>
                  <a:ext uri="{FF2B5EF4-FFF2-40B4-BE49-F238E27FC236}">
                    <a16:creationId xmlns:a16="http://schemas.microsoft.com/office/drawing/2014/main" id="{DF2D9193-3147-4492-BA7B-87CB6448C49A}"/>
                  </a:ext>
                </a:extLst>
              </p:cNvPr>
              <p:cNvGrpSpPr/>
              <p:nvPr/>
            </p:nvGrpSpPr>
            <p:grpSpPr>
              <a:xfrm>
                <a:off x="9187664" y="5190348"/>
                <a:ext cx="2652604" cy="1430806"/>
                <a:chOff x="9187664" y="5190348"/>
                <a:chExt cx="2652604" cy="1430806"/>
              </a:xfrm>
            </p:grpSpPr>
            <p:pic>
              <p:nvPicPr>
                <p:cNvPr id="1040" name="Picture 1039">
                  <a:extLst>
                    <a:ext uri="{FF2B5EF4-FFF2-40B4-BE49-F238E27FC236}">
                      <a16:creationId xmlns:a16="http://schemas.microsoft.com/office/drawing/2014/main" id="{90ABF797-88F5-4343-ADF6-887C5FB011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36834" y="5194664"/>
                  <a:ext cx="1003434" cy="361452"/>
                </a:xfrm>
                <a:prstGeom prst="rect">
                  <a:avLst/>
                </a:prstGeom>
              </p:spPr>
            </p:pic>
            <p:pic>
              <p:nvPicPr>
                <p:cNvPr id="1044" name="Picture 1043">
                  <a:extLst>
                    <a:ext uri="{FF2B5EF4-FFF2-40B4-BE49-F238E27FC236}">
                      <a16:creationId xmlns:a16="http://schemas.microsoft.com/office/drawing/2014/main" id="{0C15A5C5-C021-4C2E-B15F-B1C82BD53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319543" y="5190348"/>
                  <a:ext cx="1300412" cy="310873"/>
                </a:xfrm>
                <a:prstGeom prst="rect">
                  <a:avLst/>
                </a:prstGeom>
              </p:spPr>
            </p:pic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96B69953-8A94-43F4-9C39-C1132E3C1A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86589" y="5643544"/>
                  <a:ext cx="0" cy="528047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8724E69F-C838-4550-B13F-4E29F66CA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38551" y="5643544"/>
                  <a:ext cx="0" cy="528047"/>
                </a:xfrm>
                <a:prstGeom prst="straightConnector1">
                  <a:avLst/>
                </a:prstGeom>
                <a:ln w="5715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608BEE94-51E6-487D-B36C-C90E5915B85E}"/>
                    </a:ext>
                  </a:extLst>
                </p:cNvPr>
                <p:cNvSpPr txBox="1"/>
                <p:nvPr/>
              </p:nvSpPr>
              <p:spPr>
                <a:xfrm>
                  <a:off x="9187664" y="6251822"/>
                  <a:ext cx="16977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Further analysis</a:t>
                  </a:r>
                </a:p>
              </p:txBody>
            </p:sp>
            <p:sp>
              <p:nvSpPr>
                <p:cNvPr id="1046" name="TextBox 1045">
                  <a:extLst>
                    <a:ext uri="{FF2B5EF4-FFF2-40B4-BE49-F238E27FC236}">
                      <a16:creationId xmlns:a16="http://schemas.microsoft.com/office/drawing/2014/main" id="{397E5A72-085A-46D0-AB80-1189D8D7604D}"/>
                    </a:ext>
                  </a:extLst>
                </p:cNvPr>
                <p:cNvSpPr txBox="1"/>
                <p:nvPr/>
              </p:nvSpPr>
              <p:spPr>
                <a:xfrm>
                  <a:off x="10964145" y="6251822"/>
                  <a:ext cx="7488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/>
                    <a:t>DOI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111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62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MatFlow Usage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C31E4994-1A54-4E8B-BC8C-B39A8D1B31D7}"/>
              </a:ext>
            </a:extLst>
          </p:cNvPr>
          <p:cNvGraphicFramePr>
            <a:graphicFrameLocks noGrp="1"/>
          </p:cNvGraphicFramePr>
          <p:nvPr/>
        </p:nvGraphicFramePr>
        <p:xfrm>
          <a:off x="1395370" y="1907533"/>
          <a:ext cx="725144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29518">
                  <a:extLst>
                    <a:ext uri="{9D8B030D-6E8A-4147-A177-3AD203B41FA5}">
                      <a16:colId xmlns:a16="http://schemas.microsoft.com/office/drawing/2014/main" val="1777300468"/>
                    </a:ext>
                  </a:extLst>
                </a:gridCol>
                <a:gridCol w="4221926">
                  <a:extLst>
                    <a:ext uri="{9D8B030D-6E8A-4147-A177-3AD203B41FA5}">
                      <a16:colId xmlns:a16="http://schemas.microsoft.com/office/drawing/2014/main" val="191237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Validate schemas/extensions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nsolas" panose="020B0609020204030204" pitchFamily="49" charset="0"/>
                        </a:rPr>
                        <a:t>matflow validate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32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Authorise Dropbox archive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nsolas" panose="020B0609020204030204" pitchFamily="49" charset="0"/>
                        </a:rPr>
                        <a:t>matflow cloud-connect --provider </a:t>
                      </a:r>
                      <a:r>
                        <a:rPr lang="en-GB" sz="1400" dirty="0" err="1">
                          <a:latin typeface="Consolas" panose="020B0609020204030204" pitchFamily="49" charset="0"/>
                        </a:rPr>
                        <a:t>dropbox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See list of available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nsolas" panose="020B0609020204030204" pitchFamily="49" charset="0"/>
                        </a:rPr>
                        <a:t>matflow --help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39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See MatFlow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nsolas" panose="020B0609020204030204" pitchFamily="49" charset="0"/>
                        </a:rPr>
                        <a:t>matflow --version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282274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B4B354F-8C67-40EC-9BBB-076E5807D2A6}"/>
              </a:ext>
            </a:extLst>
          </p:cNvPr>
          <p:cNvGraphicFramePr>
            <a:graphicFrameLocks noGrp="1"/>
          </p:cNvGraphicFramePr>
          <p:nvPr/>
        </p:nvGraphicFramePr>
        <p:xfrm>
          <a:off x="1395369" y="4214937"/>
          <a:ext cx="7251445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3184">
                  <a:extLst>
                    <a:ext uri="{9D8B030D-6E8A-4147-A177-3AD203B41FA5}">
                      <a16:colId xmlns:a16="http://schemas.microsoft.com/office/drawing/2014/main" val="1777300468"/>
                    </a:ext>
                  </a:extLst>
                </a:gridCol>
                <a:gridCol w="4418261">
                  <a:extLst>
                    <a:ext uri="{9D8B030D-6E8A-4147-A177-3AD203B41FA5}">
                      <a16:colId xmlns:a16="http://schemas.microsoft.com/office/drawing/2014/main" val="191237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Set up a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nsolas" panose="020B0609020204030204" pitchFamily="49" charset="0"/>
                        </a:rPr>
                        <a:t>matflow make </a:t>
                      </a:r>
                      <a:r>
                        <a:rPr lang="en-GB" sz="1400" dirty="0" err="1">
                          <a:latin typeface="Consolas" panose="020B0609020204030204" pitchFamily="49" charset="0"/>
                        </a:rPr>
                        <a:t>profile.yml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0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Set up and run a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nsolas" panose="020B0609020204030204" pitchFamily="49" charset="0"/>
                        </a:rPr>
                        <a:t>matflow go </a:t>
                      </a:r>
                      <a:r>
                        <a:rPr lang="en-GB" sz="1400" dirty="0" err="1">
                          <a:latin typeface="Consolas" panose="020B0609020204030204" pitchFamily="49" charset="0"/>
                        </a:rPr>
                        <a:t>profile.yml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679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8C08DF5-699F-49D8-86BE-706F47E990B4}"/>
              </a:ext>
            </a:extLst>
          </p:cNvPr>
          <p:cNvSpPr txBox="1"/>
          <p:nvPr/>
        </p:nvSpPr>
        <p:spPr>
          <a:xfrm>
            <a:off x="1395369" y="3839456"/>
            <a:ext cx="805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Generating and running workflows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37411C-7136-4454-B3F1-8E9E85E31AD7}"/>
              </a:ext>
            </a:extLst>
          </p:cNvPr>
          <p:cNvSpPr txBox="1"/>
          <p:nvPr/>
        </p:nvSpPr>
        <p:spPr>
          <a:xfrm>
            <a:off x="1395370" y="1532052"/>
            <a:ext cx="8058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Setting up</a:t>
            </a:r>
          </a:p>
        </p:txBody>
      </p:sp>
      <p:graphicFrame>
        <p:nvGraphicFramePr>
          <p:cNvPr id="18" name="Table 11">
            <a:extLst>
              <a:ext uri="{FF2B5EF4-FFF2-40B4-BE49-F238E27FC236}">
                <a16:creationId xmlns:a16="http://schemas.microsoft.com/office/drawing/2014/main" id="{82DDCD31-D1CD-4E12-ABC4-526B3139DC99}"/>
              </a:ext>
            </a:extLst>
          </p:cNvPr>
          <p:cNvGraphicFramePr>
            <a:graphicFrameLocks noGrp="1"/>
          </p:cNvGraphicFramePr>
          <p:nvPr/>
        </p:nvGraphicFramePr>
        <p:xfrm>
          <a:off x="1395369" y="5812817"/>
          <a:ext cx="7251445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5726">
                  <a:extLst>
                    <a:ext uri="{9D8B030D-6E8A-4147-A177-3AD203B41FA5}">
                      <a16:colId xmlns:a16="http://schemas.microsoft.com/office/drawing/2014/main" val="1777300468"/>
                    </a:ext>
                  </a:extLst>
                </a:gridCol>
                <a:gridCol w="4395719">
                  <a:extLst>
                    <a:ext uri="{9D8B030D-6E8A-4147-A177-3AD203B41FA5}">
                      <a16:colId xmlns:a16="http://schemas.microsoft.com/office/drawing/2014/main" val="1912379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i="0" dirty="0"/>
                        <a:t>Kill a running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Consolas" panose="020B0609020204030204" pitchFamily="49" charset="0"/>
                        </a:rPr>
                        <a:t>matflow kill /workflow/directory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66647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D4D5014-146A-4BFF-8C85-DECE2ED17C35}"/>
              </a:ext>
            </a:extLst>
          </p:cNvPr>
          <p:cNvSpPr txBox="1"/>
          <p:nvPr/>
        </p:nvSpPr>
        <p:spPr>
          <a:xfrm>
            <a:off x="1395369" y="5437336"/>
            <a:ext cx="8058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Modifying workflows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1D1730-B8A0-4055-98CC-10FC0D11A58E}"/>
              </a:ext>
            </a:extLst>
          </p:cNvPr>
          <p:cNvCxnSpPr/>
          <p:nvPr/>
        </p:nvCxnSpPr>
        <p:spPr>
          <a:xfrm>
            <a:off x="8776625" y="4550508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439338-650B-48DA-BE65-9A11B8544706}"/>
              </a:ext>
            </a:extLst>
          </p:cNvPr>
          <p:cNvSpPr txBox="1"/>
          <p:nvPr/>
        </p:nvSpPr>
        <p:spPr>
          <a:xfrm>
            <a:off x="9570709" y="4357821"/>
            <a:ext cx="283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workflow directory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C5CCC1-5BA2-4213-8B90-E817BBD36E42}"/>
              </a:ext>
            </a:extLst>
          </p:cNvPr>
          <p:cNvGrpSpPr/>
          <p:nvPr/>
        </p:nvGrpSpPr>
        <p:grpSpPr>
          <a:xfrm>
            <a:off x="72905" y="4024122"/>
            <a:ext cx="1030850" cy="1173480"/>
            <a:chOff x="1319456" y="3613666"/>
            <a:chExt cx="1030850" cy="11734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7F0775-B5D2-45BE-BB68-25724E5A9EA2}"/>
                </a:ext>
              </a:extLst>
            </p:cNvPr>
            <p:cNvSpPr txBox="1"/>
            <p:nvPr/>
          </p:nvSpPr>
          <p:spPr>
            <a:xfrm>
              <a:off x="1319456" y="4417814"/>
              <a:ext cx="1030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Profile</a:t>
              </a:r>
            </a:p>
          </p:txBody>
        </p:sp>
        <p:pic>
          <p:nvPicPr>
            <p:cNvPr id="37" name="Picture 36" descr="Diagram&#10;&#10;Description automatically generated">
              <a:extLst>
                <a:ext uri="{FF2B5EF4-FFF2-40B4-BE49-F238E27FC236}">
                  <a16:creationId xmlns:a16="http://schemas.microsoft.com/office/drawing/2014/main" id="{3CEA9967-9A14-46AF-AB2A-C70734F2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738" y="3613666"/>
              <a:ext cx="624286" cy="748368"/>
            </a:xfrm>
            <a:prstGeom prst="rect">
              <a:avLst/>
            </a:prstGeom>
          </p:spPr>
        </p:pic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3D2AAE6E-6951-4667-B600-637025268206}"/>
              </a:ext>
            </a:extLst>
          </p:cNvPr>
          <p:cNvSpPr txBox="1">
            <a:spLocks/>
          </p:cNvSpPr>
          <p:nvPr/>
        </p:nvSpPr>
        <p:spPr>
          <a:xfrm>
            <a:off x="1082430" y="9957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B5FA5"/>
                </a:solidFill>
                <a:cs typeface="Arial" panose="020B0604020202020204" pitchFamily="34" charset="0"/>
              </a:rPr>
              <a:t>Command line interface</a:t>
            </a:r>
          </a:p>
        </p:txBody>
      </p:sp>
    </p:spTree>
    <p:extLst>
      <p:ext uri="{BB962C8B-B14F-4D97-AF65-F5344CB8AC3E}">
        <p14:creationId xmlns:p14="http://schemas.microsoft.com/office/powerpoint/2010/main" val="24275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B7314C-3FB8-4AB3-B312-6786A0C79391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EDE9CF2B-E1C2-4C0E-B417-01E0F30CD362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Configuration file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348AD7-E58F-4B72-83F8-E460B82A5BAC}"/>
              </a:ext>
            </a:extLst>
          </p:cNvPr>
          <p:cNvSpPr txBox="1">
            <a:spLocks/>
          </p:cNvSpPr>
          <p:nvPr/>
        </p:nvSpPr>
        <p:spPr>
          <a:xfrm>
            <a:off x="930030" y="8433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300" b="1" dirty="0">
              <a:solidFill>
                <a:srgbClr val="0B5FA5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26E1B23-E51E-4368-AABC-51423CE7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A3BC8-7957-43C7-9A51-665D0699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617" y="1727992"/>
            <a:ext cx="5677692" cy="42201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10390E2-1D2F-40B3-B3BF-FB97E14E6FEC}"/>
              </a:ext>
            </a:extLst>
          </p:cNvPr>
          <p:cNvSpPr txBox="1">
            <a:spLocks/>
          </p:cNvSpPr>
          <p:nvPr/>
        </p:nvSpPr>
        <p:spPr>
          <a:xfrm>
            <a:off x="1082430" y="995721"/>
            <a:ext cx="7886700" cy="3839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300" b="1" dirty="0">
                <a:solidFill>
                  <a:srgbClr val="0B5FA5"/>
                </a:solidFill>
                <a:cs typeface="Arial" panose="020B0604020202020204" pitchFamily="34" charset="0"/>
              </a:rPr>
              <a:t>~/.matflow/config.yml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5285B1-0565-4CDF-83C4-F78271D1056A}"/>
              </a:ext>
            </a:extLst>
          </p:cNvPr>
          <p:cNvCxnSpPr/>
          <p:nvPr/>
        </p:nvCxnSpPr>
        <p:spPr>
          <a:xfrm flipH="1">
            <a:off x="7098632" y="2181726"/>
            <a:ext cx="68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AFD324-6985-4BAB-9DC4-224F37F7A543}"/>
              </a:ext>
            </a:extLst>
          </p:cNvPr>
          <p:cNvSpPr txBox="1"/>
          <p:nvPr/>
        </p:nvSpPr>
        <p:spPr>
          <a:xfrm>
            <a:off x="7780421" y="1997060"/>
            <a:ext cx="395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will MatFlow find schemas?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EAFC84-4D53-4B63-996B-DD0169237792}"/>
              </a:ext>
            </a:extLst>
          </p:cNvPr>
          <p:cNvCxnSpPr/>
          <p:nvPr/>
        </p:nvCxnSpPr>
        <p:spPr>
          <a:xfrm flipH="1">
            <a:off x="7098632" y="2903621"/>
            <a:ext cx="68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362D4-18A6-4691-9C96-19242BE17EBC}"/>
              </a:ext>
            </a:extLst>
          </p:cNvPr>
          <p:cNvSpPr txBox="1"/>
          <p:nvPr/>
        </p:nvSpPr>
        <p:spPr>
          <a:xfrm>
            <a:off x="7780421" y="2718955"/>
            <a:ext cx="395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Where will MatFlow find software definitions?</a:t>
            </a:r>
          </a:p>
        </p:txBody>
      </p:sp>
    </p:spTree>
    <p:extLst>
      <p:ext uri="{BB962C8B-B14F-4D97-AF65-F5344CB8AC3E}">
        <p14:creationId xmlns:p14="http://schemas.microsoft.com/office/powerpoint/2010/main" val="287086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57533-4156-4708-9C61-C65BACFC92DD}"/>
              </a:ext>
            </a:extLst>
          </p:cNvPr>
          <p:cNvSpPr txBox="1"/>
          <p:nvPr/>
        </p:nvSpPr>
        <p:spPr>
          <a:xfrm>
            <a:off x="1010659" y="1068515"/>
            <a:ext cx="5775158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Workflows are two-dimensional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Workflow profiles are YAML files that contain (at least):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a name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dirty="0"/>
              <a:t>a list of tasks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6ED016-08DE-45FB-A707-101F42C62BC1}"/>
              </a:ext>
            </a:extLst>
          </p:cNvPr>
          <p:cNvGrpSpPr/>
          <p:nvPr/>
        </p:nvGrpSpPr>
        <p:grpSpPr>
          <a:xfrm>
            <a:off x="5721018" y="2221831"/>
            <a:ext cx="6061908" cy="3693694"/>
            <a:chOff x="3194386" y="1499937"/>
            <a:chExt cx="6061908" cy="36936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410CA4B-395D-47C0-B59F-7F64A386BE11}"/>
                </a:ext>
              </a:extLst>
            </p:cNvPr>
            <p:cNvGrpSpPr/>
            <p:nvPr/>
          </p:nvGrpSpPr>
          <p:grpSpPr>
            <a:xfrm>
              <a:off x="3194386" y="1499937"/>
              <a:ext cx="6061908" cy="3693694"/>
              <a:chOff x="4525881" y="521369"/>
              <a:chExt cx="6061908" cy="36936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3FB08F-92F1-443D-BACE-93D0E595BD80}"/>
                  </a:ext>
                </a:extLst>
              </p:cNvPr>
              <p:cNvSpPr/>
              <p:nvPr/>
            </p:nvSpPr>
            <p:spPr>
              <a:xfrm>
                <a:off x="6400801" y="1006640"/>
                <a:ext cx="1163052" cy="786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Task 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CD065AC-67F1-49F4-8F5A-48DDC1943097}"/>
                  </a:ext>
                </a:extLst>
              </p:cNvPr>
              <p:cNvSpPr/>
              <p:nvPr/>
            </p:nvSpPr>
            <p:spPr>
              <a:xfrm>
                <a:off x="6400800" y="3429000"/>
                <a:ext cx="1163052" cy="786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Task 3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E7EE7D-2057-4260-8068-CA0AFD827251}"/>
                  </a:ext>
                </a:extLst>
              </p:cNvPr>
              <p:cNvSpPr/>
              <p:nvPr/>
            </p:nvSpPr>
            <p:spPr>
              <a:xfrm>
                <a:off x="6400801" y="2185734"/>
                <a:ext cx="1163052" cy="7860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Task 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6BA6325-CE98-4F97-9CE8-A963D495FCE0}"/>
                  </a:ext>
                </a:extLst>
              </p:cNvPr>
              <p:cNvCxnSpPr>
                <a:cxnSpLocks/>
                <a:stCxn id="7" idx="2"/>
                <a:endCxn id="9" idx="0"/>
              </p:cNvCxnSpPr>
              <p:nvPr/>
            </p:nvCxnSpPr>
            <p:spPr>
              <a:xfrm>
                <a:off x="6982327" y="1792703"/>
                <a:ext cx="0" cy="3930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9FD8EFC-0A90-4E42-8050-93A53F64A068}"/>
                  </a:ext>
                </a:extLst>
              </p:cNvPr>
              <p:cNvCxnSpPr>
                <a:cxnSpLocks/>
                <a:stCxn id="9" idx="2"/>
                <a:endCxn id="8" idx="0"/>
              </p:cNvCxnSpPr>
              <p:nvPr/>
            </p:nvCxnSpPr>
            <p:spPr>
              <a:xfrm flipH="1">
                <a:off x="6982326" y="2971797"/>
                <a:ext cx="1" cy="4572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F7BA65C-A9EC-405A-A89C-493DB06237DB}"/>
                  </a:ext>
                </a:extLst>
              </p:cNvPr>
              <p:cNvCxnSpPr/>
              <p:nvPr/>
            </p:nvCxnSpPr>
            <p:spPr>
              <a:xfrm>
                <a:off x="7804484" y="922422"/>
                <a:ext cx="27833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C7187D-4FD4-4D0D-98B0-31022095EB9C}"/>
                  </a:ext>
                </a:extLst>
              </p:cNvPr>
              <p:cNvSpPr txBox="1"/>
              <p:nvPr/>
            </p:nvSpPr>
            <p:spPr>
              <a:xfrm>
                <a:off x="7988969" y="521369"/>
                <a:ext cx="113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Elements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C9C8667-8C5D-47A4-8BD4-A5B8CBE9C2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1516" y="1090864"/>
                <a:ext cx="0" cy="2895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C2166D5-DF4F-45E5-94C4-ABBE35200EEE}"/>
                  </a:ext>
                </a:extLst>
              </p:cNvPr>
              <p:cNvSpPr txBox="1"/>
              <p:nvPr/>
            </p:nvSpPr>
            <p:spPr>
              <a:xfrm>
                <a:off x="4525881" y="2255599"/>
                <a:ext cx="13856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Workflow</a:t>
                </a:r>
                <a:r>
                  <a:rPr lang="en-GB" dirty="0"/>
                  <a:t> </a:t>
                </a:r>
                <a:r>
                  <a:rPr lang="en-GB" i="1" dirty="0"/>
                  <a:t>progression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40D85AA-B203-45BC-9C01-93F885F036C2}"/>
                </a:ext>
              </a:extLst>
            </p:cNvPr>
            <p:cNvSpPr/>
            <p:nvPr/>
          </p:nvSpPr>
          <p:spPr>
            <a:xfrm>
              <a:off x="6472989" y="2221832"/>
              <a:ext cx="248653" cy="26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34E9A63-76AD-4A23-A8E5-46FD029C2927}"/>
                </a:ext>
              </a:extLst>
            </p:cNvPr>
            <p:cNvSpPr/>
            <p:nvPr/>
          </p:nvSpPr>
          <p:spPr>
            <a:xfrm>
              <a:off x="6472989" y="3429000"/>
              <a:ext cx="248653" cy="26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CDB47D-C398-4489-A8D7-EA6780902C00}"/>
                </a:ext>
              </a:extLst>
            </p:cNvPr>
            <p:cNvSpPr/>
            <p:nvPr/>
          </p:nvSpPr>
          <p:spPr>
            <a:xfrm>
              <a:off x="6837946" y="3429000"/>
              <a:ext cx="248653" cy="26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4E057ED-F790-4793-85F2-0F74685B6F30}"/>
                </a:ext>
              </a:extLst>
            </p:cNvPr>
            <p:cNvSpPr/>
            <p:nvPr/>
          </p:nvSpPr>
          <p:spPr>
            <a:xfrm>
              <a:off x="6472989" y="4636168"/>
              <a:ext cx="248653" cy="26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D6C7962-6311-4C20-BB43-43FFAE4A3B0B}"/>
                </a:ext>
              </a:extLst>
            </p:cNvPr>
            <p:cNvSpPr/>
            <p:nvPr/>
          </p:nvSpPr>
          <p:spPr>
            <a:xfrm>
              <a:off x="6837946" y="4636168"/>
              <a:ext cx="248653" cy="26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AE0A2C-3EB8-49E4-9848-5620FA666A54}"/>
                </a:ext>
              </a:extLst>
            </p:cNvPr>
            <p:cNvSpPr/>
            <p:nvPr/>
          </p:nvSpPr>
          <p:spPr>
            <a:xfrm>
              <a:off x="7202903" y="4636168"/>
              <a:ext cx="248653" cy="26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913412D-CABD-48A4-977F-50FBF15E4F2D}"/>
                </a:ext>
              </a:extLst>
            </p:cNvPr>
            <p:cNvSpPr/>
            <p:nvPr/>
          </p:nvSpPr>
          <p:spPr>
            <a:xfrm>
              <a:off x="7567860" y="4636168"/>
              <a:ext cx="248653" cy="26469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4E1C808-C8B5-4D06-A22E-8D09D82C8402}"/>
              </a:ext>
            </a:extLst>
          </p:cNvPr>
          <p:cNvSpPr/>
          <p:nvPr/>
        </p:nvSpPr>
        <p:spPr>
          <a:xfrm>
            <a:off x="1004640" y="2573028"/>
            <a:ext cx="4174954" cy="3754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my_workflow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run_options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num_cores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short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-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generate_microstructure_seeds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random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software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damask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grid_size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- </a:t>
            </a:r>
            <a:r>
              <a:rPr lang="en-GB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GB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num_grains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GB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FA2742-C442-4C5B-AD55-84FBD55FCD4D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A8A996FD-84DE-4DC5-8707-67CD71803D4C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Anatomy of a workflow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D7F6A810-62DA-4FC3-BEEB-7FFB2EF61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04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57533-4156-4708-9C61-C65BACFC92DD}"/>
              </a:ext>
            </a:extLst>
          </p:cNvPr>
          <p:cNvSpPr txBox="1"/>
          <p:nvPr/>
        </p:nvSpPr>
        <p:spPr>
          <a:xfrm>
            <a:off x="224590" y="1223059"/>
            <a:ext cx="7543801" cy="173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Inputs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Outputs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Commands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Input map</a:t>
            </a:r>
            <a:r>
              <a:rPr lang="en-GB" dirty="0"/>
              <a:t>: converts Matflow inputs into files that the software understands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Output map</a:t>
            </a:r>
            <a:r>
              <a:rPr lang="en-GB" dirty="0"/>
              <a:t>: converts files from software into Matflow outputs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61E0B-CD03-40D0-8532-FDCDCFB68B07}"/>
              </a:ext>
            </a:extLst>
          </p:cNvPr>
          <p:cNvGrpSpPr/>
          <p:nvPr/>
        </p:nvGrpSpPr>
        <p:grpSpPr>
          <a:xfrm>
            <a:off x="7828547" y="1064440"/>
            <a:ext cx="4138863" cy="3940076"/>
            <a:chOff x="609600" y="2613124"/>
            <a:chExt cx="4138863" cy="39400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7DA8B9-D2B1-4D51-986C-1F48ACD5D376}"/>
                </a:ext>
              </a:extLst>
            </p:cNvPr>
            <p:cNvSpPr/>
            <p:nvPr/>
          </p:nvSpPr>
          <p:spPr>
            <a:xfrm>
              <a:off x="609600" y="3013770"/>
              <a:ext cx="4138863" cy="35394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-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visualise_volume_element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inputs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- 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volume_element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methods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-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VTK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outputs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- 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__file__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VTR_file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implementations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-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damask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GB" sz="1400" b="0" dirty="0" err="1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input_map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    -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inputs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        - 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volume_element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  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file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geom.geom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commands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    -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command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geom_check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        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parameters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[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geom.geom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02768E-D00D-4FA7-8752-3D94FC860090}"/>
                </a:ext>
              </a:extLst>
            </p:cNvPr>
            <p:cNvSpPr txBox="1"/>
            <p:nvPr/>
          </p:nvSpPr>
          <p:spPr>
            <a:xfrm>
              <a:off x="609600" y="2613124"/>
              <a:ext cx="4138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In the task schemas file…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3A62EB9-0DFE-4951-B489-089AFB8D8CE4}"/>
              </a:ext>
            </a:extLst>
          </p:cNvPr>
          <p:cNvGrpSpPr/>
          <p:nvPr/>
        </p:nvGrpSpPr>
        <p:grpSpPr>
          <a:xfrm>
            <a:off x="5686926" y="5225636"/>
            <a:ext cx="6280484" cy="1099975"/>
            <a:chOff x="5470359" y="3353813"/>
            <a:chExt cx="6280484" cy="109997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BF87CD3-36AA-4824-8A4D-ACBC7347DF79}"/>
                </a:ext>
              </a:extLst>
            </p:cNvPr>
            <p:cNvSpPr/>
            <p:nvPr/>
          </p:nvSpPr>
          <p:spPr>
            <a:xfrm>
              <a:off x="5470359" y="3715124"/>
              <a:ext cx="6280484" cy="7386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@</a:t>
              </a:r>
              <a:r>
                <a:rPr lang="en-GB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input_mapper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geom.geom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visualise_volume_element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'VTK'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def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en-GB" sz="1400" b="0" dirty="0" err="1">
                  <a:solidFill>
                    <a:srgbClr val="DCDCAA"/>
                  </a:solidFill>
                  <a:effectLst/>
                  <a:latin typeface="Consolas" panose="020B0609020204030204" pitchFamily="49" charset="0"/>
                </a:rPr>
                <a:t>write_damask_geom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GB" sz="1400" b="0" dirty="0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path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GB" sz="1400" b="0" dirty="0" err="1">
                  <a:solidFill>
                    <a:srgbClr val="9CDCFE"/>
                  </a:solidFill>
                  <a:effectLst/>
                  <a:latin typeface="Consolas" panose="020B0609020204030204" pitchFamily="49" charset="0"/>
                </a:rPr>
                <a:t>volume_element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):</a:t>
              </a: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GB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write_geom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GB" sz="1400" b="0" dirty="0" err="1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volume_element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, path)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986F82-5E80-4155-89CB-5C3D32F023E1}"/>
                </a:ext>
              </a:extLst>
            </p:cNvPr>
            <p:cNvSpPr txBox="1"/>
            <p:nvPr/>
          </p:nvSpPr>
          <p:spPr>
            <a:xfrm>
              <a:off x="5470359" y="3353813"/>
              <a:ext cx="6280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In the </a:t>
              </a:r>
              <a:r>
                <a:rPr lang="en-GB" sz="1400" dirty="0">
                  <a:highlight>
                    <a:srgbClr val="C0C0C0"/>
                  </a:highlight>
                  <a:latin typeface="Consolas" panose="020B0609020204030204" pitchFamily="49" charset="0"/>
                </a:rPr>
                <a:t>matflow-damask</a:t>
              </a:r>
              <a:r>
                <a:rPr lang="en-GB" i="1" dirty="0"/>
                <a:t> extension package…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0743E7B-3877-4DB9-9480-1960D2FCA12F}"/>
              </a:ext>
            </a:extLst>
          </p:cNvPr>
          <p:cNvSpPr txBox="1"/>
          <p:nvPr/>
        </p:nvSpPr>
        <p:spPr>
          <a:xfrm>
            <a:off x="224590" y="4357175"/>
            <a:ext cx="5309935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In this input map example, we want to visualise a volume element using the processing tools built in to DAMASK. To do this, we need to generate an input file that DAMASK expects – using an </a:t>
            </a:r>
            <a:r>
              <a:rPr lang="en-GB" i="1" dirty="0"/>
              <a:t>input map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F22C03-A9AD-4CBA-B8A6-84B0F0754C78}"/>
              </a:ext>
            </a:extLst>
          </p:cNvPr>
          <p:cNvGrpSpPr/>
          <p:nvPr/>
        </p:nvGrpSpPr>
        <p:grpSpPr>
          <a:xfrm>
            <a:off x="1102893" y="3041391"/>
            <a:ext cx="3553327" cy="1128303"/>
            <a:chOff x="5301916" y="4783485"/>
            <a:chExt cx="3553327" cy="11283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D6ECD4-6418-4C03-BA66-46C799A38897}"/>
                </a:ext>
              </a:extLst>
            </p:cNvPr>
            <p:cNvSpPr/>
            <p:nvPr/>
          </p:nvSpPr>
          <p:spPr>
            <a:xfrm>
              <a:off x="5301916" y="5173124"/>
              <a:ext cx="3553326" cy="73866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-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name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 err="1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visualise_volume_element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method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VTK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lang="en-GB" sz="1400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software</a:t>
              </a:r>
              <a:r>
                <a:rPr lang="en-GB" sz="14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: </a:t>
              </a:r>
              <a:r>
                <a:rPr lang="en-GB" sz="14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damask</a:t>
              </a:r>
              <a:endPara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09C7EF-B5B5-4DBC-8718-4B7D33EB9C6C}"/>
                </a:ext>
              </a:extLst>
            </p:cNvPr>
            <p:cNvSpPr txBox="1"/>
            <p:nvPr/>
          </p:nvSpPr>
          <p:spPr>
            <a:xfrm>
              <a:off x="5301917" y="4783485"/>
              <a:ext cx="35533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i="1" dirty="0"/>
                <a:t>In the workflow tasks list…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5DDB49-1663-4EF7-A81E-9603207A8E11}"/>
              </a:ext>
            </a:extLst>
          </p:cNvPr>
          <p:cNvSpPr txBox="1"/>
          <p:nvPr/>
        </p:nvSpPr>
        <p:spPr>
          <a:xfrm>
            <a:off x="649706" y="6120941"/>
            <a:ext cx="408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</a:t>
            </a:r>
            <a:r>
              <a:rPr lang="en-GB" dirty="0">
                <a:hlinkClick r:id="rId2"/>
              </a:rPr>
              <a:t>here</a:t>
            </a:r>
            <a:r>
              <a:rPr lang="en-GB" dirty="0"/>
              <a:t> for building a matflow extension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8BBD34-E571-4474-9A68-17824BF9365D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47CB610D-403F-46C6-A41D-42290BA83437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Anatomy of a task schema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C27C375-84B2-429F-97AC-B315F9390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7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58BBD34-E571-4474-9A68-17824BF9365D}"/>
              </a:ext>
            </a:extLst>
          </p:cNvPr>
          <p:cNvSpPr/>
          <p:nvPr/>
        </p:nvSpPr>
        <p:spPr>
          <a:xfrm>
            <a:off x="0" y="1"/>
            <a:ext cx="12192000" cy="764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47CB610D-403F-46C6-A41D-42290BA83437}"/>
              </a:ext>
            </a:extLst>
          </p:cNvPr>
          <p:cNvSpPr txBox="1">
            <a:spLocks/>
          </p:cNvSpPr>
          <p:nvPr/>
        </p:nvSpPr>
        <p:spPr>
          <a:xfrm>
            <a:off x="930030" y="43768"/>
            <a:ext cx="10331939" cy="6767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072"/>
              </a:spcBef>
              <a:buNone/>
            </a:pPr>
            <a:r>
              <a:rPr lang="en-GB" sz="4400" dirty="0">
                <a:solidFill>
                  <a:srgbClr val="FFC000"/>
                </a:solidFill>
                <a:latin typeface="+mj-lt"/>
                <a:ea typeface="DejaVu Sans"/>
                <a:cs typeface="Arial" panose="020B0604020202020204" pitchFamily="34" charset="0"/>
              </a:rPr>
              <a:t>Example MatFlow data schematic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C27C375-84B2-429F-97AC-B315F9390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8551" y="-53589"/>
            <a:ext cx="790402" cy="8969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D7FA27-F37E-4680-9B29-4EAC8E4BB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50" y="843321"/>
            <a:ext cx="7760898" cy="586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1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1106</Words>
  <Application>Microsoft Office PowerPoint</Application>
  <PresentationFormat>Widescreen</PresentationFormat>
  <Paragraphs>155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MatFlow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MatFlow Introduction</dc:title>
  <dc:creator>Adam Plowman</dc:creator>
  <cp:lastModifiedBy>Adam Plowman</cp:lastModifiedBy>
  <cp:revision>9</cp:revision>
  <dcterms:created xsi:type="dcterms:W3CDTF">2021-03-05T12:07:55Z</dcterms:created>
  <dcterms:modified xsi:type="dcterms:W3CDTF">2021-03-05T16:58:31Z</dcterms:modified>
</cp:coreProperties>
</file>