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286" r:id="rId3"/>
    <p:sldId id="287" r:id="rId4"/>
    <p:sldId id="258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D99D6-D552-4CE9-A857-5AAF19971035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F2F7D-B062-4911-97C6-C3B2695DB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30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F15A-8040-4030-A1C1-6E4BADE21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E1765-D2B8-4617-9C1C-43638975A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C84B-2123-4BBC-8FE0-57810171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5E285-5616-4231-BD26-605CAB83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E13E-FDD5-47F7-A00F-092B8A92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2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4BCB-D15D-49B6-AF96-6D2D067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8D310-10FE-47F4-B714-6B920DEB1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3C50-C808-46E4-8E3E-CC16A963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6E086-6F3F-4957-B09D-59010EE8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F7D84-8F1B-4892-A946-CE9D5BF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3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A58E6-78CB-40B2-B0C7-9C34CC03D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29F0D-CCD8-4611-8AB9-06A66B46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DFB0-8236-4D34-B491-9ED8590D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AC80C-F760-47AD-9DA0-1CE2C5DC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6434-E0E4-4628-8981-79447C8A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5D60-4E11-4443-9CC3-C64A2336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B0CB-8448-4A5F-B169-A9E64D82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EDF7-EB2B-493E-965F-C1193B92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5BF2-881D-4BAB-85F3-3326FE62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4364-BE1A-43D1-8872-D54D42F6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7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2E99-5A49-4015-B0C1-1BC50AD2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8AF7-8743-4221-9A06-E31D3EE2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FABC-FB32-44BC-AC0A-0CBB47FE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2932-E86F-4240-836B-34B79F28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0DB2-943B-40FA-B45B-DE27B3BC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77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1082-B174-41A7-A70E-626C4457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0294-A7AE-451B-972A-AC2D8FE0E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DD6ED-4E01-4548-8E19-2A10354DF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C1885-9A64-42F9-810F-160741BA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0F396-7D57-466E-9576-2E5A1C8C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1EDE-811D-4EB9-B4DE-5E5FF5AE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64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E65E-5E43-437C-AC47-7DE0AC08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F8B46-E73A-4D47-AE10-24947334A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A527-244A-4E2C-9667-B58115502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6EEFD-06FC-474C-B444-E12EAAB21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5456A-AA50-46AD-88D9-504C3A8D6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A2EB5-4915-45EB-ACA0-EAF742ED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C1E05-03FE-4882-9A60-A796EF4A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BE16D-CF47-4EE7-95F2-1BC3741A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43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BFEC-6984-4610-A6CD-4853D1E1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769A2-5C61-4E0E-8C4A-45D5D63C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2DECD-51E6-4210-AC99-09915B83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6F77C-BCC6-44D5-A9DA-640CA87C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03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79485-BA72-46B7-9961-B539B843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B4A54-05EE-47B4-9D27-2E8FE12B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D2EA4-947B-4402-9C14-D61A5578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9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BE6C-B1FE-4B17-9CDA-C01D2BF2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AFB9-5E57-4B1A-AB99-982DEAB95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808C6-8E12-491C-8D83-32C3CBE86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5A0B9-0FAF-4ABB-BDFB-9BF29ED6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2202-B068-436D-910C-C63F40D7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51B61-5667-4952-B014-A259A0AF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7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1394-2CFA-4CD7-AB96-6835A0BC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FFFF2-985F-47D6-AD23-A9DC6144E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23712-54E7-4C43-8146-3D298D4F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F8DF-2255-45A1-8E10-53A7B913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62CD-FA39-40A2-A835-A02627AA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F24AE-DFFA-455C-AEB9-B619B9A3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09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AA91E-B7EF-48AE-806F-418B5F6A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AAC55-11CD-4DAA-84A8-34D56179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83030-A613-4646-A7E4-2B27D4272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11D0-757B-4D63-87CD-BC0E44D3D335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204A-EA2F-4D4E-9131-CCE86A555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0CFE-B47F-4086-BF8A-4D444E9F4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0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amlvalidator.com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1AB2E9-5B9F-4877-805E-50A174785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MatFlow troubleshooting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618BA-D442-4113-B6AB-D2B830AD8776}"/>
              </a:ext>
            </a:extLst>
          </p:cNvPr>
          <p:cNvSpPr txBox="1"/>
          <p:nvPr/>
        </p:nvSpPr>
        <p:spPr>
          <a:xfrm>
            <a:off x="5445822" y="448887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01/12/2021</a:t>
            </a:r>
          </a:p>
        </p:txBody>
      </p:sp>
    </p:spTree>
    <p:extLst>
      <p:ext uri="{BB962C8B-B14F-4D97-AF65-F5344CB8AC3E}">
        <p14:creationId xmlns:p14="http://schemas.microsoft.com/office/powerpoint/2010/main" val="306538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B7314C-3FB8-4AB3-B312-6786A0C79391}"/>
              </a:ext>
            </a:extLst>
          </p:cNvPr>
          <p:cNvSpPr/>
          <p:nvPr/>
        </p:nvSpPr>
        <p:spPr>
          <a:xfrm>
            <a:off x="0" y="1"/>
            <a:ext cx="12192000" cy="76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DE9CF2B-E1C2-4C0E-B417-01E0F30CD362}"/>
              </a:ext>
            </a:extLst>
          </p:cNvPr>
          <p:cNvSpPr txBox="1">
            <a:spLocks/>
          </p:cNvSpPr>
          <p:nvPr/>
        </p:nvSpPr>
        <p:spPr>
          <a:xfrm>
            <a:off x="930030" y="43768"/>
            <a:ext cx="10331939" cy="676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72"/>
              </a:spcBef>
              <a:buNone/>
            </a:pPr>
            <a:r>
              <a:rPr lang="en-GB" sz="4400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First steps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348AD7-E58F-4B72-83F8-E460B82A5BAC}"/>
              </a:ext>
            </a:extLst>
          </p:cNvPr>
          <p:cNvSpPr txBox="1">
            <a:spLocks/>
          </p:cNvSpPr>
          <p:nvPr/>
        </p:nvSpPr>
        <p:spPr>
          <a:xfrm>
            <a:off x="930030" y="843321"/>
            <a:ext cx="7886700" cy="38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300" b="1" dirty="0">
              <a:solidFill>
                <a:srgbClr val="0B5FA5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6E1B23-E51E-4368-AABC-51423CE7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51" y="-53589"/>
            <a:ext cx="790402" cy="8969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8F2247-CEC5-4CDA-B25B-9AEE12ABAC85}"/>
              </a:ext>
            </a:extLst>
          </p:cNvPr>
          <p:cNvSpPr txBox="1"/>
          <p:nvPr/>
        </p:nvSpPr>
        <p:spPr>
          <a:xfrm>
            <a:off x="1082429" y="1335996"/>
            <a:ext cx="9742323" cy="40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If you think there is a problem, run </a:t>
            </a:r>
            <a:r>
              <a:rPr lang="en-GB" sz="1400" dirty="0">
                <a:highlight>
                  <a:srgbClr val="C0C0C0"/>
                </a:highlight>
                <a:latin typeface="Consolas" panose="020B0609020204030204" pitchFamily="49" charset="0"/>
              </a:rPr>
              <a:t>matflow validate</a:t>
            </a:r>
            <a:r>
              <a:rPr lang="en-GB" sz="1400" dirty="0"/>
              <a:t> </a:t>
            </a:r>
            <a:r>
              <a:rPr lang="en-GB" dirty="0"/>
              <a:t>to check for missing extensions/schemas</a:t>
            </a:r>
            <a:endParaRPr lang="en-GB" sz="180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AA5CE4-BBC1-41F4-9F62-987F6040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48" y="2009996"/>
            <a:ext cx="7373379" cy="743054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198AD763-D6BE-4088-97D6-DF56EC37DAFD}"/>
              </a:ext>
            </a:extLst>
          </p:cNvPr>
          <p:cNvSpPr/>
          <p:nvPr/>
        </p:nvSpPr>
        <p:spPr>
          <a:xfrm>
            <a:off x="8054730" y="2160708"/>
            <a:ext cx="762000" cy="344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CC49B-4144-4B04-A72D-1B3F80466C3D}"/>
              </a:ext>
            </a:extLst>
          </p:cNvPr>
          <p:cNvSpPr txBox="1"/>
          <p:nvPr/>
        </p:nvSpPr>
        <p:spPr>
          <a:xfrm>
            <a:off x="8983573" y="2125221"/>
            <a:ext cx="297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Missing/outdated extension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387AB8-0FEA-4CAC-B540-468BC1459724}"/>
              </a:ext>
            </a:extLst>
          </p:cNvPr>
          <p:cNvSpPr txBox="1"/>
          <p:nvPr/>
        </p:nvSpPr>
        <p:spPr>
          <a:xfrm>
            <a:off x="617414" y="3140049"/>
            <a:ext cx="1095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Solution:</a:t>
            </a:r>
            <a:r>
              <a:rPr lang="en-GB" dirty="0"/>
              <a:t> update packages by running </a:t>
            </a:r>
            <a:r>
              <a:rPr lang="en-GB" sz="1400" dirty="0">
                <a:highlight>
                  <a:srgbClr val="C0C0C0"/>
                </a:highlight>
                <a:latin typeface="Consolas" panose="020B0609020204030204" pitchFamily="49" charset="0"/>
              </a:rPr>
              <a:t>/mnt/eps01-rds/jf01-home01/shared/matflow/update_matflow.sh</a:t>
            </a:r>
          </a:p>
        </p:txBody>
      </p:sp>
    </p:spTree>
    <p:extLst>
      <p:ext uri="{BB962C8B-B14F-4D97-AF65-F5344CB8AC3E}">
        <p14:creationId xmlns:p14="http://schemas.microsoft.com/office/powerpoint/2010/main" val="156104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B7314C-3FB8-4AB3-B312-6786A0C79391}"/>
              </a:ext>
            </a:extLst>
          </p:cNvPr>
          <p:cNvSpPr/>
          <p:nvPr/>
        </p:nvSpPr>
        <p:spPr>
          <a:xfrm>
            <a:off x="0" y="1"/>
            <a:ext cx="12192000" cy="76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DE9CF2B-E1C2-4C0E-B417-01E0F30CD362}"/>
              </a:ext>
            </a:extLst>
          </p:cNvPr>
          <p:cNvSpPr txBox="1">
            <a:spLocks/>
          </p:cNvSpPr>
          <p:nvPr/>
        </p:nvSpPr>
        <p:spPr>
          <a:xfrm>
            <a:off x="930030" y="43768"/>
            <a:ext cx="10331939" cy="676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72"/>
              </a:spcBef>
              <a:buNone/>
            </a:pPr>
            <a:r>
              <a:rPr lang="en-GB" sz="4400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Some things that </a:t>
            </a:r>
            <a:r>
              <a:rPr lang="en-GB" sz="4400" i="1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are not </a:t>
            </a:r>
            <a:r>
              <a:rPr lang="en-GB" sz="4400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problems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348AD7-E58F-4B72-83F8-E460B82A5BAC}"/>
              </a:ext>
            </a:extLst>
          </p:cNvPr>
          <p:cNvSpPr txBox="1">
            <a:spLocks/>
          </p:cNvSpPr>
          <p:nvPr/>
        </p:nvSpPr>
        <p:spPr>
          <a:xfrm>
            <a:off x="930030" y="843321"/>
            <a:ext cx="7886700" cy="38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300" b="1" dirty="0">
              <a:solidFill>
                <a:srgbClr val="0B5FA5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6E1B23-E51E-4368-AABC-51423CE7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51" y="-53589"/>
            <a:ext cx="790402" cy="896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86AD76-3B2D-41E4-85B1-35DE623583BA}"/>
              </a:ext>
            </a:extLst>
          </p:cNvPr>
          <p:cNvSpPr txBox="1"/>
          <p:nvPr/>
        </p:nvSpPr>
        <p:spPr>
          <a:xfrm>
            <a:off x="930030" y="1306242"/>
            <a:ext cx="6834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Even though you may have six tasks, you may not end up with six task directories on Dropbox (some tasks don’t produce any “artifacts”)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76E791-7936-4D98-B77F-EB6D53CA5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93" y="3751183"/>
            <a:ext cx="10265388" cy="11197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907A3-4FD7-46A4-8782-60E934459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901" y="1329353"/>
            <a:ext cx="2646452" cy="15941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C762B7-04AD-4DA7-9D89-A07CA8FE106B}"/>
              </a:ext>
            </a:extLst>
          </p:cNvPr>
          <p:cNvSpPr txBox="1"/>
          <p:nvPr/>
        </p:nvSpPr>
        <p:spPr>
          <a:xfrm>
            <a:off x="930030" y="209580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running matflow validate, the message “The following schemas are invalid: …” is not a problem, unless you want to use one of the listed tasks in your workflow!</a:t>
            </a:r>
          </a:p>
        </p:txBody>
      </p:sp>
    </p:spTree>
    <p:extLst>
      <p:ext uri="{BB962C8B-B14F-4D97-AF65-F5344CB8AC3E}">
        <p14:creationId xmlns:p14="http://schemas.microsoft.com/office/powerpoint/2010/main" val="396489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B7314C-3FB8-4AB3-B312-6786A0C79391}"/>
              </a:ext>
            </a:extLst>
          </p:cNvPr>
          <p:cNvSpPr/>
          <p:nvPr/>
        </p:nvSpPr>
        <p:spPr>
          <a:xfrm>
            <a:off x="0" y="1"/>
            <a:ext cx="12192000" cy="76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DE9CF2B-E1C2-4C0E-B417-01E0F30CD362}"/>
              </a:ext>
            </a:extLst>
          </p:cNvPr>
          <p:cNvSpPr txBox="1">
            <a:spLocks/>
          </p:cNvSpPr>
          <p:nvPr/>
        </p:nvSpPr>
        <p:spPr>
          <a:xfrm>
            <a:off x="930030" y="43768"/>
            <a:ext cx="10331939" cy="676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72"/>
              </a:spcBef>
              <a:buNone/>
            </a:pPr>
            <a:r>
              <a:rPr lang="en-GB" sz="4400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Bad YAML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348AD7-E58F-4B72-83F8-E460B82A5BAC}"/>
              </a:ext>
            </a:extLst>
          </p:cNvPr>
          <p:cNvSpPr txBox="1">
            <a:spLocks/>
          </p:cNvSpPr>
          <p:nvPr/>
        </p:nvSpPr>
        <p:spPr>
          <a:xfrm>
            <a:off x="930030" y="843321"/>
            <a:ext cx="7886700" cy="38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300" b="1" dirty="0">
              <a:solidFill>
                <a:srgbClr val="0B5FA5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6E1B23-E51E-4368-AABC-51423CE7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51" y="-53589"/>
            <a:ext cx="790402" cy="896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8D0A9D-0070-424B-BCDD-E3DE1DDC6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30" y="1306242"/>
            <a:ext cx="3677163" cy="449642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32C6E28-5370-4E0C-B8FB-D69CAEFB6F6F}"/>
              </a:ext>
            </a:extLst>
          </p:cNvPr>
          <p:cNvSpPr/>
          <p:nvPr/>
        </p:nvSpPr>
        <p:spPr>
          <a:xfrm>
            <a:off x="1082430" y="3429000"/>
            <a:ext cx="2367089" cy="11028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F64E40-DFD2-4897-AA74-AF6F333FE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143" y="2933512"/>
            <a:ext cx="6058746" cy="96215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FB492E-6FCA-48EB-ABBD-D0970338688C}"/>
              </a:ext>
            </a:extLst>
          </p:cNvPr>
          <p:cNvSpPr/>
          <p:nvPr/>
        </p:nvSpPr>
        <p:spPr>
          <a:xfrm>
            <a:off x="4873380" y="3272589"/>
            <a:ext cx="762000" cy="344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8494DC-7733-46FA-B798-47B92DDB3106}"/>
              </a:ext>
            </a:extLst>
          </p:cNvPr>
          <p:cNvSpPr txBox="1"/>
          <p:nvPr/>
        </p:nvSpPr>
        <p:spPr>
          <a:xfrm>
            <a:off x="5991725" y="4435522"/>
            <a:ext cx="599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Solution</a:t>
            </a:r>
            <a:r>
              <a:rPr lang="en-GB" dirty="0"/>
              <a:t>: copy and paste the workflow YAML into </a:t>
            </a:r>
            <a:r>
              <a:rPr lang="en-GB" dirty="0">
                <a:hlinkClick r:id="rId5"/>
              </a:rPr>
              <a:t>https://yamlvalidator.com/</a:t>
            </a:r>
            <a:r>
              <a:rPr lang="en-GB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883F-F515-4A03-B867-2BD347F54C37}"/>
              </a:ext>
            </a:extLst>
          </p:cNvPr>
          <p:cNvSpPr txBox="1"/>
          <p:nvPr/>
        </p:nvSpPr>
        <p:spPr>
          <a:xfrm>
            <a:off x="5960934" y="5339531"/>
            <a:ext cx="5997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If still having YAML issues: </a:t>
            </a:r>
            <a:r>
              <a:rPr lang="en-GB" dirty="0"/>
              <a:t>check for abnormal characters like weird quotation marks copied from other programs!</a:t>
            </a:r>
          </a:p>
          <a:p>
            <a:endParaRPr lang="en-GB" dirty="0"/>
          </a:p>
          <a:p>
            <a:r>
              <a:rPr lang="en-GB" dirty="0"/>
              <a:t>Try commenting out tasks until the workflow runs</a:t>
            </a:r>
          </a:p>
        </p:txBody>
      </p:sp>
    </p:spTree>
    <p:extLst>
      <p:ext uri="{BB962C8B-B14F-4D97-AF65-F5344CB8AC3E}">
        <p14:creationId xmlns:p14="http://schemas.microsoft.com/office/powerpoint/2010/main" val="136785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B7314C-3FB8-4AB3-B312-6786A0C79391}"/>
              </a:ext>
            </a:extLst>
          </p:cNvPr>
          <p:cNvSpPr/>
          <p:nvPr/>
        </p:nvSpPr>
        <p:spPr>
          <a:xfrm>
            <a:off x="0" y="1"/>
            <a:ext cx="12192000" cy="76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DE9CF2B-E1C2-4C0E-B417-01E0F30CD362}"/>
              </a:ext>
            </a:extLst>
          </p:cNvPr>
          <p:cNvSpPr txBox="1">
            <a:spLocks/>
          </p:cNvSpPr>
          <p:nvPr/>
        </p:nvSpPr>
        <p:spPr>
          <a:xfrm>
            <a:off x="930030" y="43768"/>
            <a:ext cx="10331939" cy="676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72"/>
              </a:spcBef>
              <a:buNone/>
            </a:pPr>
            <a:r>
              <a:rPr lang="en-GB" sz="4400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Finding the problem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348AD7-E58F-4B72-83F8-E460B82A5BAC}"/>
              </a:ext>
            </a:extLst>
          </p:cNvPr>
          <p:cNvSpPr txBox="1">
            <a:spLocks/>
          </p:cNvSpPr>
          <p:nvPr/>
        </p:nvSpPr>
        <p:spPr>
          <a:xfrm>
            <a:off x="930030" y="843321"/>
            <a:ext cx="7886700" cy="38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300" b="1" dirty="0">
              <a:solidFill>
                <a:srgbClr val="0B5FA5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6E1B23-E51E-4368-AABC-51423CE7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51" y="-53589"/>
            <a:ext cx="790402" cy="896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ECBE8A-EC16-42F8-9198-1067AD514282}"/>
              </a:ext>
            </a:extLst>
          </p:cNvPr>
          <p:cNvSpPr txBox="1"/>
          <p:nvPr/>
        </p:nvSpPr>
        <p:spPr>
          <a:xfrm>
            <a:off x="1076325" y="1323975"/>
            <a:ext cx="725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you cannot load in Python, e.g., your </a:t>
            </a:r>
            <a:r>
              <a:rPr lang="en-GB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volume_element_response</a:t>
            </a:r>
            <a:r>
              <a:rPr lang="en-GB" dirty="0"/>
              <a:t> parameter: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BE202-C91B-4656-98F2-861367344C17}"/>
              </a:ext>
            </a:extLst>
          </p:cNvPr>
          <p:cNvSpPr txBox="1"/>
          <p:nvPr/>
        </p:nvSpPr>
        <p:spPr>
          <a:xfrm>
            <a:off x="1133475" y="2057400"/>
            <a:ext cx="9277350" cy="372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Look in the </a:t>
            </a:r>
            <a:r>
              <a:rPr lang="en-GB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simulate_volume_element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dirty="0"/>
              <a:t>task directory for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stdout.log</a:t>
            </a:r>
            <a:r>
              <a:rPr lang="en-GB" dirty="0"/>
              <a:t> and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stderr.log</a:t>
            </a:r>
            <a:r>
              <a:rPr lang="en-GB" dirty="0"/>
              <a:t>, which are DAMASK’s output files.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Messages in </a:t>
            </a:r>
            <a:r>
              <a:rPr lang="en-GB" sz="1400" dirty="0">
                <a:highlight>
                  <a:srgbClr val="C0C0C0"/>
                </a:highlight>
                <a:latin typeface="Consolas" panose="020B0609020204030204" pitchFamily="49" charset="0"/>
              </a:rPr>
              <a:t>stderr.log</a:t>
            </a:r>
            <a:r>
              <a:rPr lang="en-GB" dirty="0"/>
              <a:t> probably mean DAMASK found a problem with the input files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Now look at the log files in the output sub-directory of the workflow directory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If the simulation seemed to proceed fine, look at the output for jobs after the simulation task (including the processing task: e.g. if task 5 was the simulation: </a:t>
            </a:r>
            <a:r>
              <a:rPr lang="en-GB" sz="1400" dirty="0">
                <a:highlight>
                  <a:srgbClr val="C0C0C0"/>
                </a:highlight>
                <a:latin typeface="Consolas" panose="020B0609020204030204" pitchFamily="49" charset="0"/>
              </a:rPr>
              <a:t>t5_pro.e3271371.1</a:t>
            </a:r>
            <a:r>
              <a:rPr lang="en-GB" dirty="0"/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If the simulation failed because an input file was missing, start looking backwards in the output files e.g. starting from task 4 processing.</a:t>
            </a:r>
          </a:p>
        </p:txBody>
      </p:sp>
    </p:spTree>
    <p:extLst>
      <p:ext uri="{BB962C8B-B14F-4D97-AF65-F5344CB8AC3E}">
        <p14:creationId xmlns:p14="http://schemas.microsoft.com/office/powerpoint/2010/main" val="340536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306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MatFlow troubleshooting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MatFlow Introduction</dc:title>
  <dc:creator>Adam Plowman</dc:creator>
  <cp:lastModifiedBy>Adam Plowman</cp:lastModifiedBy>
  <cp:revision>20</cp:revision>
  <dcterms:created xsi:type="dcterms:W3CDTF">2021-03-05T12:07:55Z</dcterms:created>
  <dcterms:modified xsi:type="dcterms:W3CDTF">2021-12-01T11:58:20Z</dcterms:modified>
</cp:coreProperties>
</file>