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56" r:id="rId5"/>
    <p:sldId id="259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76" userDrawn="1">
          <p15:clr>
            <a:srgbClr val="A4A3A4"/>
          </p15:clr>
        </p15:guide>
        <p15:guide id="3" pos="5551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2546" userDrawn="1">
          <p15:clr>
            <a:srgbClr val="A4A3A4"/>
          </p15:clr>
        </p15:guide>
        <p15:guide id="6" pos="30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22" y="211"/>
      </p:cViewPr>
      <p:guideLst>
        <p:guide orient="horz" pos="119"/>
        <p:guide pos="176"/>
        <p:guide pos="5551"/>
        <p:guide orient="horz" pos="595"/>
        <p:guide orient="horz" pos="2546"/>
        <p:guide pos="30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4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7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8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9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4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0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2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6963-FAB3-4434-94E5-2286ACDC285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8D8D-08AC-4BCD-A643-6A28773A0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7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f0Mkch3BAnkioVz7XQGYtw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ketdata.krx.co.kr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4A637-4A53-45F3-A4E9-B90839152ADF}"/>
              </a:ext>
            </a:extLst>
          </p:cNvPr>
          <p:cNvSpPr txBox="1"/>
          <p:nvPr/>
        </p:nvSpPr>
        <p:spPr>
          <a:xfrm>
            <a:off x="279400" y="197346"/>
            <a:ext cx="85328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개요</a:t>
            </a:r>
            <a:endParaRPr lang="en-US" altLang="ko-KR" sz="3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4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사이트명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유튜브채널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‘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제이와나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’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2400" dirty="0">
                <a:hlinkClick r:id="rId2"/>
              </a:rPr>
              <a:t>https://www.youtube.com/channel/UCf0Mkch3BAnkioVz7XQGYtw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457200" indent="-374650">
              <a:buFont typeface="Wingdings" panose="05000000000000000000" pitchFamily="2" charset="2"/>
              <a:buChar char="l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기간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??</a:t>
            </a:r>
          </a:p>
          <a:p>
            <a:pPr marL="457200" indent="-374650">
              <a:buFont typeface="Wingdings" panose="05000000000000000000" pitchFamily="2" charset="2"/>
              <a:buChar char="l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스크랩 목록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제이와나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(JAYWANA)</a:t>
            </a:r>
          </a:p>
          <a:p>
            <a:pPr marL="457200" indent="-374650">
              <a:buFont typeface="Wingdings" panose="05000000000000000000" pitchFamily="2" charset="2"/>
              <a:buChar char="l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목적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반려동물 분야에서 어떤 타이틀의 콘텐츠가</a:t>
            </a:r>
            <a:b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가장 많은 조회수를 기록했을까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077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4A637-4A53-45F3-A4E9-B90839152ADF}"/>
              </a:ext>
            </a:extLst>
          </p:cNvPr>
          <p:cNvSpPr txBox="1"/>
          <p:nvPr/>
        </p:nvSpPr>
        <p:spPr>
          <a:xfrm>
            <a:off x="290975" y="192506"/>
            <a:ext cx="7892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유튜브 페이지 넘기면서 </a:t>
            </a:r>
            <a:r>
              <a:rPr lang="ko-KR" altLang="en-US" sz="32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크롤링</a:t>
            </a:r>
            <a:endParaRPr lang="en-US" altLang="ko-KR" sz="3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FEA5B3-65F5-4963-8036-2983C6198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2" t="2916" r="7855"/>
          <a:stretch/>
        </p:blipFill>
        <p:spPr>
          <a:xfrm>
            <a:off x="290975" y="4046667"/>
            <a:ext cx="4604875" cy="1804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3218C5-E5AB-4D5E-82FD-61C80EB45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75" y="944563"/>
            <a:ext cx="4604875" cy="155105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6D4775-6692-4580-BF43-D7615A5B0D01}"/>
              </a:ext>
            </a:extLst>
          </p:cNvPr>
          <p:cNvCxnSpPr>
            <a:cxnSpLocks/>
          </p:cNvCxnSpPr>
          <p:nvPr/>
        </p:nvCxnSpPr>
        <p:spPr>
          <a:xfrm>
            <a:off x="544848" y="5326379"/>
            <a:ext cx="118235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275846D-84B5-4A1C-91F0-60BF04BF54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7"/>
          <a:stretch/>
        </p:blipFill>
        <p:spPr>
          <a:xfrm>
            <a:off x="290975" y="2495615"/>
            <a:ext cx="4604875" cy="8742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D148FF-9E24-42F3-9B8A-A7BA4CE07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75" y="5818129"/>
            <a:ext cx="4604875" cy="50566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48BB-4D1B-4354-8C27-FC14228860E1}"/>
              </a:ext>
            </a:extLst>
          </p:cNvPr>
          <p:cNvSpPr/>
          <p:nvPr/>
        </p:nvSpPr>
        <p:spPr>
          <a:xfrm>
            <a:off x="279401" y="2495615"/>
            <a:ext cx="4616450" cy="8742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F51A3E-6251-490E-81FE-EBC80201D2C0}"/>
              </a:ext>
            </a:extLst>
          </p:cNvPr>
          <p:cNvSpPr/>
          <p:nvPr/>
        </p:nvSpPr>
        <p:spPr>
          <a:xfrm>
            <a:off x="279401" y="5791256"/>
            <a:ext cx="4616450" cy="5325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4C07972-5F21-41A0-B3A4-D3BE41F565CA}"/>
              </a:ext>
            </a:extLst>
          </p:cNvPr>
          <p:cNvSpPr/>
          <p:nvPr/>
        </p:nvSpPr>
        <p:spPr>
          <a:xfrm rot="5400000">
            <a:off x="2366862" y="3561387"/>
            <a:ext cx="399678" cy="31513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0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18245-DA8A-40DD-8C03-8FB4A9036251}"/>
              </a:ext>
            </a:extLst>
          </p:cNvPr>
          <p:cNvSpPr txBox="1"/>
          <p:nvPr/>
        </p:nvSpPr>
        <p:spPr>
          <a:xfrm>
            <a:off x="290975" y="192506"/>
            <a:ext cx="675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조회수 데이터</a:t>
            </a:r>
            <a:endParaRPr lang="en-US" altLang="ko-KR" sz="3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42241-6D80-4645-9113-4E066FD2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5" y="944563"/>
            <a:ext cx="4620614" cy="23194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C5ED93-B6A5-4B94-875B-191AAAB9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75" y="4041775"/>
            <a:ext cx="4604875" cy="171599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355D9F-BDAA-4852-9FBF-355EEC17DCB8}"/>
              </a:ext>
            </a:extLst>
          </p:cNvPr>
          <p:cNvCxnSpPr>
            <a:cxnSpLocks/>
          </p:cNvCxnSpPr>
          <p:nvPr/>
        </p:nvCxnSpPr>
        <p:spPr>
          <a:xfrm>
            <a:off x="936107" y="5757770"/>
            <a:ext cx="18084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E411355-42C8-4D4F-BA27-2C5408101B0E}"/>
              </a:ext>
            </a:extLst>
          </p:cNvPr>
          <p:cNvSpPr/>
          <p:nvPr/>
        </p:nvSpPr>
        <p:spPr>
          <a:xfrm rot="5400000">
            <a:off x="2366862" y="3561387"/>
            <a:ext cx="399678" cy="31513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2B296D5-4416-43FA-974A-23784BA179B9}"/>
              </a:ext>
            </a:extLst>
          </p:cNvPr>
          <p:cNvCxnSpPr>
            <a:cxnSpLocks/>
          </p:cNvCxnSpPr>
          <p:nvPr/>
        </p:nvCxnSpPr>
        <p:spPr>
          <a:xfrm>
            <a:off x="2323640" y="4619058"/>
            <a:ext cx="80125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E4CAEF-C54E-4DD4-AB44-56496B68863C}"/>
              </a:ext>
            </a:extLst>
          </p:cNvPr>
          <p:cNvSpPr txBox="1"/>
          <p:nvPr/>
        </p:nvSpPr>
        <p:spPr>
          <a:xfrm>
            <a:off x="2905760" y="529610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?????</a:t>
            </a:r>
            <a:endParaRPr lang="ko-KR" altLang="en-US" sz="2400" b="1" dirty="0">
              <a:solidFill>
                <a:srgbClr val="FFFF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2EA401-1B62-42AB-B8CC-3EBCC0EE87DD}"/>
              </a:ext>
            </a:extLst>
          </p:cNvPr>
          <p:cNvSpPr/>
          <p:nvPr/>
        </p:nvSpPr>
        <p:spPr>
          <a:xfrm>
            <a:off x="2823615" y="1571756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415FC0-EA37-4512-87CE-4910DB76E54B}"/>
              </a:ext>
            </a:extLst>
          </p:cNvPr>
          <p:cNvSpPr/>
          <p:nvPr/>
        </p:nvSpPr>
        <p:spPr>
          <a:xfrm>
            <a:off x="3034626" y="1716178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4B1A27-4EB0-436F-9319-7BDA131E8E7A}"/>
              </a:ext>
            </a:extLst>
          </p:cNvPr>
          <p:cNvSpPr/>
          <p:nvPr/>
        </p:nvSpPr>
        <p:spPr>
          <a:xfrm>
            <a:off x="2936240" y="1863023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17D45A-F5DC-4593-892D-CB6838DE8582}"/>
              </a:ext>
            </a:extLst>
          </p:cNvPr>
          <p:cNvSpPr/>
          <p:nvPr/>
        </p:nvSpPr>
        <p:spPr>
          <a:xfrm>
            <a:off x="3362960" y="2002511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2A9540-0CFF-4D53-880A-B8622518D0B2}"/>
              </a:ext>
            </a:extLst>
          </p:cNvPr>
          <p:cNvSpPr/>
          <p:nvPr/>
        </p:nvSpPr>
        <p:spPr>
          <a:xfrm>
            <a:off x="4509770" y="2154911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F382A-8346-4946-8B54-6877AC45EE52}"/>
              </a:ext>
            </a:extLst>
          </p:cNvPr>
          <p:cNvSpPr/>
          <p:nvPr/>
        </p:nvSpPr>
        <p:spPr>
          <a:xfrm>
            <a:off x="3808730" y="2291172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7D642C-E1A6-46D7-A1F9-F1AA6297D9C1}"/>
              </a:ext>
            </a:extLst>
          </p:cNvPr>
          <p:cNvSpPr/>
          <p:nvPr/>
        </p:nvSpPr>
        <p:spPr>
          <a:xfrm>
            <a:off x="3233420" y="2418545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8E7FE2-82F0-44A9-860C-EE22416ACC65}"/>
              </a:ext>
            </a:extLst>
          </p:cNvPr>
          <p:cNvSpPr/>
          <p:nvPr/>
        </p:nvSpPr>
        <p:spPr>
          <a:xfrm>
            <a:off x="2316078" y="2557742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C5F27E-B3DC-4FA7-BABB-183BC19AECB9}"/>
              </a:ext>
            </a:extLst>
          </p:cNvPr>
          <p:cNvSpPr/>
          <p:nvPr/>
        </p:nvSpPr>
        <p:spPr>
          <a:xfrm>
            <a:off x="2636087" y="2702164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1A44CA-4E2D-4A82-8EF0-12A60CE31F72}"/>
              </a:ext>
            </a:extLst>
          </p:cNvPr>
          <p:cNvSpPr/>
          <p:nvPr/>
        </p:nvSpPr>
        <p:spPr>
          <a:xfrm>
            <a:off x="2139462" y="2846586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14363-6574-4545-B760-42C979E1301C}"/>
              </a:ext>
            </a:extLst>
          </p:cNvPr>
          <p:cNvSpPr/>
          <p:nvPr/>
        </p:nvSpPr>
        <p:spPr>
          <a:xfrm>
            <a:off x="3365572" y="2978794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E059AA-AF1C-4852-99AD-92C89944734B}"/>
              </a:ext>
            </a:extLst>
          </p:cNvPr>
          <p:cNvSpPr/>
          <p:nvPr/>
        </p:nvSpPr>
        <p:spPr>
          <a:xfrm>
            <a:off x="2636086" y="3127097"/>
            <a:ext cx="539345" cy="11480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1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4A637-4A53-45F3-A4E9-B90839152ADF}"/>
              </a:ext>
            </a:extLst>
          </p:cNvPr>
          <p:cNvSpPr txBox="1"/>
          <p:nvPr/>
        </p:nvSpPr>
        <p:spPr>
          <a:xfrm>
            <a:off x="279400" y="197346"/>
            <a:ext cx="85328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개요</a:t>
            </a:r>
            <a:endParaRPr lang="en-US" altLang="ko-KR" sz="3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4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사이트명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한국거래소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hlinkClick r:id="rId2"/>
              </a:rPr>
              <a:t>http://marketdata.krx.co.kr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457200" indent="-374650">
              <a:buFont typeface="Wingdings" panose="05000000000000000000" pitchFamily="2" charset="2"/>
              <a:buChar char="l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기간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5/18 ~ 6/18</a:t>
            </a:r>
          </a:p>
          <a:p>
            <a:pPr marL="457200" indent="-374650">
              <a:buFont typeface="Wingdings" panose="05000000000000000000" pitchFamily="2" charset="2"/>
              <a:buChar char="l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스크랩 목록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삼성전자 일별 주가 변화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3746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목적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삼성전자 주가의 트렌드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………………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54157-7CA8-4E4B-8863-3898F6C6495E}"/>
              </a:ext>
            </a:extLst>
          </p:cNvPr>
          <p:cNvSpPr/>
          <p:nvPr/>
        </p:nvSpPr>
        <p:spPr>
          <a:xfrm>
            <a:off x="2642233" y="3327400"/>
            <a:ext cx="1116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일자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맑은 고딕 Semilight" panose="020B0502040204020203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종가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맑은 고딕 Semilight" panose="020B0502040204020203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대비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59A199-7ABF-4CE0-9966-5E302FCCA46E}"/>
              </a:ext>
            </a:extLst>
          </p:cNvPr>
          <p:cNvSpPr/>
          <p:nvPr/>
        </p:nvSpPr>
        <p:spPr>
          <a:xfrm>
            <a:off x="3778883" y="3327400"/>
            <a:ext cx="1116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시가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맑은 고딕 Semilight" panose="020B0502040204020203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고가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맑은 고딕 Semilight" panose="020B0502040204020203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저가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005745-8633-457B-8A0B-35BAE0C54A13}"/>
              </a:ext>
            </a:extLst>
          </p:cNvPr>
          <p:cNvSpPr/>
          <p:nvPr/>
        </p:nvSpPr>
        <p:spPr>
          <a:xfrm>
            <a:off x="4980174" y="3327400"/>
            <a:ext cx="1609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거래량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맑은 고딕 Semilight" panose="020B0502040204020203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거래대금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맑은 고딕 Semilight" panose="020B0502040204020203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시가총액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맑은 고딕 Semilight" panose="020B0502040204020203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상장주식수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맑은 고딕 Semilight" panose="020B0502040204020203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9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4A637-4A53-45F3-A4E9-B90839152ADF}"/>
              </a:ext>
            </a:extLst>
          </p:cNvPr>
          <p:cNvSpPr txBox="1"/>
          <p:nvPr/>
        </p:nvSpPr>
        <p:spPr>
          <a:xfrm>
            <a:off x="290975" y="192506"/>
            <a:ext cx="675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프레임 </a:t>
            </a:r>
            <a:r>
              <a:rPr lang="en-US" altLang="ko-KR" sz="3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3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인덱스 칼럼 변경</a:t>
            </a:r>
            <a:endParaRPr lang="en-US" altLang="ko-KR" sz="3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0FEE22-6596-4DF8-B649-47A9F4299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967402"/>
            <a:ext cx="4616450" cy="2369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044CDB-4F8D-478A-A853-CE5E8415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4040851"/>
            <a:ext cx="4616450" cy="226851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713548-9C8C-481D-813E-9E3127CED2A9}"/>
              </a:ext>
            </a:extLst>
          </p:cNvPr>
          <p:cNvSpPr/>
          <p:nvPr/>
        </p:nvSpPr>
        <p:spPr>
          <a:xfrm>
            <a:off x="369732" y="4655753"/>
            <a:ext cx="491843" cy="17922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146103-E63D-4A42-9B43-5914EB955469}"/>
              </a:ext>
            </a:extLst>
          </p:cNvPr>
          <p:cNvSpPr/>
          <p:nvPr/>
        </p:nvSpPr>
        <p:spPr>
          <a:xfrm>
            <a:off x="354735" y="1582303"/>
            <a:ext cx="207433" cy="17922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E423C33-B858-4FDF-B17C-0E0C2ED64B42}"/>
              </a:ext>
            </a:extLst>
          </p:cNvPr>
          <p:cNvCxnSpPr>
            <a:cxnSpLocks/>
          </p:cNvCxnSpPr>
          <p:nvPr/>
        </p:nvCxnSpPr>
        <p:spPr>
          <a:xfrm>
            <a:off x="2768021" y="4297835"/>
            <a:ext cx="122762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DFC9013-F93A-493C-841F-245DED152C54}"/>
              </a:ext>
            </a:extLst>
          </p:cNvPr>
          <p:cNvSpPr/>
          <p:nvPr/>
        </p:nvSpPr>
        <p:spPr>
          <a:xfrm rot="5400000">
            <a:off x="2366862" y="3561387"/>
            <a:ext cx="399678" cy="31513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1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BA6C39-7F52-40C5-901A-9760508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5" y="944563"/>
            <a:ext cx="4604875" cy="2309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C90B92-2F8D-4BEB-943D-F56F9487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4041776"/>
            <a:ext cx="4616450" cy="2574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4A637-4A53-45F3-A4E9-B90839152ADF}"/>
              </a:ext>
            </a:extLst>
          </p:cNvPr>
          <p:cNvSpPr txBox="1"/>
          <p:nvPr/>
        </p:nvSpPr>
        <p:spPr>
          <a:xfrm>
            <a:off x="290975" y="192506"/>
            <a:ext cx="675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프레임 </a:t>
            </a:r>
            <a:r>
              <a:rPr lang="en-US" altLang="ko-KR" sz="3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3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인덱스명 변경</a:t>
            </a:r>
            <a:endParaRPr lang="en-US" altLang="ko-KR" sz="3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146103-E63D-4A42-9B43-5914EB955469}"/>
              </a:ext>
            </a:extLst>
          </p:cNvPr>
          <p:cNvSpPr/>
          <p:nvPr/>
        </p:nvSpPr>
        <p:spPr>
          <a:xfrm>
            <a:off x="354735" y="1561983"/>
            <a:ext cx="506840" cy="16521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E423C33-B858-4FDF-B17C-0E0C2ED64B42}"/>
              </a:ext>
            </a:extLst>
          </p:cNvPr>
          <p:cNvCxnSpPr>
            <a:cxnSpLocks/>
          </p:cNvCxnSpPr>
          <p:nvPr/>
        </p:nvCxnSpPr>
        <p:spPr>
          <a:xfrm>
            <a:off x="608155" y="4561995"/>
            <a:ext cx="253128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19A303D-3494-43C0-82DB-605CDA7A0345}"/>
              </a:ext>
            </a:extLst>
          </p:cNvPr>
          <p:cNvSpPr/>
          <p:nvPr/>
        </p:nvSpPr>
        <p:spPr>
          <a:xfrm rot="5400000">
            <a:off x="2366862" y="3561387"/>
            <a:ext cx="399678" cy="31513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962E8E-1854-4F5E-AD2E-AFFFED909B94}"/>
              </a:ext>
            </a:extLst>
          </p:cNvPr>
          <p:cNvSpPr/>
          <p:nvPr/>
        </p:nvSpPr>
        <p:spPr>
          <a:xfrm>
            <a:off x="354735" y="4929406"/>
            <a:ext cx="506840" cy="16521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B2127-6FD6-4419-AA43-3438B4BA5309}"/>
              </a:ext>
            </a:extLst>
          </p:cNvPr>
          <p:cNvSpPr txBox="1"/>
          <p:nvPr/>
        </p:nvSpPr>
        <p:spPr>
          <a:xfrm>
            <a:off x="936910" y="4698573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?????</a:t>
            </a:r>
            <a:endParaRPr lang="ko-KR" altLang="en-US" sz="2400" b="1" dirty="0">
              <a:solidFill>
                <a:srgbClr val="FFFF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8034D2-F86A-4B9C-9C5E-FFE097516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21"/>
          <a:stretch/>
        </p:blipFill>
        <p:spPr>
          <a:xfrm>
            <a:off x="290975" y="944564"/>
            <a:ext cx="4605116" cy="2208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418245-DA8A-40DD-8C03-8FB4A9036251}"/>
              </a:ext>
            </a:extLst>
          </p:cNvPr>
          <p:cNvSpPr txBox="1"/>
          <p:nvPr/>
        </p:nvSpPr>
        <p:spPr>
          <a:xfrm>
            <a:off x="290975" y="192506"/>
            <a:ext cx="337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데이터 시각화</a:t>
            </a:r>
            <a:endParaRPr lang="en-US" altLang="ko-KR" sz="3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C795D5-43E1-4551-951D-FA39D23C23DC}"/>
              </a:ext>
            </a:extLst>
          </p:cNvPr>
          <p:cNvSpPr/>
          <p:nvPr/>
        </p:nvSpPr>
        <p:spPr>
          <a:xfrm>
            <a:off x="279400" y="4041775"/>
            <a:ext cx="4616691" cy="2416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데이터프레임 안에 있는 숫자에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en-US" altLang="ko-KR" dirty="0"/>
              <a:t>“,”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ko-KR" altLang="en-US" dirty="0"/>
              <a:t>띄어쓰기</a:t>
            </a:r>
            <a:r>
              <a:rPr lang="en-US" altLang="ko-KR" dirty="0"/>
              <a:t>”</a:t>
            </a:r>
            <a:r>
              <a:rPr lang="ko-KR" altLang="en-US" dirty="0"/>
              <a:t> 삭제한 후</a:t>
            </a:r>
            <a:r>
              <a:rPr lang="en-US" altLang="ko-KR" dirty="0"/>
              <a:t>,</a:t>
            </a:r>
          </a:p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FFFF00"/>
                </a:solidFill>
              </a:rPr>
              <a:t>pd.to_numeric</a:t>
            </a:r>
            <a:r>
              <a:rPr lang="en-US" altLang="ko-KR" b="1" dirty="0">
                <a:solidFill>
                  <a:srgbClr val="FFFF00"/>
                </a:solidFill>
              </a:rPr>
              <a:t>() </a:t>
            </a:r>
            <a:r>
              <a:rPr lang="ko-KR" altLang="en-US" b="1" dirty="0">
                <a:solidFill>
                  <a:srgbClr val="FFFF00"/>
                </a:solidFill>
              </a:rPr>
              <a:t>을 사용해서 숫자로 변형해줘야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차트 생성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290B90-0B59-459A-9386-FDA97DB99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" r="5863"/>
          <a:stretch/>
        </p:blipFill>
        <p:spPr>
          <a:xfrm>
            <a:off x="290976" y="3153346"/>
            <a:ext cx="4605116" cy="28196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EE817F-45BA-4418-86B1-AFD58B1E1793}"/>
              </a:ext>
            </a:extLst>
          </p:cNvPr>
          <p:cNvCxnSpPr>
            <a:cxnSpLocks/>
          </p:cNvCxnSpPr>
          <p:nvPr/>
        </p:nvCxnSpPr>
        <p:spPr>
          <a:xfrm>
            <a:off x="1116504" y="3406761"/>
            <a:ext cx="2373147" cy="1290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514EB82-037B-44D6-A195-DDB459CB9E41}"/>
              </a:ext>
            </a:extLst>
          </p:cNvPr>
          <p:cNvSpPr/>
          <p:nvPr/>
        </p:nvSpPr>
        <p:spPr>
          <a:xfrm rot="5400000">
            <a:off x="2366862" y="3561387"/>
            <a:ext cx="399678" cy="31513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0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134</Words>
  <Application>Microsoft Office PowerPoint</Application>
  <PresentationFormat>화면 슬라이드 쇼(4:3)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HY중고딕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ILIFO-021</dc:creator>
  <cp:lastModifiedBy>ILIFO-021</cp:lastModifiedBy>
  <cp:revision>14</cp:revision>
  <dcterms:created xsi:type="dcterms:W3CDTF">2020-06-19T06:02:13Z</dcterms:created>
  <dcterms:modified xsi:type="dcterms:W3CDTF">2020-06-19T07:50:03Z</dcterms:modified>
</cp:coreProperties>
</file>