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78">
          <p15:clr>
            <a:srgbClr val="000000"/>
          </p15:clr>
        </p15:guide>
        <p15:guide id="2" orient="horz" pos="1706">
          <p15:clr>
            <a:srgbClr val="000000"/>
          </p15:clr>
        </p15:guide>
        <p15:guide id="3" orient="horz" pos="2840">
          <p15:clr>
            <a:srgbClr val="000000"/>
          </p15:clr>
        </p15:guide>
        <p15:guide id="4" orient="horz" pos="3884">
          <p15:clr>
            <a:srgbClr val="000000"/>
          </p15:clr>
        </p15:guide>
        <p15:guide id="5" pos="208">
          <p15:clr>
            <a:srgbClr val="000000"/>
          </p15:clr>
        </p15:guide>
        <p15:guide id="6" pos="2018">
          <p15:clr>
            <a:srgbClr val="000000"/>
          </p15:clr>
        </p15:guide>
        <p15:guide id="7" pos="5556">
          <p15:clr>
            <a:srgbClr val="000000"/>
          </p15:clr>
        </p15:guide>
        <p15:guide id="8" pos="3742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78" orient="horz"/>
        <p:guide pos="1706" orient="horz"/>
        <p:guide pos="2840" orient="horz"/>
        <p:guide pos="3884" orient="horz"/>
        <p:guide pos="208"/>
        <p:guide pos="2018"/>
        <p:guide pos="5556"/>
        <p:guide pos="374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8" name="Google Shape;6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1" name="Google Shape;21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2" name="Google Shape;21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3" name="Google Shape;10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" name="Google Shape;10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1" name="Google Shape;11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323850" y="1484313"/>
            <a:ext cx="8496300" cy="136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323850" y="3068638"/>
            <a:ext cx="8496300" cy="3097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23850" y="6245225"/>
            <a:ext cx="84963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title"/>
          </p:nvPr>
        </p:nvSpPr>
        <p:spPr>
          <a:xfrm>
            <a:off x="330200" y="908050"/>
            <a:ext cx="8489950" cy="129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body"/>
          </p:nvPr>
        </p:nvSpPr>
        <p:spPr>
          <a:xfrm>
            <a:off x="330200" y="2708275"/>
            <a:ext cx="4168775" cy="345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60" name="Google Shape;60;p12"/>
          <p:cNvSpPr txBox="1"/>
          <p:nvPr>
            <p:ph idx="2" type="body"/>
          </p:nvPr>
        </p:nvSpPr>
        <p:spPr>
          <a:xfrm>
            <a:off x="4651375" y="2708275"/>
            <a:ext cx="4168775" cy="345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7812087" y="6337300"/>
            <a:ext cx="1008062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7812087" y="6337300"/>
            <a:ext cx="1008062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330200" y="908050"/>
            <a:ext cx="8489950" cy="129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30200" y="2708275"/>
            <a:ext cx="8489950" cy="345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7812087" y="6337300"/>
            <a:ext cx="1008062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 rot="5400000">
            <a:off x="5130007" y="2475706"/>
            <a:ext cx="5257800" cy="2122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 rot="5400000">
            <a:off x="808831" y="429418"/>
            <a:ext cx="5257800" cy="6215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7812087" y="6337300"/>
            <a:ext cx="1008062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30200" y="908050"/>
            <a:ext cx="8489950" cy="129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 rot="5400000">
            <a:off x="2846388" y="192088"/>
            <a:ext cx="3457575" cy="8489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7812087" y="6337300"/>
            <a:ext cx="1008062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7812087" y="6337300"/>
            <a:ext cx="1008062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7812087" y="6337300"/>
            <a:ext cx="1008062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7812087" y="6337300"/>
            <a:ext cx="1008062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title"/>
          </p:nvPr>
        </p:nvSpPr>
        <p:spPr>
          <a:xfrm>
            <a:off x="330200" y="908050"/>
            <a:ext cx="8489950" cy="129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7812087" y="6337300"/>
            <a:ext cx="1008062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3" name="Google Shape;53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4" name="Google Shape;54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5" name="Google Shape;55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7812087" y="6337300"/>
            <a:ext cx="1008062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AEBF2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rkBlue1024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330200" y="908050"/>
            <a:ext cx="8489950" cy="129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330200" y="2708275"/>
            <a:ext cx="8489950" cy="345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23850" y="6245225"/>
            <a:ext cx="84963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AEBF2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330200" y="908050"/>
            <a:ext cx="8489950" cy="129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330200" y="2708275"/>
            <a:ext cx="8489950" cy="345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7812087" y="6337300"/>
            <a:ext cx="1008062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descr="DarkBlue1024" id="22" name="Google Shape;22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sci.sdsu.edu/~smaloy/MicrobialGenetics/topics/scientific-writing.pdf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www.ieee.org/publications_standards/publications/authors/authors_journals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sci.sdsu.edu/~smaloy/MicrobialGenetics/topics/scientific-writing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sci.sdsu.edu/~smaloy/MicrobialGenetics/topics/scientific-writing.pdf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sci.sdsu.edu/~smaloy/MicrobialGenetics/topics/scientific-writing.pdf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sci.sdsu.edu/~smaloy/MicrobialGenetics/topics/scientific-writing.pdf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sci.sdsu.edu/~smaloy/MicrobialGenetics/topics/scientific-writing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ctrTitle"/>
          </p:nvPr>
        </p:nvSpPr>
        <p:spPr>
          <a:xfrm>
            <a:off x="684212" y="1844675"/>
            <a:ext cx="8496300" cy="136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Introduction to Scientific Papers</a:t>
            </a:r>
            <a:endParaRPr/>
          </a:p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828675" y="2617787"/>
            <a:ext cx="8496300" cy="3097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 Paul Bartlett</a:t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357187" y="6286500"/>
            <a:ext cx="85010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http://www.sci.sdsu.edu/~smaloy/MicrobialGenetics/topics/scientific-writing.pdf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1275" y="2646362"/>
            <a:ext cx="3810000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30200" y="2708275"/>
            <a:ext cx="8489950" cy="345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next few slides are 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 sections of a report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also shows that different Journals have slightly different styles.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will use IEEE Transmag</a:t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642937" y="92868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Titles, Authors and Abstract</a:t>
            </a:r>
            <a:endParaRPr/>
          </a:p>
        </p:txBody>
      </p:sp>
      <p:sp>
        <p:nvSpPr>
          <p:cNvPr id="141" name="Google Shape;141;p24"/>
          <p:cNvSpPr txBox="1"/>
          <p:nvPr/>
        </p:nvSpPr>
        <p:spPr>
          <a:xfrm>
            <a:off x="1000125" y="2428875"/>
            <a:ext cx="6835775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Make the title snappy and relevant but not frivolous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List the Authors in accordance with the publication's guidelines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The Abstract is usually the last thing you write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It is a succinct (about a paragraph) summary of the work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It should briefly encompass: 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 An introduction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 the method (very brief)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 the results</a:t>
            </a:r>
            <a:endParaRPr/>
          </a:p>
          <a:p>
            <a:pPr indent="-1143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the conclusions (so what test ‘passed’?)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It should ‘excite’ the reader to read MORE!</a:t>
            </a:r>
            <a:endParaRPr/>
          </a:p>
        </p:txBody>
      </p:sp>
      <p:sp>
        <p:nvSpPr>
          <p:cNvPr id="142" name="Google Shape;142;p24"/>
          <p:cNvSpPr txBox="1"/>
          <p:nvPr/>
        </p:nvSpPr>
        <p:spPr>
          <a:xfrm>
            <a:off x="1500187" y="5857875"/>
            <a:ext cx="559593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the Formal Report we require you to follow the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IEEE Transmag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formatting requirements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611187" y="11255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Title, Authors and Abstract</a:t>
            </a:r>
            <a:endParaRPr/>
          </a:p>
        </p:txBody>
      </p:sp>
      <p:pic>
        <p:nvPicPr>
          <p:cNvPr descr="abstract.JPG" id="148" name="Google Shape;14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937" y="1928812"/>
            <a:ext cx="7786687" cy="432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654050" y="981075"/>
            <a:ext cx="8489950" cy="129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Introduction should;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57187" y="2357437"/>
            <a:ext cx="848995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describe the question tested by the experiments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described in the paper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explain why this is an interesting or important question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describe the approach used in sufficient detail that a reader who is not familiar with the technique will understand what was done and why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very briefly mention the conclusion of the paper.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57187" y="7143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Introduction and Method</a:t>
            </a:r>
            <a:endParaRPr/>
          </a:p>
        </p:txBody>
      </p:sp>
      <p:pic>
        <p:nvPicPr>
          <p:cNvPr descr="Body.JPG" id="160" name="Google Shape;16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50" y="1357312"/>
            <a:ext cx="7358062" cy="512603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7"/>
          <p:cNvSpPr/>
          <p:nvPr/>
        </p:nvSpPr>
        <p:spPr>
          <a:xfrm>
            <a:off x="2786062" y="4857750"/>
            <a:ext cx="428625" cy="500062"/>
          </a:xfrm>
          <a:prstGeom prst="ellipse">
            <a:avLst/>
          </a:prstGeom>
          <a:noFill/>
          <a:ln cap="flat" cmpd="sng" w="25400">
            <a:solidFill>
              <a:srgbClr val="C00000">
                <a:alpha val="48627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7"/>
          <p:cNvSpPr/>
          <p:nvPr/>
        </p:nvSpPr>
        <p:spPr>
          <a:xfrm>
            <a:off x="4572000" y="4643437"/>
            <a:ext cx="1214437" cy="571500"/>
          </a:xfrm>
          <a:prstGeom prst="ellipse">
            <a:avLst/>
          </a:prstGeom>
          <a:noFill/>
          <a:ln cap="flat" cmpd="sng" w="25400">
            <a:solidFill>
              <a:srgbClr val="FF0000">
                <a:alpha val="41568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7"/>
          <p:cNvSpPr txBox="1"/>
          <p:nvPr/>
        </p:nvSpPr>
        <p:spPr>
          <a:xfrm>
            <a:off x="4643437" y="1412875"/>
            <a:ext cx="3529012" cy="2376487"/>
          </a:xfrm>
          <a:prstGeom prst="rect">
            <a:avLst/>
          </a:prstGeom>
          <a:solidFill>
            <a:schemeClr val="accent1">
              <a:alpha val="14509"/>
            </a:schemeClr>
          </a:solidFill>
          <a:ln cap="flat" cmpd="sng" w="25400">
            <a:solidFill>
              <a:srgbClr val="5C75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654050" y="981075"/>
            <a:ext cx="8489950" cy="129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Method should;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95287" y="2205037"/>
            <a:ext cx="8489950" cy="345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Method section should succinctly describe; 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was actually done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techniques were used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special conditions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anything of note that caused the method to be changed (especially from established procedures)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lloway.JPG" id="174" name="Google Shape;17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812" y="642937"/>
            <a:ext cx="7286625" cy="6072187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9"/>
          <p:cNvSpPr/>
          <p:nvPr/>
        </p:nvSpPr>
        <p:spPr>
          <a:xfrm>
            <a:off x="3286125" y="5786437"/>
            <a:ext cx="428625" cy="500062"/>
          </a:xfrm>
          <a:prstGeom prst="ellipse">
            <a:avLst/>
          </a:prstGeom>
          <a:noFill/>
          <a:ln cap="flat" cmpd="sng" w="25400">
            <a:solidFill>
              <a:srgbClr val="FF0000">
                <a:alpha val="48627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9"/>
          <p:cNvSpPr/>
          <p:nvPr/>
        </p:nvSpPr>
        <p:spPr>
          <a:xfrm>
            <a:off x="5643562" y="4786312"/>
            <a:ext cx="428625" cy="500062"/>
          </a:xfrm>
          <a:prstGeom prst="ellipse">
            <a:avLst/>
          </a:prstGeom>
          <a:noFill/>
          <a:ln cap="flat" cmpd="sng" w="25400">
            <a:solidFill>
              <a:srgbClr val="FF0000">
                <a:alpha val="48627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654050" y="981075"/>
            <a:ext cx="8489950" cy="129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Results should;</a:t>
            </a:r>
            <a:endParaRPr/>
          </a:p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357187" y="2357437"/>
            <a:ext cx="8489950" cy="345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Results section should succinctly give;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results of the experiment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graphs and tables (where appropriate)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comments on uncertainties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discussion/analysis 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57187" y="7143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Results and Figures...</a:t>
            </a:r>
            <a:endParaRPr/>
          </a:p>
        </p:txBody>
      </p:sp>
      <p:pic>
        <p:nvPicPr>
          <p:cNvPr descr="Figures.JPG" id="188" name="Google Shape;18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28750"/>
            <a:ext cx="9144000" cy="524986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1"/>
          <p:cNvSpPr/>
          <p:nvPr/>
        </p:nvSpPr>
        <p:spPr>
          <a:xfrm>
            <a:off x="214312" y="4572000"/>
            <a:ext cx="4786312" cy="1000125"/>
          </a:xfrm>
          <a:prstGeom prst="ellipse">
            <a:avLst/>
          </a:prstGeom>
          <a:noFill/>
          <a:ln cap="flat" cmpd="sng" w="25400">
            <a:solidFill>
              <a:srgbClr val="FF0000">
                <a:alpha val="48627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654050" y="981075"/>
            <a:ext cx="8489950" cy="129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Tables and Figures;</a:t>
            </a:r>
            <a:endParaRPr/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357187" y="2357437"/>
            <a:ext cx="8489950" cy="345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Tables and Figures should;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 the text (no padding)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referenced in the text (before being shown)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correctly labelled with a GOOD explanatory caption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correctly formatted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30200" y="908050"/>
            <a:ext cx="8489950" cy="129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Biggest Problems: Lab Update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30200" y="1700212"/>
            <a:ext cx="8489950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stapling things into Lab Books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 Start Dates Missing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 Numbers Missing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Equations need to be numbered and referenced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 in Observations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sure your method can be followed by others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conclusions need to have all the features shown in the guide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Students not doing eTaskbooks when they need to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Students not looking at support resources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Students rely on someone else, eventually, telling them what to do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Students not speaking to each other and making mistakes…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and planning…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357187" y="7143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Tables</a:t>
            </a:r>
            <a:endParaRPr/>
          </a:p>
        </p:txBody>
      </p:sp>
      <p:pic>
        <p:nvPicPr>
          <p:cNvPr descr="table.JPG" id="201" name="Google Shape;20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57375"/>
            <a:ext cx="9144000" cy="3597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3"/>
          <p:cNvSpPr/>
          <p:nvPr/>
        </p:nvSpPr>
        <p:spPr>
          <a:xfrm>
            <a:off x="785812" y="2071687"/>
            <a:ext cx="7572375" cy="857250"/>
          </a:xfrm>
          <a:prstGeom prst="ellipse">
            <a:avLst/>
          </a:prstGeom>
          <a:noFill/>
          <a:ln cap="flat" cmpd="sng" w="25400">
            <a:solidFill>
              <a:srgbClr val="FF0000">
                <a:alpha val="48627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654050" y="981075"/>
            <a:ext cx="8489950" cy="129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Conclusions and References;</a:t>
            </a:r>
            <a:endParaRPr/>
          </a:p>
        </p:txBody>
      </p:sp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285750" y="1785937"/>
            <a:ext cx="8489950" cy="5072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Conclusions should;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 your conclusions and interpretations of the results (not just a restatement of the results; that is not enough)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 how did the results compare with what was expected (where appropriate)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what further predictions can be gleaned from the results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Suggest improvements (if appropriate)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draw unsubstantiated conclusions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make cop-out statements like “..we could use computers to...”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the case for the ‘so what’ test...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357187" y="7143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Conclusions and References</a:t>
            </a:r>
            <a:endParaRPr/>
          </a:p>
        </p:txBody>
      </p:sp>
      <p:pic>
        <p:nvPicPr>
          <p:cNvPr descr="conculsions.JPG" id="215" name="Google Shape;21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812" y="2000250"/>
            <a:ext cx="7486650" cy="4133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5"/>
          <p:cNvSpPr/>
          <p:nvPr/>
        </p:nvSpPr>
        <p:spPr>
          <a:xfrm>
            <a:off x="4254500" y="4286250"/>
            <a:ext cx="500062" cy="500062"/>
          </a:xfrm>
          <a:prstGeom prst="ellipse">
            <a:avLst/>
          </a:prstGeom>
          <a:noFill/>
          <a:ln cap="flat" cmpd="sng" w="25400">
            <a:solidFill>
              <a:srgbClr val="FF0000">
                <a:alpha val="48627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5"/>
          <p:cNvSpPr/>
          <p:nvPr/>
        </p:nvSpPr>
        <p:spPr>
          <a:xfrm>
            <a:off x="900112" y="2205037"/>
            <a:ext cx="3384550" cy="3960812"/>
          </a:xfrm>
          <a:prstGeom prst="roundRect">
            <a:avLst>
              <a:gd fmla="val 16667" name="adj"/>
            </a:avLst>
          </a:prstGeom>
          <a:solidFill>
            <a:schemeClr val="accent1">
              <a:alpha val="28627"/>
            </a:schemeClr>
          </a:solidFill>
          <a:ln cap="flat" cmpd="sng" w="25400">
            <a:solidFill>
              <a:srgbClr val="5C75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type="title"/>
          </p:nvPr>
        </p:nvSpPr>
        <p:spPr>
          <a:xfrm>
            <a:off x="357187" y="7143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More Referencing: Equations </a:t>
            </a:r>
            <a:endParaRPr/>
          </a:p>
        </p:txBody>
      </p:sp>
      <p:pic>
        <p:nvPicPr>
          <p:cNvPr descr="references2.JPG" id="223" name="Google Shape;22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28812"/>
            <a:ext cx="9144000" cy="3513137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6"/>
          <p:cNvSpPr/>
          <p:nvPr/>
        </p:nvSpPr>
        <p:spPr>
          <a:xfrm>
            <a:off x="4500562" y="4500562"/>
            <a:ext cx="500062" cy="500062"/>
          </a:xfrm>
          <a:prstGeom prst="ellipse">
            <a:avLst/>
          </a:prstGeom>
          <a:noFill/>
          <a:ln cap="flat" cmpd="sng" w="25400">
            <a:solidFill>
              <a:srgbClr val="FF0000">
                <a:alpha val="48627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6"/>
          <p:cNvSpPr/>
          <p:nvPr/>
        </p:nvSpPr>
        <p:spPr>
          <a:xfrm>
            <a:off x="2357437" y="5000625"/>
            <a:ext cx="500062" cy="571500"/>
          </a:xfrm>
          <a:prstGeom prst="ellipse">
            <a:avLst/>
          </a:prstGeom>
          <a:noFill/>
          <a:ln cap="flat" cmpd="sng" w="25400">
            <a:solidFill>
              <a:srgbClr val="FF0000">
                <a:alpha val="48627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6"/>
          <p:cNvSpPr/>
          <p:nvPr/>
        </p:nvSpPr>
        <p:spPr>
          <a:xfrm>
            <a:off x="3929062" y="3929062"/>
            <a:ext cx="500062" cy="571500"/>
          </a:xfrm>
          <a:prstGeom prst="ellipse">
            <a:avLst/>
          </a:prstGeom>
          <a:noFill/>
          <a:ln cap="flat" cmpd="sng" w="25400">
            <a:solidFill>
              <a:srgbClr val="FF0000">
                <a:alpha val="48627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7" name="Google Shape;227;p36"/>
          <p:cNvCxnSpPr/>
          <p:nvPr/>
        </p:nvCxnSpPr>
        <p:spPr>
          <a:xfrm flipH="1">
            <a:off x="2784475" y="4214812"/>
            <a:ext cx="1144587" cy="86995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idx="1" type="body"/>
          </p:nvPr>
        </p:nvSpPr>
        <p:spPr>
          <a:xfrm>
            <a:off x="330200" y="2708275"/>
            <a:ext cx="8489950" cy="345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next few sections are on 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guidance 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Moodle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type="title"/>
          </p:nvPr>
        </p:nvSpPr>
        <p:spPr>
          <a:xfrm>
            <a:off x="357187" y="7143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Additional Guidance</a:t>
            </a:r>
            <a:b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38" name="Google Shape;238;p38"/>
          <p:cNvSpPr txBox="1"/>
          <p:nvPr/>
        </p:nvSpPr>
        <p:spPr>
          <a:xfrm>
            <a:off x="1500187" y="6286500"/>
            <a:ext cx="58404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on the Feed Forward section of the Moodle page</a:t>
            </a:r>
            <a:endParaRPr/>
          </a:p>
        </p:txBody>
      </p:sp>
      <p:pic>
        <p:nvPicPr>
          <p:cNvPr descr="Help.JPG" id="239" name="Google Shape;23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125" y="1357312"/>
            <a:ext cx="6858000" cy="4878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>
            <p:ph type="title"/>
          </p:nvPr>
        </p:nvSpPr>
        <p:spPr>
          <a:xfrm>
            <a:off x="357187" y="7143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Additional Guidance</a:t>
            </a:r>
            <a:b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45" name="Google Shape;245;p39"/>
          <p:cNvSpPr txBox="1"/>
          <p:nvPr/>
        </p:nvSpPr>
        <p:spPr>
          <a:xfrm>
            <a:off x="1500187" y="6286500"/>
            <a:ext cx="58404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on the Feed Forward section of the Moodle page</a:t>
            </a:r>
            <a:endParaRPr/>
          </a:p>
        </p:txBody>
      </p:sp>
      <p:pic>
        <p:nvPicPr>
          <p:cNvPr descr="Jones.JPG" id="246" name="Google Shape;24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7312" y="1500187"/>
            <a:ext cx="6643687" cy="4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330200" y="2708275"/>
            <a:ext cx="8489950" cy="345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next few sections are on the steps and forms needed to complete the formal report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type="title"/>
          </p:nvPr>
        </p:nvSpPr>
        <p:spPr>
          <a:xfrm>
            <a:off x="357187" y="7143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Editable Template</a:t>
            </a:r>
            <a:b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57" name="Google Shape;257;p41"/>
          <p:cNvSpPr txBox="1"/>
          <p:nvPr/>
        </p:nvSpPr>
        <p:spPr>
          <a:xfrm>
            <a:off x="1500187" y="6286500"/>
            <a:ext cx="56991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on the Assessment section of the Moodle page</a:t>
            </a:r>
            <a:endParaRPr/>
          </a:p>
        </p:txBody>
      </p:sp>
      <p:pic>
        <p:nvPicPr>
          <p:cNvPr id="258" name="Google Shape;25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9612" y="1916112"/>
            <a:ext cx="5326062" cy="3735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/>
          <p:nvPr>
            <p:ph type="title"/>
          </p:nvPr>
        </p:nvSpPr>
        <p:spPr>
          <a:xfrm>
            <a:off x="357187" y="7143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‘Different’ Mark Sheet</a:t>
            </a:r>
            <a:b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64" name="Google Shape;264;p42"/>
          <p:cNvSpPr txBox="1"/>
          <p:nvPr/>
        </p:nvSpPr>
        <p:spPr>
          <a:xfrm>
            <a:off x="1500187" y="6286500"/>
            <a:ext cx="63658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on the Course Resources section of the Moodle page</a:t>
            </a:r>
            <a:endParaRPr/>
          </a:p>
        </p:txBody>
      </p:sp>
      <p:pic>
        <p:nvPicPr>
          <p:cNvPr descr="Mark Sheet.JPG" id="265" name="Google Shape;26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7312" y="1428750"/>
            <a:ext cx="6500812" cy="4497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250825" y="836612"/>
            <a:ext cx="8893175" cy="1439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Formal Reports: </a:t>
            </a:r>
            <a:b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23850" y="2060575"/>
            <a:ext cx="8820150" cy="4797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Formal Report Should Contain: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Title Page – including name, date and abstract.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and Analysis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Appendices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–"/>
            </a:pPr>
            <a:r>
              <a:rPr b="1" i="1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IEEE Transactions on Magnetics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</a:t>
            </a:r>
            <a:endParaRPr/>
          </a:p>
          <a:p>
            <a:pPr indent="-457200" lvl="1" marL="91440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Pages Long</a:t>
            </a:r>
            <a:endParaRPr/>
          </a:p>
          <a:p>
            <a:pPr indent="-457200" lvl="1" marL="914400" rtl="0" algn="ct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t/>
            </a:r>
            <a:endParaRPr b="1" i="0" sz="4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1" marL="9144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t/>
            </a:r>
            <a:endParaRPr b="1" i="0" sz="4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" lvl="0" marL="34290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t/>
            </a:r>
            <a:endParaRPr b="1" i="0" sz="4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/>
          <p:nvPr>
            <p:ph type="title"/>
          </p:nvPr>
        </p:nvSpPr>
        <p:spPr>
          <a:xfrm>
            <a:off x="250825" y="836612"/>
            <a:ext cx="8893175" cy="1439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Formal Reports: </a:t>
            </a:r>
            <a:b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71" name="Google Shape;271;p43"/>
          <p:cNvSpPr txBox="1"/>
          <p:nvPr>
            <p:ph idx="1" type="body"/>
          </p:nvPr>
        </p:nvSpPr>
        <p:spPr>
          <a:xfrm>
            <a:off x="323850" y="1628775"/>
            <a:ext cx="8820150" cy="4797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Formal Report Should Contain: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Title Page – including name, date and abstract.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and Analysis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Appendices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IEEE Transmag </a:t>
            </a:r>
            <a:r>
              <a:rPr b="1" i="0" lang="en-US" sz="1200" u="sng">
                <a:solidFill>
                  <a:schemeClr val="hlink"/>
                </a:solidFill>
                <a:hlinkClick r:id="rId3"/>
              </a:rPr>
              <a:t>http://www.ieee.org/publications_standards/publications/authors/authors_journals.html</a:t>
            </a: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4 pages </a:t>
            </a:r>
            <a:endParaRPr/>
          </a:p>
          <a:p>
            <a:pPr indent="-457200" lvl="1" marL="914400" rtl="0" algn="ct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t/>
            </a:r>
            <a:endParaRPr b="1" i="0" sz="4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1" marL="9144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t/>
            </a:r>
            <a:endParaRPr b="1" i="0" sz="4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" lvl="0" marL="34290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t/>
            </a:r>
            <a:endParaRPr b="1" i="0" sz="4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"/>
          <p:cNvSpPr txBox="1"/>
          <p:nvPr>
            <p:ph type="title"/>
          </p:nvPr>
        </p:nvSpPr>
        <p:spPr>
          <a:xfrm>
            <a:off x="330200" y="908050"/>
            <a:ext cx="8489950" cy="129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Submit Electronically</a:t>
            </a:r>
            <a:endParaRPr/>
          </a:p>
        </p:txBody>
      </p:sp>
      <p:sp>
        <p:nvSpPr>
          <p:cNvPr id="277" name="Google Shape;277;p44"/>
          <p:cNvSpPr txBox="1"/>
          <p:nvPr>
            <p:ph idx="1" type="body"/>
          </p:nvPr>
        </p:nvSpPr>
        <p:spPr>
          <a:xfrm>
            <a:off x="323850" y="2133600"/>
            <a:ext cx="848995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the formal report via Moodle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the Declaration Sheet Electronically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information to follow</a:t>
            </a:r>
            <a:endParaRPr/>
          </a:p>
        </p:txBody>
      </p:sp>
      <p:pic>
        <p:nvPicPr>
          <p:cNvPr id="278" name="Google Shape;27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3212" y="4221162"/>
            <a:ext cx="3486150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4"/>
          <p:cNvSpPr/>
          <p:nvPr/>
        </p:nvSpPr>
        <p:spPr>
          <a:xfrm>
            <a:off x="1547812" y="5373687"/>
            <a:ext cx="1368425" cy="576262"/>
          </a:xfrm>
          <a:prstGeom prst="rightArrow">
            <a:avLst>
              <a:gd fmla="val 17052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5C75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44"/>
          <p:cNvSpPr txBox="1"/>
          <p:nvPr/>
        </p:nvSpPr>
        <p:spPr>
          <a:xfrm>
            <a:off x="1524000" y="5454650"/>
            <a:ext cx="11525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Submit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5"/>
          <p:cNvSpPr txBox="1"/>
          <p:nvPr>
            <p:ph type="title"/>
          </p:nvPr>
        </p:nvSpPr>
        <p:spPr>
          <a:xfrm>
            <a:off x="330200" y="908050"/>
            <a:ext cx="8489950" cy="129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Problem Sheet 2</a:t>
            </a:r>
            <a:endParaRPr/>
          </a:p>
        </p:txBody>
      </p:sp>
      <p:grpSp>
        <p:nvGrpSpPr>
          <p:cNvPr id="286" name="Google Shape;286;p45"/>
          <p:cNvGrpSpPr/>
          <p:nvPr/>
        </p:nvGrpSpPr>
        <p:grpSpPr>
          <a:xfrm>
            <a:off x="1692275" y="1700212"/>
            <a:ext cx="6092825" cy="4759325"/>
            <a:chOff x="0" y="0"/>
            <a:chExt cx="2147483647" cy="2147483647"/>
          </a:xfrm>
        </p:grpSpPr>
        <p:pic>
          <p:nvPicPr>
            <p:cNvPr id="287" name="Google Shape;287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2147483647" cy="21474836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8" name="Google Shape;288;p45"/>
            <p:cNvSpPr txBox="1"/>
            <p:nvPr/>
          </p:nvSpPr>
          <p:spPr>
            <a:xfrm>
              <a:off x="296914813" y="112046644"/>
              <a:ext cx="1649355673" cy="319441094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THE</a:t>
              </a:r>
              <a:r>
                <a:rPr b="0" i="0" lang="en-US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16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COURSEWORK </a:t>
              </a:r>
              <a:r>
                <a:rPr b="1" i="0" lang="en-US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SHOCKER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OF THE YEAR!</a:t>
              </a: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6"/>
          <p:cNvSpPr txBox="1"/>
          <p:nvPr>
            <p:ph type="title"/>
          </p:nvPr>
        </p:nvSpPr>
        <p:spPr>
          <a:xfrm>
            <a:off x="330200" y="908050"/>
            <a:ext cx="8489950" cy="129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Problem Sheet 2: Quiz</a:t>
            </a:r>
            <a:b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Assessing a flawed </a:t>
            </a:r>
            <a:b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Scientific Paper</a:t>
            </a:r>
            <a:endParaRPr/>
          </a:p>
        </p:txBody>
      </p:sp>
      <p:sp>
        <p:nvSpPr>
          <p:cNvPr id="294" name="Google Shape;294;p46"/>
          <p:cNvSpPr txBox="1"/>
          <p:nvPr>
            <p:ph idx="1" type="body"/>
          </p:nvPr>
        </p:nvSpPr>
        <p:spPr>
          <a:xfrm>
            <a:off x="323850" y="2420937"/>
            <a:ext cx="3952875" cy="345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on ‘Problem Sheet 2’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Multi-Choice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‘next’ to see what the questions are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‘check’ to see if your answer is correct (2</a:t>
            </a:r>
            <a:r>
              <a:rPr b="0" baseline="30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attempts are not available)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finished, you submit your answers for marking (finish and submit)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5" name="Google Shape;295;p46"/>
          <p:cNvGrpSpPr/>
          <p:nvPr/>
        </p:nvGrpSpPr>
        <p:grpSpPr>
          <a:xfrm>
            <a:off x="4500562" y="1484312"/>
            <a:ext cx="4278312" cy="1981200"/>
            <a:chOff x="0" y="0"/>
            <a:chExt cx="2147483647" cy="2147483647"/>
          </a:xfrm>
        </p:grpSpPr>
        <p:pic>
          <p:nvPicPr>
            <p:cNvPr id="296" name="Google Shape;296;p4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97592531" y="0"/>
              <a:ext cx="1749891115" cy="21474836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Google Shape;297;p46"/>
            <p:cNvSpPr/>
            <p:nvPr/>
          </p:nvSpPr>
          <p:spPr>
            <a:xfrm>
              <a:off x="0" y="702061995"/>
              <a:ext cx="433480991" cy="624628089"/>
            </a:xfrm>
            <a:prstGeom prst="rightArrow">
              <a:avLst>
                <a:gd fmla="val 14393" name="adj1"/>
                <a:gd fmla="val 50000" name="adj2"/>
              </a:avLst>
            </a:prstGeom>
            <a:solidFill>
              <a:schemeClr val="accent1"/>
            </a:solidFill>
            <a:ln cap="flat" cmpd="sng" w="25400">
              <a:solidFill>
                <a:srgbClr val="5C757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98" name="Google Shape;298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2887" y="3541712"/>
            <a:ext cx="3425825" cy="29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7"/>
          <p:cNvSpPr txBox="1"/>
          <p:nvPr>
            <p:ph type="title"/>
          </p:nvPr>
        </p:nvSpPr>
        <p:spPr>
          <a:xfrm>
            <a:off x="330200" y="908050"/>
            <a:ext cx="8489950" cy="129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Problem Sheet 1: Quiz</a:t>
            </a:r>
            <a:endParaRPr/>
          </a:p>
        </p:txBody>
      </p:sp>
      <p:sp>
        <p:nvSpPr>
          <p:cNvPr id="304" name="Google Shape;304;p47"/>
          <p:cNvSpPr txBox="1"/>
          <p:nvPr>
            <p:ph idx="1" type="body"/>
          </p:nvPr>
        </p:nvSpPr>
        <p:spPr>
          <a:xfrm>
            <a:off x="323850" y="2420937"/>
            <a:ext cx="3952875" cy="345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on ‘Problem Sheet 1’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Multi-Choice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Penalties for wrong answers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‘next’ to see what the questions are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‘check’ to see if your answer is correct (penalty applied for mistake)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finished, you submit your answers for marking (finish and submit)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47"/>
          <p:cNvGrpSpPr/>
          <p:nvPr/>
        </p:nvGrpSpPr>
        <p:grpSpPr>
          <a:xfrm>
            <a:off x="4500562" y="1484312"/>
            <a:ext cx="4278312" cy="1981200"/>
            <a:chOff x="0" y="0"/>
            <a:chExt cx="2147483647" cy="2147483647"/>
          </a:xfrm>
        </p:grpSpPr>
        <p:pic>
          <p:nvPicPr>
            <p:cNvPr id="306" name="Google Shape;306;p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97592531" y="0"/>
              <a:ext cx="1749891115" cy="21474836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7" name="Google Shape;307;p47"/>
            <p:cNvSpPr/>
            <p:nvPr/>
          </p:nvSpPr>
          <p:spPr>
            <a:xfrm>
              <a:off x="0" y="702061995"/>
              <a:ext cx="433480991" cy="624628089"/>
            </a:xfrm>
            <a:prstGeom prst="rightArrow">
              <a:avLst>
                <a:gd fmla="val 14393" name="adj1"/>
                <a:gd fmla="val 50000" name="adj2"/>
              </a:avLst>
            </a:prstGeom>
            <a:solidFill>
              <a:schemeClr val="accent1"/>
            </a:solidFill>
            <a:ln cap="flat" cmpd="sng" w="25400">
              <a:solidFill>
                <a:srgbClr val="5C757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47"/>
          <p:cNvGrpSpPr/>
          <p:nvPr/>
        </p:nvGrpSpPr>
        <p:grpSpPr>
          <a:xfrm>
            <a:off x="4500562" y="3644900"/>
            <a:ext cx="3581400" cy="2884487"/>
            <a:chOff x="0" y="0"/>
            <a:chExt cx="2147483647" cy="2147483647"/>
          </a:xfrm>
        </p:grpSpPr>
        <p:pic>
          <p:nvPicPr>
            <p:cNvPr id="309" name="Google Shape;309;p4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35937875" y="0"/>
              <a:ext cx="1111545771" cy="21474836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0" name="Google Shape;310;p47"/>
            <p:cNvSpPr/>
            <p:nvPr/>
          </p:nvSpPr>
          <p:spPr>
            <a:xfrm>
              <a:off x="0" y="750496617"/>
              <a:ext cx="647290922" cy="911232465"/>
            </a:xfrm>
            <a:prstGeom prst="rightArrow">
              <a:avLst>
                <a:gd fmla="val 10800" name="adj1"/>
                <a:gd fmla="val 50000" name="adj2"/>
              </a:avLst>
            </a:prstGeom>
            <a:solidFill>
              <a:schemeClr val="accent1"/>
            </a:solidFill>
            <a:ln cap="flat" cmpd="sng" w="25400">
              <a:solidFill>
                <a:srgbClr val="5C757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6237" y="1916112"/>
            <a:ext cx="5851525" cy="335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9"/>
          <p:cNvSpPr txBox="1"/>
          <p:nvPr>
            <p:ph type="title"/>
          </p:nvPr>
        </p:nvSpPr>
        <p:spPr>
          <a:xfrm>
            <a:off x="330200" y="908050"/>
            <a:ext cx="8489950" cy="129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Feedback, Feedforward:</a:t>
            </a:r>
            <a:b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Your Responsibilities</a:t>
            </a:r>
            <a:endParaRPr/>
          </a:p>
        </p:txBody>
      </p:sp>
      <p:pic>
        <p:nvPicPr>
          <p:cNvPr id="321" name="Google Shape;32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087" y="2586037"/>
            <a:ext cx="698182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9"/>
          <p:cNvSpPr/>
          <p:nvPr/>
        </p:nvSpPr>
        <p:spPr>
          <a:xfrm>
            <a:off x="468312" y="4833937"/>
            <a:ext cx="1366837" cy="792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24859" y="23945"/>
                </a:moveTo>
                <a:lnTo>
                  <a:pt x="-2819" y="11484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rgbClr val="5C75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Guide</a:t>
            </a:r>
            <a:endParaRPr/>
          </a:p>
        </p:txBody>
      </p:sp>
      <p:sp>
        <p:nvSpPr>
          <p:cNvPr id="323" name="Google Shape;323;p49"/>
          <p:cNvSpPr/>
          <p:nvPr/>
        </p:nvSpPr>
        <p:spPr>
          <a:xfrm>
            <a:off x="6662737" y="4973637"/>
            <a:ext cx="1368425" cy="792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31480" y="336"/>
                </a:moveTo>
                <a:lnTo>
                  <a:pt x="-2819" y="11484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rgbClr val="5C75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Lab Book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Write Up</a:t>
            </a:r>
            <a:endParaRPr/>
          </a:p>
        </p:txBody>
      </p:sp>
      <p:sp>
        <p:nvSpPr>
          <p:cNvPr id="324" name="Google Shape;324;p49"/>
          <p:cNvSpPr/>
          <p:nvPr/>
        </p:nvSpPr>
        <p:spPr>
          <a:xfrm>
            <a:off x="2195512" y="5157787"/>
            <a:ext cx="1368425" cy="1516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22408" y="15053"/>
                </a:moveTo>
                <a:lnTo>
                  <a:pt x="-2819" y="11484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rgbClr val="5C75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Verbal Feedback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Lab Book Assessment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DRT</a:t>
            </a:r>
            <a:endParaRPr/>
          </a:p>
        </p:txBody>
      </p:sp>
      <p:sp>
        <p:nvSpPr>
          <p:cNvPr id="325" name="Google Shape;325;p49"/>
          <p:cNvSpPr/>
          <p:nvPr/>
        </p:nvSpPr>
        <p:spPr>
          <a:xfrm>
            <a:off x="5580062" y="1700212"/>
            <a:ext cx="1368425" cy="792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53257" y="-11929"/>
                </a:moveTo>
                <a:lnTo>
                  <a:pt x="27898" y="12710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rgbClr val="5C75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Next Experimental Write Up</a:t>
            </a:r>
            <a:endParaRPr/>
          </a:p>
        </p:txBody>
      </p:sp>
      <p:sp>
        <p:nvSpPr>
          <p:cNvPr id="326" name="Google Shape;326;p49"/>
          <p:cNvSpPr txBox="1"/>
          <p:nvPr/>
        </p:nvSpPr>
        <p:spPr>
          <a:xfrm>
            <a:off x="4518025" y="5897562"/>
            <a:ext cx="3960812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need to make the mistakes first: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waste time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0"/>
          <p:cNvSpPr txBox="1"/>
          <p:nvPr>
            <p:ph type="title"/>
          </p:nvPr>
        </p:nvSpPr>
        <p:spPr>
          <a:xfrm>
            <a:off x="330200" y="908050"/>
            <a:ext cx="8489950" cy="129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Feedback, Feedforward:</a:t>
            </a:r>
            <a:b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Your Responsibilities 1</a:t>
            </a:r>
            <a:endParaRPr/>
          </a:p>
        </p:txBody>
      </p:sp>
      <p:pic>
        <p:nvPicPr>
          <p:cNvPr id="332" name="Google Shape;33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087" y="2586037"/>
            <a:ext cx="698182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50"/>
          <p:cNvSpPr/>
          <p:nvPr/>
        </p:nvSpPr>
        <p:spPr>
          <a:xfrm>
            <a:off x="468312" y="4833937"/>
            <a:ext cx="1366837" cy="792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24859" y="23945"/>
                </a:moveTo>
                <a:lnTo>
                  <a:pt x="-2819" y="11484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rgbClr val="5C75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What we want you to be able to do</a:t>
            </a:r>
            <a:endParaRPr/>
          </a:p>
        </p:txBody>
      </p:sp>
      <p:sp>
        <p:nvSpPr>
          <p:cNvPr id="334" name="Google Shape;334;p50"/>
          <p:cNvSpPr/>
          <p:nvPr/>
        </p:nvSpPr>
        <p:spPr>
          <a:xfrm>
            <a:off x="6662737" y="4973637"/>
            <a:ext cx="1368425" cy="792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31480" y="336"/>
                </a:moveTo>
                <a:lnTo>
                  <a:pt x="-2819" y="11484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rgbClr val="5C75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What you do + ‘Errors’</a:t>
            </a:r>
            <a:endParaRPr/>
          </a:p>
        </p:txBody>
      </p:sp>
      <p:sp>
        <p:nvSpPr>
          <p:cNvPr id="335" name="Google Shape;335;p50"/>
          <p:cNvSpPr/>
          <p:nvPr/>
        </p:nvSpPr>
        <p:spPr>
          <a:xfrm>
            <a:off x="2195512" y="5765800"/>
            <a:ext cx="1368425" cy="90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54343" y="15514"/>
                </a:moveTo>
                <a:lnTo>
                  <a:pt x="-2819" y="11484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rgbClr val="5C75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Comparison between what we want you to do want what you did</a:t>
            </a:r>
            <a:endParaRPr/>
          </a:p>
        </p:txBody>
      </p:sp>
      <p:sp>
        <p:nvSpPr>
          <p:cNvPr id="336" name="Google Shape;336;p50"/>
          <p:cNvSpPr/>
          <p:nvPr/>
        </p:nvSpPr>
        <p:spPr>
          <a:xfrm>
            <a:off x="5580062" y="1700212"/>
            <a:ext cx="1368425" cy="792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53257" y="-11929"/>
                </a:moveTo>
                <a:lnTo>
                  <a:pt x="27898" y="12710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rgbClr val="5C75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Process to fix what you did wrong previously</a:t>
            </a:r>
            <a:endParaRPr/>
          </a:p>
        </p:txBody>
      </p:sp>
      <p:sp>
        <p:nvSpPr>
          <p:cNvPr id="337" name="Google Shape;337;p50"/>
          <p:cNvSpPr txBox="1"/>
          <p:nvPr/>
        </p:nvSpPr>
        <p:spPr>
          <a:xfrm>
            <a:off x="4518025" y="5897562"/>
            <a:ext cx="3960812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need to make the mistakes first: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waste time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>
            <p:ph type="title"/>
          </p:nvPr>
        </p:nvSpPr>
        <p:spPr>
          <a:xfrm>
            <a:off x="330200" y="908050"/>
            <a:ext cx="8489950" cy="129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Feedback, Feedforward:</a:t>
            </a:r>
            <a:b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Your Responsibilities 2</a:t>
            </a:r>
            <a:endParaRPr/>
          </a:p>
        </p:txBody>
      </p:sp>
      <p:pic>
        <p:nvPicPr>
          <p:cNvPr id="343" name="Google Shape;34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450" y="2997200"/>
            <a:ext cx="7277100" cy="1757362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51"/>
          <p:cNvSpPr/>
          <p:nvPr/>
        </p:nvSpPr>
        <p:spPr>
          <a:xfrm>
            <a:off x="539750" y="5208587"/>
            <a:ext cx="1368425" cy="792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24859" y="23945"/>
                </a:moveTo>
                <a:lnTo>
                  <a:pt x="-2819" y="11484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rgbClr val="5C75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What we want you to be able to do</a:t>
            </a:r>
            <a:endParaRPr/>
          </a:p>
        </p:txBody>
      </p:sp>
      <p:sp>
        <p:nvSpPr>
          <p:cNvPr id="345" name="Google Shape;345;p51"/>
          <p:cNvSpPr/>
          <p:nvPr/>
        </p:nvSpPr>
        <p:spPr>
          <a:xfrm>
            <a:off x="5724525" y="1341437"/>
            <a:ext cx="1368425" cy="792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54316" y="-23120"/>
                </a:moveTo>
                <a:lnTo>
                  <a:pt x="24985" y="-1853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rgbClr val="5C75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We tell you how NOT to make common mistakes</a:t>
            </a:r>
            <a:endParaRPr/>
          </a:p>
        </p:txBody>
      </p:sp>
      <p:sp>
        <p:nvSpPr>
          <p:cNvPr id="346" name="Google Shape;346;p51"/>
          <p:cNvSpPr/>
          <p:nvPr/>
        </p:nvSpPr>
        <p:spPr>
          <a:xfrm>
            <a:off x="7235825" y="4802187"/>
            <a:ext cx="1368425" cy="792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2414" y="3708"/>
                </a:moveTo>
                <a:lnTo>
                  <a:pt x="-3878" y="11484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rgbClr val="5C75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What you do + ‘Errors’</a:t>
            </a:r>
            <a:endParaRPr/>
          </a:p>
        </p:txBody>
      </p:sp>
      <p:sp>
        <p:nvSpPr>
          <p:cNvPr id="347" name="Google Shape;347;p51"/>
          <p:cNvSpPr/>
          <p:nvPr/>
        </p:nvSpPr>
        <p:spPr>
          <a:xfrm>
            <a:off x="2195512" y="5765800"/>
            <a:ext cx="1368425" cy="90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41417" y="17353"/>
                </a:moveTo>
                <a:lnTo>
                  <a:pt x="-2819" y="11484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rgbClr val="5C75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Comparison between what we want you to do want what you did</a:t>
            </a:r>
            <a:endParaRPr/>
          </a:p>
        </p:txBody>
      </p:sp>
      <p:sp>
        <p:nvSpPr>
          <p:cNvPr id="348" name="Google Shape;348;p51"/>
          <p:cNvSpPr/>
          <p:nvPr/>
        </p:nvSpPr>
        <p:spPr>
          <a:xfrm>
            <a:off x="4643437" y="4865687"/>
            <a:ext cx="1368425" cy="90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9490" y="17046"/>
                </a:moveTo>
                <a:lnTo>
                  <a:pt x="-2819" y="11484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rgbClr val="5C75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Comparison to eliminate common mistakes</a:t>
            </a:r>
            <a:endParaRPr/>
          </a:p>
        </p:txBody>
      </p:sp>
      <p:sp>
        <p:nvSpPr>
          <p:cNvPr id="349" name="Google Shape;349;p51"/>
          <p:cNvSpPr txBox="1"/>
          <p:nvPr/>
        </p:nvSpPr>
        <p:spPr>
          <a:xfrm>
            <a:off x="5200650" y="6165850"/>
            <a:ext cx="3287712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Significant Reduction in Errors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2"/>
          <p:cNvSpPr txBox="1"/>
          <p:nvPr>
            <p:ph type="title"/>
          </p:nvPr>
        </p:nvSpPr>
        <p:spPr>
          <a:xfrm>
            <a:off x="330200" y="908050"/>
            <a:ext cx="8489950" cy="129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Feedback, Feedforward:</a:t>
            </a:r>
            <a:b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Your Responsibilities 2</a:t>
            </a:r>
            <a:endParaRPr/>
          </a:p>
        </p:txBody>
      </p:sp>
      <p:pic>
        <p:nvPicPr>
          <p:cNvPr id="355" name="Google Shape;355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450" y="2997200"/>
            <a:ext cx="7277100" cy="1757362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2"/>
          <p:cNvSpPr/>
          <p:nvPr/>
        </p:nvSpPr>
        <p:spPr>
          <a:xfrm>
            <a:off x="539750" y="5208587"/>
            <a:ext cx="1368425" cy="792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24859" y="23945"/>
                </a:moveTo>
                <a:lnTo>
                  <a:pt x="-2819" y="11484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rgbClr val="5C75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Guide</a:t>
            </a:r>
            <a:endParaRPr/>
          </a:p>
        </p:txBody>
      </p:sp>
      <p:sp>
        <p:nvSpPr>
          <p:cNvPr id="357" name="Google Shape;357;p52"/>
          <p:cNvSpPr/>
          <p:nvPr/>
        </p:nvSpPr>
        <p:spPr>
          <a:xfrm>
            <a:off x="6300787" y="836612"/>
            <a:ext cx="1871662" cy="1368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41304" y="-18899"/>
                </a:moveTo>
                <a:lnTo>
                  <a:pt x="24985" y="-1853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rgbClr val="5C75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W-Grades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eTaskbooks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Feedforward Resources in Moodle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Verbal Feedforward</a:t>
            </a:r>
            <a:endParaRPr/>
          </a:p>
        </p:txBody>
      </p:sp>
      <p:sp>
        <p:nvSpPr>
          <p:cNvPr id="358" name="Google Shape;358;p52"/>
          <p:cNvSpPr/>
          <p:nvPr/>
        </p:nvSpPr>
        <p:spPr>
          <a:xfrm>
            <a:off x="2195512" y="5373687"/>
            <a:ext cx="1368425" cy="116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23528" y="17966"/>
                </a:moveTo>
                <a:lnTo>
                  <a:pt x="-2819" y="11484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rgbClr val="5C75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Verbal Feedback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Lab Book Assessment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DRT</a:t>
            </a:r>
            <a:endParaRPr/>
          </a:p>
        </p:txBody>
      </p:sp>
      <p:sp>
        <p:nvSpPr>
          <p:cNvPr id="359" name="Google Shape;359;p52"/>
          <p:cNvSpPr/>
          <p:nvPr/>
        </p:nvSpPr>
        <p:spPr>
          <a:xfrm>
            <a:off x="6516687" y="2420937"/>
            <a:ext cx="1368425" cy="792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48755" y="-27106"/>
                </a:moveTo>
                <a:lnTo>
                  <a:pt x="27898" y="12710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rgbClr val="5C75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Next Experimental Write Up</a:t>
            </a:r>
            <a:endParaRPr/>
          </a:p>
        </p:txBody>
      </p:sp>
      <p:sp>
        <p:nvSpPr>
          <p:cNvPr id="360" name="Google Shape;360;p52"/>
          <p:cNvSpPr/>
          <p:nvPr/>
        </p:nvSpPr>
        <p:spPr>
          <a:xfrm>
            <a:off x="6935787" y="5300662"/>
            <a:ext cx="1368425" cy="792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27772" y="3095"/>
                </a:moveTo>
                <a:lnTo>
                  <a:pt x="-2819" y="11484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rgbClr val="5C75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Lab Book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Write Up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23850" y="1125537"/>
            <a:ext cx="8489950" cy="273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next few sections are on general 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Formal Reports issues.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However, for the fullest explanation 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(and Journal requirements) use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5875" y="3860800"/>
            <a:ext cx="4248150" cy="241458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1763712" y="5732462"/>
            <a:ext cx="863600" cy="576262"/>
          </a:xfrm>
          <a:prstGeom prst="rightArrow">
            <a:avLst>
              <a:gd fmla="val 14393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5C75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642937" y="92868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Format: Flow</a:t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971550" y="1628775"/>
            <a:ext cx="6835775" cy="4770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Readers interpret prose more easily when it flows smoothly...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background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rationale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conclusion.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force the reader to figure out your logic – clearly state the rational.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addition, it is much easier on the reader if you explicitly state the logic behind any transitions from one idea to another.”</a:t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0" y="6611937"/>
            <a:ext cx="4611687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http://www.sci.sdsu.edu/~smaloy/MicrobialGenetics/topics/scientific-writing.pdf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642937" y="92868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Format: Abbreviations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928687" y="1643062"/>
            <a:ext cx="6835775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standard abbreviations (hr, min, sec, etc) instead of writing complete words.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abbreviations the first time they are used, then subsequently use the abbreviation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[e.g. Britannia Royal Naval College (BRNC)].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a general rule, do not use an abbreviation unless a term is used at least three times in the manuscript.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two exceptions (the degree symbol and percent symbol), a space should be left between numbers and the accompanying unit.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general, abbreviations should not be written in the plural form (e.g. 1 ml or 5 ml, not mls).</a:t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0" y="6611937"/>
            <a:ext cx="4611687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http://www.sci.sdsu.edu/~smaloy/MicrobialGenetics/topics/scientific-writing.pdf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642937" y="92868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Format: Past, Present and Future Tense</a:t>
            </a:r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971550" y="2276475"/>
            <a:ext cx="6835775" cy="317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described in your paper should be described in past tense (you’ve done these experiments, but your results are not yet “accepted “by the scientific community).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from published papers should be described in the present tense (based upon the assumption that published results are “accepted”).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experiments that you plan to do in the future should be described in the future tense.</a:t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0" y="6611937"/>
            <a:ext cx="4611687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http://www.sci.sdsu.edu/~smaloy/MicrobialGenetics/topics/scientific-writing.pdf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714375" y="6429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Format: Past, Present and Future Tense</a:t>
            </a:r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928687" y="1785937"/>
            <a:ext cx="6835775" cy="4954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Third vs first person.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OK to use first person in scientific writing, but it should be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very sparingly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reserve the use of first person for things that you want to emphasize that “you” uniquely did (i.e. not things that many others have done as well).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don’t use ‘you’:  I will reserve that for the paper that will get me the Nobel Prize.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text should be written in the third person to avoid sounding like an autobiographical account penned by a self-important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author.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However, it is better to say “It is possible to ..” than to say “One could ...”.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Writing that uses the impersonal pronoun ‘One’ often seems noncommittal, archaic and dry.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addition, inanimate objects (like ‘scopes, multimeters, etc) should be described in third person</a:t>
            </a:r>
            <a:endParaRPr/>
          </a:p>
        </p:txBody>
      </p:sp>
      <p:sp>
        <p:nvSpPr>
          <p:cNvPr id="123" name="Google Shape;123;p21"/>
          <p:cNvSpPr txBox="1"/>
          <p:nvPr/>
        </p:nvSpPr>
        <p:spPr>
          <a:xfrm>
            <a:off x="0" y="6611937"/>
            <a:ext cx="4611687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http://www.sci.sdsu.edu/~smaloy/MicrobialGenetics/topics/scientific-writing.pdf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714375" y="6429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Format: Empty Phrases</a:t>
            </a:r>
            <a:endParaRPr/>
          </a:p>
        </p:txBody>
      </p:sp>
      <p:sp>
        <p:nvSpPr>
          <p:cNvPr id="129" name="Google Shape;129;p22"/>
          <p:cNvSpPr txBox="1"/>
          <p:nvPr/>
        </p:nvSpPr>
        <p:spPr>
          <a:xfrm>
            <a:off x="928687" y="1643062"/>
            <a:ext cx="6835775" cy="5078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Avoid using phrases that do not contribute to understanding.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the following phrases could be shortened (or completely deleted) without altering the meaning of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sentence: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“the fact that ...” (delete);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“In order to ...” (shorten to simply “To ...”).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short, don’t use more words than you need to make your point.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not the ‘humanities’.  Channelling the spirit of a Romance Poet is not required.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many cases you will have a limit on the size of your paper. Say what needs to be said efficiently...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images to help to reduce your text quantity. However, do not add images that are not used in the text.  That is a waste.</a:t>
            </a:r>
            <a:endParaRPr/>
          </a:p>
        </p:txBody>
      </p:sp>
      <p:sp>
        <p:nvSpPr>
          <p:cNvPr id="130" name="Google Shape;130;p22"/>
          <p:cNvSpPr txBox="1"/>
          <p:nvPr/>
        </p:nvSpPr>
        <p:spPr>
          <a:xfrm>
            <a:off x="0" y="6611937"/>
            <a:ext cx="4611687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http://www.sci.sdsu.edu/~smaloy/MicrobialGenetics/topics/scientific-writing.pdf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Custom Design 15">
      <a:dk1>
        <a:srgbClr val="000000"/>
      </a:dk1>
      <a:lt1>
        <a:srgbClr val="FFFFFF"/>
      </a:lt1>
      <a:dk2>
        <a:srgbClr val="004359"/>
      </a:dk2>
      <a:lt2>
        <a:srgbClr val="808080"/>
      </a:lt2>
      <a:accent1>
        <a:srgbClr val="7FA1AC"/>
      </a:accent1>
      <a:accent2>
        <a:srgbClr val="004359"/>
      </a:accent2>
      <a:accent3>
        <a:srgbClr val="FFFFFF"/>
      </a:accent3>
      <a:accent4>
        <a:srgbClr val="000000"/>
      </a:accent4>
      <a:accent5>
        <a:srgbClr val="C0CDD2"/>
      </a:accent5>
      <a:accent6>
        <a:srgbClr val="003C50"/>
      </a:accent6>
      <a:hlink>
        <a:srgbClr val="459CBD"/>
      </a:hlink>
      <a:folHlink>
        <a:srgbClr val="B25D8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Custom Design">
  <a:themeElements>
    <a:clrScheme name="Custom Design 15">
      <a:dk1>
        <a:srgbClr val="000000"/>
      </a:dk1>
      <a:lt1>
        <a:srgbClr val="FFFFFF"/>
      </a:lt1>
      <a:dk2>
        <a:srgbClr val="004359"/>
      </a:dk2>
      <a:lt2>
        <a:srgbClr val="808080"/>
      </a:lt2>
      <a:accent1>
        <a:srgbClr val="7FA1AC"/>
      </a:accent1>
      <a:accent2>
        <a:srgbClr val="004359"/>
      </a:accent2>
      <a:accent3>
        <a:srgbClr val="FFFFFF"/>
      </a:accent3>
      <a:accent4>
        <a:srgbClr val="000000"/>
      </a:accent4>
      <a:accent5>
        <a:srgbClr val="C0CDD2"/>
      </a:accent5>
      <a:accent6>
        <a:srgbClr val="003C50"/>
      </a:accent6>
      <a:hlink>
        <a:srgbClr val="459CBD"/>
      </a:hlink>
      <a:folHlink>
        <a:srgbClr val="B25D8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