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6" r:id="rId5"/>
    <p:sldId id="263" r:id="rId6"/>
    <p:sldId id="267" r:id="rId7"/>
    <p:sldId id="268" r:id="rId8"/>
    <p:sldId id="270" r:id="rId9"/>
    <p:sldId id="271" r:id="rId10"/>
    <p:sldId id="272" r:id="rId11"/>
    <p:sldId id="274" r:id="rId12"/>
    <p:sldId id="264" r:id="rId13"/>
    <p:sldId id="273" r:id="rId14"/>
    <p:sldId id="275" r:id="rId15"/>
    <p:sldId id="265" r:id="rId16"/>
    <p:sldId id="278" r:id="rId17"/>
    <p:sldId id="276" r:id="rId18"/>
    <p:sldId id="288" r:id="rId19"/>
    <p:sldId id="296" r:id="rId20"/>
    <p:sldId id="297" r:id="rId21"/>
    <p:sldId id="298" r:id="rId22"/>
    <p:sldId id="277" r:id="rId23"/>
    <p:sldId id="279" r:id="rId24"/>
    <p:sldId id="280" r:id="rId25"/>
    <p:sldId id="281" r:id="rId26"/>
    <p:sldId id="289" r:id="rId27"/>
    <p:sldId id="261" r:id="rId28"/>
    <p:sldId id="2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0" autoAdjust="0"/>
  </p:normalViewPr>
  <p:slideViewPr>
    <p:cSldViewPr>
      <p:cViewPr>
        <p:scale>
          <a:sx n="100" d="100"/>
          <a:sy n="100" d="100"/>
        </p:scale>
        <p:origin x="-666" y="-816"/>
      </p:cViewPr>
      <p:guideLst>
        <p:guide orient="horz" pos="16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499D20-4B32-4AE7-8846-10CD72DB5770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5916E0-A461-423D-A35C-CE8B6A4564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7C6923-4885-4666-978C-19D47B1D17E9}" type="slidenum">
              <a:rPr lang="zh-CN" altLang="en-US" sz="1200">
                <a:latin typeface="Calibri" pitchFamily="34" charset="0"/>
              </a:rPr>
              <a:pPr algn="r"/>
              <a:t>28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2F8C3-0B9C-4481-A29A-E81A07721124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8F0A6-BD62-482F-9C0C-60A456B99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04B32-E92A-46B9-BC34-B04B378DBF94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A0A9E-6E8C-483F-B74A-7D157FDA4F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96546-AEC7-4FD6-924F-3B397296A301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EBD3F-81EE-48E2-8FC6-E8AFA83D40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00B08-D119-472F-9AC5-F668EBC66A17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F148-76DF-4DD2-9968-F6205DEC4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907F0-5A00-45F6-BD10-E2396F98A47D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8879-94F5-492E-B621-573651063D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B87B6-6439-4CF4-838A-120EA088A8A4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C77C5-13D9-4F61-83C7-3844404A2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3DFFA-5B5D-4C90-A28F-52FB5B511DC0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C2EDD-4A05-4879-A743-15724EA8F8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5B5C6-1365-4561-B0DD-D89F74F4D7D4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C0C7-7D5F-4CC4-AAE9-08D6B5BA8E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3A7EA-B8D0-4B86-89B6-41D727091AA8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407CD-5BA7-4B89-8DFF-E5695AFA2C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02E7C-9447-4319-8864-1F758E835C47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91B5-D98A-47FC-9A5E-C8D635655E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CB325-7888-4643-890D-F5C6EEA1F80F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9F6C3-B6F2-4472-863D-A448FEF50D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5444AE-AD40-4FFA-8B6C-E9783CE8E390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C1FAF8-7DAF-4C9B-83F8-C9A9A7A79F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4"/>
          <p:cNvSpPr txBox="1">
            <a:spLocks noChangeArrowheads="1"/>
          </p:cNvSpPr>
          <p:nvPr/>
        </p:nvSpPr>
        <p:spPr bwMode="auto">
          <a:xfrm>
            <a:off x="631825" y="876300"/>
            <a:ext cx="560863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/>
            <a:r>
              <a:rPr kumimoji="1" lang="zh-CN" altLang="en-US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kumimoji="1"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day</a:t>
            </a:r>
            <a:r>
              <a:rPr kumimoji="1" lang="zh-CN" altLang="en-US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攻防与检测</a:t>
            </a:r>
          </a:p>
        </p:txBody>
      </p:sp>
      <p:sp>
        <p:nvSpPr>
          <p:cNvPr id="14339" name="副标题 5"/>
          <p:cNvSpPr txBox="1">
            <a:spLocks noChangeArrowheads="1"/>
          </p:cNvSpPr>
          <p:nvPr/>
        </p:nvSpPr>
        <p:spPr bwMode="auto">
          <a:xfrm>
            <a:off x="641350" y="1608138"/>
            <a:ext cx="54530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>
              <a:spcBef>
                <a:spcPct val="20000"/>
              </a:spcBef>
              <a:buFont typeface="Arial" charset="0"/>
              <a:buNone/>
            </a:pPr>
            <a:endParaRPr kumimoji="1" lang="zh-CN" altLang="en-US">
              <a:solidFill>
                <a:srgbClr val="FFFFFF"/>
              </a:solidFill>
              <a:latin typeface="Microsoft YaHei Light"/>
              <a:ea typeface="Microsoft YaHei Light"/>
              <a:cs typeface="Microsoft YaHei Light"/>
            </a:endParaRPr>
          </a:p>
        </p:txBody>
      </p:sp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644525" y="3195638"/>
            <a:ext cx="5449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Microsoft YaHei Light"/>
                <a:ea typeface="Microsoft YaHei Light"/>
                <a:cs typeface="Microsoft YaHei Light"/>
                <a:sym typeface="+mn-ea"/>
              </a:rPr>
              <a:t>VSRC 2017-07-29</a:t>
            </a:r>
            <a:endParaRPr lang="zh-CN" altLang="en-US" sz="1400">
              <a:solidFill>
                <a:schemeClr val="bg1"/>
              </a:solidFill>
              <a:latin typeface="Microsoft YaHei Light"/>
              <a:ea typeface="Microsoft YaHei Light"/>
              <a:cs typeface="Microsoft YaHei Light"/>
              <a:sym typeface="+mn-ea"/>
            </a:endParaRPr>
          </a:p>
        </p:txBody>
      </p:sp>
      <p:sp>
        <p:nvSpPr>
          <p:cNvPr id="14343" name="副标题 5"/>
          <p:cNvSpPr txBox="1">
            <a:spLocks noChangeArrowheads="1"/>
          </p:cNvSpPr>
          <p:nvPr/>
        </p:nvSpPr>
        <p:spPr bwMode="auto">
          <a:xfrm>
            <a:off x="684213" y="1635125"/>
            <a:ext cx="54530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>
              <a:spcBef>
                <a:spcPct val="20000"/>
              </a:spcBef>
              <a:buFont typeface="Arial" charset="0"/>
              <a:buNone/>
            </a:pPr>
            <a:r>
              <a:rPr kumimoji="1" lang="zh-CN" altLang="en-US"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</a:rPr>
              <a:t>演讲者：</a:t>
            </a:r>
            <a:r>
              <a:rPr kumimoji="1" lang="en-US" altLang="zh-CN"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</a:rPr>
              <a:t>LCatro</a:t>
            </a:r>
          </a:p>
          <a:p>
            <a:pPr defTabSz="457200">
              <a:spcBef>
                <a:spcPct val="20000"/>
              </a:spcBef>
              <a:buFont typeface="Arial" charset="0"/>
              <a:buNone/>
            </a:pPr>
            <a:r>
              <a:rPr kumimoji="1" lang="zh-CN" altLang="en-US"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</a:rPr>
              <a:t>昊天实验室安全研究员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5798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一个简单的崩溃演示</a:t>
            </a:r>
          </a:p>
        </p:txBody>
      </p:sp>
      <p:sp>
        <p:nvSpPr>
          <p:cNvPr id="23554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IE 11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远程拒绝服务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0 day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     var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crash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= document.createEvent('MsGestureEvent');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  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crash</a:t>
            </a: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" name="图片 1" descr="I$8J(4J))N](]]AGE)LNI6X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238" y="1038225"/>
            <a:ext cx="5786437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UXSS</a:t>
            </a:r>
          </a:p>
        </p:txBody>
      </p:sp>
      <p:sp>
        <p:nvSpPr>
          <p:cNvPr id="24578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57555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XSS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的区别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XSS :WEB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后台过滤不严格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导致用户的输入可以被浏览器执行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UXSS :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浏览器内部逻辑问题导致脚本跨域执行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的原理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HTML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元素在浏览器中的实现存在域限制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在触发漏洞的情况下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,HTML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元素中的域可以被任意修改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达到跨域脚本执行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7"/>
          <p:cNvSpPr txBox="1">
            <a:spLocks noChangeArrowheads="1"/>
          </p:cNvSpPr>
          <p:nvPr/>
        </p:nvSpPr>
        <p:spPr bwMode="auto">
          <a:xfrm>
            <a:off x="1882775" y="185578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0">
                <a:solidFill>
                  <a:srgbClr val="F12972"/>
                </a:solidFill>
                <a:cs typeface="Arial" charset="0"/>
              </a:rPr>
              <a:t>03</a:t>
            </a:r>
            <a:endParaRPr lang="zh-CN" altLang="en-US" sz="9000">
              <a:solidFill>
                <a:srgbClr val="F12972"/>
              </a:solidFill>
              <a:cs typeface="Arial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435350" y="2100263"/>
            <a:ext cx="46434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利用方式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3462338" y="2706688"/>
            <a:ext cx="4643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点击添加你的副标题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浏览器远程代码执行利用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charset="-122"/>
            </a:endParaRPr>
          </a:p>
        </p:txBody>
      </p:sp>
      <p:sp>
        <p:nvSpPr>
          <p:cNvPr id="26626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漏洞缓解利用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: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堆风水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,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ASLR,DEP,CFG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en-US" altLang="zh-CN" sz="1600">
                <a:latin typeface="Calibri" pitchFamily="34" charset="0"/>
              </a:rPr>
              <a:t>https://github.com/tombkeeper/DEP-and-ASLR-bypass-without-ROP-or-JIT/blob/master/DEP-ASLR%20bypass%20without%20ROP-JIT.pdf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</a:rPr>
              <a:t>http://xlab.tencent.com/cn/2015/12/09/bypass-dep-and-cfg-using-jit-compiler-in-chakra-engine/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ROP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en-US" altLang="zh-CN" sz="1600">
                <a:latin typeface="Calibri" pitchFamily="34" charset="0"/>
              </a:rPr>
              <a:t>http://xlab.tencent.com/cn/2017/04/18/nsa-iis-vulnerability-analysis/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ShellCode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UXSS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利用</a:t>
            </a: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document.cookie + XMLHttpRequest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任意域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Cookie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获取</a:t>
            </a:r>
            <a:endParaRPr lang="en-US" altLang="zh-CN" sz="1600">
              <a:latin typeface="Calibri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在不依赖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XSS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的情况下获取用户的访问权限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配合钓鱼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水坑攻击和第三方广告插件</a:t>
            </a:r>
            <a:endParaRPr lang="en-US" altLang="zh-CN" sz="1600">
              <a:latin typeface="Calibri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7"/>
          <p:cNvSpPr txBox="1">
            <a:spLocks noChangeArrowheads="1"/>
          </p:cNvSpPr>
          <p:nvPr/>
        </p:nvSpPr>
        <p:spPr bwMode="auto">
          <a:xfrm>
            <a:off x="1882775" y="185578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0">
                <a:solidFill>
                  <a:srgbClr val="F12972"/>
                </a:solidFill>
                <a:cs typeface="Arial" charset="0"/>
              </a:rPr>
              <a:t>04</a:t>
            </a:r>
            <a:endParaRPr lang="zh-CN" altLang="en-US" sz="9000">
              <a:solidFill>
                <a:srgbClr val="F12972"/>
              </a:solidFill>
              <a:cs typeface="Arial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435350" y="2100263"/>
            <a:ext cx="46434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漏洞检测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3462338" y="2706688"/>
            <a:ext cx="4643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点击添加你的副标题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  <a:sym typeface="+mn-ea"/>
              </a:rPr>
              <a:t>浏览器漏洞自动化检测的意义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charset="-122"/>
            </a:endParaRPr>
          </a:p>
        </p:txBody>
      </p:sp>
      <p:sp>
        <p:nvSpPr>
          <p:cNvPr id="29698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在黑产的眼里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de-DE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钓鱼</a:t>
            </a:r>
            <a:r>
              <a:rPr lang="en-US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挂马</a:t>
            </a:r>
            <a:r>
              <a:rPr lang="en-US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广告流量背后的利益链</a:t>
            </a:r>
            <a:endParaRPr lang="en-US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de-DE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在厂商的眼里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de-DE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产品的安全性与用户口碑</a:t>
            </a:r>
            <a:endParaRPr lang="en-US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浏览器漏洞自动化检测</a:t>
            </a:r>
          </a:p>
        </p:txBody>
      </p:sp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的检测方式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&lt;iframe&gt;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postMessage()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二进制漏洞的检测方式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对象泄漏与崩溃检测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https://github.com/lcatro/browser_vuln_check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浏览器漏洞自动化检测架构</a:t>
            </a:r>
          </a:p>
        </p:txBody>
      </p:sp>
      <p:pic>
        <p:nvPicPr>
          <p:cNvPr id="3174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276350"/>
            <a:ext cx="67405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浏览器漏洞自动化检测之非崩溃漏洞检测原理</a:t>
            </a:r>
          </a:p>
        </p:txBody>
      </p:sp>
      <p:sp>
        <p:nvSpPr>
          <p:cNvPr id="32770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&lt;iframe&gt;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的作用在于提供一个干净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隔离的新环境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防止运行多个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PoC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 结果相互影响</a:t>
            </a:r>
          </a:p>
          <a:p>
            <a:pPr>
              <a:lnSpc>
                <a:spcPct val="150000"/>
              </a:lnSpc>
            </a:pPr>
            <a:endParaRPr lang="de-DE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postMessage()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返回测试结果</a:t>
            </a:r>
            <a:endParaRPr lang="en-US" altLang="zh-CN" sz="1600" b="1">
              <a:solidFill>
                <a:srgbClr val="EA2052"/>
              </a:solidFill>
              <a:latin typeface="Calibri" pitchFamily="34" charset="0"/>
              <a:ea typeface="微软雅黑" pitchFamily="34" charset="-122"/>
              <a:sym typeface="+mn-ea"/>
            </a:endParaRPr>
          </a:p>
        </p:txBody>
      </p:sp>
      <p:pic>
        <p:nvPicPr>
          <p:cNvPr id="3277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1150" y="1552575"/>
            <a:ext cx="47148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>
            <a:grpSpLocks/>
          </p:cNvGrpSpPr>
          <p:nvPr/>
        </p:nvGrpSpPr>
        <p:grpSpPr bwMode="auto">
          <a:xfrm>
            <a:off x="4413250" y="839788"/>
            <a:ext cx="4310063" cy="523875"/>
            <a:chOff x="4823456" y="514661"/>
            <a:chExt cx="4310115" cy="523220"/>
          </a:xfrm>
        </p:grpSpPr>
        <p:sp>
          <p:nvSpPr>
            <p:cNvPr id="15379" name="TextBox 4"/>
            <p:cNvSpPr txBox="1">
              <a:spLocks noChangeArrowheads="1"/>
            </p:cNvSpPr>
            <p:nvPr/>
          </p:nvSpPr>
          <p:spPr bwMode="auto">
            <a:xfrm>
              <a:off x="4823456" y="514661"/>
              <a:ext cx="585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84182"/>
                  </a:solidFill>
                  <a:cs typeface="Arial" charset="0"/>
                </a:rPr>
                <a:t>01</a:t>
              </a:r>
              <a:endParaRPr lang="zh-CN" altLang="en-US" sz="2800">
                <a:solidFill>
                  <a:srgbClr val="F84182"/>
                </a:solidFill>
                <a:cs typeface="Arial" charset="0"/>
              </a:endParaRPr>
            </a:p>
          </p:txBody>
        </p:sp>
        <p:sp>
          <p:nvSpPr>
            <p:cNvPr id="15380" name="TextBox 5"/>
            <p:cNvSpPr txBox="1">
              <a:spLocks noChangeArrowheads="1"/>
            </p:cNvSpPr>
            <p:nvPr/>
          </p:nvSpPr>
          <p:spPr bwMode="auto">
            <a:xfrm>
              <a:off x="5533217" y="550535"/>
              <a:ext cx="1605280" cy="337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微软雅黑" pitchFamily="34" charset="-122"/>
                  <a:ea typeface="微软雅黑" pitchFamily="34" charset="-122"/>
                  <a:sym typeface="+mn-ea"/>
                </a:rPr>
                <a:t>常见的攻击方式</a:t>
              </a:r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5381" name="矩形 6"/>
            <p:cNvSpPr>
              <a:spLocks noChangeArrowheads="1"/>
            </p:cNvSpPr>
            <p:nvPr/>
          </p:nvSpPr>
          <p:spPr bwMode="auto">
            <a:xfrm>
              <a:off x="5533078" y="774685"/>
              <a:ext cx="3600493" cy="215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800">
                  <a:solidFill>
                    <a:srgbClr val="BFBFBF"/>
                  </a:solidFill>
                  <a:cs typeface="Arial" charset="0"/>
                </a:rPr>
                <a:t>CLICK HERE TO EDIT THE CONTENT</a:t>
              </a:r>
              <a:endParaRPr lang="zh-CN" altLang="en-US" sz="800">
                <a:solidFill>
                  <a:srgbClr val="BFBFBF"/>
                </a:solidFill>
                <a:cs typeface="Arial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-6350" y="0"/>
            <a:ext cx="2192338" cy="5143500"/>
          </a:xfrm>
          <a:prstGeom prst="rect">
            <a:avLst/>
          </a:prstGeom>
          <a:solidFill>
            <a:srgbClr val="E4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364" name="TextBox 8"/>
          <p:cNvSpPr txBox="1">
            <a:spLocks noChangeArrowheads="1"/>
          </p:cNvSpPr>
          <p:nvPr/>
        </p:nvSpPr>
        <p:spPr bwMode="auto">
          <a:xfrm>
            <a:off x="474663" y="558800"/>
            <a:ext cx="14335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cxnSp>
        <p:nvCxnSpPr>
          <p:cNvPr id="10" name="直接连接符 11"/>
          <p:cNvCxnSpPr/>
          <p:nvPr/>
        </p:nvCxnSpPr>
        <p:spPr>
          <a:xfrm>
            <a:off x="984250" y="1676400"/>
            <a:ext cx="277813" cy="0"/>
          </a:xfrm>
          <a:prstGeom prst="line">
            <a:avLst/>
          </a:prstGeom>
          <a:ln w="1905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2"/>
          <p:cNvSpPr txBox="1"/>
          <p:nvPr/>
        </p:nvSpPr>
        <p:spPr>
          <a:xfrm>
            <a:off x="500339" y="1131191"/>
            <a:ext cx="12495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FFFF">
                    <a:alpha val="4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CONTENTS</a:t>
            </a:r>
            <a:endParaRPr lang="zh-CN" altLang="en-US" sz="1600" dirty="0">
              <a:solidFill>
                <a:srgbClr val="FFFFFF">
                  <a:alpha val="40000"/>
                </a:srgb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15367" name="组合 5"/>
          <p:cNvGrpSpPr>
            <a:grpSpLocks/>
          </p:cNvGrpSpPr>
          <p:nvPr/>
        </p:nvGrpSpPr>
        <p:grpSpPr bwMode="auto">
          <a:xfrm>
            <a:off x="4413250" y="1868488"/>
            <a:ext cx="4310063" cy="523875"/>
            <a:chOff x="4823456" y="514661"/>
            <a:chExt cx="4310115" cy="523220"/>
          </a:xfrm>
        </p:grpSpPr>
        <p:sp>
          <p:nvSpPr>
            <p:cNvPr id="15376" name="TextBox 6"/>
            <p:cNvSpPr txBox="1">
              <a:spLocks noChangeArrowheads="1"/>
            </p:cNvSpPr>
            <p:nvPr/>
          </p:nvSpPr>
          <p:spPr bwMode="auto">
            <a:xfrm>
              <a:off x="4823456" y="514661"/>
              <a:ext cx="585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84182"/>
                  </a:solidFill>
                  <a:cs typeface="Arial" charset="0"/>
                </a:rPr>
                <a:t>02</a:t>
              </a:r>
              <a:endParaRPr lang="zh-CN" altLang="en-US" sz="2800">
                <a:solidFill>
                  <a:srgbClr val="F84182"/>
                </a:solidFill>
                <a:cs typeface="Arial" charset="0"/>
              </a:endParaRPr>
            </a:p>
          </p:txBody>
        </p:sp>
        <p:sp>
          <p:nvSpPr>
            <p:cNvPr id="15377" name="TextBox 7"/>
            <p:cNvSpPr txBox="1">
              <a:spLocks noChangeArrowheads="1"/>
            </p:cNvSpPr>
            <p:nvPr/>
          </p:nvSpPr>
          <p:spPr bwMode="auto">
            <a:xfrm>
              <a:off x="5533217" y="550535"/>
              <a:ext cx="1783080" cy="306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常见漏洞与漏洞原理</a:t>
              </a:r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5378" name="矩形 14"/>
            <p:cNvSpPr>
              <a:spLocks noChangeArrowheads="1"/>
            </p:cNvSpPr>
            <p:nvPr/>
          </p:nvSpPr>
          <p:spPr bwMode="auto">
            <a:xfrm>
              <a:off x="5533078" y="774685"/>
              <a:ext cx="3600493" cy="215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800">
                  <a:solidFill>
                    <a:srgbClr val="BFBFBF"/>
                  </a:solidFill>
                  <a:cs typeface="Arial" charset="0"/>
                </a:rPr>
                <a:t>CLICK HERE TO EDIT THE CONTENT</a:t>
              </a:r>
              <a:endParaRPr lang="zh-CN" altLang="en-US" sz="800">
                <a:solidFill>
                  <a:srgbClr val="BFBFBF"/>
                </a:solidFill>
                <a:cs typeface="Arial" charset="0"/>
              </a:endParaRPr>
            </a:p>
          </p:txBody>
        </p:sp>
      </p:grpSp>
      <p:grpSp>
        <p:nvGrpSpPr>
          <p:cNvPr id="15368" name="组合 5"/>
          <p:cNvGrpSpPr>
            <a:grpSpLocks/>
          </p:cNvGrpSpPr>
          <p:nvPr/>
        </p:nvGrpSpPr>
        <p:grpSpPr bwMode="auto">
          <a:xfrm>
            <a:off x="4413250" y="2895600"/>
            <a:ext cx="4310063" cy="588963"/>
            <a:chOff x="4823456" y="514661"/>
            <a:chExt cx="4310115" cy="588959"/>
          </a:xfrm>
        </p:grpSpPr>
        <p:sp>
          <p:nvSpPr>
            <p:cNvPr id="15373" name="TextBox 6"/>
            <p:cNvSpPr txBox="1">
              <a:spLocks noChangeArrowheads="1"/>
            </p:cNvSpPr>
            <p:nvPr/>
          </p:nvSpPr>
          <p:spPr bwMode="auto">
            <a:xfrm>
              <a:off x="4823456" y="514661"/>
              <a:ext cx="585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84182"/>
                  </a:solidFill>
                  <a:cs typeface="Arial" charset="0"/>
                </a:rPr>
                <a:t>03</a:t>
              </a:r>
              <a:endParaRPr lang="zh-CN" altLang="en-US" sz="2800">
                <a:solidFill>
                  <a:srgbClr val="F84182"/>
                </a:solidFill>
                <a:cs typeface="Arial" charset="0"/>
              </a:endParaRPr>
            </a:p>
          </p:txBody>
        </p:sp>
        <p:sp>
          <p:nvSpPr>
            <p:cNvPr id="15374" name="TextBox 7"/>
            <p:cNvSpPr txBox="1">
              <a:spLocks noChangeArrowheads="1"/>
            </p:cNvSpPr>
            <p:nvPr/>
          </p:nvSpPr>
          <p:spPr bwMode="auto">
            <a:xfrm>
              <a:off x="5533217" y="550535"/>
              <a:ext cx="894080" cy="55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利用方式</a:t>
              </a:r>
            </a:p>
            <a:p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5375" name="矩形 18"/>
            <p:cNvSpPr>
              <a:spLocks noChangeArrowheads="1"/>
            </p:cNvSpPr>
            <p:nvPr/>
          </p:nvSpPr>
          <p:spPr bwMode="auto">
            <a:xfrm>
              <a:off x="5533078" y="775009"/>
              <a:ext cx="3600493" cy="215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800">
                  <a:solidFill>
                    <a:srgbClr val="BFBFBF"/>
                  </a:solidFill>
                  <a:cs typeface="Arial" charset="0"/>
                </a:rPr>
                <a:t>CLICK HERE TO EDIT THE CONTENT</a:t>
              </a:r>
              <a:endParaRPr lang="zh-CN" altLang="en-US" sz="800">
                <a:solidFill>
                  <a:srgbClr val="BFBFBF"/>
                </a:solidFill>
                <a:cs typeface="Arial" charset="0"/>
              </a:endParaRPr>
            </a:p>
          </p:txBody>
        </p:sp>
      </p:grpSp>
      <p:grpSp>
        <p:nvGrpSpPr>
          <p:cNvPr id="15369" name="组合 5"/>
          <p:cNvGrpSpPr>
            <a:grpSpLocks/>
          </p:cNvGrpSpPr>
          <p:nvPr/>
        </p:nvGrpSpPr>
        <p:grpSpPr bwMode="auto">
          <a:xfrm>
            <a:off x="4413250" y="3903663"/>
            <a:ext cx="4310063" cy="588962"/>
            <a:chOff x="4823456" y="514661"/>
            <a:chExt cx="4310115" cy="588959"/>
          </a:xfrm>
        </p:grpSpPr>
        <p:sp>
          <p:nvSpPr>
            <p:cNvPr id="15370" name="TextBox 6"/>
            <p:cNvSpPr txBox="1">
              <a:spLocks noChangeArrowheads="1"/>
            </p:cNvSpPr>
            <p:nvPr/>
          </p:nvSpPr>
          <p:spPr bwMode="auto">
            <a:xfrm>
              <a:off x="4823456" y="514661"/>
              <a:ext cx="585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84182"/>
                  </a:solidFill>
                  <a:cs typeface="Arial" charset="0"/>
                </a:rPr>
                <a:t>04</a:t>
              </a:r>
              <a:endParaRPr lang="zh-CN" altLang="en-US" sz="2800">
                <a:solidFill>
                  <a:srgbClr val="F84182"/>
                </a:solidFill>
                <a:cs typeface="Arial" charset="0"/>
              </a:endParaRPr>
            </a:p>
          </p:txBody>
        </p:sp>
        <p:sp>
          <p:nvSpPr>
            <p:cNvPr id="15371" name="TextBox 7"/>
            <p:cNvSpPr txBox="1">
              <a:spLocks noChangeArrowheads="1"/>
            </p:cNvSpPr>
            <p:nvPr/>
          </p:nvSpPr>
          <p:spPr bwMode="auto">
            <a:xfrm>
              <a:off x="5533217" y="550535"/>
              <a:ext cx="894080" cy="55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漏洞检测</a:t>
              </a:r>
            </a:p>
            <a:p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5372" name="矩形 22"/>
            <p:cNvSpPr>
              <a:spLocks noChangeArrowheads="1"/>
            </p:cNvSpPr>
            <p:nvPr/>
          </p:nvSpPr>
          <p:spPr bwMode="auto">
            <a:xfrm>
              <a:off x="5533078" y="775010"/>
              <a:ext cx="3600493" cy="215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800">
                  <a:solidFill>
                    <a:srgbClr val="BFBFBF"/>
                  </a:solidFill>
                  <a:cs typeface="Arial" charset="0"/>
                </a:rPr>
                <a:t>CLICK HERE TO EDIT THE CONTENT</a:t>
              </a:r>
              <a:endParaRPr lang="zh-CN" altLang="en-US" sz="800">
                <a:solidFill>
                  <a:srgbClr val="BFBFBF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run.html body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标签中引入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 PoC</a:t>
            </a:r>
            <a:endParaRPr lang="de-DE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066925"/>
            <a:ext cx="4219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355850"/>
            <a:ext cx="80581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run.html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接收从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iframe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中检测完成的结果</a:t>
            </a:r>
            <a:endParaRPr lang="zh-CN" altLang="de-DE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48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284413"/>
            <a:ext cx="62960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sym typeface="+mn-ea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  <a:sym typeface="+mn-ea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PoC BadKernel</a:t>
            </a:r>
            <a:endParaRPr lang="en-US" altLang="zh-CN" sz="1600" b="1">
              <a:solidFill>
                <a:srgbClr val="EA2052"/>
              </a:solidFill>
              <a:latin typeface="Calibri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5842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</a:t>
            </a:r>
            <a:r>
              <a:rPr lang="en-US" altLang="zh-CN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PoC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1071563"/>
            <a:ext cx="394970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信息泄漏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检测对象中泄漏的信息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PoC </a:t>
            </a:r>
          </a:p>
        </p:txBody>
      </p:sp>
      <p:pic>
        <p:nvPicPr>
          <p:cNvPr id="3686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8575" y="1093788"/>
            <a:ext cx="30448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</a:t>
            </a:r>
            <a:r>
              <a:rPr lang="en-US" altLang="zh-CN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PoC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崩溃检测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PyDbg 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崩溃点分析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</a:t>
            </a:r>
          </a:p>
        </p:txBody>
      </p:sp>
      <p:pic>
        <p:nvPicPr>
          <p:cNvPr id="37890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924050"/>
            <a:ext cx="6496050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0725" y="2211388"/>
            <a:ext cx="715327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403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浏览器漏洞自动化检测之崩溃漏洞检测</a:t>
            </a:r>
            <a:r>
              <a:rPr lang="en-US" altLang="zh-CN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PoC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75485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  <a:sym typeface="+mn-ea"/>
              </a:rPr>
              <a:t>浏览器漏洞自动化检测之二进制漏洞检测</a:t>
            </a:r>
          </a:p>
        </p:txBody>
      </p:sp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不容易检测的崩溃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de-DE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de-DE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Windows : Gflags 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堆调试工具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Linux : AddressSanitizer 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valgrind 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内存检测工具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75485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  <a:sym typeface="+mn-ea"/>
              </a:rPr>
              <a:t>浏览器漏洞自动化检测效果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charset="-122"/>
              <a:sym typeface="+mn-ea"/>
            </a:endParaRPr>
          </a:p>
        </p:txBody>
      </p:sp>
      <p:pic>
        <p:nvPicPr>
          <p:cNvPr id="3993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373188"/>
            <a:ext cx="7180263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316480" y="3881120"/>
            <a:ext cx="6329680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3399"/>
                </a:solidFill>
                <a:latin typeface="微软雅黑" panose="020B0503020204020204" charset="-122"/>
                <a:ea typeface="微软雅黑" panose="020B0503020204020204" charset="-122"/>
              </a:rPr>
              <a:t>浏览器外报漏洞大大减少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525" y="1838325"/>
            <a:ext cx="91344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Q&amp;A</a:t>
            </a:r>
          </a:p>
        </p:txBody>
      </p:sp>
      <p:sp>
        <p:nvSpPr>
          <p:cNvPr id="40963" name="Line 12"/>
          <p:cNvSpPr>
            <a:spLocks noChangeShapeType="1"/>
          </p:cNvSpPr>
          <p:nvPr/>
        </p:nvSpPr>
        <p:spPr bwMode="auto">
          <a:xfrm>
            <a:off x="2366963" y="1704975"/>
            <a:ext cx="448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4" name="Line 12"/>
          <p:cNvSpPr>
            <a:spLocks noChangeShapeType="1"/>
          </p:cNvSpPr>
          <p:nvPr/>
        </p:nvSpPr>
        <p:spPr bwMode="auto">
          <a:xfrm>
            <a:off x="2366963" y="2909888"/>
            <a:ext cx="448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2351088" y="2922588"/>
            <a:ext cx="4441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cs typeface="Arial" charset="0"/>
              </a:rPr>
              <a:t>THANKS!</a:t>
            </a:r>
            <a:endParaRPr lang="zh-CN" altLang="en-US" sz="36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32075" y="1709738"/>
            <a:ext cx="38798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n-lt"/>
                <a:ea typeface="微软雅黑" panose="020B0503020204020204" charset="-122"/>
              </a:rPr>
              <a:t>感谢聆听</a:t>
            </a:r>
            <a:endParaRPr lang="zh-CN" altLang="en-US" sz="3600" b="1" spc="300" dirty="0">
              <a:solidFill>
                <a:schemeClr val="bg1"/>
              </a:solidFill>
              <a:latin typeface="+mn-lt"/>
              <a:ea typeface="微软雅黑" panose="020B0503020204020204" charset="-122"/>
            </a:endParaRPr>
          </a:p>
        </p:txBody>
      </p:sp>
      <p:cxnSp>
        <p:nvCxnSpPr>
          <p:cNvPr id="6" name="直接连接符 11"/>
          <p:cNvCxnSpPr/>
          <p:nvPr/>
        </p:nvCxnSpPr>
        <p:spPr>
          <a:xfrm>
            <a:off x="4365625" y="2649538"/>
            <a:ext cx="422275" cy="0"/>
          </a:xfrm>
          <a:prstGeom prst="line">
            <a:avLst/>
          </a:prstGeom>
          <a:ln w="28575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7" name="文本框 3"/>
          <p:cNvSpPr txBox="1">
            <a:spLocks noChangeArrowheads="1"/>
          </p:cNvSpPr>
          <p:nvPr/>
        </p:nvSpPr>
        <p:spPr bwMode="auto">
          <a:xfrm>
            <a:off x="2351088" y="2922588"/>
            <a:ext cx="4441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cs typeface="Arial" charset="0"/>
              </a:rPr>
              <a:t>THANKS!</a:t>
            </a:r>
            <a:endParaRPr lang="zh-CN" altLang="en-US" sz="36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632075" y="1709738"/>
            <a:ext cx="38798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n-lt"/>
                <a:ea typeface="微软雅黑" panose="020B0503020204020204" charset="-122"/>
              </a:rPr>
              <a:t>感谢聆听</a:t>
            </a:r>
            <a:endParaRPr lang="zh-CN" altLang="en-US" sz="3600" b="1" spc="300" dirty="0">
              <a:solidFill>
                <a:schemeClr val="bg1"/>
              </a:solidFill>
              <a:latin typeface="+mn-lt"/>
              <a:ea typeface="微软雅黑" panose="020B0503020204020204" charset="-122"/>
            </a:endParaRPr>
          </a:p>
        </p:txBody>
      </p:sp>
      <p:cxnSp>
        <p:nvCxnSpPr>
          <p:cNvPr id="9" name="直接连接符 11"/>
          <p:cNvCxnSpPr/>
          <p:nvPr/>
        </p:nvCxnSpPr>
        <p:spPr>
          <a:xfrm>
            <a:off x="4365625" y="2649538"/>
            <a:ext cx="422275" cy="0"/>
          </a:xfrm>
          <a:prstGeom prst="line">
            <a:avLst/>
          </a:prstGeom>
          <a:ln w="28575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40" name="图片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1457325"/>
            <a:ext cx="25209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图片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4888" y="1457325"/>
            <a:ext cx="2519362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7"/>
          <p:cNvSpPr txBox="1">
            <a:spLocks noChangeArrowheads="1"/>
          </p:cNvSpPr>
          <p:nvPr/>
        </p:nvSpPr>
        <p:spPr bwMode="auto">
          <a:xfrm>
            <a:off x="1882775" y="1855788"/>
            <a:ext cx="19431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0">
                <a:solidFill>
                  <a:srgbClr val="F12972"/>
                </a:solidFill>
                <a:cs typeface="Arial" charset="0"/>
              </a:rPr>
              <a:t>01</a:t>
            </a:r>
            <a:endParaRPr lang="zh-CN" altLang="en-US" sz="9000">
              <a:solidFill>
                <a:srgbClr val="F12972"/>
              </a:solidFill>
              <a:cs typeface="Arial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435350" y="2100263"/>
            <a:ext cx="46434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常见的攻击方式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3462338" y="2706688"/>
            <a:ext cx="4643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点击添加你的副标题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常见的攻击方式</a:t>
            </a:r>
          </a:p>
        </p:txBody>
      </p:sp>
      <p:sp>
        <p:nvSpPr>
          <p:cNvPr id="17410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钓鱼攻击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针对邮件与特定用户的攻击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网页挂马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挂黑页与水坑攻击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XSS 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不需要渗透到主机修改代码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Wifi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劫持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请移步到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KFC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连接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Wifi)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7"/>
          <p:cNvSpPr txBox="1">
            <a:spLocks noChangeArrowheads="1"/>
          </p:cNvSpPr>
          <p:nvPr/>
        </p:nvSpPr>
        <p:spPr bwMode="auto">
          <a:xfrm>
            <a:off x="1882775" y="185578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0">
                <a:solidFill>
                  <a:srgbClr val="F12972"/>
                </a:solidFill>
                <a:cs typeface="Arial" charset="0"/>
              </a:rPr>
              <a:t>02</a:t>
            </a:r>
            <a:endParaRPr lang="zh-CN" altLang="en-US" sz="9000">
              <a:solidFill>
                <a:srgbClr val="F12972"/>
              </a:solidFill>
              <a:cs typeface="Arial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435350" y="2100263"/>
            <a:ext cx="46434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常见的漏洞与漏洞原理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3462338" y="2706688"/>
            <a:ext cx="4643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点击添加你的副标题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浏览器常见漏洞</a:t>
            </a:r>
          </a:p>
        </p:txBody>
      </p:sp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远程代码执行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浏览器远程代码执行</a:t>
            </a:r>
          </a:p>
        </p:txBody>
      </p:sp>
      <p:sp>
        <p:nvSpPr>
          <p:cNvPr id="20482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二进制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浏览器内核与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JavaScript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引擎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sym typeface="+mn-ea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  <a:sym typeface="+mn-ea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浏览器插件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二进制漏洞与接口设计问题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Android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敏感接口泄漏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跨域调用特权域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API)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5163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  <a:sym typeface="+mn-ea"/>
              </a:rPr>
              <a:t>浏览器远程代码执行之二进制漏洞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charset="-122"/>
            </a:endParaRPr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64698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UaF (use after free,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释放后重引用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已经被释放的类和结构没有及时得到清空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在之后的代码重新使用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OOB (Out-of-Bound,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越界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读取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写入数据到指定内存时超过了这块内存的区间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sym typeface="+mn-ea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  <a:sym typeface="+mn-ea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TypeConfuse (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类型混淆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代码中错误地把一种数据类型当作另一种数据类型使用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比如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:(unsigned int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int)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https://github.com/lcatro/vuln_javascript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57988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浏览器远程代码执行漏洞之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Android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敏感接口泄漏</a:t>
            </a:r>
          </a:p>
        </p:txBody>
      </p:sp>
      <p:sp>
        <p:nvSpPr>
          <p:cNvPr id="22530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41203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WebView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addJavascriptInterface()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addJavascriptInterface()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添加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Java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代码到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WebView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作为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JavaScript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函数和类调用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en-US" altLang="zh-CN" sz="1600">
                <a:latin typeface="Calibri" pitchFamily="34" charset="0"/>
              </a:rPr>
              <a:t>http://www.loner.fm/bugs/bug_detail.php?wybug_id=wooyun-2016-0187345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intent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和伪协议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利用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intent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和伪协议触发第三方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APP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和应用程序启动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en-US" altLang="zh-CN" sz="1600">
                <a:latin typeface="Calibri" pitchFamily="34" charset="0"/>
              </a:rPr>
              <a:t>http://www.loner.fm/bugs/bug_detail.php?wybug_id=wooyun-2016-0194107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1038</Words>
  <Application>WPS 演示</Application>
  <PresentationFormat>全屏显示(16:9)</PresentationFormat>
  <Paragraphs>130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Calibri</vt:lpstr>
      <vt:lpstr>微软雅黑</vt:lpstr>
      <vt:lpstr>Microsoft YaHei Light</vt:lpstr>
      <vt:lpstr>+mn-ea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黄磊[产品技术中心]</dc:creator>
  <cp:lastModifiedBy>admin</cp:lastModifiedBy>
  <cp:revision>14</cp:revision>
  <dcterms:created xsi:type="dcterms:W3CDTF">2017-07-11T09:49:00Z</dcterms:created>
  <dcterms:modified xsi:type="dcterms:W3CDTF">2017-07-25T09:56:47Z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