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25A87-4735-46B1-9060-C311B3252BE5}" v="1" dt="2025-01-17T14:54:0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D83F7-13BF-4D1B-BBBB-68268D20BEB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125D1-926E-4C7C-B824-4DA0FFA4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0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125D1-926E-4C7C-B824-4DA0FFA443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3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3FE27-E6F9-EA91-7E5A-9D5FDC57C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100FBA-9EBA-17DD-67E3-81B973305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50F258-4255-47EF-C8CE-BF5B9B251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A57C6-4A24-673F-0567-699B46FC1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125D1-926E-4C7C-B824-4DA0FFA443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5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49AE9-B0C0-2110-927E-308F813DB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464370-9A2E-5600-59A0-9BCB939AE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DC536B-0462-0CDA-F8CF-84C2FBDDB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B536C-9C9A-E7ED-23C1-0DECD83F2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125D1-926E-4C7C-B824-4DA0FFA443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1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125D1-926E-4C7C-B824-4DA0FFA443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125D1-926E-4C7C-B824-4DA0FFA443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4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DB96B-8BBD-EB76-AF93-67405CDC7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DA448E-31FC-BFD5-8346-848F5DE98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AD536-BBAF-9B6E-BF74-D6730BC0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DD95E-4B44-02E8-E703-A161C1C9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3EF38-A4DE-782B-24EC-0E8F3D50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2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4B6D5-3490-BDA4-987E-8A3FC5DA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A4D2B-1FBA-66DD-240F-2CBBFBCE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637D2-9301-02A9-907E-5F47C151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0CB4E-2B0A-94E2-CCCF-F6E660AE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2E5EF-D401-9558-61D0-69EA4EE4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0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9EFEBC-68E3-F90D-0F51-ABC6C0B60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BF58E-3A83-DC6F-7E4B-B949F002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6E70B-5D32-380C-6B22-5581D1C7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7409A-8E31-48A8-194A-0AF97979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B564F-337A-0246-B8A5-C311A225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8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FCA4D-5BD8-5FA2-3D04-5BA3899E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76599-54FF-7CC2-9A3C-7D918BE3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C1166-ED0C-B914-A954-CD112E92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E3456-2D0D-C712-DEA9-F397A62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66D69-7715-CF4A-2A9B-EC272F98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4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CCCBB-9D97-CF70-DADF-EDDF4204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332D0A-9881-45B4-A087-491BDF035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AE7A0-643A-6A93-F28E-6184836A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27E05-9FAC-96EC-A477-6C1C8CDA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D8D32-108B-C329-3252-77C60ABE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7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46E9-98AE-7F5C-1E34-02CD8179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D13B4-879E-D9E7-C408-04F09D7FE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B66F8-F1F6-D6AF-693F-C9D348EE0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86F8F-4E53-867A-3315-4BCFE78C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3603A-1D57-16B5-9A2A-DFE7CCB9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6D35E-CD80-FBCA-DC67-F0A97D1F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6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638FB-DC1D-E6F9-570E-463F227E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CF683-7065-3B52-9BE9-C5A08C13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B633F-AD1E-68BC-520B-E165D318B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5C39D1-58B3-9867-C176-064FBBCA3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CBABA8-D50D-C62E-26D3-E52228F7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794F86-AEA6-7504-DC95-155DB88C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9C07F4-639A-8205-C170-769B7D54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C7962-91A2-1202-84D7-4B268B61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C46B6-0990-FF0F-FE25-F93C30CC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1CC16-14DE-0C31-8565-4AD800D9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305AFA-B0C5-C1F2-1F94-ECC96319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0ACDF-3071-4B2F-8DCC-15BFB74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8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92413A-C8E9-6C95-804A-6470F857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392C55-38E3-D6EA-6D4D-FB9B012F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D476F-FFF9-4F3E-FC44-E3744870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9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606C1-BC77-D755-EA7C-299AF080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53B4E-CB86-3B24-A76B-EF50792D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BD5B1-36E1-3779-7C68-D46248DA4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4B7A0-F54A-713E-E48C-092946D8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BDF36-1774-F41E-2C78-79C4460C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EF624-70C5-482A-7172-9DF6229A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3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A4CF-2A50-0868-8981-8ED1D443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D3A499-7654-941C-AB88-6E4D89B46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AC214-CF4D-B8CD-F746-4DA02301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424E1-0869-4530-60BB-B0ED8A4A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19081-6896-D542-5678-FA1BD804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79A5C-7E9B-0BC1-A3A4-730D1D34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9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BF2815-7969-3020-B187-2FB42AF6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8DFBD-5B5B-95E1-6732-D1E05414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05FD3-C517-9D68-53CF-573075D33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0539C-7C34-4717-8A94-DB2D4E33D3E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AE66A-C446-BD9F-E512-D4F4AAD0E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1C9CF-A0C2-5BC7-0CC6-27828F31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52426-3D5D-4223-8782-24AC4ECB9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A57DE-BD72-5492-FD0B-12CB1D506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C40EAD-68DA-0AE4-8A3E-064D2E920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Ch10</a:t>
            </a:r>
            <a:endParaRPr lang="en-US" altLang="ko-KR" dirty="0"/>
          </a:p>
          <a:p>
            <a:r>
              <a:rPr lang="ko-KR" altLang="en-US" dirty="0"/>
              <a:t>강경민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92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8F78C-5CA5-37CE-193D-7A37465BA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4A195-0CB4-D0EE-430B-C9CCE6A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A3C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07C59-5E50-7F2C-6F39-B8DD8C22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여러 에이전트가 병렬로 행동 </a:t>
            </a:r>
            <a:r>
              <a:rPr lang="en-US" altLang="ko-KR" dirty="0"/>
              <a:t>-&gt; </a:t>
            </a:r>
            <a:r>
              <a:rPr lang="ko-KR" altLang="en-US" dirty="0"/>
              <a:t>더 빠른 학습</a:t>
            </a:r>
            <a:r>
              <a:rPr lang="en-US" altLang="ko-KR" dirty="0"/>
              <a:t>, </a:t>
            </a:r>
            <a:r>
              <a:rPr lang="ko-KR" altLang="en-US" dirty="0"/>
              <a:t>다양한 데이터</a:t>
            </a:r>
            <a:r>
              <a:rPr lang="en-US" altLang="ko-KR" dirty="0"/>
              <a:t> -&gt; </a:t>
            </a:r>
            <a:r>
              <a:rPr lang="ko-KR" altLang="en-US" dirty="0"/>
              <a:t>학습 데이터의 상관관계 약화 </a:t>
            </a:r>
            <a:r>
              <a:rPr lang="en-US" altLang="ko-KR" dirty="0"/>
              <a:t>-&gt; </a:t>
            </a:r>
            <a:r>
              <a:rPr lang="ko-KR" altLang="en-US" dirty="0"/>
              <a:t>안정적 학습</a:t>
            </a:r>
            <a:endParaRPr lang="en-US" altLang="ko-KR" dirty="0"/>
          </a:p>
          <a:p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가치 함수 모두 입력에 가까운 층은 가중치가 </a:t>
            </a:r>
            <a:r>
              <a:rPr lang="ko-KR" altLang="en-US" dirty="0" err="1"/>
              <a:t>비슷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매개변수 공유 효과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5EE5D4-4D54-5A99-4F78-9F8FB8BF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813" y="3913805"/>
            <a:ext cx="393437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0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13B8-377C-6694-BB57-7CBF3A19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A2C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C184A-9047-92DC-BCE8-480D6E0F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동기식 갱신</a:t>
            </a:r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t</a:t>
            </a:r>
            <a:r>
              <a:rPr lang="ko-KR" altLang="en-US" dirty="0"/>
              <a:t>에서 각 환경의 상태를 배치로 묶어 신경망을 학습시킴</a:t>
            </a:r>
            <a:endParaRPr lang="en-US" altLang="ko-KR" dirty="0"/>
          </a:p>
          <a:p>
            <a:r>
              <a:rPr lang="ko-KR" altLang="en-US" dirty="0"/>
              <a:t>신경망의 출력에서 다음 행동 샘플링 후 각 환경에 전달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3C2912-AA62-1BF6-7A6F-C6C1AFD5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65" y="3292834"/>
            <a:ext cx="3730469" cy="28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4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90FFF-6507-60D7-0043-7A653308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A2C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F9867-587D-E494-0799-E7FF3E25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r>
              <a:rPr lang="en-US" altLang="ko-KR" dirty="0"/>
              <a:t>:</a:t>
            </a:r>
            <a:r>
              <a:rPr lang="ko-KR" altLang="en-US" dirty="0"/>
              <a:t> 성능이 </a:t>
            </a:r>
            <a:r>
              <a:rPr lang="en-US" altLang="ko-KR" dirty="0" err="1"/>
              <a:t>A3C</a:t>
            </a:r>
            <a:r>
              <a:rPr lang="ko-KR" altLang="en-US" dirty="0"/>
              <a:t>에 비해 떨어지지 않음</a:t>
            </a:r>
            <a:r>
              <a:rPr lang="en-US" altLang="ko-KR" dirty="0"/>
              <a:t>, </a:t>
            </a:r>
            <a:r>
              <a:rPr lang="ko-KR" altLang="en-US" dirty="0"/>
              <a:t>구현하기 더 쉽고 </a:t>
            </a:r>
            <a:r>
              <a:rPr lang="en-US" altLang="ko-KR" dirty="0"/>
              <a:t>GPU </a:t>
            </a:r>
            <a:r>
              <a:rPr lang="ko-KR" altLang="en-US" dirty="0"/>
              <a:t>등의 </a:t>
            </a:r>
            <a:r>
              <a:rPr lang="ko-KR" altLang="en-US" dirty="0" err="1"/>
              <a:t>컴퓨트</a:t>
            </a:r>
            <a:r>
              <a:rPr lang="ko-KR" altLang="en-US" dirty="0"/>
              <a:t> 자원을 더 효율적으로 사용 가능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실무에서 많이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872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45217-D45B-B6BC-830C-ED54AEE2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DDPG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DFE98-437D-98AB-F0E4-0619A1EE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Deterministic Policy Gradient method</a:t>
            </a:r>
          </a:p>
          <a:p>
            <a:r>
              <a:rPr lang="ko-KR" altLang="en-US" dirty="0"/>
              <a:t>연속적인 행동 공간에 맞춰 설계됨</a:t>
            </a:r>
            <a:endParaRPr lang="en-US" altLang="ko-KR" dirty="0"/>
          </a:p>
          <a:p>
            <a:r>
              <a:rPr lang="ko-KR" altLang="en-US" dirty="0"/>
              <a:t>행동을 연속적인 값으로 직접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9C4B27-63B8-5F8A-E694-6ECA0D25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599" y="3562640"/>
            <a:ext cx="4586801" cy="21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F3B3B-EB05-2ACB-27FF-8266B45F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DDPG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226F9-A4C3-87D6-BC71-58D99362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Q </a:t>
            </a:r>
            <a:r>
              <a:rPr lang="ko-KR" altLang="en-US" dirty="0"/>
              <a:t>함수의 출력이 커지도록 </a:t>
            </a:r>
            <a:r>
              <a:rPr lang="en-US" altLang="ko-KR" dirty="0"/>
              <a:t>1</a:t>
            </a:r>
            <a:r>
              <a:rPr lang="ko-KR" altLang="en-US" dirty="0"/>
              <a:t>번째 신경망 갱신</a:t>
            </a:r>
            <a:endParaRPr lang="en-US" altLang="ko-KR" dirty="0"/>
          </a:p>
          <a:p>
            <a:r>
              <a:rPr lang="ko-KR" altLang="en-US" dirty="0"/>
              <a:t>이때 첫째 신경망의 출력은 연속적인 값이고 그게 </a:t>
            </a:r>
            <a:r>
              <a:rPr lang="en-US" altLang="ko-KR" dirty="0"/>
              <a:t>2</a:t>
            </a:r>
            <a:r>
              <a:rPr lang="ko-KR" altLang="en-US" dirty="0"/>
              <a:t>번째 신경망의 입력으로 들어오므로 </a:t>
            </a:r>
            <a:r>
              <a:rPr lang="en-US" altLang="ko-KR" dirty="0"/>
              <a:t>q</a:t>
            </a:r>
            <a:r>
              <a:rPr lang="ko-KR" altLang="en-US" dirty="0"/>
              <a:t>의 기울기를 구해 </a:t>
            </a:r>
            <a:r>
              <a:rPr lang="en-US" altLang="ko-KR" dirty="0"/>
              <a:t>1</a:t>
            </a:r>
            <a:r>
              <a:rPr lang="ko-KR" altLang="en-US" dirty="0"/>
              <a:t>번째 신경망 갱신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03936-A4BF-D1F1-5ADB-DAA6C8C7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4001294"/>
            <a:ext cx="433448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5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03B68-206A-D7BC-5A05-D9490617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DDPG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965DD-2BBD-2373-2B21-48CC8CA7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Q </a:t>
            </a:r>
            <a:r>
              <a:rPr lang="ko-KR" altLang="en-US" dirty="0"/>
              <a:t>함수의 매개변수 갱신 </a:t>
            </a:r>
            <a:r>
              <a:rPr lang="en-US" altLang="ko-KR" dirty="0"/>
              <a:t>(2</a:t>
            </a:r>
            <a:r>
              <a:rPr lang="ko-KR" altLang="en-US" dirty="0"/>
              <a:t>번째 신경망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ADE01A-A81B-8A25-4383-3228EAF7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4001294"/>
            <a:ext cx="433448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BB3D5-4DB4-3A72-F700-29BD3236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TRPO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EF7AB-7677-4070-9D38-7DB80E23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Trust Region Policy Optimization</a:t>
            </a:r>
          </a:p>
          <a:p>
            <a:r>
              <a:rPr lang="ko-KR" altLang="en-US" dirty="0"/>
              <a:t>정책 경사법으로는 매개변수의 갱신 방향을 알 수 있지만</a:t>
            </a:r>
            <a:r>
              <a:rPr lang="en-US" altLang="ko-KR" dirty="0"/>
              <a:t>, </a:t>
            </a:r>
            <a:r>
              <a:rPr lang="ko-KR" altLang="en-US" dirty="0"/>
              <a:t>갱신 폭 </a:t>
            </a:r>
            <a:r>
              <a:rPr lang="en-US" altLang="ko-KR" dirty="0"/>
              <a:t>(</a:t>
            </a:r>
            <a:r>
              <a:rPr lang="ko-KR" altLang="en-US" dirty="0"/>
              <a:t>얼마만큼 갱신해야 하는지</a:t>
            </a:r>
            <a:r>
              <a:rPr lang="en-US" altLang="ko-KR" dirty="0"/>
              <a:t>)</a:t>
            </a:r>
            <a:r>
              <a:rPr lang="ko-KR" altLang="en-US" dirty="0"/>
              <a:t>은 알 수 없음</a:t>
            </a:r>
            <a:endParaRPr lang="en-US" altLang="ko-KR" dirty="0"/>
          </a:p>
          <a:p>
            <a:r>
              <a:rPr lang="en-US" altLang="ko-KR" dirty="0" err="1"/>
              <a:t>TRPO</a:t>
            </a:r>
            <a:r>
              <a:rPr lang="ko-KR" altLang="en-US" dirty="0"/>
              <a:t>는 정책 갱신 전후 얼마나 정책이 달라졌는지 보고 이 변화량이 </a:t>
            </a:r>
            <a:r>
              <a:rPr lang="ko-KR" altLang="en-US" dirty="0" err="1"/>
              <a:t>임계값을</a:t>
            </a:r>
            <a:r>
              <a:rPr lang="ko-KR" altLang="en-US" dirty="0"/>
              <a:t> 넘지 않도록 제약을 가함 </a:t>
            </a:r>
            <a:r>
              <a:rPr lang="en-US" altLang="ko-KR" dirty="0"/>
              <a:t>(</a:t>
            </a:r>
            <a:r>
              <a:rPr lang="ko-KR" altLang="en-US" dirty="0" err="1"/>
              <a:t>쿨백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라이블러</a:t>
            </a:r>
            <a:r>
              <a:rPr lang="ko-KR" altLang="en-US" dirty="0"/>
              <a:t> 발산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PPO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TRPO</a:t>
            </a:r>
            <a:r>
              <a:rPr lang="ko-KR" altLang="en-US" dirty="0"/>
              <a:t>를 단순화하고 </a:t>
            </a:r>
            <a:r>
              <a:rPr lang="ko-KR" altLang="en-US" dirty="0" err="1"/>
              <a:t>계산량</a:t>
            </a:r>
            <a:r>
              <a:rPr lang="ko-KR" altLang="en-US" dirty="0"/>
              <a:t> 줄인 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78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2C9A8-6513-7E94-5CC0-52714626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범주형 </a:t>
            </a:r>
            <a:r>
              <a:rPr lang="en-US" altLang="ko-KR" dirty="0" err="1"/>
              <a:t>DQN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866F0-675D-7F23-BFA7-B29CAF6F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 </a:t>
            </a:r>
            <a:r>
              <a:rPr lang="ko-KR" altLang="en-US" dirty="0"/>
              <a:t>함수는 수익을 </a:t>
            </a:r>
            <a:r>
              <a:rPr lang="ko-KR" altLang="en-US" dirty="0" err="1"/>
              <a:t>기댓값으로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범주형 </a:t>
            </a:r>
            <a:r>
              <a:rPr lang="en-US" altLang="ko-KR" dirty="0" err="1"/>
              <a:t>DQN</a:t>
            </a:r>
            <a:r>
              <a:rPr lang="en-US" altLang="ko-KR" dirty="0"/>
              <a:t>: </a:t>
            </a:r>
            <a:r>
              <a:rPr lang="ko-KR" altLang="en-US" dirty="0"/>
              <a:t>수익의 분포도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86965-E0C6-DE3B-364B-B1944711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54" y="2355900"/>
            <a:ext cx="2579091" cy="1440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64CDE0-A51E-0618-52F1-374CC8E4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4" y="4366414"/>
            <a:ext cx="267689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2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E418F-4912-66C8-3A23-67F1BDCE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범주형 </a:t>
            </a:r>
            <a:r>
              <a:rPr lang="en-US" altLang="ko-KR" dirty="0" err="1"/>
              <a:t>DQN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2100A-4D02-E769-E9CB-F732BAC9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수익이 취하는 값이 몇 개의 영역 </a:t>
            </a:r>
            <a:r>
              <a:rPr lang="en-US" altLang="ko-KR" dirty="0"/>
              <a:t>(bin)</a:t>
            </a:r>
            <a:r>
              <a:rPr lang="ko-KR" altLang="en-US" dirty="0"/>
              <a:t>으로 나뉘고 각 빈에 들어갈 확률이 범주형 분포로 모델링</a:t>
            </a:r>
            <a:endParaRPr lang="en-US" altLang="ko-KR" dirty="0"/>
          </a:p>
          <a:p>
            <a:r>
              <a:rPr lang="ko-KR" altLang="en-US" dirty="0"/>
              <a:t>모델링 후</a:t>
            </a:r>
            <a:r>
              <a:rPr lang="en-US" altLang="ko-KR" dirty="0"/>
              <a:t>, </a:t>
            </a:r>
            <a:r>
              <a:rPr lang="ko-KR" altLang="en-US" dirty="0"/>
              <a:t>분포의 형태 학습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빈이 </a:t>
            </a:r>
            <a:r>
              <a:rPr lang="en-US" altLang="ko-KR" dirty="0"/>
              <a:t>51</a:t>
            </a:r>
            <a:r>
              <a:rPr lang="ko-KR" altLang="en-US" dirty="0"/>
              <a:t>개일 때 </a:t>
            </a:r>
            <a:r>
              <a:rPr lang="ko-KR" altLang="en-US" dirty="0" err="1"/>
              <a:t>아타리에서</a:t>
            </a:r>
            <a:r>
              <a:rPr lang="ko-KR" altLang="en-US" dirty="0"/>
              <a:t> 성능이 가장 좋아 </a:t>
            </a:r>
            <a:r>
              <a:rPr lang="en-US" altLang="ko-KR" dirty="0" err="1"/>
              <a:t>C51</a:t>
            </a:r>
            <a:r>
              <a:rPr lang="ko-KR" altLang="en-US" dirty="0"/>
              <a:t>이라고도 부름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63EE0C-FCF5-2132-A3B4-365ABF97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4" y="4366414"/>
            <a:ext cx="267689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610BE-0F72-00A5-3FE0-4F5F6893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15EEA-98EF-C66C-5C89-81779F18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엡실론</a:t>
            </a:r>
            <a:r>
              <a:rPr lang="en-US" altLang="ko-KR" dirty="0"/>
              <a:t>-</a:t>
            </a:r>
            <a:r>
              <a:rPr lang="ko-KR" altLang="en-US" dirty="0"/>
              <a:t>탐욕 정책</a:t>
            </a:r>
            <a:r>
              <a:rPr lang="en-US" altLang="ko-KR" dirty="0"/>
              <a:t>: 1-e </a:t>
            </a:r>
            <a:r>
              <a:rPr lang="ko-KR" altLang="en-US" dirty="0"/>
              <a:t>확률로 탐욕</a:t>
            </a:r>
            <a:r>
              <a:rPr lang="en-US" altLang="ko-KR" dirty="0"/>
              <a:t>, e </a:t>
            </a:r>
            <a:r>
              <a:rPr lang="ko-KR" altLang="en-US" dirty="0"/>
              <a:t>확률로 무작위 행동</a:t>
            </a:r>
            <a:r>
              <a:rPr lang="en-US" altLang="ko-KR" dirty="0"/>
              <a:t>, e</a:t>
            </a:r>
            <a:r>
              <a:rPr lang="ko-KR" altLang="en-US" dirty="0"/>
              <a:t>값은 점점 낮아짐</a:t>
            </a:r>
            <a:endParaRPr lang="en-US" altLang="ko-KR" dirty="0"/>
          </a:p>
          <a:p>
            <a:r>
              <a:rPr lang="ko-KR" altLang="en-US" dirty="0"/>
              <a:t>문제</a:t>
            </a:r>
            <a:r>
              <a:rPr lang="en-US" altLang="ko-KR" dirty="0"/>
              <a:t>: e</a:t>
            </a:r>
            <a:r>
              <a:rPr lang="ko-KR" altLang="en-US" dirty="0"/>
              <a:t>를 어떻게 설정해야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Noisy Network – </a:t>
            </a:r>
            <a:r>
              <a:rPr lang="ko-KR" altLang="en-US" dirty="0"/>
              <a:t>신경망에 무작위성 도입</a:t>
            </a:r>
            <a:r>
              <a:rPr lang="en-US" altLang="ko-KR" dirty="0"/>
              <a:t>, </a:t>
            </a:r>
            <a:r>
              <a:rPr lang="ko-KR" altLang="en-US" dirty="0"/>
              <a:t>출력 쪽 계층에서 노이즈를 넣어서 출력을 달라지게 함 </a:t>
            </a:r>
            <a:r>
              <a:rPr lang="en-US" altLang="ko-KR" dirty="0"/>
              <a:t>(e </a:t>
            </a:r>
            <a:r>
              <a:rPr lang="ko-KR" altLang="en-US" dirty="0"/>
              <a:t>탐욕 정책이 아님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05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E2B6E-A387-EA5A-FC34-47022F8F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강화 학습 알고리즘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C414F7-D94C-2289-1713-98561024A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715" y="2309567"/>
            <a:ext cx="7092569" cy="3232291"/>
          </a:xfrm>
        </p:spPr>
      </p:pic>
    </p:spTree>
    <p:extLst>
      <p:ext uri="{BB962C8B-B14F-4D97-AF65-F5344CB8AC3E}">
        <p14:creationId xmlns:p14="http://schemas.microsoft.com/office/powerpoint/2010/main" val="357278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63BFA-D094-7480-86A7-7CDD9B94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레인보우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CB01D-CEA2-F9B4-6D7B-5056B5B0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Double </a:t>
            </a:r>
            <a:r>
              <a:rPr lang="en-US" altLang="ko-KR" dirty="0" err="1"/>
              <a:t>DQN</a:t>
            </a:r>
            <a:r>
              <a:rPr lang="en-US" altLang="ko-KR" dirty="0"/>
              <a:t>, </a:t>
            </a:r>
            <a:r>
              <a:rPr lang="ko-KR" altLang="en-US" dirty="0"/>
              <a:t>우선순위 경험 재생</a:t>
            </a:r>
            <a:r>
              <a:rPr lang="en-US" altLang="ko-KR" dirty="0"/>
              <a:t>, Dueling </a:t>
            </a:r>
            <a:r>
              <a:rPr lang="en-US" altLang="ko-KR" dirty="0" err="1"/>
              <a:t>DQN</a:t>
            </a:r>
            <a:r>
              <a:rPr lang="en-US" altLang="ko-KR" dirty="0"/>
              <a:t>, </a:t>
            </a:r>
            <a:r>
              <a:rPr lang="ko-KR" altLang="en-US" dirty="0"/>
              <a:t>범주형 </a:t>
            </a:r>
            <a:r>
              <a:rPr lang="en-US" altLang="ko-KR" dirty="0" err="1"/>
              <a:t>DQN</a:t>
            </a:r>
            <a:r>
              <a:rPr lang="en-US" altLang="ko-KR" dirty="0"/>
              <a:t>, Noisy Network </a:t>
            </a:r>
            <a:r>
              <a:rPr lang="ko-KR" altLang="en-US" dirty="0"/>
              <a:t>모두 섞기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0FA0B1-FD28-9AC8-2123-04D9F52D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39" y="2811638"/>
            <a:ext cx="373432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69EE-1D10-8EE8-568C-C193597B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Ape-X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62431-FEEB-EFB1-99E5-46B1D34E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레인보우 기반</a:t>
            </a:r>
            <a:r>
              <a:rPr lang="en-US" altLang="ko-KR" dirty="0"/>
              <a:t>, </a:t>
            </a:r>
            <a:r>
              <a:rPr lang="ko-KR" altLang="en-US" dirty="0"/>
              <a:t>여러 에이전트를 각각의 </a:t>
            </a:r>
            <a:r>
              <a:rPr lang="en-US" altLang="ko-KR" dirty="0"/>
              <a:t>CPU</a:t>
            </a:r>
            <a:r>
              <a:rPr lang="ko-KR" altLang="en-US" dirty="0"/>
              <a:t>에서 독립적으로 </a:t>
            </a:r>
            <a:r>
              <a:rPr lang="ko-KR" altLang="en-US" dirty="0" err="1"/>
              <a:t>행동시킴</a:t>
            </a:r>
            <a:endParaRPr lang="en-US" altLang="ko-KR" dirty="0"/>
          </a:p>
          <a:p>
            <a:r>
              <a:rPr lang="ko-KR" altLang="en-US" dirty="0"/>
              <a:t>에이전트의 탐색 비중 </a:t>
            </a:r>
            <a:r>
              <a:rPr lang="en-US" altLang="ko-KR" dirty="0"/>
              <a:t>e</a:t>
            </a:r>
            <a:r>
              <a:rPr lang="ko-KR" altLang="en-US" dirty="0"/>
              <a:t>를 서로 다르게 설정 </a:t>
            </a:r>
            <a:r>
              <a:rPr lang="en-US" altLang="ko-KR" dirty="0"/>
              <a:t>-&gt; </a:t>
            </a:r>
            <a:r>
              <a:rPr lang="ko-KR" altLang="en-US" dirty="0"/>
              <a:t>다양한 경험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3266426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047D9-FEFB-9BEB-8C1B-21750550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R2D2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E33C8-949C-D005-34DB-9CD4EAE5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Recurrent, Replay, Distributed, </a:t>
            </a:r>
            <a:r>
              <a:rPr lang="en-US" altLang="ko-KR" dirty="0" err="1"/>
              <a:t>DQN</a:t>
            </a:r>
            <a:endParaRPr lang="en-US" altLang="ko-KR" dirty="0"/>
          </a:p>
          <a:p>
            <a:r>
              <a:rPr lang="en-US" altLang="ko-KR" dirty="0"/>
              <a:t>Ape-X</a:t>
            </a:r>
            <a:r>
              <a:rPr lang="ko-KR" altLang="en-US" dirty="0"/>
              <a:t>에서 시계열 데이터를 처리하는 순환 신경망 사용</a:t>
            </a:r>
          </a:p>
        </p:txBody>
      </p:sp>
    </p:spTree>
    <p:extLst>
      <p:ext uri="{BB962C8B-B14F-4D97-AF65-F5344CB8AC3E}">
        <p14:creationId xmlns:p14="http://schemas.microsoft.com/office/powerpoint/2010/main" val="195203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2FEB8-5F4C-C288-818D-190862F8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9839F-F3C9-042E-5AD9-05C1D4BC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Never</a:t>
            </a:r>
            <a:r>
              <a:rPr lang="ko-KR" altLang="en-US" dirty="0"/>
              <a:t> </a:t>
            </a:r>
            <a:r>
              <a:rPr lang="en-US" altLang="ko-KR" dirty="0"/>
              <a:t>Give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</a:p>
          <a:p>
            <a:r>
              <a:rPr lang="en-US" altLang="ko-KR" dirty="0" err="1"/>
              <a:t>R2D2</a:t>
            </a:r>
            <a:r>
              <a:rPr lang="ko-KR" altLang="en-US" dirty="0"/>
              <a:t>에 내적 보상 추가 </a:t>
            </a:r>
            <a:r>
              <a:rPr lang="en-US" altLang="ko-KR" dirty="0"/>
              <a:t>– </a:t>
            </a:r>
            <a:r>
              <a:rPr lang="ko-KR" altLang="en-US" dirty="0"/>
              <a:t>보상이 적은 과제에서 탐색을 포기하지 않도록 유도</a:t>
            </a:r>
            <a:endParaRPr lang="en-US" altLang="ko-KR" dirty="0"/>
          </a:p>
          <a:p>
            <a:r>
              <a:rPr lang="ko-KR" altLang="en-US" dirty="0"/>
              <a:t>내적 보상</a:t>
            </a:r>
            <a:r>
              <a:rPr lang="en-US" altLang="ko-KR" dirty="0"/>
              <a:t>: </a:t>
            </a:r>
            <a:r>
              <a:rPr lang="ko-KR" altLang="en-US" dirty="0"/>
              <a:t>상태 전이가 예상과 다를수록</a:t>
            </a:r>
            <a:r>
              <a:rPr lang="en-US" altLang="ko-KR" dirty="0"/>
              <a:t>, </a:t>
            </a:r>
            <a:r>
              <a:rPr lang="ko-KR" altLang="en-US" dirty="0"/>
              <a:t>얼마나 </a:t>
            </a:r>
            <a:r>
              <a:rPr lang="en-US" altLang="ko-KR" dirty="0"/>
              <a:t>‘</a:t>
            </a:r>
            <a:r>
              <a:rPr lang="ko-KR" altLang="en-US" dirty="0"/>
              <a:t>놀랐는가</a:t>
            </a:r>
            <a:r>
              <a:rPr lang="en-US" altLang="ko-KR" dirty="0"/>
              <a:t>＇</a:t>
            </a:r>
            <a:r>
              <a:rPr lang="ko-KR" altLang="en-US" dirty="0"/>
              <a:t>에 따라 스스로 보상을 더함 </a:t>
            </a:r>
            <a:r>
              <a:rPr lang="en-US" altLang="ko-KR" dirty="0"/>
              <a:t>(</a:t>
            </a:r>
            <a:r>
              <a:rPr lang="ko-KR" altLang="en-US" dirty="0"/>
              <a:t>호기심에 따라 행동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6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47838-3283-2AB8-FA05-24D513FE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Agent57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295B8-6F01-DB65-FCDF-9CF0F8CE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NGU </a:t>
            </a:r>
            <a:r>
              <a:rPr lang="ko-KR" altLang="en-US" dirty="0"/>
              <a:t>기반</a:t>
            </a:r>
            <a:endParaRPr lang="en-US" altLang="ko-KR" dirty="0"/>
          </a:p>
          <a:p>
            <a:r>
              <a:rPr lang="ko-KR" altLang="en-US" dirty="0"/>
              <a:t>내적 보상 메커니즘 개선</a:t>
            </a:r>
            <a:endParaRPr lang="en-US" altLang="ko-KR" dirty="0"/>
          </a:p>
          <a:p>
            <a:r>
              <a:rPr lang="ko-KR" altLang="en-US" dirty="0"/>
              <a:t>메타 컨트롤러 </a:t>
            </a:r>
            <a:r>
              <a:rPr lang="en-US" altLang="ko-KR" dirty="0"/>
              <a:t>– </a:t>
            </a:r>
            <a:r>
              <a:rPr lang="ko-KR" altLang="en-US" dirty="0"/>
              <a:t>에이전트들에 할당되는 정책을 유연하게 배분</a:t>
            </a:r>
          </a:p>
        </p:txBody>
      </p:sp>
    </p:spTree>
    <p:extLst>
      <p:ext uri="{BB962C8B-B14F-4D97-AF65-F5344CB8AC3E}">
        <p14:creationId xmlns:p14="http://schemas.microsoft.com/office/powerpoint/2010/main" val="4067789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FC25A-FDBF-425F-C6E0-BD884A97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CD151-904A-6EED-EB6B-5E9F7D8D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보드 게임</a:t>
            </a:r>
            <a:endParaRPr lang="en-US" altLang="ko-KR" dirty="0"/>
          </a:p>
          <a:p>
            <a:r>
              <a:rPr lang="ko-KR" altLang="en-US" dirty="0"/>
              <a:t>보드를 노드로</a:t>
            </a:r>
            <a:r>
              <a:rPr lang="en-US" altLang="ko-KR" dirty="0"/>
              <a:t>, </a:t>
            </a:r>
            <a:r>
              <a:rPr lang="ko-KR" altLang="en-US" dirty="0"/>
              <a:t>다음 수를 </a:t>
            </a:r>
            <a:r>
              <a:rPr lang="ko-KR" altLang="en-US" dirty="0" err="1"/>
              <a:t>에지로</a:t>
            </a:r>
            <a:r>
              <a:rPr lang="ko-KR" altLang="en-US" dirty="0"/>
              <a:t> 표현 </a:t>
            </a:r>
            <a:r>
              <a:rPr lang="en-US" altLang="ko-KR" dirty="0"/>
              <a:t>– </a:t>
            </a:r>
            <a:r>
              <a:rPr lang="ko-KR" altLang="en-US" dirty="0"/>
              <a:t>게임 트리</a:t>
            </a:r>
            <a:endParaRPr lang="en-US" altLang="ko-KR" dirty="0"/>
          </a:p>
          <a:p>
            <a:r>
              <a:rPr lang="ko-KR" altLang="en-US" dirty="0"/>
              <a:t>몬테카를로 트리 탐색 </a:t>
            </a:r>
            <a:r>
              <a:rPr lang="en-US" altLang="ko-KR" dirty="0"/>
              <a:t>– </a:t>
            </a:r>
            <a:r>
              <a:rPr lang="ko-KR" altLang="en-US" dirty="0"/>
              <a:t>특정 보드에서 돌을 무작위로 두어 승률로 각 플레이어에게 보드가 얼마나 </a:t>
            </a:r>
            <a:r>
              <a:rPr lang="ko-KR" altLang="en-US" dirty="0" err="1"/>
              <a:t>좋은지</a:t>
            </a:r>
            <a:r>
              <a:rPr lang="ko-KR" altLang="en-US" dirty="0"/>
              <a:t> 평가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9765D-D589-A403-597C-CA36403D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39" y="3836014"/>
            <a:ext cx="3919303" cy="22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55E7-BE42-4004-2E76-11DC0F63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알파고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02806-AF9D-1BBD-DE6D-4F32845D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몬테카를로 트리 탐색 </a:t>
            </a:r>
            <a:r>
              <a:rPr lang="en-US" altLang="ko-KR" dirty="0"/>
              <a:t>+ </a:t>
            </a:r>
            <a:r>
              <a:rPr lang="ko-KR" altLang="en-US" dirty="0"/>
              <a:t>심층 강화 학습</a:t>
            </a:r>
            <a:endParaRPr lang="en-US" altLang="ko-KR" dirty="0"/>
          </a:p>
          <a:p>
            <a:r>
              <a:rPr lang="en-US" altLang="ko-KR" dirty="0"/>
              <a:t>Value </a:t>
            </a:r>
            <a:r>
              <a:rPr lang="ko-KR" altLang="en-US" dirty="0"/>
              <a:t>신경망</a:t>
            </a:r>
            <a:r>
              <a:rPr lang="en-US" altLang="ko-KR" dirty="0"/>
              <a:t>: </a:t>
            </a:r>
            <a:r>
              <a:rPr lang="ko-KR" altLang="en-US" dirty="0"/>
              <a:t>현재 바둑판에서 이길 확률 평가</a:t>
            </a:r>
            <a:endParaRPr lang="en-US" altLang="ko-KR" dirty="0"/>
          </a:p>
          <a:p>
            <a:r>
              <a:rPr lang="en-US" altLang="ko-KR" dirty="0"/>
              <a:t>Policy </a:t>
            </a:r>
            <a:r>
              <a:rPr lang="ko-KR" altLang="en-US" dirty="0"/>
              <a:t>신경망</a:t>
            </a:r>
            <a:r>
              <a:rPr lang="en-US" altLang="ko-KR" dirty="0"/>
              <a:t>: </a:t>
            </a:r>
            <a:r>
              <a:rPr lang="ko-KR" altLang="en-US" dirty="0"/>
              <a:t>다음에 둘 수를 확률로 출력</a:t>
            </a:r>
          </a:p>
        </p:txBody>
      </p:sp>
    </p:spTree>
    <p:extLst>
      <p:ext uri="{BB962C8B-B14F-4D97-AF65-F5344CB8AC3E}">
        <p14:creationId xmlns:p14="http://schemas.microsoft.com/office/powerpoint/2010/main" val="2101630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CF25D-BD3B-AED5-9774-A4BF6C36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알파고 제로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F6E1F-4C95-1A33-D5FE-9595B433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알파고는 인간의 </a:t>
            </a:r>
            <a:r>
              <a:rPr lang="ko-KR" altLang="en-US" dirty="0" err="1"/>
              <a:t>기보를</a:t>
            </a:r>
            <a:r>
              <a:rPr lang="ko-KR" altLang="en-US" dirty="0"/>
              <a:t> 학습 데이터로 사용</a:t>
            </a:r>
            <a:endParaRPr lang="en-US" altLang="ko-KR" dirty="0"/>
          </a:p>
          <a:p>
            <a:r>
              <a:rPr lang="ko-KR" altLang="en-US" dirty="0"/>
              <a:t>알파고 제로는 셀프 플레이를 통한 강화 학습만으로 학습</a:t>
            </a:r>
          </a:p>
        </p:txBody>
      </p:sp>
    </p:spTree>
    <p:extLst>
      <p:ext uri="{BB962C8B-B14F-4D97-AF65-F5344CB8AC3E}">
        <p14:creationId xmlns:p14="http://schemas.microsoft.com/office/powerpoint/2010/main" val="2314721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C5017-29E7-DC70-27DB-176727D1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알파제로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059DA-56F1-6D85-F0CE-5702C79F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보드 게임에 종류에 상관없는 범용 알고리즘 </a:t>
            </a:r>
            <a:r>
              <a:rPr lang="en-US" altLang="ko-KR" dirty="0"/>
              <a:t>(</a:t>
            </a:r>
            <a:r>
              <a:rPr lang="ko-KR" altLang="en-US" dirty="0"/>
              <a:t>바둑 </a:t>
            </a:r>
            <a:r>
              <a:rPr lang="en-US" altLang="ko-KR" dirty="0"/>
              <a:t>+ </a:t>
            </a:r>
            <a:r>
              <a:rPr lang="ko-KR" altLang="en-US" dirty="0"/>
              <a:t>체스</a:t>
            </a:r>
            <a:r>
              <a:rPr lang="en-US" altLang="ko-KR" dirty="0"/>
              <a:t>, </a:t>
            </a:r>
            <a:r>
              <a:rPr lang="ko-KR" altLang="en-US" dirty="0"/>
              <a:t>장기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9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6AD52-9CC5-F6F3-4376-85A995DC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76AD-C130-43FE-9498-AE9EBEB2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로봇 팔이 다양한 물것을 잡을 수 있게 학습시키기</a:t>
            </a:r>
            <a:endParaRPr lang="en-US" altLang="ko-KR" dirty="0"/>
          </a:p>
          <a:p>
            <a:r>
              <a:rPr lang="ko-KR" altLang="en-US" dirty="0"/>
              <a:t>로봇 위에 장착한 카메라를 이용하여 행동 결정</a:t>
            </a:r>
            <a:endParaRPr lang="en-US" altLang="ko-KR" dirty="0"/>
          </a:p>
          <a:p>
            <a:r>
              <a:rPr lang="en-US" altLang="ko-KR" dirty="0"/>
              <a:t>QT-</a:t>
            </a:r>
            <a:r>
              <a:rPr lang="en-US" altLang="ko-KR" dirty="0" err="1"/>
              <a:t>Opt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111016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F2C8F-4C01-522A-883F-2701FF87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강화 학습 알고리즘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A7EAE-B92C-E70E-1D96-0549967B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기반 </a:t>
            </a:r>
            <a:r>
              <a:rPr lang="en-US" altLang="ko-KR" dirty="0"/>
              <a:t>– </a:t>
            </a:r>
            <a:r>
              <a:rPr lang="ko-KR" altLang="en-US" dirty="0"/>
              <a:t>환경 모델을 사용하는 알고리즘 </a:t>
            </a:r>
            <a:r>
              <a:rPr lang="en-US" altLang="ko-KR" dirty="0"/>
              <a:t>(</a:t>
            </a:r>
            <a:r>
              <a:rPr lang="ko-KR" altLang="en-US" dirty="0"/>
              <a:t>상태 전이 함수 </a:t>
            </a:r>
            <a:r>
              <a:rPr lang="en-US" altLang="ko-KR" dirty="0"/>
              <a:t>p</a:t>
            </a:r>
            <a:r>
              <a:rPr lang="ko-KR" altLang="en-US" dirty="0"/>
              <a:t>와 보상 함수 </a:t>
            </a:r>
            <a:r>
              <a:rPr lang="en-US" altLang="ko-KR" dirty="0"/>
              <a:t>r</a:t>
            </a:r>
            <a:r>
              <a:rPr lang="ko-KR" altLang="en-US" dirty="0"/>
              <a:t>의 사용 여부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7157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032C1-259F-3EDF-D915-0F31CBE9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5FE0D-1C06-03D0-06BD-58361510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Neural Architecture Search</a:t>
            </a:r>
          </a:p>
          <a:p>
            <a:r>
              <a:rPr lang="ko-KR" altLang="en-US" dirty="0" err="1"/>
              <a:t>딥러닝의</a:t>
            </a:r>
            <a:r>
              <a:rPr lang="ko-KR" altLang="en-US" dirty="0"/>
              <a:t> 신경망 구조를 강화 학습으로 자동적으로 생성</a:t>
            </a:r>
          </a:p>
        </p:txBody>
      </p:sp>
    </p:spTree>
    <p:extLst>
      <p:ext uri="{BB962C8B-B14F-4D97-AF65-F5344CB8AC3E}">
        <p14:creationId xmlns:p14="http://schemas.microsoft.com/office/powerpoint/2010/main" val="1973874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2C35F-9EED-7425-A016-A493A924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현실 세계 적용 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C17BB-324F-89FB-D17F-70F098BE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시뮬레이터 활용 </a:t>
            </a:r>
            <a:r>
              <a:rPr lang="en-US" altLang="ko-KR" dirty="0"/>
              <a:t>– </a:t>
            </a:r>
            <a:r>
              <a:rPr lang="ko-KR" altLang="en-US" dirty="0"/>
              <a:t>현실 세계의 제약 해결</a:t>
            </a:r>
            <a:r>
              <a:rPr lang="en-US" altLang="ko-KR" dirty="0"/>
              <a:t>, </a:t>
            </a:r>
            <a:r>
              <a:rPr lang="ko-KR" altLang="en-US" dirty="0"/>
              <a:t>위험 행동 시에도 문제 없음</a:t>
            </a:r>
            <a:endParaRPr lang="en-US" altLang="ko-KR" dirty="0"/>
          </a:p>
          <a:p>
            <a:r>
              <a:rPr lang="en-US" altLang="ko-KR" dirty="0" err="1"/>
              <a:t>Sim2Real</a:t>
            </a:r>
            <a:r>
              <a:rPr lang="en-US" altLang="ko-KR" dirty="0"/>
              <a:t> – </a:t>
            </a:r>
            <a:r>
              <a:rPr lang="ko-KR" altLang="en-US" dirty="0"/>
              <a:t>시뮬레이터와 현실 세계의 간극 해결</a:t>
            </a:r>
          </a:p>
        </p:txBody>
      </p:sp>
    </p:spTree>
    <p:extLst>
      <p:ext uri="{BB962C8B-B14F-4D97-AF65-F5344CB8AC3E}">
        <p14:creationId xmlns:p14="http://schemas.microsoft.com/office/powerpoint/2010/main" val="4025987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82C93-11DD-D4C3-E877-C61FE2C5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오프라인 강화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00DFB-9AE3-9B1F-386F-C02A1CFC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수집된 과거의 경험 데이터 </a:t>
            </a:r>
            <a:r>
              <a:rPr lang="en-US" altLang="ko-KR" dirty="0"/>
              <a:t>(</a:t>
            </a:r>
            <a:r>
              <a:rPr lang="ko-KR" altLang="en-US" dirty="0"/>
              <a:t>오프라인 데이터셋</a:t>
            </a:r>
            <a:r>
              <a:rPr lang="en-US" altLang="ko-KR" dirty="0"/>
              <a:t>)</a:t>
            </a:r>
            <a:r>
              <a:rPr lang="ko-KR" altLang="en-US" dirty="0"/>
              <a:t>로만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5072B6-86B8-1B00-21B3-D7C4C45F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3386846"/>
            <a:ext cx="441069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71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0DC8D-385D-0159-E34E-68ECB5AA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모방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8A271-E660-CC32-04DC-88740A2C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전문가의 동작을 모방하는 것을 목표로 함</a:t>
            </a:r>
            <a:endParaRPr lang="en-US" altLang="ko-KR" dirty="0"/>
          </a:p>
          <a:p>
            <a:r>
              <a:rPr lang="en-US" altLang="ko-KR" dirty="0"/>
              <a:t>Deep Q-Learning from Demonstrations – </a:t>
            </a:r>
            <a:r>
              <a:rPr lang="ko-KR" altLang="en-US" dirty="0"/>
              <a:t>전문가 데이터를 </a:t>
            </a:r>
            <a:r>
              <a:rPr lang="en-US" altLang="ko-KR" dirty="0" err="1"/>
              <a:t>DQN</a:t>
            </a:r>
            <a:r>
              <a:rPr lang="ko-KR" altLang="en-US" dirty="0"/>
              <a:t>의 경험 재생 버퍼에 추가 후 해당 데이터의 선택 확률을 높임</a:t>
            </a:r>
          </a:p>
        </p:txBody>
      </p:sp>
    </p:spTree>
    <p:extLst>
      <p:ext uri="{BB962C8B-B14F-4D97-AF65-F5344CB8AC3E}">
        <p14:creationId xmlns:p14="http://schemas.microsoft.com/office/powerpoint/2010/main" val="3430165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ED598-CC8A-846F-10BB-7AFA71D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MDP</a:t>
            </a:r>
            <a:r>
              <a:rPr lang="ko-KR" altLang="en-US" dirty="0"/>
              <a:t> 공식화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D6D83-B632-ED0E-0983-B0FE1064A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일회성 과제 </a:t>
            </a:r>
            <a:r>
              <a:rPr lang="en-US" altLang="ko-KR" dirty="0"/>
              <a:t>or </a:t>
            </a:r>
            <a:r>
              <a:rPr lang="ko-KR" altLang="en-US" dirty="0"/>
              <a:t>지속적 과제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보상의 가치</a:t>
            </a:r>
            <a:r>
              <a:rPr lang="en-US" altLang="ko-KR" dirty="0"/>
              <a:t>? (</a:t>
            </a:r>
            <a:r>
              <a:rPr lang="ko-KR" altLang="en-US" dirty="0"/>
              <a:t>보상 함수 설정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에이전트가 취할 수 있는 행동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환경의 상태 규정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수익의 할인율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어디까지를</a:t>
            </a:r>
            <a:r>
              <a:rPr lang="ko-KR" altLang="en-US" dirty="0"/>
              <a:t> 환경으로</a:t>
            </a:r>
            <a:r>
              <a:rPr lang="en-US" altLang="ko-KR" dirty="0"/>
              <a:t>, </a:t>
            </a:r>
            <a:r>
              <a:rPr lang="ko-KR" altLang="en-US" dirty="0" err="1"/>
              <a:t>어디까지를</a:t>
            </a:r>
            <a:r>
              <a:rPr lang="ko-KR" altLang="en-US" dirty="0"/>
              <a:t> 에이전트로</a:t>
            </a:r>
            <a:r>
              <a:rPr lang="en-US" altLang="ko-KR" dirty="0"/>
              <a:t>? (</a:t>
            </a:r>
            <a:r>
              <a:rPr lang="ko-KR" altLang="en-US" dirty="0"/>
              <a:t>모든 요소를 마음대로 제어할 수 있는 대상을 에이전트로 규정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1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ED4F-BBE5-3435-4711-5B6302C3A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89E8-92EA-07F7-D2FF-67F69D7A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강화 학습 알고리즘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E4DC7-F1EF-139E-B856-246A20F5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모델 이용 </a:t>
            </a:r>
            <a:r>
              <a:rPr lang="en-US" altLang="ko-KR" dirty="0"/>
              <a:t>– </a:t>
            </a:r>
            <a:r>
              <a:rPr lang="ko-KR" altLang="en-US" dirty="0"/>
              <a:t>환경 모델을 미리 알고 시작 </a:t>
            </a:r>
            <a:r>
              <a:rPr lang="en-US" altLang="ko-KR" dirty="0"/>
              <a:t>-&gt;</a:t>
            </a:r>
            <a:r>
              <a:rPr lang="ko-KR" altLang="en-US" dirty="0"/>
              <a:t> 계획만으로 문제 해결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[ex] </a:t>
            </a:r>
            <a:r>
              <a:rPr lang="ko-KR" altLang="en-US" dirty="0"/>
              <a:t>알파고</a:t>
            </a:r>
            <a:r>
              <a:rPr lang="en-US" altLang="ko-KR" dirty="0"/>
              <a:t>, </a:t>
            </a:r>
            <a:r>
              <a:rPr lang="ko-KR" altLang="en-US" dirty="0"/>
              <a:t>알파제로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6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E40A0-386F-4E7D-E381-2553BB34E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47521-B8B4-5214-5DA6-14787D2D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강화 학습 알고리즘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AD36D-21F4-7426-F6D1-81A6D3FF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학습 </a:t>
            </a:r>
            <a:r>
              <a:rPr lang="en-US" altLang="ko-KR" dirty="0"/>
              <a:t>– </a:t>
            </a:r>
            <a:r>
              <a:rPr lang="ko-KR" altLang="en-US" dirty="0"/>
              <a:t>환경이 미리 주어지지 않음</a:t>
            </a:r>
            <a:r>
              <a:rPr lang="en-US" altLang="ko-KR" dirty="0"/>
              <a:t>. </a:t>
            </a:r>
            <a:r>
              <a:rPr lang="ko-KR" altLang="en-US" dirty="0"/>
              <a:t>환경에서 얻은 경험을 토대로 환경 모델을 학습함</a:t>
            </a:r>
            <a:endParaRPr lang="en-US" altLang="ko-KR" dirty="0"/>
          </a:p>
          <a:p>
            <a:r>
              <a:rPr lang="en-US" altLang="ko-KR" dirty="0"/>
              <a:t>[ex] World Models, </a:t>
            </a:r>
            <a:r>
              <a:rPr lang="en-US" altLang="ko-KR" dirty="0" err="1"/>
              <a:t>MBVE</a:t>
            </a:r>
            <a:r>
              <a:rPr lang="en-US" altLang="ko-KR" dirty="0"/>
              <a:t> (Model-Based Value Estimation)</a:t>
            </a:r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에이전트는 환경 모델이 생성하는 샘플의 일부만 얻을 수 있어</a:t>
            </a:r>
            <a:r>
              <a:rPr lang="en-US" altLang="ko-KR" dirty="0"/>
              <a:t>, </a:t>
            </a:r>
            <a:r>
              <a:rPr lang="ko-KR" altLang="en-US" dirty="0"/>
              <a:t>실제 환경과 학습한 환경 사이 괴리가 생길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314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2B801-6D8E-0F47-3BAD-3DCF05F2B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76CCC-C38A-593B-B075-C75B62DE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강화 학습 알고리즘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2798D-4310-6ABC-4684-6C91DAAA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프리 </a:t>
            </a:r>
            <a:r>
              <a:rPr lang="en-US" altLang="ko-KR" dirty="0"/>
              <a:t>– </a:t>
            </a:r>
            <a:r>
              <a:rPr lang="ko-KR" altLang="en-US" dirty="0"/>
              <a:t>환경 모델을 활용하지 않고 강화 학습을 함</a:t>
            </a:r>
            <a:endParaRPr lang="en-US" altLang="ko-KR" dirty="0"/>
          </a:p>
          <a:p>
            <a:r>
              <a:rPr lang="ko-KR" altLang="en-US" dirty="0"/>
              <a:t>현재까지 더 많은 성과를 거두고 있는 기법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2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B2340-3157-A66A-1E4F-4602CD134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DD8E-9065-BA24-263A-BD613720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강화 학습 알고리즘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A59AD-E401-DF8E-C276-B08A9F37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가치 기반 </a:t>
            </a:r>
            <a:r>
              <a:rPr lang="en-US" altLang="ko-KR" dirty="0"/>
              <a:t>– </a:t>
            </a:r>
            <a:r>
              <a:rPr lang="ko-KR" altLang="en-US" dirty="0"/>
              <a:t>최적의 </a:t>
            </a:r>
            <a:r>
              <a:rPr lang="en-US" altLang="ko-KR" dirty="0"/>
              <a:t>Q </a:t>
            </a:r>
            <a:r>
              <a:rPr lang="ko-KR" altLang="en-US" dirty="0"/>
              <a:t>함수를 찾고 이를 토대로 의사결정</a:t>
            </a:r>
            <a:endParaRPr lang="en-US" altLang="ko-KR" dirty="0"/>
          </a:p>
          <a:p>
            <a:r>
              <a:rPr lang="en-US" altLang="ko-KR" dirty="0"/>
              <a:t>[ex]</a:t>
            </a:r>
            <a:r>
              <a:rPr lang="ko-KR" altLang="en-US" dirty="0"/>
              <a:t> </a:t>
            </a:r>
            <a:r>
              <a:rPr lang="en-US" altLang="ko-KR" dirty="0" err="1"/>
              <a:t>DQN</a:t>
            </a:r>
            <a:r>
              <a:rPr lang="en-US" altLang="ko-KR" dirty="0"/>
              <a:t>, Double </a:t>
            </a:r>
            <a:r>
              <a:rPr lang="en-US" altLang="ko-KR" dirty="0" err="1"/>
              <a:t>DQN</a:t>
            </a:r>
            <a:endParaRPr lang="en-US" altLang="ko-KR" dirty="0"/>
          </a:p>
          <a:p>
            <a:r>
              <a:rPr lang="ko-KR" altLang="en-US" dirty="0"/>
              <a:t>정책 기반 </a:t>
            </a:r>
            <a:r>
              <a:rPr lang="en-US" altLang="ko-KR" dirty="0"/>
              <a:t>– </a:t>
            </a:r>
            <a:r>
              <a:rPr lang="ko-KR" altLang="en-US" dirty="0"/>
              <a:t>정책을 바로 학습하여 의사결정</a:t>
            </a:r>
            <a:endParaRPr lang="en-US" altLang="ko-KR" dirty="0"/>
          </a:p>
          <a:p>
            <a:r>
              <a:rPr lang="en-US" altLang="ko-KR" dirty="0"/>
              <a:t>[ex] </a:t>
            </a:r>
            <a:r>
              <a:rPr lang="ko-KR" altLang="en-US" dirty="0"/>
              <a:t>정책 </a:t>
            </a:r>
            <a:r>
              <a:rPr lang="ko-KR" altLang="en-US" dirty="0" err="1"/>
              <a:t>경사법</a:t>
            </a:r>
            <a:r>
              <a:rPr lang="en-US" altLang="ko-KR" dirty="0"/>
              <a:t>, REINFORCE</a:t>
            </a:r>
          </a:p>
          <a:p>
            <a:endParaRPr lang="en-US" altLang="ko-KR" dirty="0"/>
          </a:p>
          <a:p>
            <a:r>
              <a:rPr lang="ko-KR" altLang="en-US" dirty="0"/>
              <a:t>행위자 </a:t>
            </a:r>
            <a:r>
              <a:rPr lang="en-US" altLang="ko-KR" dirty="0"/>
              <a:t>– </a:t>
            </a:r>
            <a:r>
              <a:rPr lang="ko-KR" altLang="en-US" dirty="0" err="1"/>
              <a:t>비평자</a:t>
            </a:r>
            <a:r>
              <a:rPr lang="en-US" altLang="ko-KR" dirty="0"/>
              <a:t>:</a:t>
            </a:r>
            <a:r>
              <a:rPr lang="ko-KR" altLang="en-US" dirty="0"/>
              <a:t> 가치 기반</a:t>
            </a:r>
            <a:r>
              <a:rPr lang="en-US" altLang="ko-KR" dirty="0"/>
              <a:t>, </a:t>
            </a:r>
            <a:r>
              <a:rPr lang="ko-KR" altLang="en-US" dirty="0"/>
              <a:t>정책 기반 둘 다 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431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AB471-7BD3-4464-DC7D-6E993F1B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A3C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993CA-2EF6-1B61-EF83-C1ACF579E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Asynchronous Advantage Actor-Critic</a:t>
            </a:r>
          </a:p>
          <a:p>
            <a:r>
              <a:rPr lang="ko-KR" altLang="en-US" dirty="0"/>
              <a:t>여러 에이전트가 병렬로 행동하며 비동기적으로 매개변수 갱신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2C5555-F2F7-AE3F-66D2-DAC416506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70" y="2977659"/>
            <a:ext cx="418205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62423-C58B-969C-7597-C2751B8B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F62DB-CDBD-5D76-53E8-076C0E44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A3C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B213C-2AD5-2B04-9D64-D06A3C04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 신경망</a:t>
            </a:r>
            <a:r>
              <a:rPr lang="en-US" altLang="ko-KR" dirty="0"/>
              <a:t>: </a:t>
            </a:r>
            <a:r>
              <a:rPr lang="ko-KR" altLang="en-US" dirty="0"/>
              <a:t>각자의 환경에서 독립적 플레이 </a:t>
            </a:r>
            <a:r>
              <a:rPr lang="en-US" altLang="ko-KR" dirty="0"/>
              <a:t>-&gt; </a:t>
            </a:r>
            <a:r>
              <a:rPr lang="ko-KR" altLang="en-US" dirty="0"/>
              <a:t>학습 결과인 기울기를 전역 신경망에 전송</a:t>
            </a:r>
            <a:endParaRPr lang="en-US" altLang="ko-KR" dirty="0"/>
          </a:p>
          <a:p>
            <a:r>
              <a:rPr lang="ko-KR" altLang="en-US" dirty="0"/>
              <a:t>전역 신경망</a:t>
            </a:r>
            <a:r>
              <a:rPr lang="en-US" altLang="ko-KR" dirty="0"/>
              <a:t>: </a:t>
            </a:r>
            <a:r>
              <a:rPr lang="ko-KR" altLang="en-US" dirty="0"/>
              <a:t>받은 기울기로 비동기적으로 가중치 매개변수 갱신</a:t>
            </a:r>
            <a:endParaRPr lang="en-US" altLang="ko-KR" dirty="0"/>
          </a:p>
          <a:p>
            <a:r>
              <a:rPr lang="ko-KR" altLang="en-US" dirty="0"/>
              <a:t>주기적으로 전역 신경망과 지역 신경망의 가중치 매개변수 동기화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84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867</Words>
  <Application>Microsoft Office PowerPoint</Application>
  <PresentationFormat>와이드스크린</PresentationFormat>
  <Paragraphs>125</Paragraphs>
  <Slides>34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강화학습 스터디</vt:lpstr>
      <vt:lpstr>심층 강화 학습 알고리즘 분류</vt:lpstr>
      <vt:lpstr>심층 강화 학습 알고리즘 분류</vt:lpstr>
      <vt:lpstr>심층 강화 학습 알고리즘 분류</vt:lpstr>
      <vt:lpstr>심층 강화 학습 알고리즘 분류</vt:lpstr>
      <vt:lpstr>심층 강화 학습 알고리즘 분류</vt:lpstr>
      <vt:lpstr>심층 강화 학습 알고리즘 분류</vt:lpstr>
      <vt:lpstr>A3C</vt:lpstr>
      <vt:lpstr>A3C</vt:lpstr>
      <vt:lpstr>A3C</vt:lpstr>
      <vt:lpstr>A2C</vt:lpstr>
      <vt:lpstr>A2C</vt:lpstr>
      <vt:lpstr>DDPG</vt:lpstr>
      <vt:lpstr>DDPG</vt:lpstr>
      <vt:lpstr>DDPG</vt:lpstr>
      <vt:lpstr>TRPO</vt:lpstr>
      <vt:lpstr>범주형 DQN</vt:lpstr>
      <vt:lpstr>범주형 DQN</vt:lpstr>
      <vt:lpstr>Noisy Network</vt:lpstr>
      <vt:lpstr>레인보우</vt:lpstr>
      <vt:lpstr>Ape-X</vt:lpstr>
      <vt:lpstr>R2D2</vt:lpstr>
      <vt:lpstr>NGU</vt:lpstr>
      <vt:lpstr>Agent57</vt:lpstr>
      <vt:lpstr>활용 사례</vt:lpstr>
      <vt:lpstr>알파고</vt:lpstr>
      <vt:lpstr>알파고 제로</vt:lpstr>
      <vt:lpstr>알파제로</vt:lpstr>
      <vt:lpstr>로봇 제어</vt:lpstr>
      <vt:lpstr>NAS</vt:lpstr>
      <vt:lpstr>현실 세계 적용 시</vt:lpstr>
      <vt:lpstr>오프라인 강화 학습</vt:lpstr>
      <vt:lpstr>모방 학습</vt:lpstr>
      <vt:lpstr>MDP 공식화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경민 강</dc:creator>
  <cp:lastModifiedBy>경민 강</cp:lastModifiedBy>
  <cp:revision>2</cp:revision>
  <dcterms:created xsi:type="dcterms:W3CDTF">2025-01-17T12:34:52Z</dcterms:created>
  <dcterms:modified xsi:type="dcterms:W3CDTF">2025-01-18T01:48:07Z</dcterms:modified>
</cp:coreProperties>
</file>