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2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71" r:id="rId15"/>
    <p:sldId id="272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5" autoAdjust="0"/>
  </p:normalViewPr>
  <p:slideViewPr>
    <p:cSldViewPr>
      <p:cViewPr varScale="1">
        <p:scale>
          <a:sx n="75" d="100"/>
          <a:sy n="75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A0B632-98C1-43AB-9CC9-B6CD419C6F7D}" type="datetimeFigureOut">
              <a:rPr lang="ru-RU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BC0309-4402-41B4-8D62-5DF15B5FE6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10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D637EB-6A9F-4C69-93B6-E08A4CFCE9B4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Отражение сюжета включает в себя следующие события – выстрел, смерть монстра, победа персонажа, смерть первонажа</a:t>
            </a: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8806D5-F1A4-43E5-979F-2EFED6DA18DB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ru-RU" sz="800" smtClean="0"/>
              <a:t>Имеет две реализации. Для персонажа – наличие монстра на всех соседних клетках, для снаряда – наличие монстра в клетке по направлению движения.</a:t>
            </a: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getMonster</a:t>
            </a:r>
            <a:r>
              <a:rPr lang="ru-RU" smtClean="0"/>
              <a:t>( ) – возвращает монстра с заданными координатами. Необходимо для реализации игровой логики;</a:t>
            </a:r>
            <a:endParaRPr lang="en-US" smtClean="0"/>
          </a:p>
          <a:p>
            <a:pPr eaLnBrk="1" hangingPunct="1"/>
            <a:r>
              <a:rPr lang="en-US" smtClean="0"/>
              <a:t>removeMonster</a:t>
            </a:r>
            <a:r>
              <a:rPr lang="ru-RU" smtClean="0"/>
              <a:t>( ) – удаляет монстра из списка. Необходимо для реализации убийства монстров;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67EE0-EE2C-469F-83CB-BAAA2AA341E7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14D77-DF10-408B-8A68-1E02239812A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70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189C3-E21C-48D5-9FF4-67D67C0A8185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A384F-30F9-4966-BB07-AAE28D0CA6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43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D883D-B15D-4B96-A1E6-CCF2DD61F2D3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2D210-935F-4B56-A690-B578711F89F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8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A8136C-3DF5-4702-AEDA-26D8AD4BE4C7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28C0B-6DC5-485A-8830-A54AFE4DB0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0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D58E84-3FB0-480D-AE37-2DEB3F702EAF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E7FD1-8E1C-4E35-8D8C-62A3C2F335D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19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7019D-86AD-4397-BA28-45EF5BA17FCC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86657-2E6D-418B-BD66-A936F86A092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75266A-DCCE-47E5-855B-CCD6FF4A62DF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C6DDA-0F14-40D9-A9B3-72B65F30483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2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439DDF-DC24-484B-8983-873D23DA521C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B932A-7A26-4AD7-9132-4427E877C31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90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7CBC79-8E37-42F8-A0EA-DF704064360B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1845B-12C8-4359-8510-88FF506B747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1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BE58D-A31E-4B7E-8F32-C652831CF410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D99A6-4962-4357-963D-77CF6D7E222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9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534EF7-8E6D-43A4-B9D6-8D326768BF86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D4D7E-5F30-41F4-9EA7-28F64584CD1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F2B797-79ED-4E18-BA5A-767B15566A67}" type="datetime1">
              <a:rPr lang="ru-RU" smtClean="0"/>
              <a:pPr>
                <a:defRPr/>
              </a:pPr>
              <a:t>15.01.2013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06ACCC-0923-4090-9512-C1E1D9CE9C9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6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000125"/>
            <a:ext cx="7407275" cy="204311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“Черные </a:t>
            </a:r>
            <a:r>
              <a:rPr lang="en-US" b="1" dirty="0" err="1" smtClean="0">
                <a:solidFill>
                  <a:schemeClr val="tx2">
                    <a:satMod val="130000"/>
                  </a:schemeClr>
                </a:solidFill>
              </a:rPr>
              <a:t>vs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Белые” – приложение для соревнований по созданию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AI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88" y="4071938"/>
            <a:ext cx="7407275" cy="1752600"/>
          </a:xfrm>
        </p:spPr>
        <p:txBody>
          <a:bodyPr/>
          <a:lstStyle/>
          <a:p>
            <a:pPr marL="26988" algn="r" eaLnBrk="1" hangingPunct="1"/>
            <a:r>
              <a:rPr lang="ru-RU" sz="2800" dirty="0" smtClean="0">
                <a:solidFill>
                  <a:schemeClr val="tx2"/>
                </a:solidFill>
              </a:rPr>
              <a:t>Выполнил: Тестов Б.М.</a:t>
            </a:r>
          </a:p>
          <a:p>
            <a:pPr marL="26988" algn="r" eaLnBrk="1" hangingPunct="1"/>
            <a:r>
              <a:rPr lang="ru-RU" sz="2800" dirty="0" smtClean="0">
                <a:solidFill>
                  <a:schemeClr val="tx2"/>
                </a:solidFill>
              </a:rPr>
              <a:t>Научный руководитель: </a:t>
            </a:r>
            <a:r>
              <a:rPr lang="ru-RU" sz="2800" dirty="0" err="1" smtClean="0">
                <a:solidFill>
                  <a:schemeClr val="tx2"/>
                </a:solidFill>
              </a:rPr>
              <a:t>Соломанин</a:t>
            </a:r>
            <a:r>
              <a:rPr lang="ru-RU" sz="2800" dirty="0" smtClean="0">
                <a:solidFill>
                  <a:schemeClr val="tx2"/>
                </a:solidFill>
              </a:rPr>
              <a:t> Д.И.</a:t>
            </a:r>
            <a:endParaRPr lang="ru-RU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Структурная схема правил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59788" y="6305550"/>
            <a:ext cx="611187" cy="47625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65C4C4-C557-4289-A88A-72C76C84CAC0}" type="slidenum">
              <a:rPr lang="ru-RU" sz="28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z="2800" b="1" smtClean="0">
              <a:solidFill>
                <a:schemeClr val="tx2"/>
              </a:solidFill>
            </a:endParaRPr>
          </a:p>
        </p:txBody>
      </p:sp>
      <p:pic>
        <p:nvPicPr>
          <p:cNvPr id="1026" name="Picture 2" descr="C:\Users\Ворон\Desktop\Безымянны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4970760" cy="4956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Реализация класса </a:t>
            </a:r>
            <a:r>
              <a:rPr lang="en-US" dirty="0" err="1" smtClean="0"/>
              <a:t>TurncoatGame</a:t>
            </a:r>
            <a:endParaRPr lang="ru-RU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Field</a:t>
            </a:r>
            <a:r>
              <a:rPr lang="ru-RU" sz="2400" dirty="0" smtClean="0"/>
              <a:t> – 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ru-RU" sz="2400" dirty="0" smtClean="0"/>
              <a:t>матриц</a:t>
            </a:r>
            <a:r>
              <a:rPr lang="en-US" sz="2400" dirty="0" smtClean="0">
                <a:latin typeface="Corbel" pitchFamily="34" charset="0"/>
              </a:rPr>
              <a:t>a</a:t>
            </a:r>
            <a:r>
              <a:rPr lang="ru-RU" sz="2400" dirty="0" smtClean="0"/>
              <a:t> уровня;</a:t>
            </a:r>
          </a:p>
          <a:p>
            <a:r>
              <a:rPr lang="en-US" sz="2400" dirty="0" err="1" smtClean="0"/>
              <a:t>IsStepAllow</a:t>
            </a:r>
            <a:r>
              <a:rPr lang="ru-RU" sz="2400" dirty="0" smtClean="0"/>
              <a:t>(</a:t>
            </a:r>
            <a:r>
              <a:rPr lang="en-US" sz="2400" dirty="0" err="1" smtClean="0"/>
              <a:t>CellValue</a:t>
            </a:r>
            <a:r>
              <a:rPr lang="en-US" sz="2400" dirty="0" smtClean="0"/>
              <a:t> chip</a:t>
            </a:r>
            <a:r>
              <a:rPr lang="ru-RU" sz="2400" dirty="0" smtClean="0"/>
              <a:t>)-Проверяет возможность игрока сделать ход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Step</a:t>
            </a:r>
            <a:r>
              <a:rPr lang="ru-RU" sz="2400" dirty="0" smtClean="0"/>
              <a:t>(…) - Выполнения хода; возвращает на сколько фишек у игрока стало больше в результате данного хода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 err="1" smtClean="0"/>
              <a:t>NoEmptyCells</a:t>
            </a:r>
            <a:r>
              <a:rPr lang="en-US" sz="2400" dirty="0" smtClean="0"/>
              <a:t>() - </a:t>
            </a:r>
            <a:r>
              <a:rPr lang="ru-RU" sz="2400" dirty="0" smtClean="0"/>
              <a:t>Проверка, есть ли на поле пустые клетки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bool</a:t>
            </a:r>
            <a:r>
              <a:rPr lang="en-US" sz="2400" dirty="0" smtClean="0"/>
              <a:t> Finished() - </a:t>
            </a:r>
            <a:r>
              <a:rPr lang="ru-RU" sz="2400" dirty="0" smtClean="0"/>
              <a:t>Проверка, завершена ли игра;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this[</a:t>
            </a:r>
            <a:r>
              <a:rPr lang="en-US" sz="2400" dirty="0" err="1" smtClean="0"/>
              <a:t>CellValue</a:t>
            </a:r>
            <a:r>
              <a:rPr lang="en-US" sz="2400" dirty="0" smtClean="0"/>
              <a:t> player] - </a:t>
            </a:r>
            <a:r>
              <a:rPr lang="ru-RU" sz="2400" dirty="0" smtClean="0"/>
              <a:t>Количество фишек на поле определенного игрока (или пустых)</a:t>
            </a:r>
            <a:r>
              <a:rPr lang="en-US" sz="2400" dirty="0" smtClean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913" y="6305550"/>
            <a:ext cx="754062" cy="47625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69AF6-5C9F-4666-983A-3F1FD0ED27CB}" type="slidenum">
              <a:rPr lang="ru-RU" sz="28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z="28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686800" cy="1315616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ru-RU" sz="3900" b="1" dirty="0" smtClean="0">
                <a:effectLst/>
              </a:rPr>
              <a:t>Реализация класса</a:t>
            </a:r>
            <a:r>
              <a:rPr lang="en-US" sz="3900" b="1" dirty="0" smtClean="0">
                <a:effectLst/>
              </a:rPr>
              <a:t> </a:t>
            </a:r>
            <a:r>
              <a:rPr lang="en-US" sz="4000" dirty="0" err="1" smtClean="0"/>
              <a:t>ExternalProgramExecuter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ru-RU" sz="3900" b="1" dirty="0" smtClean="0">
              <a:effectLst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403350" y="1557338"/>
            <a:ext cx="7499350" cy="4691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ExternalProgramExecuteResult</a:t>
            </a:r>
            <a:r>
              <a:rPr lang="en-US" sz="2800" dirty="0" smtClean="0"/>
              <a:t> – </a:t>
            </a:r>
            <a:r>
              <a:rPr lang="ru-RU" sz="2800" dirty="0" smtClean="0"/>
              <a:t>ошибки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 smtClean="0"/>
              <a:t>virtual</a:t>
            </a:r>
            <a:r>
              <a:rPr lang="ru-RU" sz="2800" dirty="0" smtClean="0"/>
              <a:t> </a:t>
            </a:r>
            <a:r>
              <a:rPr lang="en-US" sz="2800" dirty="0" err="1" smtClean="0"/>
              <a:t>ExternalProgramExecuteResult</a:t>
            </a:r>
            <a:r>
              <a:rPr lang="en-US" sz="2800" dirty="0" smtClean="0"/>
              <a:t> Execute</a:t>
            </a:r>
            <a:r>
              <a:rPr lang="ru-RU" sz="2800" dirty="0" smtClean="0"/>
              <a:t> - Исполняет программу, подсовывая в качестве входных данных </a:t>
            </a:r>
            <a:r>
              <a:rPr lang="ru-RU" sz="2800" dirty="0" err="1" smtClean="0"/>
              <a:t>inputFileContent</a:t>
            </a:r>
            <a:r>
              <a:rPr lang="ru-RU" sz="2800" dirty="0" smtClean="0"/>
              <a:t>; </a:t>
            </a:r>
            <a:r>
              <a:rPr lang="ru-RU" sz="2800" dirty="0" err="1" smtClean="0"/>
              <a:t>воpащает</a:t>
            </a:r>
            <a:r>
              <a:rPr lang="ru-RU" sz="2800" dirty="0" smtClean="0"/>
              <a:t> код выполнения и через </a:t>
            </a:r>
            <a:r>
              <a:rPr lang="ru-RU" sz="2800" dirty="0" err="1" smtClean="0"/>
              <a:t>outputFileContent</a:t>
            </a:r>
            <a:r>
              <a:rPr lang="ru-RU" sz="2800" dirty="0" smtClean="0"/>
              <a:t> содержимое выходного файла;</a:t>
            </a:r>
            <a:r>
              <a:rPr lang="en-US" sz="2800" dirty="0" smtClean="0"/>
              <a:t> </a:t>
            </a:r>
            <a:r>
              <a:rPr lang="ru-RU" sz="2800" dirty="0" err="1" smtClean="0"/>
              <a:t>maxTime</a:t>
            </a:r>
            <a:r>
              <a:rPr lang="ru-RU" sz="2800" dirty="0" smtClean="0"/>
              <a:t> - максимальное время выполнения в секундах, после чего процесс убивается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orbel" pitchFamily="34" charset="0"/>
            </a:endParaRPr>
          </a:p>
        </p:txBody>
      </p:sp>
      <p:sp>
        <p:nvSpPr>
          <p:cNvPr id="19460" name="Номер слайда 3"/>
          <p:cNvSpPr txBox="1">
            <a:spLocks noGrp="1"/>
          </p:cNvSpPr>
          <p:nvPr/>
        </p:nvSpPr>
        <p:spPr bwMode="auto">
          <a:xfrm>
            <a:off x="8316913" y="6305550"/>
            <a:ext cx="754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851016C8-4E2E-464D-9943-357863C6857D}" type="slidenum">
              <a:rPr lang="ru-RU" sz="2800" b="1">
                <a:solidFill>
                  <a:schemeClr val="tx2"/>
                </a:solidFill>
                <a:latin typeface="Corbel" pitchFamily="34" charset="0"/>
              </a:rPr>
              <a:pPr algn="ctr"/>
              <a:t>12</a:t>
            </a:fld>
            <a:endParaRPr lang="ru-RU" sz="2800" b="1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686800" cy="160364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ru-RU" sz="3900" b="1" dirty="0" smtClean="0">
                <a:effectLst/>
              </a:rPr>
              <a:t>Реализация класса </a:t>
            </a:r>
            <a:r>
              <a:rPr lang="en-US" dirty="0" err="1" smtClean="0"/>
              <a:t>TurncoatGameClientProgramExecuter</a:t>
            </a:r>
            <a:r>
              <a:rPr lang="en-US" dirty="0" smtClean="0"/>
              <a:t> : </a:t>
            </a:r>
            <a:r>
              <a:rPr lang="en-US" dirty="0" err="1" smtClean="0"/>
              <a:t>ExternalProgramExecuter</a:t>
            </a:r>
            <a:endParaRPr lang="ru-RU" sz="3900" b="1" dirty="0" smtClean="0">
              <a:effectLst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187450" y="2348879"/>
            <a:ext cx="7747000" cy="386459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ExternalProgramExecuteResult</a:t>
            </a:r>
            <a:r>
              <a:rPr lang="en-US" sz="2800" dirty="0" smtClean="0"/>
              <a:t> Execute</a:t>
            </a:r>
            <a:r>
              <a:rPr lang="en-US" sz="2600" dirty="0" smtClean="0">
                <a:latin typeface="Gill Sans MT" pitchFamily="34" charset="0"/>
              </a:rPr>
              <a:t> - </a:t>
            </a:r>
            <a:r>
              <a:rPr lang="ru-RU" sz="2800" dirty="0" smtClean="0"/>
              <a:t>Исполняет программу, подсовывая в качестве входных данных состояние в игре </a:t>
            </a:r>
            <a:r>
              <a:rPr lang="ru-RU" sz="2800" dirty="0" err="1" smtClean="0"/>
              <a:t>game</a:t>
            </a:r>
            <a:r>
              <a:rPr lang="ru-RU" sz="2800" dirty="0" smtClean="0"/>
              <a:t> для игрока </a:t>
            </a:r>
            <a:r>
              <a:rPr lang="ru-RU" sz="2800" dirty="0" err="1" smtClean="0"/>
              <a:t>player</a:t>
            </a:r>
            <a:r>
              <a:rPr lang="ru-RU" sz="2800" dirty="0" smtClean="0"/>
              <a:t>;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class Step – </a:t>
            </a:r>
            <a:r>
              <a:rPr lang="ru-RU" sz="2800" dirty="0" smtClean="0"/>
              <a:t>класс реализующий паттерн «Команда»</a:t>
            </a:r>
            <a:endParaRPr lang="en-US" sz="2800" dirty="0" smtClean="0"/>
          </a:p>
        </p:txBody>
      </p:sp>
      <p:sp>
        <p:nvSpPr>
          <p:cNvPr id="20484" name="Номер слайда 3"/>
          <p:cNvSpPr txBox="1">
            <a:spLocks noGrp="1"/>
          </p:cNvSpPr>
          <p:nvPr/>
        </p:nvSpPr>
        <p:spPr bwMode="auto">
          <a:xfrm>
            <a:off x="8316913" y="6305550"/>
            <a:ext cx="754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1C140FEC-1293-4022-A6D4-6E3F7BD31612}" type="slidenum">
              <a:rPr lang="ru-RU" sz="2800" b="1">
                <a:solidFill>
                  <a:schemeClr val="tx2"/>
                </a:solidFill>
                <a:latin typeface="Corbel" pitchFamily="34" charset="0"/>
              </a:rPr>
              <a:pPr algn="ctr"/>
              <a:t>13</a:t>
            </a:fld>
            <a:endParaRPr lang="ru-RU" sz="2800" b="1">
              <a:solidFill>
                <a:schemeClr val="tx2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900" b="1" smtClean="0">
                <a:effectLst/>
              </a:rPr>
              <a:t>Реализация пользовательского интерфейса</a:t>
            </a:r>
          </a:p>
        </p:txBody>
      </p:sp>
      <p:sp>
        <p:nvSpPr>
          <p:cNvPr id="22533" name="Номер слайда 3"/>
          <p:cNvSpPr txBox="1">
            <a:spLocks noGrp="1"/>
          </p:cNvSpPr>
          <p:nvPr/>
        </p:nvSpPr>
        <p:spPr bwMode="auto">
          <a:xfrm>
            <a:off x="8316913" y="6305550"/>
            <a:ext cx="754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E7EFA92B-FD77-4F9C-BD2E-9CCA58B493FE}" type="slidenum">
              <a:rPr lang="ru-RU" sz="2800" b="1">
                <a:solidFill>
                  <a:schemeClr val="tx2"/>
                </a:solidFill>
                <a:latin typeface="Corbel" pitchFamily="34" charset="0"/>
              </a:rPr>
              <a:pPr algn="ctr"/>
              <a:t>14</a:t>
            </a:fld>
            <a:endParaRPr lang="ru-RU" sz="2800" b="1">
              <a:solidFill>
                <a:schemeClr val="tx2"/>
              </a:solidFill>
              <a:latin typeface="Corbel" pitchFamily="34" charset="0"/>
            </a:endParaRPr>
          </a:p>
        </p:txBody>
      </p:sp>
      <p:pic>
        <p:nvPicPr>
          <p:cNvPr id="22534" name="Picture 6" descr="C:\Users\Ворон\Desktop\интер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05747" cy="4392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b="1" smtClean="0">
                <a:effectLst/>
              </a:rPr>
              <a:t>Спасибо за внимание!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Вопросы?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Постановка</a:t>
            </a:r>
            <a:r>
              <a:rPr lang="ru-RU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задачи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b="1" dirty="0" smtClean="0"/>
              <a:t>Цель работы </a:t>
            </a:r>
            <a:r>
              <a:rPr lang="ru-RU" dirty="0" smtClean="0"/>
              <a:t>– Создание сервера для эксплуатации клиентских программ с </a:t>
            </a:r>
            <a:r>
              <a:rPr lang="en-US" dirty="0" smtClean="0"/>
              <a:t>AI</a:t>
            </a:r>
            <a:r>
              <a:rPr lang="ru-RU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ru-RU" dirty="0" smtClean="0"/>
              <a:t>Так же, создать простой клиент для демонстрации.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BFB33A-9443-4F57-BA4F-BD95FFF97D46}" type="slidenum">
              <a:rPr lang="ru-RU" sz="24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z="24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Постановка задачи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75C01"/>
              </a:buClr>
            </a:pPr>
            <a:r>
              <a:rPr lang="ru-RU" dirty="0" smtClean="0"/>
              <a:t>Создание удобного интерфейса приложения.</a:t>
            </a:r>
          </a:p>
          <a:p>
            <a:pPr eaLnBrk="1" hangingPunct="1">
              <a:buClr>
                <a:srgbClr val="E75C01"/>
              </a:buClr>
            </a:pPr>
            <a:r>
              <a:rPr lang="ru-RU" dirty="0" smtClean="0"/>
              <a:t>Наглядное отражение состояния игрового поля для демонстрации поведения клиентских программ.</a:t>
            </a:r>
          </a:p>
          <a:p>
            <a:pPr eaLnBrk="1" hangingPunct="1">
              <a:buClr>
                <a:srgbClr val="E75C01"/>
              </a:buClr>
            </a:pPr>
            <a:r>
              <a:rPr lang="ru-RU" dirty="0" smtClean="0"/>
              <a:t>Поиск низкоуровневого способа передачи состояния поля от сервера клиенту(и в обратном порядке)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6F54C9-D1BA-4B9D-A2CD-9C6387A0396A}" type="slidenum">
              <a:rPr lang="ru-RU" sz="28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z="28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Анализ основных событий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714500"/>
            <a:ext cx="7499350" cy="4533900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/>
              <a:t>Ход</a:t>
            </a:r>
            <a:endParaRPr lang="ru-RU" dirty="0" smtClean="0"/>
          </a:p>
          <a:p>
            <a:pPr marL="365760" indent="-283464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Предоставление модели игрового поля клиенту(или «живому» игроку):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400" dirty="0" smtClean="0"/>
              <a:t>Создание файла </a:t>
            </a:r>
            <a:r>
              <a:rPr lang="en-US" sz="2400" dirty="0" smtClean="0"/>
              <a:t>output.txt</a:t>
            </a:r>
            <a:r>
              <a:rPr lang="ru-RU" sz="2400" dirty="0" smtClean="0"/>
              <a:t>;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ru-RU" sz="2400" dirty="0" smtClean="0"/>
              <a:t>Графическое отображение поля. </a:t>
            </a:r>
            <a:endParaRPr lang="en-US" sz="2400" dirty="0" smtClean="0"/>
          </a:p>
          <a:p>
            <a:pPr marL="365760" lvl="1" indent="-283464">
              <a:buFont typeface="Arial" pitchFamily="34" charset="0"/>
              <a:buChar char="•"/>
              <a:defRPr/>
            </a:pPr>
            <a:r>
              <a:rPr lang="ru-RU" sz="3200" dirty="0" smtClean="0"/>
              <a:t>Использование клиента(«подсовывание» ему файла с моделью поля в текстовом представлении)</a:t>
            </a:r>
            <a:endParaRPr lang="ru-RU" sz="2400" dirty="0" smtClean="0"/>
          </a:p>
          <a:p>
            <a:pPr marL="365760" indent="-283464">
              <a:buFont typeface="Arial" pitchFamily="34" charset="0"/>
              <a:buChar char="•"/>
              <a:defRPr/>
            </a:pPr>
            <a:r>
              <a:rPr lang="ru-RU" dirty="0" smtClean="0"/>
              <a:t>Получение хода(объект типа </a:t>
            </a:r>
            <a:r>
              <a:rPr lang="en-US" dirty="0" smtClean="0"/>
              <a:t>Step)</a:t>
            </a:r>
            <a:r>
              <a:rPr lang="ru-RU" dirty="0" smtClean="0"/>
              <a:t>: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ru-RU" sz="2400" dirty="0" smtClean="0"/>
              <a:t>Проверка верификации;</a:t>
            </a:r>
          </a:p>
          <a:p>
            <a:pPr marL="640080" lvl="1" indent="-237744">
              <a:buFont typeface="Wingdings" pitchFamily="2" charset="2"/>
              <a:buChar char="Ø"/>
              <a:defRPr/>
            </a:pPr>
            <a:r>
              <a:rPr lang="ru-RU" sz="2400" dirty="0" smtClean="0"/>
              <a:t>Перестроение модели игры.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DB99F-716E-43E2-9BAA-050BA7F932BC}" type="slidenum">
              <a:rPr lang="ru-RU" sz="28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z="28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Анализ основных событий</a:t>
            </a:r>
            <a:endParaRPr lang="ru-RU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1435100" y="1643063"/>
            <a:ext cx="7499350" cy="4605337"/>
          </a:xfrm>
        </p:spPr>
        <p:txBody>
          <a:bodyPr/>
          <a:lstStyle/>
          <a:p>
            <a:r>
              <a:rPr lang="ru-RU" b="1" dirty="0" smtClean="0"/>
              <a:t>Конец игры </a:t>
            </a:r>
            <a:r>
              <a:rPr lang="ru-RU" dirty="0" smtClean="0"/>
              <a:t>–  поле полностью заполнено.</a:t>
            </a:r>
          </a:p>
          <a:p>
            <a:pPr eaLnBrk="1" hangingPunct="1"/>
            <a:r>
              <a:rPr lang="ru-RU" b="1" dirty="0" smtClean="0"/>
              <a:t>Победа </a:t>
            </a:r>
            <a:r>
              <a:rPr lang="ru-RU" dirty="0" smtClean="0"/>
              <a:t>– побеждает, тот чьих фишек оказывается больше на момент конца игры.</a:t>
            </a:r>
          </a:p>
          <a:p>
            <a:pPr eaLnBrk="1" hangingPunct="1"/>
            <a:r>
              <a:rPr lang="ru-RU" dirty="0" smtClean="0"/>
              <a:t>Неверный ход наказывается пропуском еще одного(противник совершает два подряд).</a:t>
            </a:r>
          </a:p>
          <a:p>
            <a:pPr eaLnBrk="1" hangingPunct="1">
              <a:buFont typeface="Wingdings 2" pitchFamily="18" charset="2"/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275853-DCE1-4A02-8B4F-310F0E0E9E92}" type="slidenum">
              <a:rPr lang="ru-RU" sz="28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z="28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Анализ вариантов реализации игрового поля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571625"/>
            <a:ext cx="7499350" cy="4676775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/>
              <a:t>Игровое поле – </a:t>
            </a:r>
            <a:r>
              <a:rPr lang="ru-RU" dirty="0" smtClean="0"/>
              <a:t>«доска» в виде набора клеток.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 smtClean="0"/>
              <a:t>Матрица проходимости – </a:t>
            </a:r>
            <a:r>
              <a:rPr lang="ru-RU" dirty="0" smtClean="0"/>
              <a:t>двумерный массив, каждый элемент которого соответствует клетке на карте, а индексы элементов – координатам.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708A21-8202-4461-B92D-B7A827E0A090}" type="slidenum">
              <a:rPr lang="ru-RU" sz="28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z="28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Анализ вариантов реализации игрового поля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3600400" cy="4320480"/>
          </a:xfrm>
        </p:spPr>
        <p:txBody>
          <a:bodyPr>
            <a:normAutofit/>
          </a:bodyPr>
          <a:lstStyle/>
          <a:p>
            <a:pPr marL="365760" indent="-283464">
              <a:spcBef>
                <a:spcPts val="1800"/>
              </a:spcBef>
              <a:buNone/>
              <a:defRPr/>
            </a:pPr>
            <a:r>
              <a:rPr lang="ru-RU" sz="1800" dirty="0" smtClean="0">
                <a:latin typeface="+mj-lt"/>
                <a:cs typeface="Courier New" pitchFamily="49" charset="0"/>
              </a:rPr>
              <a:t>Модель поля предоставляемая клиентской программе</a:t>
            </a:r>
            <a:endParaRPr lang="en-US" sz="1800" dirty="0" smtClean="0">
              <a:latin typeface="+mj-lt"/>
              <a:cs typeface="Courier New" pitchFamily="49" charset="0"/>
            </a:endParaRPr>
          </a:p>
          <a:p>
            <a:pPr marL="365760" indent="-283464">
              <a:spcBef>
                <a:spcPts val="1800"/>
              </a:spcBef>
              <a:buNone/>
              <a:defRPr/>
            </a:pP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map</a:t>
            </a: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 = ........</a:t>
            </a:r>
          </a:p>
          <a:p>
            <a:pPr marL="365760" indent="-283464">
              <a:buNone/>
              <a:defRPr/>
            </a:pP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		..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W</a:t>
            </a: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.....</a:t>
            </a:r>
          </a:p>
          <a:p>
            <a:pPr marL="365760" indent="-283464">
              <a:buNone/>
              <a:defRPr/>
            </a:pP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		..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W</a:t>
            </a: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...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W</a:t>
            </a: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.</a:t>
            </a:r>
          </a:p>
          <a:p>
            <a:pPr marL="365760" indent="-283464">
              <a:buNone/>
              <a:defRPr/>
            </a:pP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		.....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BW</a:t>
            </a: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.</a:t>
            </a:r>
          </a:p>
          <a:p>
            <a:pPr marL="365760" indent="-283464">
              <a:buNone/>
              <a:defRPr/>
            </a:pP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		........</a:t>
            </a:r>
          </a:p>
          <a:p>
            <a:pPr marL="365760" indent="-283464">
              <a:buNone/>
              <a:defRPr/>
            </a:pP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		.....</a:t>
            </a:r>
            <a:r>
              <a:rPr lang="en-US" sz="1800" dirty="0" smtClean="0">
                <a:latin typeface="Lucida Console" pitchFamily="49" charset="0"/>
                <a:cs typeface="Courier New" pitchFamily="49" charset="0"/>
              </a:rPr>
              <a:t>B</a:t>
            </a: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.. </a:t>
            </a:r>
          </a:p>
          <a:p>
            <a:pPr marL="365760" indent="-283464">
              <a:buNone/>
              <a:defRPr/>
            </a:pP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		........</a:t>
            </a:r>
          </a:p>
          <a:p>
            <a:pPr marL="365760" indent="-283464">
              <a:buNone/>
              <a:defRPr/>
            </a:pPr>
            <a:r>
              <a:rPr lang="ru-RU" sz="1800" dirty="0" smtClean="0">
                <a:latin typeface="Lucida Console" pitchFamily="49" charset="0"/>
                <a:cs typeface="Courier New" pitchFamily="49" charset="0"/>
              </a:rPr>
              <a:t>		........</a:t>
            </a:r>
          </a:p>
          <a:p>
            <a:pPr eaLnBrk="1" hangingPunct="1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A54FD2-6B39-42C4-9F1C-B201C23E890A}" type="slidenum">
              <a:rPr lang="ru-RU" sz="28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z="2800" b="1" smtClean="0">
              <a:solidFill>
                <a:schemeClr val="tx2"/>
              </a:solidFill>
            </a:endParaRPr>
          </a:p>
        </p:txBody>
      </p:sp>
      <p:pic>
        <p:nvPicPr>
          <p:cNvPr id="15365" name="Picture 5" descr="C:\Users\Ворон\Desktop\пол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1" y="1484784"/>
            <a:ext cx="4758251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Анализ вариантов реализации игрового поля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j-lt"/>
                <a:cs typeface="Courier New" pitchFamily="49" charset="0"/>
              </a:rPr>
              <a:t>Модель поля хранящаяся в памяти программы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endParaRPr lang="en-US" sz="1200" dirty="0" smtClean="0">
              <a:latin typeface="Lucida Console" pitchFamily="49" charset="0"/>
              <a:cs typeface="Courier New" pitchFamily="49" charset="0"/>
            </a:endParaRPr>
          </a:p>
          <a:p>
            <a:endParaRPr lang="en-US" sz="12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Map</a:t>
            </a:r>
            <a:r>
              <a:rPr lang="ru-RU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Lucida Console" pitchFamily="49" charset="0"/>
              </a:rPr>
              <a:t>Empty, Empty, Empty, Empty, Empty, Empty, Empty, Empty}</a:t>
            </a:r>
            <a:endParaRPr lang="ru-RU" sz="1600" dirty="0">
              <a:latin typeface="Lucida Console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Lucida Console" pitchFamily="49" charset="0"/>
              </a:rPr>
              <a:t>Empty, Empty, </a:t>
            </a:r>
            <a:r>
              <a:rPr lang="en-US" sz="1600" dirty="0" err="1" smtClean="0"/>
              <a:t>WhiteChip</a:t>
            </a:r>
            <a:r>
              <a:rPr lang="en-US" sz="1600" dirty="0" smtClean="0">
                <a:latin typeface="Lucida Console" pitchFamily="49" charset="0"/>
              </a:rPr>
              <a:t>, Empty, Empty, Empty, Empty, Empty}</a:t>
            </a:r>
            <a:endParaRPr lang="ru-RU" sz="1600" dirty="0" smtClean="0">
              <a:latin typeface="Lucida Console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Lucida Console" pitchFamily="49" charset="0"/>
              </a:rPr>
              <a:t>Empty, Empty, </a:t>
            </a:r>
            <a:r>
              <a:rPr lang="en-US" sz="1600" dirty="0" err="1" smtClean="0"/>
              <a:t>WhiteChip</a:t>
            </a:r>
            <a:r>
              <a:rPr lang="en-US" sz="1600" dirty="0" smtClean="0">
                <a:latin typeface="Lucida Console" pitchFamily="49" charset="0"/>
              </a:rPr>
              <a:t>, Empty, Empty, Empty, Empty, Empty}</a:t>
            </a:r>
            <a:endParaRPr lang="ru-RU" sz="1600" dirty="0" smtClean="0">
              <a:latin typeface="Lucida Console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Lucida Console" pitchFamily="49" charset="0"/>
              </a:rPr>
              <a:t>Empty, Empty, Empty, Empty, Empty, Empty, </a:t>
            </a:r>
            <a:r>
              <a:rPr lang="en-US" sz="1600" dirty="0" err="1" smtClean="0"/>
              <a:t>WhiteChip</a:t>
            </a:r>
            <a:r>
              <a:rPr lang="en-US" sz="1600" dirty="0" smtClean="0">
                <a:latin typeface="Lucida Console" pitchFamily="49" charset="0"/>
              </a:rPr>
              <a:t>, Empty}</a:t>
            </a:r>
            <a:endParaRPr lang="ru-RU" sz="1600" dirty="0" smtClean="0">
              <a:latin typeface="Lucida Console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Lucida Console" pitchFamily="49" charset="0"/>
              </a:rPr>
              <a:t>Empty, Empty, Empty, Empty, Empty, </a:t>
            </a:r>
            <a:r>
              <a:rPr lang="en-US" sz="1600" dirty="0" err="1" smtClean="0"/>
              <a:t>BlackChip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 err="1" smtClean="0"/>
              <a:t>WhiteChip</a:t>
            </a:r>
            <a:r>
              <a:rPr lang="en-US" sz="1600" dirty="0" smtClean="0">
                <a:latin typeface="Lucida Console" pitchFamily="49" charset="0"/>
              </a:rPr>
              <a:t>, Empty}</a:t>
            </a:r>
            <a:endParaRPr lang="ru-RU" sz="1600" dirty="0" smtClean="0">
              <a:latin typeface="Lucida Console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Lucida Console" pitchFamily="49" charset="0"/>
              </a:rPr>
              <a:t>Empty, Empty, Empty, Empty, Empty, </a:t>
            </a:r>
            <a:r>
              <a:rPr lang="en-US" sz="1600" dirty="0" err="1" smtClean="0"/>
              <a:t>BlackChip</a:t>
            </a:r>
            <a:r>
              <a:rPr lang="en-US" sz="1600" dirty="0" smtClean="0">
                <a:latin typeface="Lucida Console" pitchFamily="49" charset="0"/>
              </a:rPr>
              <a:t>, Empty, Empty}</a:t>
            </a:r>
            <a:endParaRPr lang="ru-RU" sz="1600" dirty="0" smtClean="0">
              <a:latin typeface="Lucida Console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Lucida Console" pitchFamily="49" charset="0"/>
              </a:rPr>
              <a:t>Empty, Empty, Empty, Empty, Empty, Empty, Empty, Empty}</a:t>
            </a:r>
            <a:endParaRPr lang="ru-RU" sz="1600" dirty="0" smtClean="0">
              <a:latin typeface="Lucida Console" pitchFamily="49" charset="0"/>
            </a:endParaRPr>
          </a:p>
          <a:p>
            <a:pPr lvl="1">
              <a:buNone/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Lucida Console" pitchFamily="49" charset="0"/>
              </a:rPr>
              <a:t>Empty, Empty, Empty, Empty, Empty, Empty, Empty, Empty}</a:t>
            </a:r>
            <a:endParaRPr lang="ru-RU" sz="1600" dirty="0" smtClean="0">
              <a:latin typeface="Lucida Console" pitchFamily="49" charset="0"/>
            </a:endParaRPr>
          </a:p>
          <a:p>
            <a:endParaRPr lang="ru-RU" sz="1200" dirty="0" smtClean="0">
              <a:latin typeface="Lucida Console" pitchFamily="49" charset="0"/>
            </a:endParaRPr>
          </a:p>
          <a:p>
            <a:endParaRPr lang="ru-RU" sz="1200" dirty="0">
              <a:latin typeface="Lucida Console" pitchFamily="49" charset="0"/>
            </a:endParaRP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28C0B-6DC5-485A-8830-A54AFE4DB05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>
                    <a:satMod val="130000"/>
                  </a:schemeClr>
                </a:solidFill>
              </a:rPr>
              <a:t>Анализ методов реализации поведения монстров</a:t>
            </a:r>
            <a:endParaRPr lang="ru-RU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571625"/>
            <a:ext cx="7499350" cy="4676775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Задание маршрутов перемещения для каждого монстра.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 smtClean="0"/>
              <a:t>Алгоритм определения шагов монстра, реализующий следующую схему: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600" dirty="0" smtClean="0"/>
              <a:t>начальные координаты и направление задаются случайным образом;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600" dirty="0" smtClean="0"/>
              <a:t>при столкновении с препятствием направление движения меняется на любое допустимое;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600" dirty="0" smtClean="0"/>
              <a:t>максимально допустимое число шагов в одном направлении.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57BB51-B4BB-4ADA-B2FF-F83868975437}" type="slidenum">
              <a:rPr lang="ru-RU" sz="2800" b="1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z="28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662</Words>
  <Application>Microsoft Office PowerPoint</Application>
  <PresentationFormat>Экран (4:3)</PresentationFormat>
  <Paragraphs>95</Paragraphs>
  <Slides>15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“Черные vs Белые” – приложение для соревнований по созданию AI</vt:lpstr>
      <vt:lpstr>Постановка задачи</vt:lpstr>
      <vt:lpstr>Постановка задачи</vt:lpstr>
      <vt:lpstr>Анализ основных событий</vt:lpstr>
      <vt:lpstr>Анализ основных событий</vt:lpstr>
      <vt:lpstr>Анализ вариантов реализации игрового поля</vt:lpstr>
      <vt:lpstr>Анализ вариантов реализации игрового поля</vt:lpstr>
      <vt:lpstr>Анализ вариантов реализации игрового поля</vt:lpstr>
      <vt:lpstr>Анализ методов реализации поведения монстров</vt:lpstr>
      <vt:lpstr>Структурная схема правил</vt:lpstr>
      <vt:lpstr>Реализация класса TurncoatGame</vt:lpstr>
      <vt:lpstr>Реализация класса ExternalProgramExecuter </vt:lpstr>
      <vt:lpstr>Реализация класса TurncoatGameClientProgramExecuter : ExternalProgramExecuter</vt:lpstr>
      <vt:lpstr>Реализация пользовательского интерфейса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“Черные vs Белые” – приложение для соревнований по созданию AI</dc:title>
  <dc:creator>Бориска</dc:creator>
  <cp:lastModifiedBy>vscher@bk.ru</cp:lastModifiedBy>
  <cp:revision>49</cp:revision>
  <dcterms:created xsi:type="dcterms:W3CDTF">2013-01-14T21:33:16Z</dcterms:created>
  <dcterms:modified xsi:type="dcterms:W3CDTF">2013-01-15T06:52:18Z</dcterms:modified>
</cp:coreProperties>
</file>