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, Hongbo" initials="RH" lastIdx="1" clrIdx="0">
    <p:extLst>
      <p:ext uri="{19B8F6BF-5375-455C-9EA6-DF929625EA0E}">
        <p15:presenceInfo xmlns:p15="http://schemas.microsoft.com/office/powerpoint/2012/main" userId="S::hongbo.rong@intel.com::6c139c3d-5adf-4846-bb73-781261dbe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1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28" y="88"/>
      </p:cViewPr>
      <p:guideLst>
        <p:guide orient="horz" pos="415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02EDA-F68A-452B-94A8-C1D3E0FE64CF}"/>
              </a:ext>
            </a:extLst>
          </p:cNvPr>
          <p:cNvSpPr/>
          <p:nvPr/>
        </p:nvSpPr>
        <p:spPr>
          <a:xfrm>
            <a:off x="384810" y="1977905"/>
            <a:ext cx="11342370" cy="17662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593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T2S 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506730" y="1977906"/>
            <a:ext cx="12073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  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P_iii_minus_1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P_jjj_minus_1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- 1, iii,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P_kkk_minus_1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- 1,  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   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P_kk_minus_1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KKK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 - 1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 k,    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#define P_k_minus_1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+ KKK - 1,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    iii,    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jj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ii, </a:t>
            </a:r>
            <a:r>
              <a:rPr lang="en-US" sz="1600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 + KK - 1</a:t>
            </a:r>
            <a:r>
              <a:rPr lang="en-US" sz="16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, k - 1, j, </a:t>
            </a:r>
            <a:r>
              <a:rPr lang="en-US" sz="1600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</a:t>
            </a:r>
            <a:endParaRPr lang="en-US" sz="1600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6989A-F7D2-4B2E-B4FB-8E7B76383527}"/>
              </a:ext>
            </a:extLst>
          </p:cNvPr>
          <p:cNvSpPr txBox="1"/>
          <p:nvPr/>
        </p:nvSpPr>
        <p:spPr>
          <a:xfrm>
            <a:off x="384810" y="1466564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Everything is the same except loop kk is moved outer: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7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550D54-822D-4969-83C7-1E728FAE93C9}"/>
              </a:ext>
            </a:extLst>
          </p:cNvPr>
          <p:cNvSpPr/>
          <p:nvPr/>
        </p:nvSpPr>
        <p:spPr>
          <a:xfrm>
            <a:off x="643042" y="1480328"/>
            <a:ext cx="10317058" cy="322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31C2-9D87-4976-97B9-505B98A684F8}"/>
              </a:ext>
            </a:extLst>
          </p:cNvPr>
          <p:cNvSpPr/>
          <p:nvPr/>
        </p:nvSpPr>
        <p:spPr>
          <a:xfrm>
            <a:off x="753606" y="1798919"/>
            <a:ext cx="11107104" cy="28111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178890" y="154765"/>
            <a:ext cx="1435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kernel_c_WAIT_FINISH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_(...) { ...</a:t>
            </a:r>
          </a:p>
          <a:p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float 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[16][4][2];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_A_s0_i = 0; _A_s0_i &lt; 0 + _0; _A_s0_i++){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_A_s0_j = 0; _A_s0_j &lt; 0 + _1; _A_s0_j++){ ...</a:t>
            </a:r>
            <a:endParaRPr lang="en-US" b="1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b="1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_A_s0_k = 0; _A_s0_k &lt; 0 + _2; _A_s0_k++){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for (int _A_s0_kk_ii_jj = 0; _A_s0_kk_ii_jj &lt; 0 + 4096; _A_s0_kk_ii_jj++){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_dummy__1_s0_iii = 0; _dummy__1_s0_iii &lt; 0 + 2; _dummy__1_s0_iii++){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#pragma unroll for (int _dummy_s0_jjj = 0; _dummy_s0_jjj &lt; 0 + 4; _dummy_s0_jjj++){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_4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[15][_dummy_s0_jjj][_dummy__1_s0_iii];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 = _4;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#pragma unroll for (int _dummy__2_s0_l1 = 0; _dummy__2_s0_l1 &lt; 0 + 15; _dummy__2_s0_l1++){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int _5 = 15 - _dummy__2_s0_l1; int _6 = 14 - _dummy__2_s0_l1;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float _8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[_6][_dummy_s0_jjj][_dummy__1_s0_iii];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[_5][_dummy_s0_jjj][_dummy__1_s0_iii] = _8;}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_9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[0][_dummy_s0_jjj][_dummy__1_s0_iii] = _9;}}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_A_s0_iii = 0; _A_s0_iii &lt; 0 + 2; _A_s0_iii++){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#pragma unroll for (int _A_s0_jjj = 0; _A_s0_jjj &lt; 0 + 4; _A_s0_jjj++){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_69; 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#pragma unroll for (int _A_s0_kkk = 0; _A_s0_kkk &lt; 0 + 4; _A_s0_kkk++){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  if (...) { 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float _79 = 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    _c[_103] = _79;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97" y="-304120"/>
            <a:ext cx="4229033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Look at the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14FF38-6AC4-4A75-B1CB-0F5D5A326C63}"/>
              </a:ext>
            </a:extLst>
          </p:cNvPr>
          <p:cNvGrpSpPr/>
          <p:nvPr/>
        </p:nvGrpSpPr>
        <p:grpSpPr>
          <a:xfrm>
            <a:off x="8338432" y="530401"/>
            <a:ext cx="3811731" cy="1288346"/>
            <a:chOff x="8300332" y="-41099"/>
            <a:chExt cx="3811731" cy="12883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0D35A7-7C25-40CC-BAA6-F110681751D2}"/>
                </a:ext>
              </a:extLst>
            </p:cNvPr>
            <p:cNvSpPr txBox="1"/>
            <p:nvPr/>
          </p:nvSpPr>
          <p:spPr>
            <a:xfrm>
              <a:off x="8300332" y="-41099"/>
              <a:ext cx="3085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Loop kk moved outside of </a:t>
              </a:r>
              <a:r>
                <a:rPr lang="en-US" sz="2400" dirty="0" err="1">
                  <a:solidFill>
                    <a:srgbClr val="00B050"/>
                  </a:solidFill>
                </a:rPr>
                <a:t>jj</a:t>
              </a:r>
              <a:r>
                <a:rPr lang="en-US" sz="2400" dirty="0">
                  <a:solidFill>
                    <a:srgbClr val="00B050"/>
                  </a:solidFill>
                </a:rPr>
                <a:t> and ii (actually flattened with them)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0ACF80-9E53-4206-8B4D-A85106A040D5}"/>
                </a:ext>
              </a:extLst>
            </p:cNvPr>
            <p:cNvSpPr txBox="1"/>
            <p:nvPr/>
          </p:nvSpPr>
          <p:spPr>
            <a:xfrm>
              <a:off x="11032564" y="46918"/>
              <a:ext cx="1079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B9C98-5DCB-424E-A80E-9953EB01C3DA}"/>
              </a:ext>
            </a:extLst>
          </p:cNvPr>
          <p:cNvGrpSpPr/>
          <p:nvPr/>
        </p:nvGrpSpPr>
        <p:grpSpPr>
          <a:xfrm>
            <a:off x="8767583" y="3666897"/>
            <a:ext cx="3424417" cy="1415239"/>
            <a:chOff x="8194534" y="4164330"/>
            <a:chExt cx="3424417" cy="14152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FAFB33-60A0-4637-8CF5-05E6E15EACBA}"/>
                </a:ext>
              </a:extLst>
            </p:cNvPr>
            <p:cNvSpPr txBox="1"/>
            <p:nvPr/>
          </p:nvSpPr>
          <p:spPr>
            <a:xfrm>
              <a:off x="8194534" y="4164330"/>
              <a:ext cx="32582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Rotate the shift regs of C in each  PE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588FDD-7547-4EAF-8121-8116EBA80726}"/>
                </a:ext>
              </a:extLst>
            </p:cNvPr>
            <p:cNvSpPr txBox="1"/>
            <p:nvPr/>
          </p:nvSpPr>
          <p:spPr>
            <a:xfrm>
              <a:off x="10539452" y="4379240"/>
              <a:ext cx="1079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46D6E9-D1AE-4405-9332-DB85DF168FDC}"/>
              </a:ext>
            </a:extLst>
          </p:cNvPr>
          <p:cNvCxnSpPr>
            <a:cxnSpLocks/>
          </p:cNvCxnSpPr>
          <p:nvPr/>
        </p:nvCxnSpPr>
        <p:spPr>
          <a:xfrm>
            <a:off x="2819400" y="5410200"/>
            <a:ext cx="1663700" cy="5346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35D3F8-E9C3-4A7B-BAD5-4463446788E5}"/>
              </a:ext>
            </a:extLst>
          </p:cNvPr>
          <p:cNvSpPr/>
          <p:nvPr/>
        </p:nvSpPr>
        <p:spPr>
          <a:xfrm>
            <a:off x="1039706" y="4800600"/>
            <a:ext cx="1183475" cy="800099"/>
          </a:xfrm>
          <a:custGeom>
            <a:avLst/>
            <a:gdLst>
              <a:gd name="connsiteX0" fmla="*/ 948820 w 1005970"/>
              <a:gd name="connsiteY0" fmla="*/ 922260 h 1207465"/>
              <a:gd name="connsiteX1" fmla="*/ 331600 w 1005970"/>
              <a:gd name="connsiteY1" fmla="*/ 1196580 h 1207465"/>
              <a:gd name="connsiteX2" fmla="*/ 130 w 1005970"/>
              <a:gd name="connsiteY2" fmla="*/ 590790 h 1207465"/>
              <a:gd name="connsiteX3" fmla="*/ 297310 w 1005970"/>
              <a:gd name="connsiteY3" fmla="*/ 65010 h 1207465"/>
              <a:gd name="connsiteX4" fmla="*/ 720220 w 1005970"/>
              <a:gd name="connsiteY4" fmla="*/ 65010 h 1207465"/>
              <a:gd name="connsiteX5" fmla="*/ 1005970 w 1005970"/>
              <a:gd name="connsiteY5" fmla="*/ 579360 h 1207465"/>
              <a:gd name="connsiteX0" fmla="*/ 948820 w 948820"/>
              <a:gd name="connsiteY0" fmla="*/ 922260 h 1207465"/>
              <a:gd name="connsiteX1" fmla="*/ 331600 w 948820"/>
              <a:gd name="connsiteY1" fmla="*/ 1196580 h 1207465"/>
              <a:gd name="connsiteX2" fmla="*/ 130 w 948820"/>
              <a:gd name="connsiteY2" fmla="*/ 590790 h 1207465"/>
              <a:gd name="connsiteX3" fmla="*/ 297310 w 948820"/>
              <a:gd name="connsiteY3" fmla="*/ 65010 h 1207465"/>
              <a:gd name="connsiteX4" fmla="*/ 720220 w 948820"/>
              <a:gd name="connsiteY4" fmla="*/ 65010 h 1207465"/>
              <a:gd name="connsiteX5" fmla="*/ 941824 w 948820"/>
              <a:gd name="connsiteY5" fmla="*/ 723309 h 1207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8820" h="1207465">
                <a:moveTo>
                  <a:pt x="948820" y="922260"/>
                </a:moveTo>
                <a:cubicBezTo>
                  <a:pt x="719267" y="1087042"/>
                  <a:pt x="489715" y="1251825"/>
                  <a:pt x="331600" y="1196580"/>
                </a:cubicBezTo>
                <a:cubicBezTo>
                  <a:pt x="173485" y="1141335"/>
                  <a:pt x="5845" y="779385"/>
                  <a:pt x="130" y="590790"/>
                </a:cubicBezTo>
                <a:cubicBezTo>
                  <a:pt x="-5585" y="402195"/>
                  <a:pt x="177295" y="152640"/>
                  <a:pt x="297310" y="65010"/>
                </a:cubicBezTo>
                <a:cubicBezTo>
                  <a:pt x="417325" y="-22620"/>
                  <a:pt x="602110" y="-20715"/>
                  <a:pt x="720220" y="65010"/>
                </a:cubicBezTo>
                <a:cubicBezTo>
                  <a:pt x="838330" y="150735"/>
                  <a:pt x="858004" y="508996"/>
                  <a:pt x="941824" y="72330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F8C201-16C3-404D-A35B-BA947282755E}"/>
              </a:ext>
            </a:extLst>
          </p:cNvPr>
          <p:cNvSpPr/>
          <p:nvPr/>
        </p:nvSpPr>
        <p:spPr>
          <a:xfrm>
            <a:off x="2667001" y="4347547"/>
            <a:ext cx="3258228" cy="1913553"/>
          </a:xfrm>
          <a:custGeom>
            <a:avLst/>
            <a:gdLst>
              <a:gd name="connsiteX0" fmla="*/ 1062990 w 2073877"/>
              <a:gd name="connsiteY0" fmla="*/ 1574957 h 1704651"/>
              <a:gd name="connsiteX1" fmla="*/ 1805940 w 2073877"/>
              <a:gd name="connsiteY1" fmla="*/ 1677827 h 1704651"/>
              <a:gd name="connsiteX2" fmla="*/ 2068830 w 2073877"/>
              <a:gd name="connsiteY2" fmla="*/ 1140617 h 1704651"/>
              <a:gd name="connsiteX3" fmla="*/ 1611630 w 2073877"/>
              <a:gd name="connsiteY3" fmla="*/ 294797 h 1704651"/>
              <a:gd name="connsiteX4" fmla="*/ 857250 w 2073877"/>
              <a:gd name="connsiteY4" fmla="*/ 20477 h 1704651"/>
              <a:gd name="connsiteX5" fmla="*/ 0 w 2073877"/>
              <a:gd name="connsiteY5" fmla="*/ 774857 h 1704651"/>
              <a:gd name="connsiteX0" fmla="*/ 1360795 w 2072715"/>
              <a:gd name="connsiteY0" fmla="*/ 1625757 h 1720020"/>
              <a:gd name="connsiteX1" fmla="*/ 1805940 w 2072715"/>
              <a:gd name="connsiteY1" fmla="*/ 1677827 h 1720020"/>
              <a:gd name="connsiteX2" fmla="*/ 2068830 w 2072715"/>
              <a:gd name="connsiteY2" fmla="*/ 1140617 h 1720020"/>
              <a:gd name="connsiteX3" fmla="*/ 1611630 w 2072715"/>
              <a:gd name="connsiteY3" fmla="*/ 294797 h 1720020"/>
              <a:gd name="connsiteX4" fmla="*/ 857250 w 2072715"/>
              <a:gd name="connsiteY4" fmla="*/ 20477 h 1720020"/>
              <a:gd name="connsiteX5" fmla="*/ 0 w 2072715"/>
              <a:gd name="connsiteY5" fmla="*/ 774857 h 172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715" h="1720020">
                <a:moveTo>
                  <a:pt x="1360795" y="1625757"/>
                </a:moveTo>
                <a:cubicBezTo>
                  <a:pt x="1648450" y="1713387"/>
                  <a:pt x="1687934" y="1758684"/>
                  <a:pt x="1805940" y="1677827"/>
                </a:cubicBezTo>
                <a:cubicBezTo>
                  <a:pt x="1923946" y="1596970"/>
                  <a:pt x="2101215" y="1371122"/>
                  <a:pt x="2068830" y="1140617"/>
                </a:cubicBezTo>
                <a:cubicBezTo>
                  <a:pt x="2036445" y="910112"/>
                  <a:pt x="1813560" y="481487"/>
                  <a:pt x="1611630" y="294797"/>
                </a:cubicBezTo>
                <a:cubicBezTo>
                  <a:pt x="1409700" y="108107"/>
                  <a:pt x="1125855" y="-59533"/>
                  <a:pt x="857250" y="20477"/>
                </a:cubicBezTo>
                <a:cubicBezTo>
                  <a:pt x="588645" y="100487"/>
                  <a:pt x="294322" y="437672"/>
                  <a:pt x="0" y="774857"/>
                </a:cubicBezTo>
              </a:path>
            </a:pathLst>
          </a:custGeom>
          <a:noFill/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F1BDB3-5C8B-457E-81F9-C1861F217F54}"/>
              </a:ext>
            </a:extLst>
          </p:cNvPr>
          <p:cNvGrpSpPr/>
          <p:nvPr/>
        </p:nvGrpSpPr>
        <p:grpSpPr>
          <a:xfrm>
            <a:off x="5855379" y="5944867"/>
            <a:ext cx="6568137" cy="1200329"/>
            <a:chOff x="5789694" y="4211081"/>
            <a:chExt cx="5408260" cy="1200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F4510E-2935-46FE-B8CC-CC3A085DB9FF}"/>
                </a:ext>
              </a:extLst>
            </p:cNvPr>
            <p:cNvSpPr txBox="1"/>
            <p:nvPr/>
          </p:nvSpPr>
          <p:spPr>
            <a:xfrm>
              <a:off x="5789694" y="4405760"/>
              <a:ext cx="4794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Dependence cycles not crossing kk loop, since registers rotated before the accesses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36C9FF-01F4-4D75-8BB4-83B06862CF3A}"/>
                </a:ext>
              </a:extLst>
            </p:cNvPr>
            <p:cNvSpPr txBox="1"/>
            <p:nvPr/>
          </p:nvSpPr>
          <p:spPr>
            <a:xfrm>
              <a:off x="10118455" y="4211081"/>
              <a:ext cx="10794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97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E46D7D-9BEC-4FAD-8530-BDA8145D5356}"/>
              </a:ext>
            </a:extLst>
          </p:cNvPr>
          <p:cNvSpPr/>
          <p:nvPr/>
        </p:nvSpPr>
        <p:spPr>
          <a:xfrm>
            <a:off x="2214106" y="6239302"/>
            <a:ext cx="3957929" cy="351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178890" y="154765"/>
            <a:ext cx="1435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kernel_c_WAIT_FINISH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_(...) { ...</a:t>
            </a:r>
          </a:p>
          <a:p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float 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[16][4][2];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_A_s0_i = 0; _A_s0_i &lt; 0 + _0; _A_s0_i++){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_A_s0_j = 0; _A_s0_j &lt; 0 + _1; _A_s0_j++){ ...</a:t>
            </a:r>
            <a:endParaRPr lang="en-US" b="1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_A_s0_k = 0; _A_s0_k &lt; 0 + _2; _A_s0_k++){ ...</a:t>
            </a:r>
          </a:p>
          <a:p>
            <a:r>
              <a:rPr lang="en-US" b="1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for (int _A_s0_kk_ii_jj = 0; _A_s0_kk_ii_jj &lt; 0 + 4096; _A_s0_kk_ii_jj++){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_dummy__1_s0_iii = 0; _dummy__1_s0_iii &lt; 0 + 2; _dummy__1_s0_iii++){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#pragma unroll for (int _dummy_s0_jjj = 0; _dummy_s0_jjj &lt; 0 + 4; _dummy_s0_jjj++){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_4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[15][_dummy_s0_jjj][_dummy__1_s0_iii];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 = _4;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#pragma unroll for (int _dummy__2_s0_l1 = 0; _dummy__2_s0_l1 &lt; 0 + 15; _dummy__2_s0_l1++){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int _5 = 15 - _dummy__2_s0_l1; int _6 = 14 - _dummy__2_s0_l1;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float _8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[_6][_dummy_s0_jjj][_dummy__1_s0_iii];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[_5][_dummy_s0_jjj][_dummy__1_s0_iii] = _8;}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float _9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C_temp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[_dummy_s0_jjj][_dummy__1_s0_iii];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[0][_dummy_s0_jjj][_dummy__1_s0_iii] = _9;}}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_A_s0_iii = 0; _A_s0_iii &lt; 0 + 2; _A_s0_iii++){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#pragma unroll for (int _A_s0_jjj = 0; _A_s0_jjj &lt; 0 + 4; _A_s0_jjj++){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_69; 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#pragma unroll for (int _A_s0_kkk = 0; _A_s0_kkk &lt; 0 + 4; _A_s0_kkk++){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if (...)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{ 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float _79 = 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</a:t>
            </a:r>
            <a:r>
              <a:rPr lang="en-US" dirty="0" err="1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solidFill>
                  <a:srgbClr val="00B05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...            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_c[_103]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 _79;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97" y="-304120"/>
            <a:ext cx="4229033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Look at the code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B60F4E-74D5-43E4-BD7C-AFEBF4CEA2F0}"/>
              </a:ext>
            </a:extLst>
          </p:cNvPr>
          <p:cNvSpPr/>
          <p:nvPr/>
        </p:nvSpPr>
        <p:spPr>
          <a:xfrm>
            <a:off x="491344" y="1588167"/>
            <a:ext cx="2086756" cy="5123131"/>
          </a:xfrm>
          <a:custGeom>
            <a:avLst/>
            <a:gdLst>
              <a:gd name="connsiteX0" fmla="*/ 1820056 w 2086756"/>
              <a:gd name="connsiteY0" fmla="*/ 5117825 h 5250524"/>
              <a:gd name="connsiteX1" fmla="*/ 765956 w 2086756"/>
              <a:gd name="connsiteY1" fmla="*/ 5016225 h 5250524"/>
              <a:gd name="connsiteX2" fmla="*/ 67456 w 2086756"/>
              <a:gd name="connsiteY2" fmla="*/ 2958825 h 5250524"/>
              <a:gd name="connsiteX3" fmla="*/ 207156 w 2086756"/>
              <a:gd name="connsiteY3" fmla="*/ 914125 h 5250524"/>
              <a:gd name="connsiteX4" fmla="*/ 1654956 w 2086756"/>
              <a:gd name="connsiteY4" fmla="*/ 228325 h 5250524"/>
              <a:gd name="connsiteX5" fmla="*/ 2086756 w 2086756"/>
              <a:gd name="connsiteY5" fmla="*/ 4774925 h 525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756" h="5250524">
                <a:moveTo>
                  <a:pt x="1820056" y="5117825"/>
                </a:moveTo>
                <a:cubicBezTo>
                  <a:pt x="1439056" y="5246941"/>
                  <a:pt x="1058056" y="5376058"/>
                  <a:pt x="765956" y="5016225"/>
                </a:cubicBezTo>
                <a:cubicBezTo>
                  <a:pt x="473856" y="4656392"/>
                  <a:pt x="160589" y="3642508"/>
                  <a:pt x="67456" y="2958825"/>
                </a:cubicBezTo>
                <a:cubicBezTo>
                  <a:pt x="-25677" y="2275142"/>
                  <a:pt x="-57427" y="1369208"/>
                  <a:pt x="207156" y="914125"/>
                </a:cubicBezTo>
                <a:cubicBezTo>
                  <a:pt x="471739" y="459042"/>
                  <a:pt x="1341689" y="-415142"/>
                  <a:pt x="1654956" y="228325"/>
                </a:cubicBezTo>
                <a:cubicBezTo>
                  <a:pt x="1968223" y="871792"/>
                  <a:pt x="2027489" y="2823358"/>
                  <a:pt x="2086756" y="4774925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CD5327-466C-4A87-9725-348F02BC92A4}"/>
              </a:ext>
            </a:extLst>
          </p:cNvPr>
          <p:cNvSpPr txBox="1"/>
          <p:nvPr/>
        </p:nvSpPr>
        <p:spPr>
          <a:xfrm>
            <a:off x="2890554" y="2810282"/>
            <a:ext cx="930144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B050"/>
              </a:solidFill>
            </a:endParaRP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 code corresponds to this line of the specification: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c(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P_c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)=select((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kkk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==KKK-1)&amp;&amp;(kk==KK-1)&amp;&amp;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      (k==K-1),C(P))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A write happens only when a reduction is done. But the OpenCL compiler seems to be conservative, and assume a write happens every </a:t>
            </a:r>
            <a:r>
              <a:rPr lang="en-US" sz="2400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_A_s0_kk_ii_jj </a:t>
            </a:r>
            <a:r>
              <a:rPr lang="en-US" sz="2400" dirty="0">
                <a:solidFill>
                  <a:srgbClr val="00B050"/>
                </a:solidFill>
              </a:rPr>
              <a:t>iteration. That is why there is a write-write dependence cycle across the loop.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1579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Simplified Arabic Fixed</vt:lpstr>
      <vt:lpstr>Office Theme</vt:lpstr>
      <vt:lpstr>T2S specification</vt:lpstr>
      <vt:lpstr>Look at the code</vt:lpstr>
      <vt:lpstr>Look at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109</cp:revision>
  <dcterms:created xsi:type="dcterms:W3CDTF">2021-04-30T17:51:09Z</dcterms:created>
  <dcterms:modified xsi:type="dcterms:W3CDTF">2021-05-11T02:41:06Z</dcterms:modified>
</cp:coreProperties>
</file>