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2" userDrawn="1">
          <p15:clr>
            <a:srgbClr val="A4A3A4"/>
          </p15:clr>
        </p15:guide>
        <p15:guide id="2" pos="58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g, Hongbo" initials="RH" lastIdx="1" clrIdx="0">
    <p:extLst>
      <p:ext uri="{19B8F6BF-5375-455C-9EA6-DF929625EA0E}">
        <p15:presenceInfo xmlns:p15="http://schemas.microsoft.com/office/powerpoint/2012/main" userId="S::hongbo.rong@intel.com::6c139c3d-5adf-4846-bb73-781261dbefe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40" d="100"/>
          <a:sy n="40" d="100"/>
        </p:scale>
        <p:origin x="152" y="352"/>
      </p:cViewPr>
      <p:guideLst>
        <p:guide orient="horz" pos="4152"/>
        <p:guide pos="58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77D4-72F0-4927-B0FD-D3A5F960A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76719-E9B5-4C2D-896C-E5A89FD41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465-5259-4E0F-9A11-1B4BDEE6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15938-F9B7-4F55-8B3D-2D647CBB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AD28-AD3C-4E8E-82BF-0BD72F70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BD2D-1C85-4E4C-9409-9E5A05A6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0832C-890C-41C0-9124-4B875C4DC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8A85A-B285-4A72-91F1-3B2D4B2F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FD5E5-5E9D-466E-A3FC-64C1930A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185A5-1AED-4500-BE52-0761A95E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ADE35-0560-4FC5-8A39-5673C6A21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C1D50-9E5B-447B-AA26-D82CA0F01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CE40A-0539-45A4-8A83-AA52E0CD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69D5E-5431-410F-AA8E-40A220E7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7AE62-65D9-4BEF-BB5E-79926E5A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5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63A0-3526-4534-BC3C-2589FB3D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4039C-B1A9-4051-BAC4-158DAC8CE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B1B83-41EC-4119-97AF-1D89C113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6098E-C76F-473D-9743-378640CF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5EB50-DBB9-46F0-8B14-BC78214A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0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D628-E6C7-4290-99D2-17B04FE0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A42D-F6B6-41EB-A2BA-0B3CF99A1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85AD1-E854-4D51-9779-2D271D13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92D92-CE47-4229-A786-8B23B30D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1A920-5933-4130-BB79-DB490BA6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1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CE784-6722-4031-BF98-4534E6A7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FA77E-BD03-4D34-AABF-7999923AD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8975C-613D-458D-B704-F6976384A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7EAD4-C37B-4E9A-A78C-12DA7459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7DF6D-8CCC-4F5D-8092-ABDE6267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939C9-96D1-4247-929E-3154E1F8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1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3A9C-3E3D-4A1E-93BD-22A1FEAC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D61CB-0096-4CAF-952E-E25530EB9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EC688-925B-46EA-A5B1-7053584D9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D191E-A3BE-4800-9A2F-D683B3741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0FB40-2632-4390-AA79-ABB6EA3CC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A8475-33AA-42B9-B653-D576AE01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E8BB7-4A8B-4999-9DEF-84AD1012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306C4-61E6-430A-8C94-959F8EBB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9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8016-9490-4F26-A0FB-C3C8020A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406BE-DBD6-4E4B-8E3A-5D725601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B8D4A-96AE-4C8C-8BA1-4525E9F5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54F8A-E62D-4F0F-93F8-3749D8AE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9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80742-1D5C-482D-B3D2-3B8706E9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67FC3-EC82-4D64-A091-BA768AF4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56A7F-1CE9-4044-AAEF-5E404E8A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2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F015-0674-484F-868C-E342D5FAF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2C9FB-FA81-4E98-BBB0-D2D17DCA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ED64B-3F05-48B7-8CCB-841E7CFA9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3112D-1455-4DCC-A35D-92A6689F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2E440-42E4-4456-8AD2-28AB2A8E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FB9F-DC7C-4459-B1B8-087E110F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8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870B-2C16-4B64-99CF-B4CB72A3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2EEC3-0A4C-428E-A68D-92BDB5B83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C8F94-5AFF-4274-B8F4-C19ECA28E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4212A-4BF1-4AD9-AA27-C4747B39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FC203-42B9-4898-8495-C01BE0D4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31A52-BE0F-4C3D-9DA4-61A5FC14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8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E5E05-36AE-48E0-BA7E-4EB32936D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DFAE5-B054-4E2D-BB04-1C1E9C0AE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08ECB-904E-43AE-90F0-E415FA24E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616ED-DCD8-4DD3-BCA5-86C7BBC6EA4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74223-6736-4893-88BA-671777B48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3658-EACE-41F7-A9DE-CE1D5AE55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8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A0BB06C-4A60-454B-9A61-654A2BEEB12F}"/>
              </a:ext>
            </a:extLst>
          </p:cNvPr>
          <p:cNvSpPr/>
          <p:nvPr/>
        </p:nvSpPr>
        <p:spPr>
          <a:xfrm>
            <a:off x="147742" y="1053474"/>
            <a:ext cx="6947325" cy="1901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31931C2-9D87-4976-97B9-505B98A684F8}"/>
              </a:ext>
            </a:extLst>
          </p:cNvPr>
          <p:cNvSpPr/>
          <p:nvPr/>
        </p:nvSpPr>
        <p:spPr>
          <a:xfrm>
            <a:off x="576579" y="2240280"/>
            <a:ext cx="11152365" cy="28132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B7D01A-9832-414A-A899-4139917A3F36}"/>
              </a:ext>
            </a:extLst>
          </p:cNvPr>
          <p:cNvSpPr txBox="1"/>
          <p:nvPr/>
        </p:nvSpPr>
        <p:spPr>
          <a:xfrm>
            <a:off x="45720" y="753249"/>
            <a:ext cx="120738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__kernel void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kernel_c_WAIT_FINISH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_(...){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float _</a:t>
            </a:r>
            <a:r>
              <a:rPr lang="en-US" sz="1600" dirty="0" err="1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C_shreg</a:t>
            </a:r>
            <a:r>
              <a:rPr lang="en-US" sz="1600" dirty="0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[16][4][2]; 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...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for (int _A_s0_i = 0; _A_s0_i &lt; 0 + _0; _A_s0_i++) { ...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for (int _A_s0_j = 0; _A_s0_j &lt; 0 + _1; _A_s0_j++){ ...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for (int _A_s0_k = 0; _A_s0_k &lt; 0 + _2; _A_s0_k++)  { ...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for (int _A_s0_ii_jj = 0; _A_s0_ii_jj &lt; 0 + 16; _A_s0_ii_jj++) {...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#pragma unroll for (int _dummy__1_s0_iii=0;_dummy__1_s0_iii &lt; 0 + 2; _dummy__1_s0_iii++){ ...   #pragma unroll for (int _dummy_s0_jjj = 0; _dummy_s0_jjj &lt; 0 + 4; _dummy_s0_jjj++) {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float _4 = </a:t>
            </a:r>
            <a:r>
              <a:rPr lang="en-US" sz="1600" dirty="0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_</a:t>
            </a:r>
            <a:r>
              <a:rPr lang="en-US" sz="1600" dirty="0" err="1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C_shreg</a:t>
            </a:r>
            <a:r>
              <a:rPr lang="en-US" sz="1600" dirty="0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[15][_dummy_s0_jjj][_dummy__1_s0_iii];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_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C_temp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[_dummy_s0_jjj][_dummy__1_s0_iii] = _4;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#pragma unroll for (int _dummy__2_s0_l1=0;_dummy__2_s0_l1 &lt; 0 + 15; _dummy__2_s0_l1++){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 int _5 = 15 - _dummy__2_s0_l1;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 int _6 = 14 - _dummy__2_s0_l1;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 float _8 </a:t>
            </a:r>
            <a:r>
              <a:rPr lang="en-US" sz="1600" dirty="0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= _</a:t>
            </a:r>
            <a:r>
              <a:rPr lang="en-US" sz="1600" dirty="0" err="1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C_shreg</a:t>
            </a:r>
            <a:r>
              <a:rPr lang="en-US" sz="1600" dirty="0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[_6][_dummy_s0_jjj][_dummy__1_s0_iii];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 </a:t>
            </a:r>
            <a:r>
              <a:rPr lang="en-US" sz="1600" dirty="0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_</a:t>
            </a:r>
            <a:r>
              <a:rPr lang="en-US" sz="1600" dirty="0" err="1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C_shreg</a:t>
            </a:r>
            <a:r>
              <a:rPr lang="en-US" sz="1600" dirty="0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[_5][_dummy_s0_jjj][_dummy__1_s0_iii] 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= _8; }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float _9 = _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C_temp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[_dummy_s0_jjj][_dummy__1_s0_iii];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</a:t>
            </a:r>
            <a:r>
              <a:rPr lang="en-US" sz="1600" dirty="0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_</a:t>
            </a:r>
            <a:r>
              <a:rPr lang="en-US" sz="1600" dirty="0" err="1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C_shreg</a:t>
            </a:r>
            <a:r>
              <a:rPr lang="en-US" sz="1600" dirty="0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[0][_dummy_s0_jjj][_dummy__1_s0_iii]</a:t>
            </a:r>
            <a:r>
              <a:rPr lang="en-US" sz="1600" dirty="0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= _9;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}}</a:t>
            </a:r>
          </a:p>
          <a:p>
            <a:r>
              <a:rPr lang="en-US" sz="1600" dirty="0">
                <a:solidFill>
                  <a:srgbClr val="C0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for (int _A_s0_kk = 0; _A_s0_kk &lt; 0 + 256; _A_s0_kk++){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#pragma unroll for (int _A_s0_iii = 0; _A_s0_iii &lt; 0 + 2; _A_s0_iii++){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#pragma unroll for (int _A_s0_jjj = 0; _A_s0_jjj &lt; 0 + 4; _A_s0_jjj++){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...      </a:t>
            </a:r>
            <a:r>
              <a:rPr lang="en-US" sz="1600" dirty="0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_</a:t>
            </a:r>
            <a:r>
              <a:rPr lang="en-US" sz="1600" dirty="0" err="1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C_shreg</a:t>
            </a:r>
            <a:r>
              <a:rPr lang="en-US" sz="1600" dirty="0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[0][_A_s0_jjj][_A_s0_iii] 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= _65;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...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   float _74 = </a:t>
            </a:r>
            <a:r>
              <a:rPr lang="en-US" sz="1600" dirty="0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_</a:t>
            </a:r>
            <a:r>
              <a:rPr lang="en-US" sz="1600" dirty="0" err="1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C_shreg</a:t>
            </a:r>
            <a:r>
              <a:rPr lang="en-US" sz="1600" dirty="0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[0][_A_s0_jjj][_A_s0_iii];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9F866-D5CB-4168-A653-5BD5C3B68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1" y="-204326"/>
            <a:ext cx="613918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Look at the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B51B39-7B1E-4CC2-BDB2-4F12B7956B0E}"/>
              </a:ext>
            </a:extLst>
          </p:cNvPr>
          <p:cNvSpPr txBox="1"/>
          <p:nvPr/>
        </p:nvSpPr>
        <p:spPr>
          <a:xfrm>
            <a:off x="27940" y="875364"/>
            <a:ext cx="1195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Simplified Arabic Fixed" panose="020B0604020202020204" pitchFamily="49" charset="-78"/>
              <a:cs typeface="Simplified Arabic Fixed" panose="020B0604020202020204" pitchFamily="49" charset="-78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32303F-90D5-4C31-B68A-EF04E0333CA3}"/>
              </a:ext>
            </a:extLst>
          </p:cNvPr>
          <p:cNvGrpSpPr/>
          <p:nvPr/>
        </p:nvGrpSpPr>
        <p:grpSpPr>
          <a:xfrm>
            <a:off x="7494836" y="293725"/>
            <a:ext cx="3723779" cy="1407379"/>
            <a:chOff x="7494836" y="293725"/>
            <a:chExt cx="3723779" cy="140737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8BF84E-B466-4443-B663-F02D3694645F}"/>
                </a:ext>
              </a:extLst>
            </p:cNvPr>
            <p:cNvSpPr txBox="1"/>
            <p:nvPr/>
          </p:nvSpPr>
          <p:spPr>
            <a:xfrm>
              <a:off x="7494836" y="293725"/>
              <a:ext cx="311657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C is allocated shift registers, and its size is constant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2E5404-808D-4369-A111-2B160055BA49}"/>
                </a:ext>
              </a:extLst>
            </p:cNvPr>
            <p:cNvSpPr txBox="1"/>
            <p:nvPr/>
          </p:nvSpPr>
          <p:spPr>
            <a:xfrm>
              <a:off x="10139116" y="500775"/>
              <a:ext cx="10794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US" sz="7200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B3C8FD-856A-4219-A8EA-AA8F1328D1E8}"/>
              </a:ext>
            </a:extLst>
          </p:cNvPr>
          <p:cNvCxnSpPr>
            <a:cxnSpLocks/>
          </p:cNvCxnSpPr>
          <p:nvPr/>
        </p:nvCxnSpPr>
        <p:spPr>
          <a:xfrm>
            <a:off x="2194560" y="6206490"/>
            <a:ext cx="720090" cy="28520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A26CFCF-8024-4F5E-8651-28594AAB5471}"/>
              </a:ext>
            </a:extLst>
          </p:cNvPr>
          <p:cNvSpPr/>
          <p:nvPr/>
        </p:nvSpPr>
        <p:spPr>
          <a:xfrm>
            <a:off x="345441" y="5053550"/>
            <a:ext cx="1183475" cy="1438145"/>
          </a:xfrm>
          <a:custGeom>
            <a:avLst/>
            <a:gdLst>
              <a:gd name="connsiteX0" fmla="*/ 948820 w 1005970"/>
              <a:gd name="connsiteY0" fmla="*/ 922260 h 1207465"/>
              <a:gd name="connsiteX1" fmla="*/ 331600 w 1005970"/>
              <a:gd name="connsiteY1" fmla="*/ 1196580 h 1207465"/>
              <a:gd name="connsiteX2" fmla="*/ 130 w 1005970"/>
              <a:gd name="connsiteY2" fmla="*/ 590790 h 1207465"/>
              <a:gd name="connsiteX3" fmla="*/ 297310 w 1005970"/>
              <a:gd name="connsiteY3" fmla="*/ 65010 h 1207465"/>
              <a:gd name="connsiteX4" fmla="*/ 720220 w 1005970"/>
              <a:gd name="connsiteY4" fmla="*/ 65010 h 1207465"/>
              <a:gd name="connsiteX5" fmla="*/ 1005970 w 1005970"/>
              <a:gd name="connsiteY5" fmla="*/ 579360 h 1207465"/>
              <a:gd name="connsiteX0" fmla="*/ 948820 w 948820"/>
              <a:gd name="connsiteY0" fmla="*/ 922260 h 1207465"/>
              <a:gd name="connsiteX1" fmla="*/ 331600 w 948820"/>
              <a:gd name="connsiteY1" fmla="*/ 1196580 h 1207465"/>
              <a:gd name="connsiteX2" fmla="*/ 130 w 948820"/>
              <a:gd name="connsiteY2" fmla="*/ 590790 h 1207465"/>
              <a:gd name="connsiteX3" fmla="*/ 297310 w 948820"/>
              <a:gd name="connsiteY3" fmla="*/ 65010 h 1207465"/>
              <a:gd name="connsiteX4" fmla="*/ 720220 w 948820"/>
              <a:gd name="connsiteY4" fmla="*/ 65010 h 1207465"/>
              <a:gd name="connsiteX5" fmla="*/ 941824 w 948820"/>
              <a:gd name="connsiteY5" fmla="*/ 723309 h 1207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8820" h="1207465">
                <a:moveTo>
                  <a:pt x="948820" y="922260"/>
                </a:moveTo>
                <a:cubicBezTo>
                  <a:pt x="719267" y="1087042"/>
                  <a:pt x="489715" y="1251825"/>
                  <a:pt x="331600" y="1196580"/>
                </a:cubicBezTo>
                <a:cubicBezTo>
                  <a:pt x="173485" y="1141335"/>
                  <a:pt x="5845" y="779385"/>
                  <a:pt x="130" y="590790"/>
                </a:cubicBezTo>
                <a:cubicBezTo>
                  <a:pt x="-5585" y="402195"/>
                  <a:pt x="177295" y="152640"/>
                  <a:pt x="297310" y="65010"/>
                </a:cubicBezTo>
                <a:cubicBezTo>
                  <a:pt x="417325" y="-22620"/>
                  <a:pt x="602110" y="-20715"/>
                  <a:pt x="720220" y="65010"/>
                </a:cubicBezTo>
                <a:cubicBezTo>
                  <a:pt x="838330" y="150735"/>
                  <a:pt x="858004" y="508996"/>
                  <a:pt x="941824" y="723309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8C81A50-4787-45E6-8618-55B8A884EA29}"/>
              </a:ext>
            </a:extLst>
          </p:cNvPr>
          <p:cNvGrpSpPr/>
          <p:nvPr/>
        </p:nvGrpSpPr>
        <p:grpSpPr>
          <a:xfrm>
            <a:off x="8043682" y="3757997"/>
            <a:ext cx="3802877" cy="1460119"/>
            <a:chOff x="8181833" y="4126230"/>
            <a:chExt cx="3802877" cy="146011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5B5FB4-3F8E-4A99-8C4A-D494FC8880FF}"/>
                </a:ext>
              </a:extLst>
            </p:cNvPr>
            <p:cNvSpPr txBox="1"/>
            <p:nvPr/>
          </p:nvSpPr>
          <p:spPr>
            <a:xfrm>
              <a:off x="8181833" y="4126230"/>
              <a:ext cx="380287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Rotate the shift registers of C in each  PE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30B0E6-47C9-4B5F-A13A-9248F75E7A0E}"/>
                </a:ext>
              </a:extLst>
            </p:cNvPr>
            <p:cNvSpPr txBox="1"/>
            <p:nvPr/>
          </p:nvSpPr>
          <p:spPr>
            <a:xfrm>
              <a:off x="10773130" y="4386020"/>
              <a:ext cx="10794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US" sz="7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FDB5E4-68DF-44DC-9287-52670081BB9B}"/>
              </a:ext>
            </a:extLst>
          </p:cNvPr>
          <p:cNvGrpSpPr/>
          <p:nvPr/>
        </p:nvGrpSpPr>
        <p:grpSpPr>
          <a:xfrm>
            <a:off x="8246674" y="5836912"/>
            <a:ext cx="3898770" cy="954107"/>
            <a:chOff x="8912366" y="4027329"/>
            <a:chExt cx="3898770" cy="95410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C9AF388-81CD-49CA-B063-B56925B2A222}"/>
                </a:ext>
              </a:extLst>
            </p:cNvPr>
            <p:cNvSpPr txBox="1"/>
            <p:nvPr/>
          </p:nvSpPr>
          <p:spPr>
            <a:xfrm>
              <a:off x="8912366" y="4027329"/>
              <a:ext cx="299846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Dependence cycles across kk iterations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42A5EE-A042-46B6-8D4A-3975CCCB8DF0}"/>
                </a:ext>
              </a:extLst>
            </p:cNvPr>
            <p:cNvSpPr txBox="1"/>
            <p:nvPr/>
          </p:nvSpPr>
          <p:spPr>
            <a:xfrm>
              <a:off x="11945489" y="4058106"/>
              <a:ext cx="8656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sz="5400" dirty="0">
                  <a:solidFill>
                    <a:srgbClr val="FF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  <a:sym typeface="Wingdings" panose="05000000000000000000" pitchFamily="2" charset="2"/>
                </a:rPr>
                <a:t>✗</a:t>
              </a:r>
              <a:endParaRPr lang="en-US" sz="5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C694B4-F3C9-41CB-BAEC-3B3D0EEFAA0D}"/>
              </a:ext>
            </a:extLst>
          </p:cNvPr>
          <p:cNvSpPr/>
          <p:nvPr/>
        </p:nvSpPr>
        <p:spPr>
          <a:xfrm>
            <a:off x="2304433" y="5086368"/>
            <a:ext cx="1569456" cy="1704651"/>
          </a:xfrm>
          <a:custGeom>
            <a:avLst/>
            <a:gdLst>
              <a:gd name="connsiteX0" fmla="*/ 1062990 w 2073877"/>
              <a:gd name="connsiteY0" fmla="*/ 1574957 h 1704651"/>
              <a:gd name="connsiteX1" fmla="*/ 1805940 w 2073877"/>
              <a:gd name="connsiteY1" fmla="*/ 1677827 h 1704651"/>
              <a:gd name="connsiteX2" fmla="*/ 2068830 w 2073877"/>
              <a:gd name="connsiteY2" fmla="*/ 1140617 h 1704651"/>
              <a:gd name="connsiteX3" fmla="*/ 1611630 w 2073877"/>
              <a:gd name="connsiteY3" fmla="*/ 294797 h 1704651"/>
              <a:gd name="connsiteX4" fmla="*/ 857250 w 2073877"/>
              <a:gd name="connsiteY4" fmla="*/ 20477 h 1704651"/>
              <a:gd name="connsiteX5" fmla="*/ 0 w 2073877"/>
              <a:gd name="connsiteY5" fmla="*/ 774857 h 170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3877" h="1704651">
                <a:moveTo>
                  <a:pt x="1062990" y="1574957"/>
                </a:moveTo>
                <a:cubicBezTo>
                  <a:pt x="1350645" y="1662587"/>
                  <a:pt x="1638300" y="1750217"/>
                  <a:pt x="1805940" y="1677827"/>
                </a:cubicBezTo>
                <a:cubicBezTo>
                  <a:pt x="1973580" y="1605437"/>
                  <a:pt x="2101215" y="1371122"/>
                  <a:pt x="2068830" y="1140617"/>
                </a:cubicBezTo>
                <a:cubicBezTo>
                  <a:pt x="2036445" y="910112"/>
                  <a:pt x="1813560" y="481487"/>
                  <a:pt x="1611630" y="294797"/>
                </a:cubicBezTo>
                <a:cubicBezTo>
                  <a:pt x="1409700" y="108107"/>
                  <a:pt x="1125855" y="-59533"/>
                  <a:pt x="857250" y="20477"/>
                </a:cubicBezTo>
                <a:cubicBezTo>
                  <a:pt x="588645" y="100487"/>
                  <a:pt x="294322" y="437672"/>
                  <a:pt x="0" y="774857"/>
                </a:cubicBezTo>
              </a:path>
            </a:pathLst>
          </a:custGeom>
          <a:noFill/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045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04"/>
    </mc:Choice>
    <mc:Fallback xmlns="">
      <p:transition spd="slow" advTm="115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  <p:bldP spid="13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2|1.1|0.9|1|0.8|1|0.9|1|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642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Unicode MS</vt:lpstr>
      <vt:lpstr>Arial</vt:lpstr>
      <vt:lpstr>Calibri</vt:lpstr>
      <vt:lpstr>Calibri Light</vt:lpstr>
      <vt:lpstr>Simplified Arabic Fixed</vt:lpstr>
      <vt:lpstr>Office Theme</vt:lpstr>
      <vt:lpstr>Look at 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Rong, Hongbo</dc:creator>
  <cp:lastModifiedBy>Rong, Hongbo</cp:lastModifiedBy>
  <cp:revision>92</cp:revision>
  <dcterms:created xsi:type="dcterms:W3CDTF">2021-04-30T17:51:09Z</dcterms:created>
  <dcterms:modified xsi:type="dcterms:W3CDTF">2021-05-08T20:49:19Z</dcterms:modified>
</cp:coreProperties>
</file>