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8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, Hongbo" initials="RH" lastIdx="1" clrIdx="0">
    <p:extLst>
      <p:ext uri="{19B8F6BF-5375-455C-9EA6-DF929625EA0E}">
        <p15:presenceInfo xmlns:p15="http://schemas.microsoft.com/office/powerpoint/2012/main" userId="S::hongbo.rong@intel.com::6c139c3d-5adf-4846-bb73-781261dbe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752" y="60"/>
      </p:cViewPr>
      <p:guideLst>
        <p:guide orient="horz" pos="415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FFC9E0A-05C7-401D-8819-5BBC0894CB3D}"/>
              </a:ext>
            </a:extLst>
          </p:cNvPr>
          <p:cNvGrpSpPr/>
          <p:nvPr/>
        </p:nvGrpSpPr>
        <p:grpSpPr>
          <a:xfrm>
            <a:off x="6107567" y="804135"/>
            <a:ext cx="2525121" cy="2715767"/>
            <a:chOff x="982980" y="412243"/>
            <a:chExt cx="2525121" cy="27157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14F5458-EF70-400D-8E0B-63B991EEA043}"/>
                </a:ext>
              </a:extLst>
            </p:cNvPr>
            <p:cNvGrpSpPr/>
            <p:nvPr/>
          </p:nvGrpSpPr>
          <p:grpSpPr>
            <a:xfrm>
              <a:off x="982980" y="951357"/>
              <a:ext cx="2446020" cy="2176653"/>
              <a:chOff x="982980" y="951357"/>
              <a:chExt cx="2446020" cy="217665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BA88625-688F-44D8-A311-1DBCB3181E56}"/>
                  </a:ext>
                </a:extLst>
              </p:cNvPr>
              <p:cNvSpPr/>
              <p:nvPr/>
            </p:nvSpPr>
            <p:spPr>
              <a:xfrm>
                <a:off x="982980" y="951357"/>
                <a:ext cx="2446020" cy="21766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CA7CAA-900C-4F97-9437-A1DBB0EA661D}"/>
                  </a:ext>
                </a:extLst>
              </p:cNvPr>
              <p:cNvSpPr/>
              <p:nvPr/>
            </p:nvSpPr>
            <p:spPr>
              <a:xfrm>
                <a:off x="2282190" y="2085214"/>
                <a:ext cx="1036320" cy="922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63500">
                  <a:schemeClr val="bg1">
                    <a:lumMod val="65000"/>
                    <a:alpha val="40000"/>
                  </a:schemeClr>
                </a:glow>
                <a:innerShdw blurRad="63500" dist="50800" dir="2700000">
                  <a:schemeClr val="bg1">
                    <a:lumMod val="75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 w="127000" h="63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PE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C8DDB33-8EF7-46B8-AF10-D3A2749878A1}"/>
                  </a:ext>
                </a:extLst>
              </p:cNvPr>
              <p:cNvSpPr/>
              <p:nvPr/>
            </p:nvSpPr>
            <p:spPr>
              <a:xfrm>
                <a:off x="1089660" y="2069974"/>
                <a:ext cx="1120140" cy="937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63500">
                  <a:schemeClr val="bg1">
                    <a:lumMod val="65000"/>
                    <a:alpha val="40000"/>
                  </a:schemeClr>
                </a:glow>
                <a:innerShdw blurRad="63500" dist="50800" dir="2700000">
                  <a:schemeClr val="bg1">
                    <a:lumMod val="75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 w="127000" h="63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PE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9B56EEF-8B72-4335-9321-DA3CC360F1FD}"/>
                  </a:ext>
                </a:extLst>
              </p:cNvPr>
              <p:cNvSpPr/>
              <p:nvPr/>
            </p:nvSpPr>
            <p:spPr>
              <a:xfrm>
                <a:off x="2301240" y="1086994"/>
                <a:ext cx="1036320" cy="92202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63500">
                  <a:schemeClr val="bg1">
                    <a:lumMod val="65000"/>
                    <a:alpha val="40000"/>
                  </a:schemeClr>
                </a:glow>
                <a:innerShdw blurRad="63500" dist="50800" dir="2700000">
                  <a:schemeClr val="bg1">
                    <a:lumMod val="75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 w="127000" h="63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PE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A688B67-09BC-4927-BE2D-89C495DD2C46}"/>
                  </a:ext>
                </a:extLst>
              </p:cNvPr>
              <p:cNvSpPr/>
              <p:nvPr/>
            </p:nvSpPr>
            <p:spPr>
              <a:xfrm>
                <a:off x="1108710" y="1071754"/>
                <a:ext cx="1120140" cy="937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glow rad="63500">
                  <a:schemeClr val="bg1">
                    <a:lumMod val="65000"/>
                    <a:alpha val="40000"/>
                  </a:schemeClr>
                </a:glow>
                <a:innerShdw blurRad="63500" dist="50800" dir="2700000">
                  <a:schemeClr val="bg1">
                    <a:lumMod val="75000"/>
                    <a:alpha val="50000"/>
                  </a:schemeClr>
                </a:innerShdw>
              </a:effectLst>
              <a:scene3d>
                <a:camera prst="orthographicFront"/>
                <a:lightRig rig="threePt" dir="t"/>
              </a:scene3d>
              <a:sp3d>
                <a:bevelT w="127000" h="635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PE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07C574F-471A-4521-941E-25D20A3F5341}"/>
                </a:ext>
              </a:extLst>
            </p:cNvPr>
            <p:cNvSpPr txBox="1"/>
            <p:nvPr/>
          </p:nvSpPr>
          <p:spPr>
            <a:xfrm>
              <a:off x="1201059" y="412243"/>
              <a:ext cx="2307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Systolic array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3B866F-4F18-492C-B840-7C7EE782DD64}"/>
              </a:ext>
            </a:extLst>
          </p:cNvPr>
          <p:cNvGrpSpPr/>
          <p:nvPr/>
        </p:nvGrpSpPr>
        <p:grpSpPr>
          <a:xfrm>
            <a:off x="6400937" y="1614902"/>
            <a:ext cx="4316730" cy="4748267"/>
            <a:chOff x="6400937" y="1614902"/>
            <a:chExt cx="4316730" cy="474826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793961-F302-474B-BC68-FAEF453530F7}"/>
                </a:ext>
              </a:extLst>
            </p:cNvPr>
            <p:cNvSpPr txBox="1"/>
            <p:nvPr/>
          </p:nvSpPr>
          <p:spPr>
            <a:xfrm>
              <a:off x="7170557" y="5839949"/>
              <a:ext cx="26805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matrix 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DBEE3AA-8561-4A5B-A63E-C36F0295200C}"/>
                </a:ext>
              </a:extLst>
            </p:cNvPr>
            <p:cNvGrpSpPr/>
            <p:nvPr/>
          </p:nvGrpSpPr>
          <p:grpSpPr>
            <a:xfrm>
              <a:off x="6400937" y="1614902"/>
              <a:ext cx="4316730" cy="3762757"/>
              <a:chOff x="6400937" y="1614902"/>
              <a:chExt cx="4316730" cy="37627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AA043AC-A49C-4713-BCA2-8CE5A98F4007}"/>
                  </a:ext>
                </a:extLst>
              </p:cNvPr>
              <p:cNvSpPr/>
              <p:nvPr/>
            </p:nvSpPr>
            <p:spPr>
              <a:xfrm>
                <a:off x="640474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92139C-A423-4999-BB21-EFB7C2DD9E67}"/>
                  </a:ext>
                </a:extLst>
              </p:cNvPr>
              <p:cNvSpPr/>
              <p:nvPr/>
            </p:nvSpPr>
            <p:spPr>
              <a:xfrm>
                <a:off x="693814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C187F35-6F95-4CB3-9F0D-A5C4D0E45050}"/>
                  </a:ext>
                </a:extLst>
              </p:cNvPr>
              <p:cNvSpPr/>
              <p:nvPr/>
            </p:nvSpPr>
            <p:spPr>
              <a:xfrm>
                <a:off x="750583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D14C46-6164-4BE8-AA45-8490692C6E7B}"/>
                  </a:ext>
                </a:extLst>
              </p:cNvPr>
              <p:cNvSpPr/>
              <p:nvPr/>
            </p:nvSpPr>
            <p:spPr>
              <a:xfrm>
                <a:off x="803923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7973002-F369-45E4-9701-4B02FB54FD59}"/>
                  </a:ext>
                </a:extLst>
              </p:cNvPr>
              <p:cNvSpPr/>
              <p:nvPr/>
            </p:nvSpPr>
            <p:spPr>
              <a:xfrm>
                <a:off x="640855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0E495-9E79-4901-A701-FF7ADD4D0666}"/>
                  </a:ext>
                </a:extLst>
              </p:cNvPr>
              <p:cNvSpPr/>
              <p:nvPr/>
            </p:nvSpPr>
            <p:spPr>
              <a:xfrm>
                <a:off x="694195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54D899A-FC45-4044-B013-D8EAC134D7E9}"/>
                  </a:ext>
                </a:extLst>
              </p:cNvPr>
              <p:cNvSpPr/>
              <p:nvPr/>
            </p:nvSpPr>
            <p:spPr>
              <a:xfrm>
                <a:off x="750964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CBEEE67-7E65-4876-BCC4-DE3DEF33D018}"/>
                  </a:ext>
                </a:extLst>
              </p:cNvPr>
              <p:cNvSpPr/>
              <p:nvPr/>
            </p:nvSpPr>
            <p:spPr>
              <a:xfrm>
                <a:off x="804304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9557F09-C627-45ED-8E75-1E9FEC26E8A0}"/>
                  </a:ext>
                </a:extLst>
              </p:cNvPr>
              <p:cNvSpPr/>
              <p:nvPr/>
            </p:nvSpPr>
            <p:spPr>
              <a:xfrm>
                <a:off x="640474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5E64117-8F47-4EFF-8FB8-118074229ACA}"/>
                  </a:ext>
                </a:extLst>
              </p:cNvPr>
              <p:cNvSpPr/>
              <p:nvPr/>
            </p:nvSpPr>
            <p:spPr>
              <a:xfrm>
                <a:off x="693814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3C2691-E9EC-451F-ACE2-E84CFD8513FB}"/>
                  </a:ext>
                </a:extLst>
              </p:cNvPr>
              <p:cNvSpPr/>
              <p:nvPr/>
            </p:nvSpPr>
            <p:spPr>
              <a:xfrm>
                <a:off x="750583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7ABFD1-FCFA-4C0C-BAA8-94102EB9CC79}"/>
                  </a:ext>
                </a:extLst>
              </p:cNvPr>
              <p:cNvSpPr/>
              <p:nvPr/>
            </p:nvSpPr>
            <p:spPr>
              <a:xfrm>
                <a:off x="803923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201683C-F51E-4074-B04D-AF5DFF97725A}"/>
                  </a:ext>
                </a:extLst>
              </p:cNvPr>
              <p:cNvSpPr/>
              <p:nvPr/>
            </p:nvSpPr>
            <p:spPr>
              <a:xfrm>
                <a:off x="640855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C51523C-A147-457D-8255-B0FC799F7266}"/>
                  </a:ext>
                </a:extLst>
              </p:cNvPr>
              <p:cNvSpPr/>
              <p:nvPr/>
            </p:nvSpPr>
            <p:spPr>
              <a:xfrm>
                <a:off x="694195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73F35A8-3A56-466C-86F4-BA438B26669A}"/>
                  </a:ext>
                </a:extLst>
              </p:cNvPr>
              <p:cNvSpPr/>
              <p:nvPr/>
            </p:nvSpPr>
            <p:spPr>
              <a:xfrm>
                <a:off x="750964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9760A-83EB-4B47-854C-39707964D629}"/>
                  </a:ext>
                </a:extLst>
              </p:cNvPr>
              <p:cNvSpPr/>
              <p:nvPr/>
            </p:nvSpPr>
            <p:spPr>
              <a:xfrm>
                <a:off x="804304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233EF76-F65B-4866-889F-D211BC82DE66}"/>
                  </a:ext>
                </a:extLst>
              </p:cNvPr>
              <p:cNvSpPr/>
              <p:nvPr/>
            </p:nvSpPr>
            <p:spPr>
              <a:xfrm>
                <a:off x="885076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0E8F2C1-1FF8-48E6-81FE-89D148A46729}"/>
                  </a:ext>
                </a:extLst>
              </p:cNvPr>
              <p:cNvSpPr/>
              <p:nvPr/>
            </p:nvSpPr>
            <p:spPr>
              <a:xfrm>
                <a:off x="938416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0FD9777-A630-4DDA-895D-C72BC0365E00}"/>
                  </a:ext>
                </a:extLst>
              </p:cNvPr>
              <p:cNvSpPr/>
              <p:nvPr/>
            </p:nvSpPr>
            <p:spPr>
              <a:xfrm>
                <a:off x="995185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171EB91-F8EC-4C6F-96DA-23B2FEAB1E9B}"/>
                  </a:ext>
                </a:extLst>
              </p:cNvPr>
              <p:cNvSpPr/>
              <p:nvPr/>
            </p:nvSpPr>
            <p:spPr>
              <a:xfrm>
                <a:off x="10485257" y="161490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566FF3-9001-421A-B733-A6B3CD0656F2}"/>
                  </a:ext>
                </a:extLst>
              </p:cNvPr>
              <p:cNvSpPr/>
              <p:nvPr/>
            </p:nvSpPr>
            <p:spPr>
              <a:xfrm>
                <a:off x="885457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DD1EFD4-D076-4A48-9C3B-BA67AE499B9A}"/>
                  </a:ext>
                </a:extLst>
              </p:cNvPr>
              <p:cNvSpPr/>
              <p:nvPr/>
            </p:nvSpPr>
            <p:spPr>
              <a:xfrm>
                <a:off x="938797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48A915-DFC3-489C-9F19-9E9ECBF277E6}"/>
                  </a:ext>
                </a:extLst>
              </p:cNvPr>
              <p:cNvSpPr/>
              <p:nvPr/>
            </p:nvSpPr>
            <p:spPr>
              <a:xfrm>
                <a:off x="995566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52E1FB8-E092-4D0D-868F-CF9BEA9EFFAF}"/>
                  </a:ext>
                </a:extLst>
              </p:cNvPr>
              <p:cNvSpPr/>
              <p:nvPr/>
            </p:nvSpPr>
            <p:spPr>
              <a:xfrm>
                <a:off x="10489067" y="203019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188CFDB-741D-42E6-B7F4-F3F9F37D192F}"/>
                  </a:ext>
                </a:extLst>
              </p:cNvPr>
              <p:cNvSpPr/>
              <p:nvPr/>
            </p:nvSpPr>
            <p:spPr>
              <a:xfrm>
                <a:off x="885076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6904BCB-8386-4D9F-8F84-6BADED438A61}"/>
                  </a:ext>
                </a:extLst>
              </p:cNvPr>
              <p:cNvSpPr/>
              <p:nvPr/>
            </p:nvSpPr>
            <p:spPr>
              <a:xfrm>
                <a:off x="938416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2A80D50-9262-4F9F-978B-0D6336F524DF}"/>
                  </a:ext>
                </a:extLst>
              </p:cNvPr>
              <p:cNvSpPr/>
              <p:nvPr/>
            </p:nvSpPr>
            <p:spPr>
              <a:xfrm>
                <a:off x="995185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967885A-CE7A-4921-B874-8E67C67CC4F7}"/>
                  </a:ext>
                </a:extLst>
              </p:cNvPr>
              <p:cNvSpPr/>
              <p:nvPr/>
            </p:nvSpPr>
            <p:spPr>
              <a:xfrm>
                <a:off x="10485257" y="255597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5F40EE5-2F09-45CA-A41F-19727444D646}"/>
                  </a:ext>
                </a:extLst>
              </p:cNvPr>
              <p:cNvSpPr/>
              <p:nvPr/>
            </p:nvSpPr>
            <p:spPr>
              <a:xfrm>
                <a:off x="885457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25304AE-48EE-41E3-B916-29B01B841E03}"/>
                  </a:ext>
                </a:extLst>
              </p:cNvPr>
              <p:cNvSpPr/>
              <p:nvPr/>
            </p:nvSpPr>
            <p:spPr>
              <a:xfrm>
                <a:off x="938797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A48344E-31C8-4DA5-BA64-91DBA03065B2}"/>
                  </a:ext>
                </a:extLst>
              </p:cNvPr>
              <p:cNvSpPr/>
              <p:nvPr/>
            </p:nvSpPr>
            <p:spPr>
              <a:xfrm>
                <a:off x="995566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ABEE145-6020-4C28-9088-69DF573FE2BC}"/>
                  </a:ext>
                </a:extLst>
              </p:cNvPr>
              <p:cNvSpPr/>
              <p:nvPr/>
            </p:nvSpPr>
            <p:spPr>
              <a:xfrm>
                <a:off x="10489067" y="2971262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8706EFC-681C-4EC3-A802-B34DC1E8EAC9}"/>
                  </a:ext>
                </a:extLst>
              </p:cNvPr>
              <p:cNvSpPr/>
              <p:nvPr/>
            </p:nvSpPr>
            <p:spPr>
              <a:xfrm>
                <a:off x="6400937" y="380412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372EA7D-CB23-4494-8389-BEF03B970F2A}"/>
                  </a:ext>
                </a:extLst>
              </p:cNvPr>
              <p:cNvSpPr/>
              <p:nvPr/>
            </p:nvSpPr>
            <p:spPr>
              <a:xfrm>
                <a:off x="6934337" y="380412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63CA249-33D7-420B-AAC8-EBA9E2A8B6CC}"/>
                  </a:ext>
                </a:extLst>
              </p:cNvPr>
              <p:cNvSpPr/>
              <p:nvPr/>
            </p:nvSpPr>
            <p:spPr>
              <a:xfrm>
                <a:off x="7502027" y="380412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32D780-228E-43B0-A358-D14D612E7529}"/>
                  </a:ext>
                </a:extLst>
              </p:cNvPr>
              <p:cNvSpPr/>
              <p:nvPr/>
            </p:nvSpPr>
            <p:spPr>
              <a:xfrm>
                <a:off x="8035427" y="380412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EB53F5C-64F5-4250-A799-65F48939F0B1}"/>
                  </a:ext>
                </a:extLst>
              </p:cNvPr>
              <p:cNvSpPr/>
              <p:nvPr/>
            </p:nvSpPr>
            <p:spPr>
              <a:xfrm>
                <a:off x="6404747" y="421941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DDCCA42-0313-4108-999C-340CBD855DBC}"/>
                  </a:ext>
                </a:extLst>
              </p:cNvPr>
              <p:cNvSpPr/>
              <p:nvPr/>
            </p:nvSpPr>
            <p:spPr>
              <a:xfrm>
                <a:off x="6938147" y="421941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8C44C3E-67F4-4260-88EC-2505DFB2CAEA}"/>
                  </a:ext>
                </a:extLst>
              </p:cNvPr>
              <p:cNvSpPr/>
              <p:nvPr/>
            </p:nvSpPr>
            <p:spPr>
              <a:xfrm>
                <a:off x="7505837" y="421941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39F5D7-612C-41A7-A4DD-41882F5F5EE0}"/>
                  </a:ext>
                </a:extLst>
              </p:cNvPr>
              <p:cNvSpPr/>
              <p:nvPr/>
            </p:nvSpPr>
            <p:spPr>
              <a:xfrm>
                <a:off x="8039237" y="421941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2DF1470-DCB0-48DA-8FEE-5B61E06C867C}"/>
                  </a:ext>
                </a:extLst>
              </p:cNvPr>
              <p:cNvSpPr/>
              <p:nvPr/>
            </p:nvSpPr>
            <p:spPr>
              <a:xfrm>
                <a:off x="6400937" y="474519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D73DF92-A997-482E-80EC-7E616366DDF2}"/>
                  </a:ext>
                </a:extLst>
              </p:cNvPr>
              <p:cNvSpPr/>
              <p:nvPr/>
            </p:nvSpPr>
            <p:spPr>
              <a:xfrm>
                <a:off x="6934337" y="474519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050E137-3ACA-484E-BF67-BDCCDCDDFD32}"/>
                  </a:ext>
                </a:extLst>
              </p:cNvPr>
              <p:cNvSpPr/>
              <p:nvPr/>
            </p:nvSpPr>
            <p:spPr>
              <a:xfrm>
                <a:off x="7502027" y="474519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98A5537-FF46-4F9F-8F87-1EAE58010A2B}"/>
                  </a:ext>
                </a:extLst>
              </p:cNvPr>
              <p:cNvSpPr/>
              <p:nvPr/>
            </p:nvSpPr>
            <p:spPr>
              <a:xfrm>
                <a:off x="8035427" y="474519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E249BCC-8FA7-4EFE-82C9-4B364AE140C0}"/>
                  </a:ext>
                </a:extLst>
              </p:cNvPr>
              <p:cNvSpPr/>
              <p:nvPr/>
            </p:nvSpPr>
            <p:spPr>
              <a:xfrm>
                <a:off x="6404747" y="516048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A0E4A8F-E387-4306-882B-8A9606A65B19}"/>
                  </a:ext>
                </a:extLst>
              </p:cNvPr>
              <p:cNvSpPr/>
              <p:nvPr/>
            </p:nvSpPr>
            <p:spPr>
              <a:xfrm>
                <a:off x="6938147" y="516048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1CB4C4D-531E-480E-A755-F26BD234C63B}"/>
                  </a:ext>
                </a:extLst>
              </p:cNvPr>
              <p:cNvSpPr/>
              <p:nvPr/>
            </p:nvSpPr>
            <p:spPr>
              <a:xfrm>
                <a:off x="7505837" y="516048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FB3E765-0D76-4E65-8C1C-D76D4152A035}"/>
                  </a:ext>
                </a:extLst>
              </p:cNvPr>
              <p:cNvSpPr/>
              <p:nvPr/>
            </p:nvSpPr>
            <p:spPr>
              <a:xfrm>
                <a:off x="8039237" y="5160489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64EF9EA-4DBB-467A-AB0C-5806CC33CB01}"/>
                  </a:ext>
                </a:extLst>
              </p:cNvPr>
              <p:cNvSpPr/>
              <p:nvPr/>
            </p:nvSpPr>
            <p:spPr>
              <a:xfrm>
                <a:off x="8846957" y="379536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EB28276-FBE2-4999-98AA-F62158C188AA}"/>
                  </a:ext>
                </a:extLst>
              </p:cNvPr>
              <p:cNvSpPr/>
              <p:nvPr/>
            </p:nvSpPr>
            <p:spPr>
              <a:xfrm>
                <a:off x="9380357" y="379536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C2A03691-6482-4150-8387-2BFA7039AB65}"/>
                  </a:ext>
                </a:extLst>
              </p:cNvPr>
              <p:cNvSpPr/>
              <p:nvPr/>
            </p:nvSpPr>
            <p:spPr>
              <a:xfrm>
                <a:off x="9948047" y="379536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10B75FF-01FA-4DF9-BE38-4855A798980E}"/>
                  </a:ext>
                </a:extLst>
              </p:cNvPr>
              <p:cNvSpPr/>
              <p:nvPr/>
            </p:nvSpPr>
            <p:spPr>
              <a:xfrm>
                <a:off x="10481447" y="379536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CA3BA9A-B331-4E63-9F4A-72E90A403167}"/>
                  </a:ext>
                </a:extLst>
              </p:cNvPr>
              <p:cNvSpPr/>
              <p:nvPr/>
            </p:nvSpPr>
            <p:spPr>
              <a:xfrm>
                <a:off x="8850767" y="421065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CB4A849-4D0A-4095-AE25-33E53EAB7FD6}"/>
                  </a:ext>
                </a:extLst>
              </p:cNvPr>
              <p:cNvSpPr/>
              <p:nvPr/>
            </p:nvSpPr>
            <p:spPr>
              <a:xfrm>
                <a:off x="9384167" y="421065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C278E56-C355-42B2-9A15-92481586BD00}"/>
                  </a:ext>
                </a:extLst>
              </p:cNvPr>
              <p:cNvSpPr/>
              <p:nvPr/>
            </p:nvSpPr>
            <p:spPr>
              <a:xfrm>
                <a:off x="9951857" y="421065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5A9CD2EA-2A95-49A1-8B96-70F4782F933E}"/>
                  </a:ext>
                </a:extLst>
              </p:cNvPr>
              <p:cNvSpPr/>
              <p:nvPr/>
            </p:nvSpPr>
            <p:spPr>
              <a:xfrm>
                <a:off x="10485257" y="421065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FDB6A2C-E558-4ABA-85CE-CACD09CD0F93}"/>
                  </a:ext>
                </a:extLst>
              </p:cNvPr>
              <p:cNvSpPr/>
              <p:nvPr/>
            </p:nvSpPr>
            <p:spPr>
              <a:xfrm>
                <a:off x="8846957" y="473643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66288A4-946C-40D1-A04B-AE6A4E386417}"/>
                  </a:ext>
                </a:extLst>
              </p:cNvPr>
              <p:cNvSpPr/>
              <p:nvPr/>
            </p:nvSpPr>
            <p:spPr>
              <a:xfrm>
                <a:off x="9380357" y="473643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F7F6357-2B7D-43DD-8FB8-B6E53B56E3C7}"/>
                  </a:ext>
                </a:extLst>
              </p:cNvPr>
              <p:cNvSpPr/>
              <p:nvPr/>
            </p:nvSpPr>
            <p:spPr>
              <a:xfrm>
                <a:off x="9948047" y="473643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D3DD523-0847-4D11-B38F-97EFF6ECAA99}"/>
                  </a:ext>
                </a:extLst>
              </p:cNvPr>
              <p:cNvSpPr/>
              <p:nvPr/>
            </p:nvSpPr>
            <p:spPr>
              <a:xfrm>
                <a:off x="10481447" y="473643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172FB02-CDA9-410A-9B86-20FC367DB94C}"/>
                  </a:ext>
                </a:extLst>
              </p:cNvPr>
              <p:cNvSpPr/>
              <p:nvPr/>
            </p:nvSpPr>
            <p:spPr>
              <a:xfrm>
                <a:off x="8850767" y="515172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D95DFC3-CC91-4816-9AA1-261402602503}"/>
                  </a:ext>
                </a:extLst>
              </p:cNvPr>
              <p:cNvSpPr/>
              <p:nvPr/>
            </p:nvSpPr>
            <p:spPr>
              <a:xfrm>
                <a:off x="9384167" y="515172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657227D4-6F64-45F4-B926-00D5E1C79852}"/>
                  </a:ext>
                </a:extLst>
              </p:cNvPr>
              <p:cNvSpPr/>
              <p:nvPr/>
            </p:nvSpPr>
            <p:spPr>
              <a:xfrm>
                <a:off x="9951857" y="515172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2253331-F65F-468F-A295-D8BEA969228D}"/>
                  </a:ext>
                </a:extLst>
              </p:cNvPr>
              <p:cNvSpPr/>
              <p:nvPr/>
            </p:nvSpPr>
            <p:spPr>
              <a:xfrm>
                <a:off x="10485257" y="5151725"/>
                <a:ext cx="228600" cy="217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622C873F-32E9-40A3-9AFE-09B6B148174C}"/>
              </a:ext>
            </a:extLst>
          </p:cNvPr>
          <p:cNvSpPr txBox="1"/>
          <p:nvPr/>
        </p:nvSpPr>
        <p:spPr>
          <a:xfrm>
            <a:off x="208948" y="1341500"/>
            <a:ext cx="5197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Partition the output matrix into tiles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Compute tile by tile using a systolic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65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3"/>
    </mc:Choice>
    <mc:Fallback>
      <p:transition spd="slow" advTm="5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20065 -0.0030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2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65 -0.00301 L 0.00312 0.32546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1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32546 L 0.20351 0.32546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7C6561-C7C1-4899-85B5-A02F2CAD7F90}"/>
              </a:ext>
            </a:extLst>
          </p:cNvPr>
          <p:cNvSpPr/>
          <p:nvPr/>
        </p:nvSpPr>
        <p:spPr>
          <a:xfrm>
            <a:off x="342900" y="3111118"/>
            <a:ext cx="11342370" cy="8007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732950-0626-4203-887F-DCC30FE2B6C3}"/>
              </a:ext>
            </a:extLst>
          </p:cNvPr>
          <p:cNvSpPr/>
          <p:nvPr/>
        </p:nvSpPr>
        <p:spPr>
          <a:xfrm>
            <a:off x="384810" y="6130173"/>
            <a:ext cx="11342370" cy="727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02EDA-F68A-452B-94A8-C1D3E0FE64CF}"/>
              </a:ext>
            </a:extLst>
          </p:cNvPr>
          <p:cNvSpPr/>
          <p:nvPr/>
        </p:nvSpPr>
        <p:spPr>
          <a:xfrm>
            <a:off x="342900" y="1237118"/>
            <a:ext cx="11342370" cy="1766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593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T2S specification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370AF-0307-4F3A-BD0A-F2976F374041}"/>
              </a:ext>
            </a:extLst>
          </p:cNvPr>
          <p:cNvSpPr/>
          <p:nvPr/>
        </p:nvSpPr>
        <p:spPr>
          <a:xfrm>
            <a:off x="369570" y="4230633"/>
            <a:ext cx="11342370" cy="1744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464820" y="1237119"/>
            <a:ext cx="120738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II   4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JJ   4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KK   256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III  2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JJJ  4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KKK  4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TYPE Float(32)</a:t>
            </a: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I    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a.dim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(1).extent() / (III * II))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J    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b.dim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(0).extent() / (JJJ * JJ))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K    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a.dim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(0).extent() / (KKK * KK))</a:t>
            </a: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  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kk,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P_iii_minus_1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 - 1, kk,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P_jjj_minus_1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- 1, iii,     kk,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P_kkk_minus_1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- 1,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kk,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P_kk_minus_1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KKK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kk - 1,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P_k_minus_1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KKK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kk + KK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k - 1, j, I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P_c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  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  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(iii + III * ii + III * II *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JJJ *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JJJ * JJ * j)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KKK * kk + KKK * KK * k)</a:t>
            </a: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F84E-B466-4443-B663-F02D3694645F}"/>
              </a:ext>
            </a:extLst>
          </p:cNvPr>
          <p:cNvSpPr txBox="1"/>
          <p:nvPr/>
        </p:nvSpPr>
        <p:spPr>
          <a:xfrm>
            <a:off x="8745542" y="1693859"/>
            <a:ext cx="298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FA206-1647-47C2-9F2A-A01B66F26205}"/>
              </a:ext>
            </a:extLst>
          </p:cNvPr>
          <p:cNvSpPr txBox="1"/>
          <p:nvPr/>
        </p:nvSpPr>
        <p:spPr>
          <a:xfrm>
            <a:off x="6743700" y="3034442"/>
            <a:ext cx="544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Outermost loops’ extents now determined by the inputs’ sizes!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58EBE-5AB6-4F8D-908F-5223F1B37CAD}"/>
              </a:ext>
            </a:extLst>
          </p:cNvPr>
          <p:cNvSpPr txBox="1"/>
          <p:nvPr/>
        </p:nvSpPr>
        <p:spPr>
          <a:xfrm>
            <a:off x="11337290" y="4563012"/>
            <a:ext cx="939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Iterations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C45D0-1918-4BB4-803C-7B81599DB5B2}"/>
              </a:ext>
            </a:extLst>
          </p:cNvPr>
          <p:cNvSpPr txBox="1"/>
          <p:nvPr/>
        </p:nvSpPr>
        <p:spPr>
          <a:xfrm>
            <a:off x="7781451" y="5994173"/>
            <a:ext cx="386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Linearized addresses for reading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73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3"/>
    </mc:Choice>
    <mc:Fallback>
      <p:transition spd="slow" advTm="2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0" grpId="0" animBg="1"/>
      <p:bldP spid="4" grpId="0" animBg="1"/>
      <p:bldP spid="11" grpId="0"/>
      <p:bldP spid="16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B7CE6A-C2B2-4B23-A3EE-06C6BB6A7A34}"/>
              </a:ext>
            </a:extLst>
          </p:cNvPr>
          <p:cNvSpPr/>
          <p:nvPr/>
        </p:nvSpPr>
        <p:spPr>
          <a:xfrm>
            <a:off x="208915" y="1176094"/>
            <a:ext cx="11727180" cy="14894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02EDA-F68A-452B-94A8-C1D3E0FE64CF}"/>
              </a:ext>
            </a:extLst>
          </p:cNvPr>
          <p:cNvSpPr/>
          <p:nvPr/>
        </p:nvSpPr>
        <p:spPr>
          <a:xfrm>
            <a:off x="208914" y="2845382"/>
            <a:ext cx="11727179" cy="2543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593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T2S specification (Cont.)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370AF-0307-4F3A-BD0A-F2976F374041}"/>
              </a:ext>
            </a:extLst>
          </p:cNvPr>
          <p:cNvSpPr/>
          <p:nvPr/>
        </p:nvSpPr>
        <p:spPr>
          <a:xfrm>
            <a:off x="248919" y="5621451"/>
            <a:ext cx="11687174" cy="9389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248920" y="1176094"/>
            <a:ext cx="117271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ImageParam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a("a", TYPE, 2), b("b", TYPE, 2);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Var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("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"),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("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"), iii("iii"), kk("kk"),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("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"), ii("ii"), k("k"), j("j"),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("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");</a:t>
            </a:r>
          </a:p>
          <a:p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Func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A("A", TYPE, {P}, Place::Device),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B("B", TYPE, {P}, Place::Device),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C("C", TYPE, {P}, Place::Device),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c("c", Place::Device);</a:t>
            </a: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A(P) = select(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== 0, a(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), A(P_jjj_minus_1));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B(P) = select(iii == 0, b(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total_k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), B(P_iii_minus_1));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C(P) = select(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== 0 &amp;&amp; kk == 0 &amp;&amp; k == 0,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0,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select(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== 0, 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      select(kk == 0, C(P_k_minus_1), C(P_kk_minus_1)), 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      C(P_kkk_minus_1)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) + A(P) * B(P);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P_c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 = select((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== KKK - 1) &amp;&amp; (kk == KK -1) &amp;&amp; (k == K - 1), C(P));</a:t>
            </a:r>
          </a:p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A.merge_ures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(B, C, c);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.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set_bounds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0, KKK,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0, JJJ, iii, 0, III)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.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set_bounds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(kk,  0, KK,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0, JJ,  ii,  0, II)</a:t>
            </a: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.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set_bounds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(k,   0, K,   j,   0, J,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0, I);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F84E-B466-4443-B663-F02D3694645F}"/>
              </a:ext>
            </a:extLst>
          </p:cNvPr>
          <p:cNvSpPr txBox="1"/>
          <p:nvPr/>
        </p:nvSpPr>
        <p:spPr>
          <a:xfrm>
            <a:off x="10058715" y="3729205"/>
            <a:ext cx="124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UREs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5BC61-7F24-42A2-87A7-608A3ECAB378}"/>
              </a:ext>
            </a:extLst>
          </p:cNvPr>
          <p:cNvSpPr txBox="1"/>
          <p:nvPr/>
        </p:nvSpPr>
        <p:spPr>
          <a:xfrm>
            <a:off x="6979577" y="5620850"/>
            <a:ext cx="470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Put UREs into the same loop nest.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Set bounds of the loops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B5FB4-3F8E-4A99-8C4A-D494FC8880FF}"/>
              </a:ext>
            </a:extLst>
          </p:cNvPr>
          <p:cNvSpPr txBox="1"/>
          <p:nvPr/>
        </p:nvSpPr>
        <p:spPr>
          <a:xfrm>
            <a:off x="5781666" y="1878947"/>
            <a:ext cx="690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Declare inputs, loop vars and 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3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4" grpId="0" animBg="1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31C2-9D87-4976-97B9-505B98A684F8}"/>
              </a:ext>
            </a:extLst>
          </p:cNvPr>
          <p:cNvSpPr/>
          <p:nvPr/>
        </p:nvSpPr>
        <p:spPr>
          <a:xfrm>
            <a:off x="325120" y="4076700"/>
            <a:ext cx="4500880" cy="2514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1205F1-48E1-4051-9FF0-991157629B30}"/>
              </a:ext>
            </a:extLst>
          </p:cNvPr>
          <p:cNvSpPr/>
          <p:nvPr/>
        </p:nvSpPr>
        <p:spPr>
          <a:xfrm>
            <a:off x="342900" y="627519"/>
            <a:ext cx="5750560" cy="9961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1" y="-204326"/>
            <a:ext cx="613918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Issues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325120" y="749634"/>
            <a:ext cx="119567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__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address_space__A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__global</a:t>
            </a:r>
          </a:p>
          <a:p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__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address_space__B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__global</a:t>
            </a:r>
          </a:p>
          <a:p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__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address_space__C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__global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kernel_c_WAIT_FINISH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address_space__A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float *restrict _A,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address_space__B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float *restrict _B,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__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address_space__C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float *restrict _C, ...){</a:t>
            </a:r>
          </a:p>
          <a:p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for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(int _A_s0_i = 0; _A_s0_i &lt; 0 + _0; _A_s0_i++) { …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for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(int _A_s0_j = 0; _A_s0_j &lt; 0 + _1; _A_s0_j++) { …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for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(int _A_s0_k = 0; _A_s0_k &lt; 0 + _2; _A_s0_k++) { …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for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(int _A_s0_ii_jj_kk_iii_jjj_kkk = 0; _A_s0_ii_jj_kk_iii_jjj_kkk &lt; 0 +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131072; _A_s0_ii_jj_kk_iii_jjj_kkk++){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float _37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_A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[_36];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_A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[_47] = _38;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float _83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_B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[_82];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float _116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[_115];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      float _118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[_117];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float _121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[_120];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float _124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_A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[_107];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float _125 =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_B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[_107];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[_136] = _127;...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}</a:t>
            </a:r>
          </a:p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BF84E-B466-4443-B663-F02D3694645F}"/>
              </a:ext>
            </a:extLst>
          </p:cNvPr>
          <p:cNvSpPr txBox="1"/>
          <p:nvPr/>
        </p:nvSpPr>
        <p:spPr>
          <a:xfrm>
            <a:off x="6303505" y="4927820"/>
            <a:ext cx="646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Access global memory for every intermediate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B5FB4-3F8E-4A99-8C4A-D494FC8880FF}"/>
              </a:ext>
            </a:extLst>
          </p:cNvPr>
          <p:cNvSpPr txBox="1"/>
          <p:nvPr/>
        </p:nvSpPr>
        <p:spPr>
          <a:xfrm>
            <a:off x="6303505" y="669583"/>
            <a:ext cx="5768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Intermediate results are allocated space in global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5486D-0059-47B2-A9BE-3D491ACA3F19}"/>
              </a:ext>
            </a:extLst>
          </p:cNvPr>
          <p:cNvSpPr txBox="1"/>
          <p:nvPr/>
        </p:nvSpPr>
        <p:spPr>
          <a:xfrm>
            <a:off x="8334516" y="2497149"/>
            <a:ext cx="358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Sequential loops. No parallelism.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C6332-AB68-452A-BC26-E841C0E065B6}"/>
              </a:ext>
            </a:extLst>
          </p:cNvPr>
          <p:cNvSpPr/>
          <p:nvPr/>
        </p:nvSpPr>
        <p:spPr>
          <a:xfrm rot="19090582">
            <a:off x="696434" y="2404844"/>
            <a:ext cx="707676" cy="18594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4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1" grpId="0"/>
      <p:bldP spid="15" grpId="0"/>
      <p:bldP spid="12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0.6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1122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Simplified Arabic Fixed</vt:lpstr>
      <vt:lpstr>Times New Roman</vt:lpstr>
      <vt:lpstr>Office Theme</vt:lpstr>
      <vt:lpstr>PowerPoint Presentation</vt:lpstr>
      <vt:lpstr>T2S specification</vt:lpstr>
      <vt:lpstr>T2S specification (Cont.)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87</cp:revision>
  <dcterms:created xsi:type="dcterms:W3CDTF">2021-04-30T17:51:09Z</dcterms:created>
  <dcterms:modified xsi:type="dcterms:W3CDTF">2021-05-11T23:01:21Z</dcterms:modified>
</cp:coreProperties>
</file>