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CFFDA3-B9D7-47D5-AB71-01492A67A80D}" v="1318" dt="2021-05-02T17:13:41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9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52" y="40"/>
      </p:cViewPr>
      <p:guideLst>
        <p:guide orient="horz" pos="417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77D4-72F0-4927-B0FD-D3A5F960A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76719-E9B5-4C2D-896C-E5A89FD41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465-5259-4E0F-9A11-1B4BDEE6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5938-F9B7-4F55-8B3D-2D647CBB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AD28-AD3C-4E8E-82BF-0BD72F70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BD2D-1C85-4E4C-9409-9E5A05A6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0832C-890C-41C0-9124-4B875C4DC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A85A-B285-4A72-91F1-3B2D4B2F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FD5E5-5E9D-466E-A3FC-64C1930A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85A5-1AED-4500-BE52-0761A95E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ADE35-0560-4FC5-8A39-5673C6A21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C1D50-9E5B-447B-AA26-D82CA0F01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E40A-0539-45A4-8A83-AA52E0CD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69D5E-5431-410F-AA8E-40A220E7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7AE62-65D9-4BEF-BB5E-79926E5A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5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63A0-3526-4534-BC3C-2589FB3D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039C-B1A9-4051-BAC4-158DAC8C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B1B83-41EC-4119-97AF-1D89C113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098E-C76F-473D-9743-378640CF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5EB50-DBB9-46F0-8B14-BC78214A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D628-E6C7-4290-99D2-17B04FE0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A42D-F6B6-41EB-A2BA-0B3CF99A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5AD1-E854-4D51-9779-2D271D13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92D92-CE47-4229-A786-8B23B30D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1A920-5933-4130-BB79-DB490BA6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E784-6722-4031-BF98-4534E6A7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A77E-BD03-4D34-AABF-7999923AD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8975C-613D-458D-B704-F6976384A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7EAD4-C37B-4E9A-A78C-12DA7459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7DF6D-8CCC-4F5D-8092-ABDE6267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39C9-96D1-4247-929E-3154E1F8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1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3A9C-3E3D-4A1E-93BD-22A1FEAC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D61CB-0096-4CAF-952E-E25530EB9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EC688-925B-46EA-A5B1-7053584D9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D191E-A3BE-4800-9A2F-D683B3741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0FB40-2632-4390-AA79-ABB6EA3CC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A8475-33AA-42B9-B653-D576AE01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E8BB7-4A8B-4999-9DEF-84AD1012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306C4-61E6-430A-8C94-959F8EBB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8016-9490-4F26-A0FB-C3C8020A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406BE-DBD6-4E4B-8E3A-5D725601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B8D4A-96AE-4C8C-8BA1-4525E9F5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54F8A-E62D-4F0F-93F8-3749D8AE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9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80742-1D5C-482D-B3D2-3B8706E9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67FC3-EC82-4D64-A091-BA768AF4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56A7F-1CE9-4044-AAEF-5E404E8A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F015-0674-484F-868C-E342D5FA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2C9FB-FA81-4E98-BBB0-D2D17DCA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ED64B-3F05-48B7-8CCB-841E7CFA9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3112D-1455-4DCC-A35D-92A6689F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2E440-42E4-4456-8AD2-28AB2A8E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FB9F-DC7C-4459-B1B8-087E110F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8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870B-2C16-4B64-99CF-B4CB72A3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2EEC3-0A4C-428E-A68D-92BDB5B83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C8F94-5AFF-4274-B8F4-C19ECA28E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4212A-4BF1-4AD9-AA27-C4747B39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FC203-42B9-4898-8495-C01BE0D4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31A52-BE0F-4C3D-9DA4-61A5FC14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E5E05-36AE-48E0-BA7E-4EB32936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DFAE5-B054-4E2D-BB04-1C1E9C0AE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08ECB-904E-43AE-90F0-E415FA24E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616ED-DCD8-4DD3-BCA5-86C7BBC6EA4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74223-6736-4893-88BA-671777B48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3658-EACE-41F7-A9DE-CE1D5AE55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a00-&gt;point 000">
            <a:extLst>
              <a:ext uri="{FF2B5EF4-FFF2-40B4-BE49-F238E27FC236}">
                <a16:creationId xmlns:a16="http://schemas.microsoft.com/office/drawing/2014/main" id="{8D98B746-1554-47F1-B6A1-5496C7ACF3BA}"/>
              </a:ext>
            </a:extLst>
          </p:cNvPr>
          <p:cNvCxnSpPr>
            <a:cxnSpLocks/>
            <a:stCxn id="62" idx="3"/>
            <a:endCxn id="145" idx="1"/>
          </p:cNvCxnSpPr>
          <p:nvPr/>
        </p:nvCxnSpPr>
        <p:spPr>
          <a:xfrm flipV="1">
            <a:off x="6396985" y="5288707"/>
            <a:ext cx="1097112" cy="20994"/>
          </a:xfrm>
          <a:prstGeom prst="straightConnector1">
            <a:avLst/>
          </a:prstGeom>
          <a:ln w="412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a00">
            <a:extLst>
              <a:ext uri="{FF2B5EF4-FFF2-40B4-BE49-F238E27FC236}">
                <a16:creationId xmlns:a16="http://schemas.microsoft.com/office/drawing/2014/main" id="{43BF0015-20BA-4E84-A11A-BCB0C22C3085}"/>
              </a:ext>
            </a:extLst>
          </p:cNvPr>
          <p:cNvSpPr txBox="1"/>
          <p:nvPr/>
        </p:nvSpPr>
        <p:spPr>
          <a:xfrm>
            <a:off x="1072869" y="4726369"/>
            <a:ext cx="733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400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endParaRPr lang="en-US" sz="4400" i="1" baseline="-2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23EDB02-7723-450C-BE87-BFEBEECE75F3}"/>
              </a:ext>
            </a:extLst>
          </p:cNvPr>
          <p:cNvSpPr/>
          <p:nvPr/>
        </p:nvSpPr>
        <p:spPr>
          <a:xfrm>
            <a:off x="7494097" y="4903986"/>
            <a:ext cx="1467587" cy="769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ijk</a:t>
            </a:r>
            <a:endParaRPr lang="en-US" sz="3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BDB491-8E4E-47F0-BAC6-B84A7C418C5F}"/>
              </a:ext>
            </a:extLst>
          </p:cNvPr>
          <p:cNvSpPr/>
          <p:nvPr/>
        </p:nvSpPr>
        <p:spPr>
          <a:xfrm>
            <a:off x="5051185" y="4903986"/>
            <a:ext cx="1345800" cy="8114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(j-1)k</a:t>
            </a:r>
            <a:endParaRPr lang="en-US" sz="3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EA075B-C88A-40AB-BA73-52CCDDDA8A3A}"/>
              </a:ext>
            </a:extLst>
          </p:cNvPr>
          <p:cNvSpPr/>
          <p:nvPr/>
        </p:nvSpPr>
        <p:spPr>
          <a:xfrm>
            <a:off x="2612585" y="4901139"/>
            <a:ext cx="1320908" cy="8114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i0k</a:t>
            </a:r>
            <a:endParaRPr lang="en-US" sz="3600" dirty="0"/>
          </a:p>
        </p:txBody>
      </p:sp>
      <p:sp>
        <p:nvSpPr>
          <p:cNvPr id="66" name="a00">
            <a:extLst>
              <a:ext uri="{FF2B5EF4-FFF2-40B4-BE49-F238E27FC236}">
                <a16:creationId xmlns:a16="http://schemas.microsoft.com/office/drawing/2014/main" id="{75C4D9B9-BDDC-491B-956D-9DA0F0A804F8}"/>
              </a:ext>
            </a:extLst>
          </p:cNvPr>
          <p:cNvSpPr txBox="1"/>
          <p:nvPr/>
        </p:nvSpPr>
        <p:spPr>
          <a:xfrm>
            <a:off x="4103885" y="4561254"/>
            <a:ext cx="842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4400" baseline="-2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a00-&gt;point 000">
            <a:extLst>
              <a:ext uri="{FF2B5EF4-FFF2-40B4-BE49-F238E27FC236}">
                <a16:creationId xmlns:a16="http://schemas.microsoft.com/office/drawing/2014/main" id="{197EADD3-CFEA-4661-B5F9-688E847069CF}"/>
              </a:ext>
            </a:extLst>
          </p:cNvPr>
          <p:cNvCxnSpPr>
            <a:cxnSpLocks/>
            <a:stCxn id="63" idx="3"/>
            <a:endCxn id="62" idx="1"/>
          </p:cNvCxnSpPr>
          <p:nvPr/>
        </p:nvCxnSpPr>
        <p:spPr>
          <a:xfrm>
            <a:off x="3933493" y="5306854"/>
            <a:ext cx="1117692" cy="2847"/>
          </a:xfrm>
          <a:prstGeom prst="straightConnector1">
            <a:avLst/>
          </a:prstGeom>
          <a:ln w="412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a00-&gt;point 000">
            <a:extLst>
              <a:ext uri="{FF2B5EF4-FFF2-40B4-BE49-F238E27FC236}">
                <a16:creationId xmlns:a16="http://schemas.microsoft.com/office/drawing/2014/main" id="{A158FAA2-D706-4A56-A8F7-ACF55709D3AA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1879102" y="5306854"/>
            <a:ext cx="733483" cy="9272"/>
          </a:xfrm>
          <a:prstGeom prst="straightConnector1">
            <a:avLst/>
          </a:prstGeom>
          <a:ln w="412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a00">
            <a:extLst>
              <a:ext uri="{FF2B5EF4-FFF2-40B4-BE49-F238E27FC236}">
                <a16:creationId xmlns:a16="http://schemas.microsoft.com/office/drawing/2014/main" id="{BA9510D5-3350-4B26-917D-B09254618879}"/>
              </a:ext>
            </a:extLst>
          </p:cNvPr>
          <p:cNvSpPr txBox="1"/>
          <p:nvPr/>
        </p:nvSpPr>
        <p:spPr>
          <a:xfrm>
            <a:off x="11210013" y="644629"/>
            <a:ext cx="733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400" i="1" baseline="-25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endParaRPr lang="en-US" sz="4400" i="1" baseline="-25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0FDF5A-97C4-4318-913F-D1172F9DFF1B}"/>
              </a:ext>
            </a:extLst>
          </p:cNvPr>
          <p:cNvSpPr/>
          <p:nvPr/>
        </p:nvSpPr>
        <p:spPr>
          <a:xfrm>
            <a:off x="9586728" y="3562877"/>
            <a:ext cx="1397191" cy="779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(i-1)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endParaRPr lang="en-US" sz="36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777BC7D-29F4-4817-94E4-CB105D5B2674}"/>
              </a:ext>
            </a:extLst>
          </p:cNvPr>
          <p:cNvSpPr/>
          <p:nvPr/>
        </p:nvSpPr>
        <p:spPr>
          <a:xfrm>
            <a:off x="10435999" y="1807892"/>
            <a:ext cx="1291730" cy="807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0jk</a:t>
            </a:r>
            <a:endParaRPr lang="en-US" sz="3600" dirty="0"/>
          </a:p>
        </p:txBody>
      </p:sp>
      <p:sp>
        <p:nvSpPr>
          <p:cNvPr id="184" name="a00">
            <a:extLst>
              <a:ext uri="{FF2B5EF4-FFF2-40B4-BE49-F238E27FC236}">
                <a16:creationId xmlns:a16="http://schemas.microsoft.com/office/drawing/2014/main" id="{B0162207-2E3B-498E-9563-FA3D0B67A28E}"/>
              </a:ext>
            </a:extLst>
          </p:cNvPr>
          <p:cNvSpPr txBox="1"/>
          <p:nvPr/>
        </p:nvSpPr>
        <p:spPr>
          <a:xfrm>
            <a:off x="10345185" y="2503445"/>
            <a:ext cx="842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4400" baseline="-25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6" name="a00-&gt;point 000">
            <a:extLst>
              <a:ext uri="{FF2B5EF4-FFF2-40B4-BE49-F238E27FC236}">
                <a16:creationId xmlns:a16="http://schemas.microsoft.com/office/drawing/2014/main" id="{748A44A7-E743-42F0-9C2D-0DAC73F9F4EC}"/>
              </a:ext>
            </a:extLst>
          </p:cNvPr>
          <p:cNvCxnSpPr>
            <a:cxnSpLocks/>
            <a:stCxn id="182" idx="1"/>
          </p:cNvCxnSpPr>
          <p:nvPr/>
        </p:nvCxnSpPr>
        <p:spPr>
          <a:xfrm flipH="1">
            <a:off x="8807462" y="3952862"/>
            <a:ext cx="779266" cy="993112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a00-&gt;point 000">
            <a:extLst>
              <a:ext uri="{FF2B5EF4-FFF2-40B4-BE49-F238E27FC236}">
                <a16:creationId xmlns:a16="http://schemas.microsoft.com/office/drawing/2014/main" id="{822CC33C-78DB-4ECC-9E83-35A9A3A01671}"/>
              </a:ext>
            </a:extLst>
          </p:cNvPr>
          <p:cNvCxnSpPr>
            <a:cxnSpLocks/>
          </p:cNvCxnSpPr>
          <p:nvPr/>
        </p:nvCxnSpPr>
        <p:spPr>
          <a:xfrm flipH="1">
            <a:off x="9878456" y="2569517"/>
            <a:ext cx="769473" cy="1015598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a00-&gt;point 000">
            <a:extLst>
              <a:ext uri="{FF2B5EF4-FFF2-40B4-BE49-F238E27FC236}">
                <a16:creationId xmlns:a16="http://schemas.microsoft.com/office/drawing/2014/main" id="{30B4CB9B-A922-46F8-9640-C53E0996EF3B}"/>
              </a:ext>
            </a:extLst>
          </p:cNvPr>
          <p:cNvCxnSpPr>
            <a:cxnSpLocks/>
          </p:cNvCxnSpPr>
          <p:nvPr/>
        </p:nvCxnSpPr>
        <p:spPr>
          <a:xfrm flipH="1">
            <a:off x="11068614" y="1361458"/>
            <a:ext cx="305164" cy="475237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875F586-79A7-4CEF-9D99-1431DF66CB60}"/>
              </a:ext>
            </a:extLst>
          </p:cNvPr>
          <p:cNvSpPr/>
          <p:nvPr/>
        </p:nvSpPr>
        <p:spPr>
          <a:xfrm>
            <a:off x="7502047" y="3539127"/>
            <a:ext cx="1459638" cy="779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(k-1)</a:t>
            </a:r>
            <a:endParaRPr 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2E2AAE-EE98-45E7-AC48-F5462B6B90C2}"/>
              </a:ext>
            </a:extLst>
          </p:cNvPr>
          <p:cNvSpPr/>
          <p:nvPr/>
        </p:nvSpPr>
        <p:spPr>
          <a:xfrm>
            <a:off x="7579066" y="1881667"/>
            <a:ext cx="1291730" cy="763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ij0</a:t>
            </a:r>
            <a:endParaRPr lang="en-US" sz="3600" dirty="0"/>
          </a:p>
        </p:txBody>
      </p:sp>
      <p:cxnSp>
        <p:nvCxnSpPr>
          <p:cNvPr id="25" name="a00-&gt;point 000">
            <a:extLst>
              <a:ext uri="{FF2B5EF4-FFF2-40B4-BE49-F238E27FC236}">
                <a16:creationId xmlns:a16="http://schemas.microsoft.com/office/drawing/2014/main" id="{F76D75B4-164F-4724-839F-B407D30906F1}"/>
              </a:ext>
            </a:extLst>
          </p:cNvPr>
          <p:cNvCxnSpPr>
            <a:cxnSpLocks/>
            <a:stCxn id="23" idx="2"/>
            <a:endCxn id="145" idx="0"/>
          </p:cNvCxnSpPr>
          <p:nvPr/>
        </p:nvCxnSpPr>
        <p:spPr>
          <a:xfrm flipH="1">
            <a:off x="8227891" y="4319097"/>
            <a:ext cx="3975" cy="584889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a00-&gt;point 000">
            <a:extLst>
              <a:ext uri="{FF2B5EF4-FFF2-40B4-BE49-F238E27FC236}">
                <a16:creationId xmlns:a16="http://schemas.microsoft.com/office/drawing/2014/main" id="{2B58CD61-6AC0-45B8-BCDA-A6EB25B87EEC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8224931" y="2645153"/>
            <a:ext cx="6935" cy="893974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a00-&gt;point 000">
            <a:extLst>
              <a:ext uri="{FF2B5EF4-FFF2-40B4-BE49-F238E27FC236}">
                <a16:creationId xmlns:a16="http://schemas.microsoft.com/office/drawing/2014/main" id="{4DF94B47-5982-46AF-A464-0A72B128FAC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224931" y="1361458"/>
            <a:ext cx="0" cy="520209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a00-&gt;point 000">
            <a:extLst>
              <a:ext uri="{FF2B5EF4-FFF2-40B4-BE49-F238E27FC236}">
                <a16:creationId xmlns:a16="http://schemas.microsoft.com/office/drawing/2014/main" id="{ED24435B-1B99-413A-869B-E4155346E1A4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8227891" y="5673427"/>
            <a:ext cx="12191" cy="738803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00">
            <a:extLst>
              <a:ext uri="{FF2B5EF4-FFF2-40B4-BE49-F238E27FC236}">
                <a16:creationId xmlns:a16="http://schemas.microsoft.com/office/drawing/2014/main" id="{EBB8C341-08AB-4680-9523-93EA14A92E5D}"/>
              </a:ext>
            </a:extLst>
          </p:cNvPr>
          <p:cNvSpPr txBox="1"/>
          <p:nvPr/>
        </p:nvSpPr>
        <p:spPr>
          <a:xfrm>
            <a:off x="8240082" y="2542979"/>
            <a:ext cx="84264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4400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00">
            <a:extLst>
              <a:ext uri="{FF2B5EF4-FFF2-40B4-BE49-F238E27FC236}">
                <a16:creationId xmlns:a16="http://schemas.microsoft.com/office/drawing/2014/main" id="{A530A63E-086B-4397-9842-7EDE73B6A4F0}"/>
              </a:ext>
            </a:extLst>
          </p:cNvPr>
          <p:cNvSpPr txBox="1"/>
          <p:nvPr/>
        </p:nvSpPr>
        <p:spPr>
          <a:xfrm>
            <a:off x="7927921" y="574837"/>
            <a:ext cx="1857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400" i="1" baseline="-25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4400" i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en-US" sz="4400" i="1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EF395B-C756-4E44-84A7-9198803471A5}"/>
              </a:ext>
            </a:extLst>
          </p:cNvPr>
          <p:cNvSpPr txBox="1"/>
          <p:nvPr/>
        </p:nvSpPr>
        <p:spPr>
          <a:xfrm>
            <a:off x="620848" y="2335555"/>
            <a:ext cx="68004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sz="2800" baseline="-25000" dirty="0"/>
              <a:t> </a:t>
            </a:r>
            <a:r>
              <a:rPr lang="en-US" sz="2800" dirty="0"/>
              <a:t>is not related with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800" dirty="0"/>
              <a:t>. So broadcast it along 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800" dirty="0"/>
              <a:t>dimension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/>
              <a:t>is not related with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/>
              <a:t>. So broadcast it along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/>
              <a:t>dimension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Reduce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/>
              <a:t>(initially 0) along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800" dirty="0"/>
              <a:t>dimension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63F264-E614-45B5-A733-CB4B4A59646D}"/>
              </a:ext>
            </a:extLst>
          </p:cNvPr>
          <p:cNvSpPr txBox="1"/>
          <p:nvPr/>
        </p:nvSpPr>
        <p:spPr>
          <a:xfrm>
            <a:off x="496728" y="561275"/>
            <a:ext cx="6800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dataflow of matrix multiply</a:t>
            </a:r>
            <a:endParaRPr lang="en-US" sz="32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A14DDF-8BDF-4C0F-A850-14EB7601EDC1}"/>
              </a:ext>
            </a:extLst>
          </p:cNvPr>
          <p:cNvGrpSpPr/>
          <p:nvPr/>
        </p:nvGrpSpPr>
        <p:grpSpPr>
          <a:xfrm>
            <a:off x="551621" y="1501837"/>
            <a:ext cx="5453307" cy="584775"/>
            <a:chOff x="487897" y="1331903"/>
            <a:chExt cx="5453307" cy="5847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E49D82-6204-441F-BAFA-E0942FF46224}"/>
                </a:ext>
              </a:extLst>
            </p:cNvPr>
            <p:cNvSpPr/>
            <p:nvPr/>
          </p:nvSpPr>
          <p:spPr>
            <a:xfrm>
              <a:off x="1726699" y="1331903"/>
              <a:ext cx="733482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ijk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DD189F-DE25-4063-88B4-23BAF3970A96}"/>
                </a:ext>
              </a:extLst>
            </p:cNvPr>
            <p:cNvSpPr txBox="1"/>
            <p:nvPr/>
          </p:nvSpPr>
          <p:spPr>
            <a:xfrm>
              <a:off x="487897" y="1367814"/>
              <a:ext cx="134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Legend: </a:t>
              </a:r>
              <a:endParaRPr lang="en-US" sz="24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9EFF1C9-F7AE-461B-872C-46F66C51D9E4}"/>
                </a:ext>
              </a:extLst>
            </p:cNvPr>
            <p:cNvSpPr txBox="1"/>
            <p:nvPr/>
          </p:nvSpPr>
          <p:spPr>
            <a:xfrm>
              <a:off x="2460180" y="1393457"/>
              <a:ext cx="3481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 indexed by </a:t>
              </a:r>
              <a:r>
                <a:rPr lang="en-US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400" i="1" dirty="0"/>
            </a:p>
          </p:txBody>
        </p:sp>
      </p:grpSp>
      <p:cxnSp>
        <p:nvCxnSpPr>
          <p:cNvPr id="43" name="a00-&gt;point 000">
            <a:extLst>
              <a:ext uri="{FF2B5EF4-FFF2-40B4-BE49-F238E27FC236}">
                <a16:creationId xmlns:a16="http://schemas.microsoft.com/office/drawing/2014/main" id="{CC7875F3-8B13-4729-8E53-C286DCF1C9EA}"/>
              </a:ext>
            </a:extLst>
          </p:cNvPr>
          <p:cNvCxnSpPr>
            <a:cxnSpLocks/>
          </p:cNvCxnSpPr>
          <p:nvPr/>
        </p:nvCxnSpPr>
        <p:spPr>
          <a:xfrm flipH="1">
            <a:off x="7216826" y="5639179"/>
            <a:ext cx="837713" cy="868499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a00-&gt;point 000">
            <a:extLst>
              <a:ext uri="{FF2B5EF4-FFF2-40B4-BE49-F238E27FC236}">
                <a16:creationId xmlns:a16="http://schemas.microsoft.com/office/drawing/2014/main" id="{6B7D263E-8BEC-422E-A87C-C26942BA51A2}"/>
              </a:ext>
            </a:extLst>
          </p:cNvPr>
          <p:cNvCxnSpPr>
            <a:cxnSpLocks/>
            <a:stCxn id="145" idx="3"/>
          </p:cNvCxnSpPr>
          <p:nvPr/>
        </p:nvCxnSpPr>
        <p:spPr>
          <a:xfrm>
            <a:off x="8961684" y="5288707"/>
            <a:ext cx="1097112" cy="0"/>
          </a:xfrm>
          <a:prstGeom prst="straightConnector1">
            <a:avLst/>
          </a:prstGeom>
          <a:ln w="412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1614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6"/>
    </mc:Choice>
    <mc:Fallback xmlns="">
      <p:transition spd="slow" advTm="177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45" grpId="0" animBg="1"/>
      <p:bldP spid="62" grpId="0" animBg="1"/>
      <p:bldP spid="63" grpId="0" animBg="1"/>
      <p:bldP spid="66" grpId="0"/>
      <p:bldP spid="181" grpId="0"/>
      <p:bldP spid="182" grpId="0" animBg="1"/>
      <p:bldP spid="183" grpId="0" animBg="1"/>
      <p:bldP spid="184" grpId="0"/>
      <p:bldP spid="23" grpId="0" animBg="1"/>
      <p:bldP spid="24" grpId="0" animBg="1"/>
      <p:bldP spid="3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a00-&gt;point 000">
            <a:extLst>
              <a:ext uri="{FF2B5EF4-FFF2-40B4-BE49-F238E27FC236}">
                <a16:creationId xmlns:a16="http://schemas.microsoft.com/office/drawing/2014/main" id="{8D98B746-1554-47F1-B6A1-5496C7ACF3BA}"/>
              </a:ext>
            </a:extLst>
          </p:cNvPr>
          <p:cNvCxnSpPr>
            <a:cxnSpLocks/>
            <a:stCxn id="62" idx="3"/>
            <a:endCxn id="145" idx="1"/>
          </p:cNvCxnSpPr>
          <p:nvPr/>
        </p:nvCxnSpPr>
        <p:spPr>
          <a:xfrm flipV="1">
            <a:off x="6396985" y="5288707"/>
            <a:ext cx="1097112" cy="20994"/>
          </a:xfrm>
          <a:prstGeom prst="straightConnector1">
            <a:avLst/>
          </a:prstGeom>
          <a:ln w="412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a00">
            <a:extLst>
              <a:ext uri="{FF2B5EF4-FFF2-40B4-BE49-F238E27FC236}">
                <a16:creationId xmlns:a16="http://schemas.microsoft.com/office/drawing/2014/main" id="{43BF0015-20BA-4E84-A11A-BCB0C22C3085}"/>
              </a:ext>
            </a:extLst>
          </p:cNvPr>
          <p:cNvSpPr txBox="1"/>
          <p:nvPr/>
        </p:nvSpPr>
        <p:spPr>
          <a:xfrm>
            <a:off x="1072869" y="4726369"/>
            <a:ext cx="733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400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endParaRPr lang="en-US" sz="4400" i="1" baseline="-2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23EDB02-7723-450C-BE87-BFEBEECE75F3}"/>
              </a:ext>
            </a:extLst>
          </p:cNvPr>
          <p:cNvSpPr/>
          <p:nvPr/>
        </p:nvSpPr>
        <p:spPr>
          <a:xfrm>
            <a:off x="7494097" y="4903986"/>
            <a:ext cx="1467587" cy="769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ijk</a:t>
            </a:r>
            <a:endParaRPr lang="en-US" sz="3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BDB491-8E4E-47F0-BAC6-B84A7C418C5F}"/>
              </a:ext>
            </a:extLst>
          </p:cNvPr>
          <p:cNvSpPr/>
          <p:nvPr/>
        </p:nvSpPr>
        <p:spPr>
          <a:xfrm>
            <a:off x="5051185" y="4903986"/>
            <a:ext cx="1345800" cy="8114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(j-1)k</a:t>
            </a:r>
            <a:endParaRPr lang="en-US" sz="3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EA075B-C88A-40AB-BA73-52CCDDDA8A3A}"/>
              </a:ext>
            </a:extLst>
          </p:cNvPr>
          <p:cNvSpPr/>
          <p:nvPr/>
        </p:nvSpPr>
        <p:spPr>
          <a:xfrm>
            <a:off x="2612585" y="4901139"/>
            <a:ext cx="1320908" cy="8114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i0k</a:t>
            </a:r>
            <a:endParaRPr lang="en-US" sz="3600" dirty="0"/>
          </a:p>
        </p:txBody>
      </p:sp>
      <p:sp>
        <p:nvSpPr>
          <p:cNvPr id="66" name="a00">
            <a:extLst>
              <a:ext uri="{FF2B5EF4-FFF2-40B4-BE49-F238E27FC236}">
                <a16:creationId xmlns:a16="http://schemas.microsoft.com/office/drawing/2014/main" id="{75C4D9B9-BDDC-491B-956D-9DA0F0A804F8}"/>
              </a:ext>
            </a:extLst>
          </p:cNvPr>
          <p:cNvSpPr txBox="1"/>
          <p:nvPr/>
        </p:nvSpPr>
        <p:spPr>
          <a:xfrm>
            <a:off x="4103885" y="4561254"/>
            <a:ext cx="842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4400" baseline="-2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a00-&gt;point 000">
            <a:extLst>
              <a:ext uri="{FF2B5EF4-FFF2-40B4-BE49-F238E27FC236}">
                <a16:creationId xmlns:a16="http://schemas.microsoft.com/office/drawing/2014/main" id="{197EADD3-CFEA-4661-B5F9-688E847069CF}"/>
              </a:ext>
            </a:extLst>
          </p:cNvPr>
          <p:cNvCxnSpPr>
            <a:cxnSpLocks/>
            <a:stCxn id="63" idx="3"/>
            <a:endCxn id="62" idx="1"/>
          </p:cNvCxnSpPr>
          <p:nvPr/>
        </p:nvCxnSpPr>
        <p:spPr>
          <a:xfrm>
            <a:off x="3933493" y="5306854"/>
            <a:ext cx="1117692" cy="2847"/>
          </a:xfrm>
          <a:prstGeom prst="straightConnector1">
            <a:avLst/>
          </a:prstGeom>
          <a:ln w="412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a00-&gt;point 000">
            <a:extLst>
              <a:ext uri="{FF2B5EF4-FFF2-40B4-BE49-F238E27FC236}">
                <a16:creationId xmlns:a16="http://schemas.microsoft.com/office/drawing/2014/main" id="{A158FAA2-D706-4A56-A8F7-ACF55709D3AA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1879102" y="5306854"/>
            <a:ext cx="733483" cy="9272"/>
          </a:xfrm>
          <a:prstGeom prst="straightConnector1">
            <a:avLst/>
          </a:prstGeom>
          <a:ln w="412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a00">
            <a:extLst>
              <a:ext uri="{FF2B5EF4-FFF2-40B4-BE49-F238E27FC236}">
                <a16:creationId xmlns:a16="http://schemas.microsoft.com/office/drawing/2014/main" id="{BA9510D5-3350-4B26-917D-B09254618879}"/>
              </a:ext>
            </a:extLst>
          </p:cNvPr>
          <p:cNvSpPr txBox="1"/>
          <p:nvPr/>
        </p:nvSpPr>
        <p:spPr>
          <a:xfrm>
            <a:off x="11210013" y="644629"/>
            <a:ext cx="733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400" i="1" baseline="-25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endParaRPr lang="en-US" sz="4400" i="1" baseline="-25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0FDF5A-97C4-4318-913F-D1172F9DFF1B}"/>
              </a:ext>
            </a:extLst>
          </p:cNvPr>
          <p:cNvSpPr/>
          <p:nvPr/>
        </p:nvSpPr>
        <p:spPr>
          <a:xfrm>
            <a:off x="9586728" y="3562877"/>
            <a:ext cx="1397191" cy="779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(i-1)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endParaRPr lang="en-US" sz="36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777BC7D-29F4-4817-94E4-CB105D5B2674}"/>
              </a:ext>
            </a:extLst>
          </p:cNvPr>
          <p:cNvSpPr/>
          <p:nvPr/>
        </p:nvSpPr>
        <p:spPr>
          <a:xfrm>
            <a:off x="10435999" y="1807892"/>
            <a:ext cx="1291730" cy="807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0jk</a:t>
            </a:r>
            <a:endParaRPr lang="en-US" sz="3600" dirty="0"/>
          </a:p>
        </p:txBody>
      </p:sp>
      <p:sp>
        <p:nvSpPr>
          <p:cNvPr id="184" name="a00">
            <a:extLst>
              <a:ext uri="{FF2B5EF4-FFF2-40B4-BE49-F238E27FC236}">
                <a16:creationId xmlns:a16="http://schemas.microsoft.com/office/drawing/2014/main" id="{B0162207-2E3B-498E-9563-FA3D0B67A28E}"/>
              </a:ext>
            </a:extLst>
          </p:cNvPr>
          <p:cNvSpPr txBox="1"/>
          <p:nvPr/>
        </p:nvSpPr>
        <p:spPr>
          <a:xfrm>
            <a:off x="10345185" y="2503445"/>
            <a:ext cx="842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4400" baseline="-25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6" name="a00-&gt;point 000">
            <a:extLst>
              <a:ext uri="{FF2B5EF4-FFF2-40B4-BE49-F238E27FC236}">
                <a16:creationId xmlns:a16="http://schemas.microsoft.com/office/drawing/2014/main" id="{748A44A7-E743-42F0-9C2D-0DAC73F9F4EC}"/>
              </a:ext>
            </a:extLst>
          </p:cNvPr>
          <p:cNvCxnSpPr>
            <a:cxnSpLocks/>
            <a:stCxn id="182" idx="1"/>
          </p:cNvCxnSpPr>
          <p:nvPr/>
        </p:nvCxnSpPr>
        <p:spPr>
          <a:xfrm flipH="1">
            <a:off x="8807462" y="3952862"/>
            <a:ext cx="779266" cy="993112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a00-&gt;point 000">
            <a:extLst>
              <a:ext uri="{FF2B5EF4-FFF2-40B4-BE49-F238E27FC236}">
                <a16:creationId xmlns:a16="http://schemas.microsoft.com/office/drawing/2014/main" id="{822CC33C-78DB-4ECC-9E83-35A9A3A01671}"/>
              </a:ext>
            </a:extLst>
          </p:cNvPr>
          <p:cNvCxnSpPr>
            <a:cxnSpLocks/>
          </p:cNvCxnSpPr>
          <p:nvPr/>
        </p:nvCxnSpPr>
        <p:spPr>
          <a:xfrm flipH="1">
            <a:off x="9878456" y="2569517"/>
            <a:ext cx="769473" cy="1015598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a00-&gt;point 000">
            <a:extLst>
              <a:ext uri="{FF2B5EF4-FFF2-40B4-BE49-F238E27FC236}">
                <a16:creationId xmlns:a16="http://schemas.microsoft.com/office/drawing/2014/main" id="{30B4CB9B-A922-46F8-9640-C53E0996EF3B}"/>
              </a:ext>
            </a:extLst>
          </p:cNvPr>
          <p:cNvCxnSpPr>
            <a:cxnSpLocks/>
          </p:cNvCxnSpPr>
          <p:nvPr/>
        </p:nvCxnSpPr>
        <p:spPr>
          <a:xfrm flipH="1">
            <a:off x="11068614" y="1361458"/>
            <a:ext cx="305164" cy="475237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875F586-79A7-4CEF-9D99-1431DF66CB60}"/>
              </a:ext>
            </a:extLst>
          </p:cNvPr>
          <p:cNvSpPr/>
          <p:nvPr/>
        </p:nvSpPr>
        <p:spPr>
          <a:xfrm>
            <a:off x="7502047" y="3539127"/>
            <a:ext cx="1459638" cy="779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(k-1)</a:t>
            </a:r>
            <a:endParaRPr 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2E2AAE-EE98-45E7-AC48-F5462B6B90C2}"/>
              </a:ext>
            </a:extLst>
          </p:cNvPr>
          <p:cNvSpPr/>
          <p:nvPr/>
        </p:nvSpPr>
        <p:spPr>
          <a:xfrm>
            <a:off x="7579066" y="1881667"/>
            <a:ext cx="1291730" cy="763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ij0</a:t>
            </a:r>
            <a:endParaRPr lang="en-US" sz="3600" dirty="0"/>
          </a:p>
        </p:txBody>
      </p:sp>
      <p:cxnSp>
        <p:nvCxnSpPr>
          <p:cNvPr id="25" name="a00-&gt;point 000">
            <a:extLst>
              <a:ext uri="{FF2B5EF4-FFF2-40B4-BE49-F238E27FC236}">
                <a16:creationId xmlns:a16="http://schemas.microsoft.com/office/drawing/2014/main" id="{F76D75B4-164F-4724-839F-B407D30906F1}"/>
              </a:ext>
            </a:extLst>
          </p:cNvPr>
          <p:cNvCxnSpPr>
            <a:cxnSpLocks/>
            <a:stCxn id="23" idx="2"/>
            <a:endCxn id="145" idx="0"/>
          </p:cNvCxnSpPr>
          <p:nvPr/>
        </p:nvCxnSpPr>
        <p:spPr>
          <a:xfrm flipH="1">
            <a:off x="8227891" y="4319097"/>
            <a:ext cx="3975" cy="584889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a00-&gt;point 000">
            <a:extLst>
              <a:ext uri="{FF2B5EF4-FFF2-40B4-BE49-F238E27FC236}">
                <a16:creationId xmlns:a16="http://schemas.microsoft.com/office/drawing/2014/main" id="{2B58CD61-6AC0-45B8-BCDA-A6EB25B87EEC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8224931" y="2645153"/>
            <a:ext cx="6935" cy="893974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a00-&gt;point 000">
            <a:extLst>
              <a:ext uri="{FF2B5EF4-FFF2-40B4-BE49-F238E27FC236}">
                <a16:creationId xmlns:a16="http://schemas.microsoft.com/office/drawing/2014/main" id="{4DF94B47-5982-46AF-A464-0A72B128FAC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224931" y="1361458"/>
            <a:ext cx="0" cy="520209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00">
            <a:extLst>
              <a:ext uri="{FF2B5EF4-FFF2-40B4-BE49-F238E27FC236}">
                <a16:creationId xmlns:a16="http://schemas.microsoft.com/office/drawing/2014/main" id="{EBB8C341-08AB-4680-9523-93EA14A92E5D}"/>
              </a:ext>
            </a:extLst>
          </p:cNvPr>
          <p:cNvSpPr txBox="1"/>
          <p:nvPr/>
        </p:nvSpPr>
        <p:spPr>
          <a:xfrm>
            <a:off x="8240082" y="2542979"/>
            <a:ext cx="84264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4400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00">
            <a:extLst>
              <a:ext uri="{FF2B5EF4-FFF2-40B4-BE49-F238E27FC236}">
                <a16:creationId xmlns:a16="http://schemas.microsoft.com/office/drawing/2014/main" id="{A530A63E-086B-4397-9842-7EDE73B6A4F0}"/>
              </a:ext>
            </a:extLst>
          </p:cNvPr>
          <p:cNvSpPr txBox="1"/>
          <p:nvPr/>
        </p:nvSpPr>
        <p:spPr>
          <a:xfrm>
            <a:off x="7927921" y="574837"/>
            <a:ext cx="1857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400" i="1" baseline="-25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4400" i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en-US" sz="4400" i="1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63F264-E614-45B5-A733-CB4B4A59646D}"/>
              </a:ext>
            </a:extLst>
          </p:cNvPr>
          <p:cNvSpPr txBox="1"/>
          <p:nvPr/>
        </p:nvSpPr>
        <p:spPr>
          <a:xfrm>
            <a:off x="496728" y="561275"/>
            <a:ext cx="6800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UREs of matrix multiply</a:t>
            </a:r>
            <a:endParaRPr lang="en-US" sz="3200" b="1" dirty="0"/>
          </a:p>
        </p:txBody>
      </p:sp>
      <p:cxnSp>
        <p:nvCxnSpPr>
          <p:cNvPr id="43" name="a00-&gt;point 000">
            <a:extLst>
              <a:ext uri="{FF2B5EF4-FFF2-40B4-BE49-F238E27FC236}">
                <a16:creationId xmlns:a16="http://schemas.microsoft.com/office/drawing/2014/main" id="{CC7875F3-8B13-4729-8E53-C286DCF1C9EA}"/>
              </a:ext>
            </a:extLst>
          </p:cNvPr>
          <p:cNvCxnSpPr>
            <a:cxnSpLocks/>
          </p:cNvCxnSpPr>
          <p:nvPr/>
        </p:nvCxnSpPr>
        <p:spPr>
          <a:xfrm flipH="1">
            <a:off x="7216826" y="5639179"/>
            <a:ext cx="837713" cy="868499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a00-&gt;point 000">
            <a:extLst>
              <a:ext uri="{FF2B5EF4-FFF2-40B4-BE49-F238E27FC236}">
                <a16:creationId xmlns:a16="http://schemas.microsoft.com/office/drawing/2014/main" id="{6B7D263E-8BEC-422E-A87C-C26942BA51A2}"/>
              </a:ext>
            </a:extLst>
          </p:cNvPr>
          <p:cNvCxnSpPr>
            <a:cxnSpLocks/>
            <a:stCxn id="145" idx="3"/>
          </p:cNvCxnSpPr>
          <p:nvPr/>
        </p:nvCxnSpPr>
        <p:spPr>
          <a:xfrm>
            <a:off x="8961684" y="5288707"/>
            <a:ext cx="1097112" cy="0"/>
          </a:xfrm>
          <a:prstGeom prst="straightConnector1">
            <a:avLst/>
          </a:prstGeom>
          <a:ln w="412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00">
            <a:extLst>
              <a:ext uri="{FF2B5EF4-FFF2-40B4-BE49-F238E27FC236}">
                <a16:creationId xmlns:a16="http://schemas.microsoft.com/office/drawing/2014/main" id="{B99EE080-6503-4B5C-8795-013212274C6A}"/>
              </a:ext>
            </a:extLst>
          </p:cNvPr>
          <p:cNvSpPr txBox="1"/>
          <p:nvPr/>
        </p:nvSpPr>
        <p:spPr>
          <a:xfrm>
            <a:off x="5258941" y="4900450"/>
            <a:ext cx="116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i(j-1)k </a:t>
            </a:r>
          </a:p>
        </p:txBody>
      </p:sp>
      <p:sp>
        <p:nvSpPr>
          <p:cNvPr id="37" name="a00">
            <a:extLst>
              <a:ext uri="{FF2B5EF4-FFF2-40B4-BE49-F238E27FC236}">
                <a16:creationId xmlns:a16="http://schemas.microsoft.com/office/drawing/2014/main" id="{ED93F439-4F68-41B0-B4B2-CC0B4A156744}"/>
              </a:ext>
            </a:extLst>
          </p:cNvPr>
          <p:cNvSpPr txBox="1"/>
          <p:nvPr/>
        </p:nvSpPr>
        <p:spPr>
          <a:xfrm>
            <a:off x="9958081" y="4911035"/>
            <a:ext cx="116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ijk</a:t>
            </a:r>
            <a:r>
              <a:rPr lang="en-US" sz="32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" name="a00">
            <a:extLst>
              <a:ext uri="{FF2B5EF4-FFF2-40B4-BE49-F238E27FC236}">
                <a16:creationId xmlns:a16="http://schemas.microsoft.com/office/drawing/2014/main" id="{B1E9DE1E-97B8-46C6-847A-EF3B0E848DB2}"/>
              </a:ext>
            </a:extLst>
          </p:cNvPr>
          <p:cNvSpPr txBox="1"/>
          <p:nvPr/>
        </p:nvSpPr>
        <p:spPr>
          <a:xfrm>
            <a:off x="9424761" y="3473269"/>
            <a:ext cx="116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(i-1)</a:t>
            </a:r>
            <a:r>
              <a:rPr lang="en-US" sz="3200" i="1" baseline="-25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3200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0" name="a00">
            <a:extLst>
              <a:ext uri="{FF2B5EF4-FFF2-40B4-BE49-F238E27FC236}">
                <a16:creationId xmlns:a16="http://schemas.microsoft.com/office/drawing/2014/main" id="{26BFE46F-4964-48F4-A74A-7DC8608EDA62}"/>
              </a:ext>
            </a:extLst>
          </p:cNvPr>
          <p:cNvSpPr txBox="1"/>
          <p:nvPr/>
        </p:nvSpPr>
        <p:spPr>
          <a:xfrm>
            <a:off x="6539966" y="6229862"/>
            <a:ext cx="116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i="1" baseline="-25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ijk</a:t>
            </a:r>
            <a:r>
              <a:rPr lang="en-US" sz="3200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5" name="a00">
            <a:extLst>
              <a:ext uri="{FF2B5EF4-FFF2-40B4-BE49-F238E27FC236}">
                <a16:creationId xmlns:a16="http://schemas.microsoft.com/office/drawing/2014/main" id="{C70D9ACC-0E9D-4DB3-A028-2F5476371B47}"/>
              </a:ext>
            </a:extLst>
          </p:cNvPr>
          <p:cNvSpPr txBox="1"/>
          <p:nvPr/>
        </p:nvSpPr>
        <p:spPr>
          <a:xfrm>
            <a:off x="7918705" y="3689545"/>
            <a:ext cx="116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i="1" baseline="-25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3200" i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(k-1)</a:t>
            </a:r>
          </a:p>
        </p:txBody>
      </p:sp>
      <p:sp>
        <p:nvSpPr>
          <p:cNvPr id="47" name="a00">
            <a:extLst>
              <a:ext uri="{FF2B5EF4-FFF2-40B4-BE49-F238E27FC236}">
                <a16:creationId xmlns:a16="http://schemas.microsoft.com/office/drawing/2014/main" id="{4167D4D7-1363-4C36-B83E-6A95F009E20B}"/>
              </a:ext>
            </a:extLst>
          </p:cNvPr>
          <p:cNvSpPr txBox="1"/>
          <p:nvPr/>
        </p:nvSpPr>
        <p:spPr>
          <a:xfrm>
            <a:off x="7943352" y="6230374"/>
            <a:ext cx="116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i="1" baseline="-25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ijk</a:t>
            </a:r>
            <a:endParaRPr lang="en-US" sz="3200" i="1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C84910-9D0E-4CB6-AE17-BC083EFB3EE1}"/>
              </a:ext>
            </a:extLst>
          </p:cNvPr>
          <p:cNvSpPr txBox="1"/>
          <p:nvPr/>
        </p:nvSpPr>
        <p:spPr>
          <a:xfrm>
            <a:off x="819643" y="1928757"/>
            <a:ext cx="5863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ijk</a:t>
            </a:r>
            <a:r>
              <a:rPr lang="en-US" sz="32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sz="32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4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i(j-1)k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C50177-6839-4CF5-BE48-E4DBD01123B6}"/>
              </a:ext>
            </a:extLst>
          </p:cNvPr>
          <p:cNvSpPr txBox="1"/>
          <p:nvPr/>
        </p:nvSpPr>
        <p:spPr>
          <a:xfrm>
            <a:off x="819642" y="3477622"/>
            <a:ext cx="6881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i="1" baseline="-25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ijk</a:t>
            </a:r>
            <a:r>
              <a:rPr lang="en-US" sz="3200" i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if</a:t>
            </a: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sz="3200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i="1" baseline="-25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3200" i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(k-1)</a:t>
            </a: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200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baseline="-25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ijk</a:t>
            </a:r>
            <a:r>
              <a:rPr lang="en-US" sz="3200" i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i="1" baseline="-25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ijk</a:t>
            </a:r>
            <a:r>
              <a:rPr lang="en-US" sz="3200" i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D1926A-A1A1-4979-BF69-D2F135290829}"/>
              </a:ext>
            </a:extLst>
          </p:cNvPr>
          <p:cNvSpPr txBox="1"/>
          <p:nvPr/>
        </p:nvSpPr>
        <p:spPr>
          <a:xfrm>
            <a:off x="822787" y="2716421"/>
            <a:ext cx="5863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i="1" baseline="-25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ijk</a:t>
            </a:r>
            <a:r>
              <a:rPr lang="en-US" sz="3200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i="1" baseline="-25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3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sz="3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(i-1)</a:t>
            </a:r>
            <a:r>
              <a:rPr lang="en-US" sz="3200" i="1" baseline="-25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3200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2893CF98-4C00-4314-A471-F0135ED22F24}"/>
              </a:ext>
            </a:extLst>
          </p:cNvPr>
          <p:cNvSpPr/>
          <p:nvPr/>
        </p:nvSpPr>
        <p:spPr>
          <a:xfrm>
            <a:off x="591411" y="2235736"/>
            <a:ext cx="228231" cy="161914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a00-&gt;point 000">
            <a:extLst>
              <a:ext uri="{FF2B5EF4-FFF2-40B4-BE49-F238E27FC236}">
                <a16:creationId xmlns:a16="http://schemas.microsoft.com/office/drawing/2014/main" id="{105111E7-1414-4CAA-AB1B-DDCD5E15B28E}"/>
              </a:ext>
            </a:extLst>
          </p:cNvPr>
          <p:cNvCxnSpPr>
            <a:cxnSpLocks/>
          </p:cNvCxnSpPr>
          <p:nvPr/>
        </p:nvCxnSpPr>
        <p:spPr>
          <a:xfrm>
            <a:off x="8227891" y="5673427"/>
            <a:ext cx="12191" cy="738803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853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01"/>
    </mc:Choice>
    <mc:Fallback xmlns="">
      <p:transition spd="slow" advTm="261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182" grpId="0" animBg="1"/>
      <p:bldP spid="183" grpId="0" animBg="1"/>
      <p:bldP spid="23" grpId="0" animBg="1"/>
      <p:bldP spid="24" grpId="0" animBg="1"/>
      <p:bldP spid="34" grpId="0"/>
      <p:bldP spid="37" grpId="0"/>
      <p:bldP spid="38" grpId="0"/>
      <p:bldP spid="40" grpId="0"/>
      <p:bldP spid="45" grpId="0"/>
      <p:bldP spid="47" grpId="0"/>
      <p:bldP spid="48" grpId="0"/>
      <p:bldP spid="49" grpId="0"/>
      <p:bldP spid="50" grpId="0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732950-0626-4203-887F-DCC30FE2B6C3}"/>
              </a:ext>
            </a:extLst>
          </p:cNvPr>
          <p:cNvSpPr/>
          <p:nvPr/>
        </p:nvSpPr>
        <p:spPr>
          <a:xfrm>
            <a:off x="384810" y="6130172"/>
            <a:ext cx="11342370" cy="8072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402EDA-F68A-452B-94A8-C1D3E0FE64CF}"/>
              </a:ext>
            </a:extLst>
          </p:cNvPr>
          <p:cNvSpPr/>
          <p:nvPr/>
        </p:nvSpPr>
        <p:spPr>
          <a:xfrm>
            <a:off x="424815" y="2703352"/>
            <a:ext cx="11342370" cy="18406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705C41-FD4E-48DE-BB61-00BA74D9C7B5}"/>
              </a:ext>
            </a:extLst>
          </p:cNvPr>
          <p:cNvSpPr/>
          <p:nvPr/>
        </p:nvSpPr>
        <p:spPr>
          <a:xfrm>
            <a:off x="464820" y="1225690"/>
            <a:ext cx="11342370" cy="12924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9F866-D5CB-4168-A653-5BD5C3B6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" y="15938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T2S specification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8370AF-0307-4F3A-BD0A-F2976F374041}"/>
              </a:ext>
            </a:extLst>
          </p:cNvPr>
          <p:cNvSpPr/>
          <p:nvPr/>
        </p:nvSpPr>
        <p:spPr>
          <a:xfrm>
            <a:off x="464820" y="4653346"/>
            <a:ext cx="11342370" cy="9372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6C8ADF-A538-4D5D-97B4-F411DB29861C}"/>
              </a:ext>
            </a:extLst>
          </p:cNvPr>
          <p:cNvSpPr/>
          <p:nvPr/>
        </p:nvSpPr>
        <p:spPr>
          <a:xfrm>
            <a:off x="451807" y="5579374"/>
            <a:ext cx="11342370" cy="3973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51B39-7B1E-4CC2-BDB2-4F12B7956B0E}"/>
              </a:ext>
            </a:extLst>
          </p:cNvPr>
          <p:cNvSpPr txBox="1"/>
          <p:nvPr/>
        </p:nvSpPr>
        <p:spPr>
          <a:xfrm>
            <a:off x="464820" y="1225689"/>
            <a:ext cx="117271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I    1024</a:t>
            </a:r>
          </a:p>
          <a:p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J    1024</a:t>
            </a:r>
          </a:p>
          <a:p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K    256</a:t>
            </a:r>
          </a:p>
          <a:p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TYPE Float(32)</a:t>
            </a:r>
          </a:p>
          <a:p>
            <a:endParaRPr lang="en-US" sz="20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ImageParam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a("a", TYPE, 2), b("b", TYPE, 2);</a:t>
            </a:r>
          </a:p>
          <a:p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Var  k("k"), j("j"),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("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");</a:t>
            </a:r>
          </a:p>
          <a:p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Func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A("A", TYPE, {k, j,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}, Place::Device),</a:t>
            </a:r>
          </a:p>
          <a:p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B("B", TYPE, {k, j,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}, Place::Device),</a:t>
            </a:r>
          </a:p>
          <a:p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C("C", TYPE, {k, j,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}, Place::Device),</a:t>
            </a:r>
          </a:p>
          <a:p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c("c", Place::Device);</a:t>
            </a:r>
          </a:p>
          <a:p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A(k, j,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) = select(j == 0, a(k,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), A(k, j - 1,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));</a:t>
            </a:r>
          </a:p>
          <a:p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B(k, j,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) = select(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== 0, b(j, k), B(k, j,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- 1));</a:t>
            </a:r>
          </a:p>
          <a:p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C(k, j,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) = select(k == 0, 0, C(k - 1, j,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)) + A(k, j,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) * B(k, j,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);</a:t>
            </a:r>
          </a:p>
          <a:p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c(   j,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) = select(k == K - 1, C(k, j,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));</a:t>
            </a:r>
          </a:p>
          <a:p>
            <a:endParaRPr lang="en-US" sz="20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A.merge_ures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(B, C, c)</a:t>
            </a:r>
          </a:p>
          <a:p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.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set_bounds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(k, 0, K, j, 0, J,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0, I);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D8670-B7DF-4E6C-B10B-A5D470502ABD}"/>
              </a:ext>
            </a:extLst>
          </p:cNvPr>
          <p:cNvSpPr txBox="1"/>
          <p:nvPr/>
        </p:nvSpPr>
        <p:spPr>
          <a:xfrm>
            <a:off x="9232719" y="4620217"/>
            <a:ext cx="1789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ABAA8-60E7-4D0F-AB74-F21E33901703}"/>
              </a:ext>
            </a:extLst>
          </p:cNvPr>
          <p:cNvSpPr txBox="1"/>
          <p:nvPr/>
        </p:nvSpPr>
        <p:spPr>
          <a:xfrm>
            <a:off x="9219706" y="5468755"/>
            <a:ext cx="2520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DBCE3-C282-4F6D-97C8-20FD04E0808C}"/>
              </a:ext>
            </a:extLst>
          </p:cNvPr>
          <p:cNvSpPr txBox="1"/>
          <p:nvPr/>
        </p:nvSpPr>
        <p:spPr>
          <a:xfrm>
            <a:off x="9366885" y="1348466"/>
            <a:ext cx="2145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Parameters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BF84E-B466-4443-B663-F02D3694645F}"/>
              </a:ext>
            </a:extLst>
          </p:cNvPr>
          <p:cNvSpPr txBox="1"/>
          <p:nvPr/>
        </p:nvSpPr>
        <p:spPr>
          <a:xfrm>
            <a:off x="7870195" y="3005350"/>
            <a:ext cx="41093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Declare inputs, loop variables, UREs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B5BC61-7F24-42A2-87A7-608A3ECAB378}"/>
              </a:ext>
            </a:extLst>
          </p:cNvPr>
          <p:cNvSpPr txBox="1"/>
          <p:nvPr/>
        </p:nvSpPr>
        <p:spPr>
          <a:xfrm>
            <a:off x="7160980" y="6094507"/>
            <a:ext cx="4705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Put UREs into the same loop nest.</a:t>
            </a:r>
          </a:p>
          <a:p>
            <a:r>
              <a:rPr lang="en-US" sz="2400" dirty="0">
                <a:solidFill>
                  <a:srgbClr val="00B050"/>
                </a:solidFill>
              </a:rPr>
              <a:t>Set bounds of the loops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47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4"/>
    </mc:Choice>
    <mc:Fallback xmlns="">
      <p:transition spd="slow" advTm="11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8" grpId="0" animBg="1"/>
      <p:bldP spid="4" grpId="0" animBg="1"/>
      <p:bldP spid="6" grpId="0" animBg="1"/>
      <p:bldP spid="3" grpId="0"/>
      <p:bldP spid="7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7EEB63-5255-4A2E-ACD2-4780C2780CD2}"/>
              </a:ext>
            </a:extLst>
          </p:cNvPr>
          <p:cNvSpPr/>
          <p:nvPr/>
        </p:nvSpPr>
        <p:spPr>
          <a:xfrm>
            <a:off x="386715" y="4433673"/>
            <a:ext cx="11342370" cy="10772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8635BB-350E-4F43-8CE5-4C21A40048BD}"/>
              </a:ext>
            </a:extLst>
          </p:cNvPr>
          <p:cNvSpPr/>
          <p:nvPr/>
        </p:nvSpPr>
        <p:spPr>
          <a:xfrm>
            <a:off x="386715" y="3202818"/>
            <a:ext cx="11342370" cy="10772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F71525-72E4-4CA5-8A74-A76586758097}"/>
              </a:ext>
            </a:extLst>
          </p:cNvPr>
          <p:cNvSpPr/>
          <p:nvPr/>
        </p:nvSpPr>
        <p:spPr>
          <a:xfrm>
            <a:off x="424815" y="1565443"/>
            <a:ext cx="11342370" cy="15568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51B39-7B1E-4CC2-BDB2-4F12B7956B0E}"/>
              </a:ext>
            </a:extLst>
          </p:cNvPr>
          <p:cNvSpPr txBox="1"/>
          <p:nvPr/>
        </p:nvSpPr>
        <p:spPr>
          <a:xfrm>
            <a:off x="838200" y="1690688"/>
            <a:ext cx="771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Buffer&lt;float&gt;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ina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(K, I),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inb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(J, K);</a:t>
            </a:r>
          </a:p>
          <a:p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Initialize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ina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inb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(details skipped)</a:t>
            </a:r>
          </a:p>
          <a:p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a.set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ina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);</a:t>
            </a:r>
          </a:p>
          <a:p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b.set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inb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);</a:t>
            </a:r>
          </a:p>
          <a:p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</a:t>
            </a:r>
          </a:p>
          <a:p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Target target = 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get_host_target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();</a:t>
            </a:r>
          </a:p>
          <a:p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target.set_feature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(Target::</a:t>
            </a:r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IntelFPGA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);</a:t>
            </a:r>
          </a:p>
          <a:p>
            <a:endParaRPr lang="en-US" sz="20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endParaRPr lang="en-US" sz="20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Buffer&lt;float&gt; result(J, I);</a:t>
            </a:r>
          </a:p>
          <a:p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c.realize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(result, target);</a:t>
            </a:r>
          </a:p>
          <a:p>
            <a:r>
              <a:rPr lang="en-US" sz="20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result.copy_to_host</a:t>
            </a:r>
            <a:r>
              <a:rPr lang="en-US" sz="20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E31841-F91B-44E7-80B4-8EE0D49E9214}"/>
              </a:ext>
            </a:extLst>
          </p:cNvPr>
          <p:cNvSpPr txBox="1">
            <a:spLocks/>
          </p:cNvSpPr>
          <p:nvPr/>
        </p:nvSpPr>
        <p:spPr>
          <a:xfrm>
            <a:off x="506730" y="1593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70C0"/>
                </a:solidFill>
              </a:rPr>
              <a:t>T2S specification (Cont.)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524DB-7B40-43A0-98B8-A72F9E751E41}"/>
              </a:ext>
            </a:extLst>
          </p:cNvPr>
          <p:cNvSpPr txBox="1"/>
          <p:nvPr/>
        </p:nvSpPr>
        <p:spPr>
          <a:xfrm>
            <a:off x="8053501" y="1923292"/>
            <a:ext cx="3713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Set input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E01A1E-26C0-4AAB-AA8A-E7688DF34AE0}"/>
              </a:ext>
            </a:extLst>
          </p:cNvPr>
          <p:cNvSpPr txBox="1"/>
          <p:nvPr/>
        </p:nvSpPr>
        <p:spPr>
          <a:xfrm>
            <a:off x="8053501" y="3215314"/>
            <a:ext cx="3675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Get host CPU with an FPGA device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6256E-1BCD-444E-AF7E-B2E0AB666173}"/>
              </a:ext>
            </a:extLst>
          </p:cNvPr>
          <p:cNvSpPr txBox="1"/>
          <p:nvPr/>
        </p:nvSpPr>
        <p:spPr>
          <a:xfrm>
            <a:off x="8053501" y="4446169"/>
            <a:ext cx="3675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Compute the output.</a:t>
            </a:r>
          </a:p>
          <a:p>
            <a:r>
              <a:rPr lang="en-US" sz="3200" dirty="0">
                <a:solidFill>
                  <a:srgbClr val="00B050"/>
                </a:solidFill>
              </a:rPr>
              <a:t>Copy to host.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24"/>
    </mc:Choice>
    <mc:Fallback xmlns="">
      <p:transition spd="slow" advTm="11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6" grpId="0" animBg="1"/>
      <p:bldP spid="8" grpId="0"/>
      <p:bldP spid="10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|2.7|0.9|1.6|0.9|0.8|0.7|0.6|0.8|1.2|0.7|0.7|0.8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3|1.2|1.7|2.7|1.3|2.1|3.7|2.1|1.4|3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0.9|1|0.8|1|0.9|1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6|0.5|3.3|0.9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579</Words>
  <Application>Microsoft Office PowerPoint</Application>
  <PresentationFormat>Widescreen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Simplified Arabic Fixed</vt:lpstr>
      <vt:lpstr>Times New Roman</vt:lpstr>
      <vt:lpstr>Office Theme</vt:lpstr>
      <vt:lpstr>PowerPoint Presentation</vt:lpstr>
      <vt:lpstr>PowerPoint Presentation</vt:lpstr>
      <vt:lpstr>T2S specification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Rong, Hongbo</dc:creator>
  <cp:lastModifiedBy>Rong, Hongbo</cp:lastModifiedBy>
  <cp:revision>33</cp:revision>
  <dcterms:created xsi:type="dcterms:W3CDTF">2021-04-30T17:51:09Z</dcterms:created>
  <dcterms:modified xsi:type="dcterms:W3CDTF">2021-05-16T05:27:51Z</dcterms:modified>
</cp:coreProperties>
</file>