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Alfa Slab One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20" Type="http://schemas.openxmlformats.org/officeDocument/2006/relationships/slide" Target="slides/slide16.xml"/><Relationship Id="rId42" Type="http://schemas.openxmlformats.org/officeDocument/2006/relationships/font" Target="fonts/AlfaSlabOne-regular.fntdata"/><Relationship Id="rId41" Type="http://schemas.openxmlformats.org/officeDocument/2006/relationships/font" Target="fonts/ProximaNova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ProximaNova-bold.fntdata"/><Relationship Id="rId16" Type="http://schemas.openxmlformats.org/officeDocument/2006/relationships/slide" Target="slides/slide12.xml"/><Relationship Id="rId38" Type="http://schemas.openxmlformats.org/officeDocument/2006/relationships/font" Target="fonts/ProximaNov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Automação do Ambiente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 Automação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9384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23262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37140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575" y="1638088"/>
            <a:ext cx="1277100" cy="12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/>
          <p:nvPr/>
        </p:nvSpPr>
        <p:spPr>
          <a:xfrm>
            <a:off x="3325475" y="3508938"/>
            <a:ext cx="1437300" cy="9684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automate.rb</a:t>
            </a:r>
          </a:p>
        </p:txBody>
      </p:sp>
      <p:cxnSp>
        <p:nvCxnSpPr>
          <p:cNvPr id="179" name="Shape 179"/>
          <p:cNvCxnSpPr>
            <a:stCxn id="178" idx="0"/>
            <a:endCxn id="177" idx="2"/>
          </p:cNvCxnSpPr>
          <p:nvPr/>
        </p:nvCxnSpPr>
        <p:spPr>
          <a:xfrm rot="10800000">
            <a:off x="4044125" y="2915238"/>
            <a:ext cx="0" cy="59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80" name="Shape 180"/>
          <p:cNvCxnSpPr>
            <a:stCxn id="178" idx="3"/>
            <a:endCxn id="174" idx="1"/>
          </p:cNvCxnSpPr>
          <p:nvPr/>
        </p:nvCxnSpPr>
        <p:spPr>
          <a:xfrm flipH="1" rot="10800000">
            <a:off x="4762775" y="1515438"/>
            <a:ext cx="2457600" cy="24777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>
            <a:stCxn id="178" idx="3"/>
            <a:endCxn id="175" idx="1"/>
          </p:cNvCxnSpPr>
          <p:nvPr/>
        </p:nvCxnSpPr>
        <p:spPr>
          <a:xfrm flipH="1" rot="10800000">
            <a:off x="4762775" y="2903238"/>
            <a:ext cx="2457600" cy="10899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2" name="Shape 182"/>
          <p:cNvCxnSpPr>
            <a:stCxn id="178" idx="3"/>
            <a:endCxn id="176" idx="1"/>
          </p:cNvCxnSpPr>
          <p:nvPr/>
        </p:nvCxnSpPr>
        <p:spPr>
          <a:xfrm>
            <a:off x="4762775" y="3993138"/>
            <a:ext cx="2457600" cy="2979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575" y="912325"/>
            <a:ext cx="840550" cy="88804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453775" y="1776733"/>
            <a:ext cx="6762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Infra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575" y="2131688"/>
            <a:ext cx="840550" cy="88804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121650" y="3018608"/>
            <a:ext cx="13404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Programador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+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Infra</a:t>
            </a:r>
          </a:p>
        </p:txBody>
      </p:sp>
      <p:sp>
        <p:nvSpPr>
          <p:cNvPr id="187" name="Shape 187"/>
          <p:cNvSpPr/>
          <p:nvPr/>
        </p:nvSpPr>
        <p:spPr>
          <a:xfrm>
            <a:off x="495000" y="1395525"/>
            <a:ext cx="593700" cy="5937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8" name="Shape 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575" y="2127725"/>
            <a:ext cx="840550" cy="88804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1638650" y="2979579"/>
            <a:ext cx="134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Devops</a:t>
            </a:r>
          </a:p>
        </p:txBody>
      </p:sp>
      <p:cxnSp>
        <p:nvCxnSpPr>
          <p:cNvPr id="190" name="Shape 190"/>
          <p:cNvCxnSpPr>
            <a:stCxn id="185" idx="3"/>
            <a:endCxn id="188" idx="1"/>
          </p:cNvCxnSpPr>
          <p:nvPr/>
        </p:nvCxnSpPr>
        <p:spPr>
          <a:xfrm flipH="1" rot="10800000">
            <a:off x="1212125" y="2571811"/>
            <a:ext cx="6765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1" name="Shape 191"/>
          <p:cNvSpPr txBox="1"/>
          <p:nvPr/>
        </p:nvSpPr>
        <p:spPr>
          <a:xfrm>
            <a:off x="3259025" y="1059500"/>
            <a:ext cx="15702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Ferramenta de Automação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 Automação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9384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23262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37140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575" y="1638088"/>
            <a:ext cx="1277100" cy="12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3325475" y="3508938"/>
            <a:ext cx="1437300" cy="9684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automate.rb</a:t>
            </a:r>
          </a:p>
        </p:txBody>
      </p:sp>
      <p:cxnSp>
        <p:nvCxnSpPr>
          <p:cNvPr id="202" name="Shape 202"/>
          <p:cNvCxnSpPr>
            <a:stCxn id="201" idx="0"/>
            <a:endCxn id="200" idx="2"/>
          </p:cNvCxnSpPr>
          <p:nvPr/>
        </p:nvCxnSpPr>
        <p:spPr>
          <a:xfrm rot="10800000">
            <a:off x="4044125" y="2915238"/>
            <a:ext cx="0" cy="59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203" name="Shape 203"/>
          <p:cNvCxnSpPr>
            <a:stCxn id="201" idx="3"/>
            <a:endCxn id="197" idx="1"/>
          </p:cNvCxnSpPr>
          <p:nvPr/>
        </p:nvCxnSpPr>
        <p:spPr>
          <a:xfrm flipH="1" rot="10800000">
            <a:off x="4762775" y="1515438"/>
            <a:ext cx="2457600" cy="24777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4" name="Shape 204"/>
          <p:cNvCxnSpPr>
            <a:stCxn id="201" idx="3"/>
            <a:endCxn id="198" idx="1"/>
          </p:cNvCxnSpPr>
          <p:nvPr/>
        </p:nvCxnSpPr>
        <p:spPr>
          <a:xfrm flipH="1" rot="10800000">
            <a:off x="4762775" y="2903238"/>
            <a:ext cx="2457600" cy="10899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5" name="Shape 205"/>
          <p:cNvCxnSpPr>
            <a:stCxn id="201" idx="3"/>
            <a:endCxn id="199" idx="1"/>
          </p:cNvCxnSpPr>
          <p:nvPr/>
        </p:nvCxnSpPr>
        <p:spPr>
          <a:xfrm>
            <a:off x="4762775" y="3993138"/>
            <a:ext cx="2457600" cy="2979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575" y="912325"/>
            <a:ext cx="840550" cy="88804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453775" y="1776733"/>
            <a:ext cx="6762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Infra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575" y="2131688"/>
            <a:ext cx="840550" cy="88804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121650" y="3018608"/>
            <a:ext cx="13404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Programador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+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Infra</a:t>
            </a:r>
          </a:p>
        </p:txBody>
      </p:sp>
      <p:sp>
        <p:nvSpPr>
          <p:cNvPr id="210" name="Shape 210"/>
          <p:cNvSpPr/>
          <p:nvPr/>
        </p:nvSpPr>
        <p:spPr>
          <a:xfrm>
            <a:off x="495000" y="1395525"/>
            <a:ext cx="593700" cy="5937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575" y="2127725"/>
            <a:ext cx="840550" cy="88804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1638650" y="2979579"/>
            <a:ext cx="1340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Devops</a:t>
            </a:r>
          </a:p>
        </p:txBody>
      </p:sp>
      <p:cxnSp>
        <p:nvCxnSpPr>
          <p:cNvPr id="213" name="Shape 213"/>
          <p:cNvCxnSpPr>
            <a:stCxn id="208" idx="3"/>
            <a:endCxn id="211" idx="1"/>
          </p:cNvCxnSpPr>
          <p:nvPr/>
        </p:nvCxnSpPr>
        <p:spPr>
          <a:xfrm flipH="1" rot="10800000">
            <a:off x="1212125" y="2571811"/>
            <a:ext cx="6765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4" name="Shape 214"/>
          <p:cNvSpPr txBox="1"/>
          <p:nvPr/>
        </p:nvSpPr>
        <p:spPr>
          <a:xfrm>
            <a:off x="3259025" y="1059500"/>
            <a:ext cx="15702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Ferramenta de Automação</a:t>
            </a:r>
          </a:p>
        </p:txBody>
      </p:sp>
      <p:sp>
        <p:nvSpPr>
          <p:cNvPr id="215" name="Shape 215"/>
          <p:cNvSpPr/>
          <p:nvPr/>
        </p:nvSpPr>
        <p:spPr>
          <a:xfrm>
            <a:off x="5381075" y="380125"/>
            <a:ext cx="1413600" cy="87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Exclui a interferência humana</a:t>
            </a:r>
          </a:p>
        </p:txBody>
      </p:sp>
      <p:sp>
        <p:nvSpPr>
          <p:cNvPr id="216" name="Shape 216"/>
          <p:cNvSpPr/>
          <p:nvPr/>
        </p:nvSpPr>
        <p:spPr>
          <a:xfrm>
            <a:off x="5381075" y="1506575"/>
            <a:ext cx="1413600" cy="87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Facilita o processo </a:t>
            </a:r>
            <a:r>
              <a:rPr lang="en" sz="1100"/>
              <a:t>(menos burocratização)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Benefícios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152475"/>
            <a:ext cx="4119000" cy="386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Menos </a:t>
            </a:r>
            <a:r>
              <a:rPr lang="en"/>
              <a:t>suscetível</a:t>
            </a:r>
            <a:r>
              <a:rPr lang="en"/>
              <a:t> a erro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Humano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Erros de programação são testáveis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Múltiplos ambientes: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Desenvolvimento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Produção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Modularização do ambiente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Front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Back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Banco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 Automático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Rápido</a:t>
            </a:r>
          </a:p>
          <a:p>
            <a:pPr indent="-317500" lvl="1" marL="914400" rtl="0">
              <a:spcBef>
                <a:spcPts val="0"/>
              </a:spcBef>
              <a:buSzPts val="1400"/>
              <a:buAutoNum type="alphaLcPeriod"/>
            </a:pPr>
            <a:r>
              <a:rPr lang="en"/>
              <a:t>Facilitado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Benefícios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52475"/>
            <a:ext cx="4119000" cy="386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Menos suscetível a erro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Humano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Erros de programação são testáveis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Múltiplos ambientes: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Desenvolvimento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Produção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Teste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Modularização do ambiente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Front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Back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Banco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Deploy Automático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Rápido</a:t>
            </a:r>
          </a:p>
          <a:p>
            <a:pPr indent="-317500" lvl="1" marL="914400" rtl="0">
              <a:spcBef>
                <a:spcPts val="0"/>
              </a:spcBef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Facilitado</a:t>
            </a:r>
          </a:p>
        </p:txBody>
      </p:sp>
      <p:sp>
        <p:nvSpPr>
          <p:cNvPr id="229" name="Shape 229"/>
          <p:cNvSpPr/>
          <p:nvPr/>
        </p:nvSpPr>
        <p:spPr>
          <a:xfrm>
            <a:off x="4620825" y="593950"/>
            <a:ext cx="190200" cy="4347600"/>
          </a:xfrm>
          <a:prstGeom prst="leftBrace">
            <a:avLst>
              <a:gd fmla="val 8333" name="adj1"/>
              <a:gd fmla="val 18032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4942400" y="837550"/>
            <a:ext cx="4119000" cy="386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Erros de digitação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Pular passos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Executar passos fora do roteiro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Stackoverflow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Google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Melhora a reprodução e verificação de bugs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Testes automatizados para verificar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Benefícios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1152475"/>
            <a:ext cx="4119000" cy="386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Menos suscetível a erro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Humano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Erros de programação são testáveis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Múltiplos ambientes: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Desenvolvimento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Produção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Modularização do ambiente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Front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Back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Banco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Deploy Automático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Rápido</a:t>
            </a:r>
          </a:p>
          <a:p>
            <a:pPr indent="-317500" lvl="1" marL="914400" rtl="0">
              <a:spcBef>
                <a:spcPts val="0"/>
              </a:spcBef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Facilitado</a:t>
            </a:r>
          </a:p>
        </p:txBody>
      </p:sp>
      <p:sp>
        <p:nvSpPr>
          <p:cNvPr id="237" name="Shape 237"/>
          <p:cNvSpPr/>
          <p:nvPr/>
        </p:nvSpPr>
        <p:spPr>
          <a:xfrm>
            <a:off x="4620825" y="593950"/>
            <a:ext cx="190200" cy="4347600"/>
          </a:xfrm>
          <a:prstGeom prst="leftBrace">
            <a:avLst>
              <a:gd fmla="val 8333" name="adj1"/>
              <a:gd fmla="val 4071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942400" y="837550"/>
            <a:ext cx="4119000" cy="386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Separação e especialização dos ambientes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Dados sensíveis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Senhas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Acesso aos bancos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Facilita a entrada de integrantes na equipe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Representa melhor o ciclo de vida da aplicação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Benefícios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11700" y="1152475"/>
            <a:ext cx="4119000" cy="386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Menos suscetível a erro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Humano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Erros de programação são testáveis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Múltiplos ambientes: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Desenvolvimento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Produção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Teste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Modularização do ambiente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Front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Back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Banco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Deploy Automático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Rápido</a:t>
            </a:r>
          </a:p>
          <a:p>
            <a:pPr indent="-317500" lvl="1" marL="914400" rtl="0">
              <a:spcBef>
                <a:spcPts val="0"/>
              </a:spcBef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Facilitado</a:t>
            </a:r>
          </a:p>
        </p:txBody>
      </p:sp>
      <p:sp>
        <p:nvSpPr>
          <p:cNvPr id="245" name="Shape 245"/>
          <p:cNvSpPr/>
          <p:nvPr/>
        </p:nvSpPr>
        <p:spPr>
          <a:xfrm>
            <a:off x="4620825" y="593950"/>
            <a:ext cx="190200" cy="4347600"/>
          </a:xfrm>
          <a:prstGeom prst="leftBrace">
            <a:avLst>
              <a:gd fmla="val 8333" name="adj1"/>
              <a:gd fmla="val 62022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4942400" y="837550"/>
            <a:ext cx="4119000" cy="386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Saber quais partes do ambiente necessitam: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Configuração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Dependências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Duas partes dependem das mesmas coisas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Programador tem o ambiente que precisa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Facilita testes de integração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Benefícios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152475"/>
            <a:ext cx="4119000" cy="386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Menos suscetível a erro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Humano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Erros de programação são testáveis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Múltiplos ambientes: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Desenvolvimento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Produção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Teste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AutoNum type="arabicPeriod"/>
            </a:pPr>
            <a:r>
              <a:rPr lang="en">
                <a:solidFill>
                  <a:schemeClr val="lt2"/>
                </a:solidFill>
              </a:rPr>
              <a:t>Modularização do ambiente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Front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Back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lphaLcPeriod"/>
            </a:pPr>
            <a:r>
              <a:rPr lang="en">
                <a:solidFill>
                  <a:schemeClr val="lt2"/>
                </a:solidFill>
              </a:rPr>
              <a:t>Banco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 Automático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Rápido</a:t>
            </a:r>
          </a:p>
          <a:p>
            <a:pPr indent="-317500" lvl="1" marL="914400" rtl="0">
              <a:spcBef>
                <a:spcPts val="0"/>
              </a:spcBef>
              <a:buSzPts val="1400"/>
              <a:buAutoNum type="alphaLcPeriod"/>
            </a:pPr>
            <a:r>
              <a:rPr lang="en"/>
              <a:t>Facilitado</a:t>
            </a:r>
          </a:p>
        </p:txBody>
      </p:sp>
      <p:sp>
        <p:nvSpPr>
          <p:cNvPr id="253" name="Shape 253"/>
          <p:cNvSpPr/>
          <p:nvPr/>
        </p:nvSpPr>
        <p:spPr>
          <a:xfrm>
            <a:off x="4620825" y="593950"/>
            <a:ext cx="190200" cy="4347600"/>
          </a:xfrm>
          <a:prstGeom prst="leftBrace">
            <a:avLst>
              <a:gd fmla="val 8333" name="adj1"/>
              <a:gd fmla="val 9235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4942400" y="837550"/>
            <a:ext cx="4119000" cy="386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Automação do deploy em CI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Nightly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Semanais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consome o tempo da equipe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Mantém o sistema atualizado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 certeza que o deploy está funcionando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Continuous</a:t>
            </a:r>
            <a:r>
              <a:rPr lang="en"/>
              <a:t> Deploy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Ferramentas de Automação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200" y="332599"/>
            <a:ext cx="1911075" cy="204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400" y="3127675"/>
            <a:ext cx="5109900" cy="16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4200" y="1086950"/>
            <a:ext cx="3610300" cy="18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622" y="3020761"/>
            <a:ext cx="1571850" cy="193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654" y="256747"/>
            <a:ext cx="3762700" cy="4630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2055025" y="1152475"/>
            <a:ext cx="6777300" cy="381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Mais popular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“Linguagem de Configuração”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 de automação remota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Controle </a:t>
            </a:r>
            <a:r>
              <a:rPr lang="en"/>
              <a:t>a partir</a:t>
            </a:r>
            <a:r>
              <a:rPr lang="en"/>
              <a:t> do nó </a:t>
            </a:r>
            <a:r>
              <a:rPr lang="en"/>
              <a:t>principal</a:t>
            </a:r>
            <a:r>
              <a:rPr lang="en"/>
              <a:t> (host)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Automatiza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Configuração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Instalação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Comandos customizados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Templates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Fácil de ler e entender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requer código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 medida do possível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Não requer configuração dos targets, só do host (agentless)</a:t>
            </a:r>
          </a:p>
        </p:txBody>
      </p: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336"/>
            <a:ext cx="1571850" cy="193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Automação do Ambiente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5152500" cy="371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IaC (Infrastructure as Code)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Descrever em código: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Dependências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Configurações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Ordem de instalação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equipe vai ter o mesmo ambiente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Configuração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Documentar o seu ambiente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Incorporar</a:t>
            </a:r>
            <a:r>
              <a:rPr lang="en"/>
              <a:t> rapidamente mudanças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Configuração acompanha o repositório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Acabar com tutoriais e “scripts”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Só o fulano sabe mexer no script xpto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228" y="1221675"/>
            <a:ext cx="3262775" cy="29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2055025" y="1152475"/>
            <a:ext cx="6777300" cy="130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Quem são os meus targets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Quais máquinas que eu posso controlar remotamente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Acesso SSH permitido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/etc/ansible/hosts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336"/>
            <a:ext cx="1571850" cy="193416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>
            <p:ph type="title"/>
          </p:nvPr>
        </p:nvSpPr>
        <p:spPr>
          <a:xfrm>
            <a:off x="2233200" y="445025"/>
            <a:ext cx="6599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Inventory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4953450" y="2458975"/>
            <a:ext cx="3254700" cy="219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[web]                                                                   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192.168.1.10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[dbservers]                                                            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db01.intranet.mydomain.net                                             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db02.intranet.mydomain.net                                             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0.25.1.56                                                             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10.25.1.57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idx="1" type="body"/>
          </p:nvPr>
        </p:nvSpPr>
        <p:spPr>
          <a:xfrm>
            <a:off x="2055025" y="1152475"/>
            <a:ext cx="6777300" cy="100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Comandos isolados para targets específicos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é uma boa prática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Tudo deve ser feito no playbook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Executar o comando ping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Especificar sudo (-s) e usuário (-u)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336"/>
            <a:ext cx="1571850" cy="193416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>
            <p:ph type="title"/>
          </p:nvPr>
        </p:nvSpPr>
        <p:spPr>
          <a:xfrm>
            <a:off x="2233200" y="445025"/>
            <a:ext cx="6599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Comandos / Modules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3314150" y="2613400"/>
            <a:ext cx="3254700" cy="451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ansible all -m ping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2821100" y="3597300"/>
            <a:ext cx="4240800" cy="451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ansible all -m ping -s -u vagrant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2055025" y="1152475"/>
            <a:ext cx="6777300" cy="329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Descreve um roteiro a ser seguido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Orquestração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YAML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Possui: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Descreve também: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Permissões de Execução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 uso de módulos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Uso de roles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Targets escolhidos</a:t>
            </a:r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336"/>
            <a:ext cx="1571850" cy="193416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>
            <p:ph type="title"/>
          </p:nvPr>
        </p:nvSpPr>
        <p:spPr>
          <a:xfrm>
            <a:off x="2233200" y="445025"/>
            <a:ext cx="6599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Playbook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336"/>
            <a:ext cx="1571850" cy="193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>
            <p:ph type="title"/>
          </p:nvPr>
        </p:nvSpPr>
        <p:spPr>
          <a:xfrm>
            <a:off x="2233200" y="445025"/>
            <a:ext cx="6599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Playbook - Hosts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2161925" y="1199850"/>
            <a:ext cx="6865800" cy="1746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---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- hosts: local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tasks: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- name: Install Nginx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apt: pkg=nginx state=installed update_cache=true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2206175" y="3721900"/>
            <a:ext cx="6777300" cy="74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Hosts: máquinas em que o playbook vai rodar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ll seria o valor para rodar em todas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336"/>
            <a:ext cx="1571850" cy="193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>
            <p:ph type="title"/>
          </p:nvPr>
        </p:nvSpPr>
        <p:spPr>
          <a:xfrm>
            <a:off x="2233200" y="445025"/>
            <a:ext cx="6599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Playbook - Tasks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2161925" y="1199850"/>
            <a:ext cx="6865800" cy="1746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---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- hosts: local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tasks: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- name: Install Nginx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apt: pkg=nginx state=installed update_cache=true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2161925" y="3270500"/>
            <a:ext cx="4600500" cy="97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Lista de tarefas com: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</a:t>
            </a:r>
            <a:r>
              <a:rPr lang="en"/>
              <a:t>ame - Descrição legível da tarefa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m</a:t>
            </a:r>
            <a:r>
              <a:rPr lang="en"/>
              <a:t>odule - Módulo que a tarefa vai utilizar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336"/>
            <a:ext cx="1571850" cy="193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>
            <p:ph type="title"/>
          </p:nvPr>
        </p:nvSpPr>
        <p:spPr>
          <a:xfrm>
            <a:off x="2233200" y="445025"/>
            <a:ext cx="6599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Playbook - Executando como root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2161925" y="1437425"/>
            <a:ext cx="6865800" cy="1746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---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- hosts: local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tasks: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- name: Install Nginx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apt: pkg=nginx state=installed update_cache=true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become: true</a:t>
            </a:r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2161925" y="3270500"/>
            <a:ext cx="4600500" cy="97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/>
              <a:t>O become ativa a execução como o root por padrão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336"/>
            <a:ext cx="1571850" cy="193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 txBox="1"/>
          <p:nvPr>
            <p:ph type="title"/>
          </p:nvPr>
        </p:nvSpPr>
        <p:spPr>
          <a:xfrm>
            <a:off x="2233200" y="445025"/>
            <a:ext cx="6599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Playbook - Executando como outro usuário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2161925" y="1437425"/>
            <a:ext cx="6865800" cy="2518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---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- hosts: local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tasks: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- name: Install Nginx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apt: pkg=nginx state=installed update_cache=true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become: true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become_user: matheusfaria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become_method: sudo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336"/>
            <a:ext cx="1571850" cy="193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>
            <p:ph type="title"/>
          </p:nvPr>
        </p:nvSpPr>
        <p:spPr>
          <a:xfrm>
            <a:off x="2233200" y="445025"/>
            <a:ext cx="6599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Playbook - Handlers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2161925" y="1199850"/>
            <a:ext cx="6865800" cy="2577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---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 hosts: local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tasks: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- name: Install Nginx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apt: pkg=nginx state=installed update_cache=true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notify: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- Handler de Restart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handlers: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- name: Handler de Restart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service: name=nginx state=started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2161925" y="4054500"/>
            <a:ext cx="46005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São tasks chamadas ao fim de outras tasks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336"/>
            <a:ext cx="1571850" cy="193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>
            <p:ph type="title"/>
          </p:nvPr>
        </p:nvSpPr>
        <p:spPr>
          <a:xfrm>
            <a:off x="2233200" y="445025"/>
            <a:ext cx="6599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Playbook - Comando para rodar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161925" y="1508600"/>
            <a:ext cx="6865800" cy="547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ansible-playbook playbook.yml</a:t>
            </a:r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2161925" y="2343975"/>
            <a:ext cx="6865800" cy="76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Assim como comandos, usuário e outras opções podem ser escolhidos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2099850" y="3312150"/>
            <a:ext cx="6865800" cy="547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ansible-playbook -s -u vagrant nginx.yml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2055025" y="1152475"/>
            <a:ext cx="6777300" cy="159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Aglomerado de tasks, arquivos e configurações específicas de uma parte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Organizam a automação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Facilitam a criação de playbooks muito grandes</a:t>
            </a:r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336"/>
            <a:ext cx="1571850" cy="193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>
            <p:ph type="title"/>
          </p:nvPr>
        </p:nvSpPr>
        <p:spPr>
          <a:xfrm>
            <a:off x="2233200" y="445025"/>
            <a:ext cx="6599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Roles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3958800" y="2625325"/>
            <a:ext cx="3147900" cy="2280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├── roles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└── nginx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    ├── files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    ├── handlers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    │   └── main.yml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    ├── meta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    ├── tasks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    │   └── main.yml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    ├── templates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    └── vars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Sem automação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9384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23262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3714001"/>
            <a:ext cx="1154276" cy="11542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2672725" y="1198730"/>
            <a:ext cx="2848800" cy="34092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Manual passo a passo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……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……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……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..</a:t>
            </a:r>
          </a:p>
          <a:p>
            <a:pPr indent="-298450" lvl="0" marL="457200">
              <a:spcBef>
                <a:spcPts val="0"/>
              </a:spcBef>
              <a:buSzPts val="1100"/>
              <a:buAutoNum type="arabicPeriod"/>
            </a:pPr>
            <a:r>
              <a:rPr lang="en" sz="1100"/>
              <a:t>…...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308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498000" y="3285125"/>
            <a:ext cx="1532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Infra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2055025" y="1152475"/>
            <a:ext cx="3753600" cy="375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Files:</a:t>
            </a:r>
            <a:r>
              <a:rPr lang="en"/>
              <a:t> arquivos que vão ser copiados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Handlers: </a:t>
            </a:r>
            <a:r>
              <a:rPr lang="en"/>
              <a:t>guarda os handlers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Meta:</a:t>
            </a:r>
            <a:r>
              <a:rPr lang="en"/>
              <a:t> lista de </a:t>
            </a:r>
            <a:r>
              <a:rPr lang="en"/>
              <a:t>dependencia</a:t>
            </a:r>
            <a:r>
              <a:rPr lang="en"/>
              <a:t> de outros roles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Tasks:</a:t>
            </a:r>
            <a:r>
              <a:rPr lang="en"/>
              <a:t> guardam as tasks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Templates:</a:t>
            </a:r>
            <a:r>
              <a:rPr lang="en"/>
              <a:t> arquivos que vão ser modificados e copiados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 </a:t>
            </a:r>
            <a:r>
              <a:rPr b="1" lang="en"/>
              <a:t>Vars:</a:t>
            </a:r>
            <a:r>
              <a:rPr lang="en"/>
              <a:t> variáveis a serem utilizadas neste role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336"/>
            <a:ext cx="1571850" cy="193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>
            <p:ph type="title"/>
          </p:nvPr>
        </p:nvSpPr>
        <p:spPr>
          <a:xfrm>
            <a:off x="2233200" y="445025"/>
            <a:ext cx="6599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Roles - Pastas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5856225" y="1069200"/>
            <a:ext cx="3147900" cy="2280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├── roles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└── nginx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    ├── files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    ├── handlers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    │   └── main.yml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    ├── meta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    ├── tasks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    │   └── main.yml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    ├── templates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│       └── vars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2055025" y="1152475"/>
            <a:ext cx="67773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Playbook “esqueleto” para um ou mais roles</a:t>
            </a:r>
          </a:p>
        </p:txBody>
      </p:sp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336"/>
            <a:ext cx="1571850" cy="193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>
            <p:ph type="title"/>
          </p:nvPr>
        </p:nvSpPr>
        <p:spPr>
          <a:xfrm>
            <a:off x="2233200" y="445025"/>
            <a:ext cx="6599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Roles - Uso em playbooks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3958800" y="1936375"/>
            <a:ext cx="3147900" cy="987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---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 hosts: droplets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roles: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- role: nginx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2055025" y="1152475"/>
            <a:ext cx="6777300" cy="110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Atua como provisionador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Prepara o ambiente com Ansible no vagrant provision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Adicione no Vagrantfile:</a:t>
            </a:r>
          </a:p>
        </p:txBody>
      </p:sp>
      <p:pic>
        <p:nvPicPr>
          <p:cNvPr id="376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22336"/>
            <a:ext cx="1571850" cy="193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>
            <p:ph type="title"/>
          </p:nvPr>
        </p:nvSpPr>
        <p:spPr>
          <a:xfrm>
            <a:off x="2233200" y="445025"/>
            <a:ext cx="65991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Integração com o vagrant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2552875" y="2672800"/>
            <a:ext cx="5781600" cy="974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config.vm.provision "ansible" do |ansible|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ansible.playbook = "playbook.yml"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end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Perguntas?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Sem automação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9384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23262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3714001"/>
            <a:ext cx="1154276" cy="11542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2672725" y="1198730"/>
            <a:ext cx="2848800" cy="34092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Manual passo a passo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……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……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AutoNum type="arabicPeriod"/>
            </a:pPr>
            <a:r>
              <a:rPr b="1" lang="en" sz="1100">
                <a:solidFill>
                  <a:srgbClr val="FF0000"/>
                </a:solidFill>
              </a:rPr>
              <a:t>……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..</a:t>
            </a:r>
          </a:p>
          <a:p>
            <a:pPr indent="-298450" lvl="0" marL="457200" rtl="0">
              <a:spcBef>
                <a:spcPts val="0"/>
              </a:spcBef>
              <a:buSzPts val="1100"/>
              <a:buAutoNum type="arabicPeriod"/>
            </a:pPr>
            <a:r>
              <a:rPr lang="en" sz="1100"/>
              <a:t>…...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308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98000" y="3285125"/>
            <a:ext cx="1532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Infra</a:t>
            </a:r>
          </a:p>
        </p:txBody>
      </p:sp>
      <p:sp>
        <p:nvSpPr>
          <p:cNvPr id="86" name="Shape 86"/>
          <p:cNvSpPr/>
          <p:nvPr/>
        </p:nvSpPr>
        <p:spPr>
          <a:xfrm>
            <a:off x="5381075" y="380125"/>
            <a:ext cx="1413600" cy="87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Errou o passo</a:t>
            </a:r>
          </a:p>
        </p:txBody>
      </p:sp>
      <p:sp>
        <p:nvSpPr>
          <p:cNvPr id="87" name="Shape 87"/>
          <p:cNvSpPr/>
          <p:nvPr/>
        </p:nvSpPr>
        <p:spPr>
          <a:xfrm>
            <a:off x="5381075" y="1506575"/>
            <a:ext cx="1413600" cy="87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Esqueceu o passo</a:t>
            </a:r>
          </a:p>
        </p:txBody>
      </p:sp>
      <p:sp>
        <p:nvSpPr>
          <p:cNvPr id="88" name="Shape 88"/>
          <p:cNvSpPr/>
          <p:nvPr/>
        </p:nvSpPr>
        <p:spPr>
          <a:xfrm>
            <a:off x="5381075" y="2633025"/>
            <a:ext cx="1413600" cy="87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Confundiu as máquinas</a:t>
            </a:r>
          </a:p>
        </p:txBody>
      </p:sp>
      <p:sp>
        <p:nvSpPr>
          <p:cNvPr id="89" name="Shape 89"/>
          <p:cNvSpPr/>
          <p:nvPr/>
        </p:nvSpPr>
        <p:spPr>
          <a:xfrm>
            <a:off x="5066375" y="3851638"/>
            <a:ext cx="2043000" cy="879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/>
              <a:t>Erro humano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Sem automação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9384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23262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3714001"/>
            <a:ext cx="1154276" cy="11542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2672725" y="1198730"/>
            <a:ext cx="2848800" cy="34092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000"/>
              <a:t>Manual passo a passo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……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……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AutoNum type="arabicPeriod"/>
            </a:pPr>
            <a:r>
              <a:rPr b="1" lang="en" sz="1100">
                <a:solidFill>
                  <a:srgbClr val="FF0000"/>
                </a:solidFill>
              </a:rPr>
              <a:t>……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…..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…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..</a:t>
            </a:r>
          </a:p>
          <a:p>
            <a:pPr indent="-298450" lvl="0" marL="457200" rtl="0">
              <a:spcBef>
                <a:spcPts val="0"/>
              </a:spcBef>
              <a:buSzPts val="1100"/>
              <a:buAutoNum type="arabicPeriod"/>
            </a:pPr>
            <a:r>
              <a:rPr lang="en" sz="1100"/>
              <a:t>…...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308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498000" y="3285125"/>
            <a:ext cx="1532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Infra</a:t>
            </a:r>
          </a:p>
        </p:txBody>
      </p:sp>
      <p:sp>
        <p:nvSpPr>
          <p:cNvPr id="101" name="Shape 101"/>
          <p:cNvSpPr/>
          <p:nvPr/>
        </p:nvSpPr>
        <p:spPr>
          <a:xfrm>
            <a:off x="5381075" y="380125"/>
            <a:ext cx="1413600" cy="87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Formata tudo</a:t>
            </a:r>
          </a:p>
        </p:txBody>
      </p:sp>
      <p:sp>
        <p:nvSpPr>
          <p:cNvPr id="102" name="Shape 102"/>
          <p:cNvSpPr/>
          <p:nvPr/>
        </p:nvSpPr>
        <p:spPr>
          <a:xfrm>
            <a:off x="5381075" y="1506575"/>
            <a:ext cx="1413600" cy="87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Começa do zero</a:t>
            </a:r>
          </a:p>
        </p:txBody>
      </p:sp>
      <p:sp>
        <p:nvSpPr>
          <p:cNvPr id="103" name="Shape 103"/>
          <p:cNvSpPr/>
          <p:nvPr/>
        </p:nvSpPr>
        <p:spPr>
          <a:xfrm>
            <a:off x="5066375" y="3851638"/>
            <a:ext cx="2043000" cy="879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+3h de trabalho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Sem automação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9384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23262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37140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308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498000" y="3285125"/>
            <a:ext cx="1532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Programador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8288" y="1092850"/>
            <a:ext cx="651825" cy="6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/>
          <p:nvPr/>
        </p:nvSpPr>
        <p:spPr>
          <a:xfrm>
            <a:off x="2352000" y="1092850"/>
            <a:ext cx="1532400" cy="16035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600"/>
              <a:t>Manual passo a passo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…..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…..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…..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……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……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……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…..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…..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…..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..</a:t>
            </a:r>
          </a:p>
          <a:p>
            <a:pPr indent="-266700" lvl="0" marL="457200" rtl="0">
              <a:spcBef>
                <a:spcPts val="0"/>
              </a:spcBef>
              <a:buSzPts val="600"/>
              <a:buAutoNum type="arabicPeriod"/>
            </a:pPr>
            <a:r>
              <a:rPr lang="en" sz="600"/>
              <a:t>…...</a:t>
            </a:r>
          </a:p>
        </p:txBody>
      </p:sp>
      <p:sp>
        <p:nvSpPr>
          <p:cNvPr id="116" name="Shape 116"/>
          <p:cNvSpPr/>
          <p:nvPr/>
        </p:nvSpPr>
        <p:spPr>
          <a:xfrm>
            <a:off x="4133800" y="902775"/>
            <a:ext cx="118800" cy="190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428750" y="670675"/>
            <a:ext cx="1532400" cy="7602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600"/>
              <a:t>Manual passo a passo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…..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…..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…..</a:t>
            </a:r>
          </a:p>
          <a:p>
            <a:pPr indent="-266700" lvl="0" marL="457200" rtl="0">
              <a:spcBef>
                <a:spcPts val="0"/>
              </a:spcBef>
              <a:buSzPts val="600"/>
              <a:buAutoNum type="arabicPeriod"/>
            </a:pPr>
            <a:r>
              <a:rPr lang="en" sz="600"/>
              <a:t>……</a:t>
            </a:r>
          </a:p>
        </p:txBody>
      </p:sp>
      <p:sp>
        <p:nvSpPr>
          <p:cNvPr id="118" name="Shape 118"/>
          <p:cNvSpPr/>
          <p:nvPr/>
        </p:nvSpPr>
        <p:spPr>
          <a:xfrm>
            <a:off x="4428750" y="1568650"/>
            <a:ext cx="1059300" cy="6519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script.sh</a:t>
            </a:r>
          </a:p>
        </p:txBody>
      </p:sp>
      <p:sp>
        <p:nvSpPr>
          <p:cNvPr id="119" name="Shape 119"/>
          <p:cNvSpPr/>
          <p:nvPr/>
        </p:nvSpPr>
        <p:spPr>
          <a:xfrm>
            <a:off x="4428750" y="2358325"/>
            <a:ext cx="1059300" cy="6519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script.sh</a:t>
            </a:r>
          </a:p>
        </p:txBody>
      </p:sp>
      <p:sp>
        <p:nvSpPr>
          <p:cNvPr id="120" name="Shape 120"/>
          <p:cNvSpPr/>
          <p:nvPr/>
        </p:nvSpPr>
        <p:spPr>
          <a:xfrm>
            <a:off x="5664188" y="1529325"/>
            <a:ext cx="1059300" cy="6519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script.sh</a:t>
            </a:r>
          </a:p>
        </p:txBody>
      </p:sp>
      <p:sp>
        <p:nvSpPr>
          <p:cNvPr id="121" name="Shape 121"/>
          <p:cNvSpPr/>
          <p:nvPr/>
        </p:nvSpPr>
        <p:spPr>
          <a:xfrm>
            <a:off x="5664188" y="2358325"/>
            <a:ext cx="1059300" cy="6519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script.sh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Sem automação (semi-automação)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9384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23262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37140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308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498000" y="3285125"/>
            <a:ext cx="1532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Infra</a:t>
            </a:r>
          </a:p>
        </p:txBody>
      </p:sp>
      <p:sp>
        <p:nvSpPr>
          <p:cNvPr id="132" name="Shape 132"/>
          <p:cNvSpPr/>
          <p:nvPr/>
        </p:nvSpPr>
        <p:spPr>
          <a:xfrm>
            <a:off x="4781300" y="3989263"/>
            <a:ext cx="2043000" cy="879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1</a:t>
            </a:r>
            <a:r>
              <a:rPr lang="en" sz="1800"/>
              <a:t>h de trabalho</a:t>
            </a:r>
          </a:p>
        </p:txBody>
      </p:sp>
      <p:sp>
        <p:nvSpPr>
          <p:cNvPr id="133" name="Shape 133"/>
          <p:cNvSpPr/>
          <p:nvPr/>
        </p:nvSpPr>
        <p:spPr>
          <a:xfrm>
            <a:off x="3477963" y="1140925"/>
            <a:ext cx="1532400" cy="7602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600"/>
              <a:t>Manual passo a passo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…..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…..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…..</a:t>
            </a:r>
          </a:p>
          <a:p>
            <a:pPr indent="-266700" lvl="0" marL="457200" rtl="0">
              <a:spcBef>
                <a:spcPts val="0"/>
              </a:spcBef>
              <a:buSzPts val="600"/>
              <a:buAutoNum type="arabicPeriod"/>
            </a:pPr>
            <a:r>
              <a:rPr lang="en" sz="600"/>
              <a:t>……</a:t>
            </a:r>
          </a:p>
        </p:txBody>
      </p:sp>
      <p:sp>
        <p:nvSpPr>
          <p:cNvPr id="134" name="Shape 134"/>
          <p:cNvSpPr/>
          <p:nvPr/>
        </p:nvSpPr>
        <p:spPr>
          <a:xfrm>
            <a:off x="3477963" y="2038900"/>
            <a:ext cx="1059300" cy="6519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script.sh</a:t>
            </a:r>
          </a:p>
        </p:txBody>
      </p:sp>
      <p:sp>
        <p:nvSpPr>
          <p:cNvPr id="135" name="Shape 135"/>
          <p:cNvSpPr/>
          <p:nvPr/>
        </p:nvSpPr>
        <p:spPr>
          <a:xfrm>
            <a:off x="3477963" y="2828575"/>
            <a:ext cx="1059300" cy="6519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script.sh</a:t>
            </a:r>
          </a:p>
        </p:txBody>
      </p:sp>
      <p:sp>
        <p:nvSpPr>
          <p:cNvPr id="136" name="Shape 136"/>
          <p:cNvSpPr/>
          <p:nvPr/>
        </p:nvSpPr>
        <p:spPr>
          <a:xfrm>
            <a:off x="4713400" y="1999575"/>
            <a:ext cx="1059300" cy="6519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script.sh</a:t>
            </a:r>
          </a:p>
        </p:txBody>
      </p:sp>
      <p:sp>
        <p:nvSpPr>
          <p:cNvPr id="137" name="Shape 137"/>
          <p:cNvSpPr/>
          <p:nvPr/>
        </p:nvSpPr>
        <p:spPr>
          <a:xfrm>
            <a:off x="4713400" y="2828575"/>
            <a:ext cx="1059300" cy="6519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script.sh</a:t>
            </a:r>
          </a:p>
        </p:txBody>
      </p:sp>
      <p:sp>
        <p:nvSpPr>
          <p:cNvPr id="138" name="Shape 138"/>
          <p:cNvSpPr/>
          <p:nvPr/>
        </p:nvSpPr>
        <p:spPr>
          <a:xfrm>
            <a:off x="1888250" y="3017225"/>
            <a:ext cx="1413600" cy="87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Facilitou o trabalho</a:t>
            </a:r>
          </a:p>
        </p:txBody>
      </p:sp>
      <p:sp>
        <p:nvSpPr>
          <p:cNvPr id="139" name="Shape 139"/>
          <p:cNvSpPr/>
          <p:nvPr/>
        </p:nvSpPr>
        <p:spPr>
          <a:xfrm>
            <a:off x="1888250" y="4143675"/>
            <a:ext cx="1413600" cy="87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Diminuiu</a:t>
            </a:r>
            <a:r>
              <a:rPr lang="en"/>
              <a:t> a possibilidade de erros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Sem automação (semi-automação)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9384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23262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275" y="3714001"/>
            <a:ext cx="1154276" cy="11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575" y="1140925"/>
            <a:ext cx="840550" cy="88804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453777" y="2005314"/>
            <a:ext cx="6762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Infra</a:t>
            </a:r>
          </a:p>
        </p:txBody>
      </p:sp>
      <p:sp>
        <p:nvSpPr>
          <p:cNvPr id="150" name="Shape 150"/>
          <p:cNvSpPr/>
          <p:nvPr/>
        </p:nvSpPr>
        <p:spPr>
          <a:xfrm>
            <a:off x="3477963" y="1140925"/>
            <a:ext cx="1532400" cy="7602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600"/>
              <a:t>Manual passo a passo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…..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…..</a:t>
            </a:r>
          </a:p>
          <a:p>
            <a:pPr indent="-266700" lvl="0" marL="457200" rtl="0">
              <a:spcBef>
                <a:spcPts val="0"/>
              </a:spcBef>
              <a:spcAft>
                <a:spcPts val="0"/>
              </a:spcAft>
              <a:buSzPts val="600"/>
              <a:buAutoNum type="arabicPeriod"/>
            </a:pPr>
            <a:r>
              <a:rPr lang="en" sz="600"/>
              <a:t>…..</a:t>
            </a:r>
          </a:p>
          <a:p>
            <a:pPr indent="-266700" lvl="0" marL="457200" rtl="0">
              <a:spcBef>
                <a:spcPts val="0"/>
              </a:spcBef>
              <a:buSzPts val="600"/>
              <a:buAutoNum type="arabicPeriod"/>
            </a:pPr>
            <a:r>
              <a:rPr lang="en" sz="600"/>
              <a:t>……</a:t>
            </a:r>
          </a:p>
        </p:txBody>
      </p:sp>
      <p:sp>
        <p:nvSpPr>
          <p:cNvPr id="151" name="Shape 151"/>
          <p:cNvSpPr/>
          <p:nvPr/>
        </p:nvSpPr>
        <p:spPr>
          <a:xfrm>
            <a:off x="3477963" y="2038900"/>
            <a:ext cx="1059300" cy="6519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script.sh</a:t>
            </a:r>
          </a:p>
        </p:txBody>
      </p:sp>
      <p:sp>
        <p:nvSpPr>
          <p:cNvPr id="152" name="Shape 152"/>
          <p:cNvSpPr/>
          <p:nvPr/>
        </p:nvSpPr>
        <p:spPr>
          <a:xfrm>
            <a:off x="3477963" y="2828575"/>
            <a:ext cx="1059300" cy="6519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script.sh</a:t>
            </a:r>
          </a:p>
        </p:txBody>
      </p:sp>
      <p:sp>
        <p:nvSpPr>
          <p:cNvPr id="153" name="Shape 153"/>
          <p:cNvSpPr/>
          <p:nvPr/>
        </p:nvSpPr>
        <p:spPr>
          <a:xfrm>
            <a:off x="4713400" y="1999575"/>
            <a:ext cx="1059300" cy="6519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script.sh</a:t>
            </a:r>
          </a:p>
        </p:txBody>
      </p:sp>
      <p:sp>
        <p:nvSpPr>
          <p:cNvPr id="154" name="Shape 154"/>
          <p:cNvSpPr/>
          <p:nvPr/>
        </p:nvSpPr>
        <p:spPr>
          <a:xfrm>
            <a:off x="4713400" y="2828575"/>
            <a:ext cx="1059300" cy="651900"/>
          </a:xfrm>
          <a:prstGeom prst="foldedCorner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script.sh</a:t>
            </a:r>
          </a:p>
        </p:txBody>
      </p:sp>
      <p:sp>
        <p:nvSpPr>
          <p:cNvPr id="155" name="Shape 155"/>
          <p:cNvSpPr/>
          <p:nvPr/>
        </p:nvSpPr>
        <p:spPr>
          <a:xfrm>
            <a:off x="1599575" y="1081525"/>
            <a:ext cx="1413600" cy="87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Sistema atualizou</a:t>
            </a:r>
          </a:p>
        </p:txBody>
      </p:sp>
      <p:sp>
        <p:nvSpPr>
          <p:cNvPr id="156" name="Shape 156"/>
          <p:cNvSpPr/>
          <p:nvPr/>
        </p:nvSpPr>
        <p:spPr>
          <a:xfrm>
            <a:off x="1599575" y="2132250"/>
            <a:ext cx="1413600" cy="87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Dependencia X </a:t>
            </a:r>
            <a:r>
              <a:rPr lang="en"/>
              <a:t>atualizou</a:t>
            </a:r>
          </a:p>
        </p:txBody>
      </p:sp>
      <p:sp>
        <p:nvSpPr>
          <p:cNvPr id="157" name="Shape 157"/>
          <p:cNvSpPr/>
          <p:nvPr/>
        </p:nvSpPr>
        <p:spPr>
          <a:xfrm>
            <a:off x="1599575" y="3182975"/>
            <a:ext cx="1413600" cy="87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Mudamos a configuração Y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575" y="2360288"/>
            <a:ext cx="840550" cy="88804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21650" y="3247208"/>
            <a:ext cx="13404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Programador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+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Infra</a:t>
            </a:r>
          </a:p>
        </p:txBody>
      </p:sp>
      <p:sp>
        <p:nvSpPr>
          <p:cNvPr id="160" name="Shape 160"/>
          <p:cNvSpPr/>
          <p:nvPr/>
        </p:nvSpPr>
        <p:spPr>
          <a:xfrm>
            <a:off x="504925" y="4187738"/>
            <a:ext cx="2043000" cy="879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Dependência de múltiplas equipes</a:t>
            </a:r>
          </a:p>
        </p:txBody>
      </p:sp>
      <p:sp>
        <p:nvSpPr>
          <p:cNvPr id="161" name="Shape 161"/>
          <p:cNvSpPr/>
          <p:nvPr/>
        </p:nvSpPr>
        <p:spPr>
          <a:xfrm>
            <a:off x="5476125" y="3182975"/>
            <a:ext cx="472800" cy="4728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240600" y="2335350"/>
            <a:ext cx="472800" cy="4728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5545250" y="1775025"/>
            <a:ext cx="472800" cy="472800"/>
          </a:xfrm>
          <a:prstGeom prst="mathMultiply">
            <a:avLst>
              <a:gd fmla="val 2352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380125"/>
            <a:ext cx="8114400" cy="4546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Precisamos de uma ferramenta que vá evitar esta dependência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