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  <p:embeddedFont>
      <p:font typeface="Alfa Slab On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9.xml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AlfaSlabOne-regular.fntdata"/><Relationship Id="rId25" Type="http://schemas.openxmlformats.org/officeDocument/2006/relationships/slide" Target="slides/slide21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Conceitos de GCS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6470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90035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693550" y="135025"/>
            <a:ext cx="2206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Baselines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101200" y="2089500"/>
            <a:ext cx="3391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accent3"/>
                </a:solidFill>
              </a:rPr>
              <a:t>Itens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De Configuração</a:t>
            </a:r>
          </a:p>
        </p:txBody>
      </p:sp>
      <p:sp>
        <p:nvSpPr>
          <p:cNvPr id="198" name="Shape 198"/>
          <p:cNvSpPr/>
          <p:nvPr/>
        </p:nvSpPr>
        <p:spPr>
          <a:xfrm>
            <a:off x="273325" y="15636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199" name="Shape 199"/>
          <p:cNvSpPr/>
          <p:nvPr/>
        </p:nvSpPr>
        <p:spPr>
          <a:xfrm>
            <a:off x="1687263" y="15636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200" name="Shape 200"/>
          <p:cNvSpPr/>
          <p:nvPr/>
        </p:nvSpPr>
        <p:spPr>
          <a:xfrm>
            <a:off x="891700" y="25615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106470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90035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693550" y="135025"/>
            <a:ext cx="2206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Baselines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101200" y="2089500"/>
            <a:ext cx="3391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accent3"/>
                </a:solidFill>
              </a:rPr>
              <a:t>Itens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De Configuração</a:t>
            </a:r>
          </a:p>
        </p:txBody>
      </p:sp>
      <p:sp>
        <p:nvSpPr>
          <p:cNvPr id="209" name="Shape 209"/>
          <p:cNvSpPr/>
          <p:nvPr/>
        </p:nvSpPr>
        <p:spPr>
          <a:xfrm>
            <a:off x="273325" y="15636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210" name="Shape 210"/>
          <p:cNvSpPr/>
          <p:nvPr/>
        </p:nvSpPr>
        <p:spPr>
          <a:xfrm>
            <a:off x="1687263" y="15636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211" name="Shape 211"/>
          <p:cNvSpPr/>
          <p:nvPr/>
        </p:nvSpPr>
        <p:spPr>
          <a:xfrm>
            <a:off x="7480800" y="335308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doc.md</a:t>
            </a:r>
          </a:p>
        </p:txBody>
      </p:sp>
      <p:sp>
        <p:nvSpPr>
          <p:cNvPr id="212" name="Shape 212"/>
          <p:cNvSpPr/>
          <p:nvPr/>
        </p:nvSpPr>
        <p:spPr>
          <a:xfrm>
            <a:off x="891700" y="25615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106470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90035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93550" y="135025"/>
            <a:ext cx="2206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Baselines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01200" y="2089500"/>
            <a:ext cx="3391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accent3"/>
                </a:solidFill>
              </a:rPr>
              <a:t>Itens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De Configuração</a:t>
            </a:r>
          </a:p>
        </p:txBody>
      </p:sp>
      <p:sp>
        <p:nvSpPr>
          <p:cNvPr id="221" name="Shape 221"/>
          <p:cNvSpPr/>
          <p:nvPr/>
        </p:nvSpPr>
        <p:spPr>
          <a:xfrm>
            <a:off x="273325" y="15636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222" name="Shape 222"/>
          <p:cNvSpPr/>
          <p:nvPr/>
        </p:nvSpPr>
        <p:spPr>
          <a:xfrm>
            <a:off x="1687263" y="15636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223" name="Shape 223"/>
          <p:cNvSpPr/>
          <p:nvPr/>
        </p:nvSpPr>
        <p:spPr>
          <a:xfrm>
            <a:off x="7480800" y="335308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doc.md</a:t>
            </a:r>
          </a:p>
        </p:txBody>
      </p:sp>
      <p:sp>
        <p:nvSpPr>
          <p:cNvPr id="224" name="Shape 224"/>
          <p:cNvSpPr/>
          <p:nvPr/>
        </p:nvSpPr>
        <p:spPr>
          <a:xfrm>
            <a:off x="891700" y="25615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  <p:sp>
        <p:nvSpPr>
          <p:cNvPr id="225" name="Shape 225"/>
          <p:cNvSpPr/>
          <p:nvPr/>
        </p:nvSpPr>
        <p:spPr>
          <a:xfrm>
            <a:off x="6420625" y="1355300"/>
            <a:ext cx="992844" cy="950184"/>
          </a:xfrm>
          <a:prstGeom prst="flowChartMultidocument">
            <a:avLst/>
          </a:prstGeom>
          <a:solidFill>
            <a:schemeClr val="accent3"/>
          </a:solidFill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lib.py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106470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90035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693550" y="135025"/>
            <a:ext cx="2206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Baselines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101200" y="2089500"/>
            <a:ext cx="3391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accent3"/>
                </a:solidFill>
              </a:rPr>
              <a:t>Itens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accent3"/>
                </a:solidFill>
              </a:rPr>
              <a:t>De Configuração</a:t>
            </a:r>
          </a:p>
        </p:txBody>
      </p:sp>
      <p:sp>
        <p:nvSpPr>
          <p:cNvPr id="234" name="Shape 234"/>
          <p:cNvSpPr/>
          <p:nvPr/>
        </p:nvSpPr>
        <p:spPr>
          <a:xfrm>
            <a:off x="273325" y="15636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235" name="Shape 235"/>
          <p:cNvSpPr/>
          <p:nvPr/>
        </p:nvSpPr>
        <p:spPr>
          <a:xfrm>
            <a:off x="1687263" y="15636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236" name="Shape 236"/>
          <p:cNvSpPr/>
          <p:nvPr/>
        </p:nvSpPr>
        <p:spPr>
          <a:xfrm>
            <a:off x="7480800" y="335308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doc.md</a:t>
            </a:r>
          </a:p>
        </p:txBody>
      </p:sp>
      <p:sp>
        <p:nvSpPr>
          <p:cNvPr id="237" name="Shape 237"/>
          <p:cNvSpPr/>
          <p:nvPr/>
        </p:nvSpPr>
        <p:spPr>
          <a:xfrm>
            <a:off x="891700" y="25615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  <p:sp>
        <p:nvSpPr>
          <p:cNvPr id="238" name="Shape 238"/>
          <p:cNvSpPr/>
          <p:nvPr/>
        </p:nvSpPr>
        <p:spPr>
          <a:xfrm>
            <a:off x="6420625" y="1355300"/>
            <a:ext cx="992844" cy="950184"/>
          </a:xfrm>
          <a:prstGeom prst="flowChartMultidocument">
            <a:avLst/>
          </a:prstGeom>
          <a:solidFill>
            <a:schemeClr val="accent3"/>
          </a:solidFill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lib.py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642900" y="3171625"/>
            <a:ext cx="18498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Código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Imagens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Bibliotecas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Documentação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TUDO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66167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79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1.1.1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833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1.1.2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690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66167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79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1.1.1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8833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1.1.2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690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...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00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75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371" y="1118175"/>
            <a:ext cx="607265" cy="6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66167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79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8833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1.1.2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4690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...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00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75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371" y="1118175"/>
            <a:ext cx="607265" cy="6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3468600" y="2120725"/>
            <a:ext cx="2206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Estado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66167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79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8833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1.1.2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690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...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00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75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371" y="1118175"/>
            <a:ext cx="607265" cy="6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3468600" y="2120725"/>
            <a:ext cx="2206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Estado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675400" y="1765825"/>
            <a:ext cx="30408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Arquivos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Bibliotecas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Documentações</a:t>
            </a:r>
          </a:p>
        </p:txBody>
      </p:sp>
      <p:sp>
        <p:nvSpPr>
          <p:cNvPr id="284" name="Shape 284"/>
          <p:cNvSpPr/>
          <p:nvPr/>
        </p:nvSpPr>
        <p:spPr>
          <a:xfrm>
            <a:off x="5312175" y="1737925"/>
            <a:ext cx="127500" cy="137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66167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79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1.1.1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8833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1.1.2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690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...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00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75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371" y="1118175"/>
            <a:ext cx="607265" cy="6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468600" y="2120725"/>
            <a:ext cx="2206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Estado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675400" y="1765825"/>
            <a:ext cx="30408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Arquivos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Bibliotecas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Documentações</a:t>
            </a:r>
          </a:p>
        </p:txBody>
      </p:sp>
      <p:sp>
        <p:nvSpPr>
          <p:cNvPr id="298" name="Shape 298"/>
          <p:cNvSpPr/>
          <p:nvPr/>
        </p:nvSpPr>
        <p:spPr>
          <a:xfrm>
            <a:off x="5312175" y="1737925"/>
            <a:ext cx="127500" cy="137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9" name="Shape 299"/>
          <p:cNvCxnSpPr/>
          <p:nvPr/>
        </p:nvCxnSpPr>
        <p:spPr>
          <a:xfrm>
            <a:off x="3983775" y="2414725"/>
            <a:ext cx="11397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66167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79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1.1.1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88337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1.1.2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690525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...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00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75" y="11148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371" y="1118175"/>
            <a:ext cx="607265" cy="6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3468600" y="2120725"/>
            <a:ext cx="2206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Estado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675400" y="1765825"/>
            <a:ext cx="30408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Arquivos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Bibliotecas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Documentações</a:t>
            </a:r>
          </a:p>
        </p:txBody>
      </p:sp>
      <p:sp>
        <p:nvSpPr>
          <p:cNvPr id="313" name="Shape 313"/>
          <p:cNvSpPr/>
          <p:nvPr/>
        </p:nvSpPr>
        <p:spPr>
          <a:xfrm>
            <a:off x="5312175" y="1737925"/>
            <a:ext cx="127500" cy="137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2107950" y="3339775"/>
            <a:ext cx="4928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accent3"/>
                </a:solidFill>
              </a:rPr>
              <a:t>Configuração de Software</a:t>
            </a:r>
          </a:p>
        </p:txBody>
      </p:sp>
      <p:cxnSp>
        <p:nvCxnSpPr>
          <p:cNvPr id="315" name="Shape 315"/>
          <p:cNvCxnSpPr/>
          <p:nvPr/>
        </p:nvCxnSpPr>
        <p:spPr>
          <a:xfrm>
            <a:off x="3983775" y="2414725"/>
            <a:ext cx="11397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63812" l="19628" r="66106" t="7295"/>
          <a:stretch/>
        </p:blipFill>
        <p:spPr>
          <a:xfrm>
            <a:off x="6851863" y="1783412"/>
            <a:ext cx="83350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35648" l="33984" r="50071" t="35457"/>
          <a:stretch/>
        </p:blipFill>
        <p:spPr>
          <a:xfrm>
            <a:off x="5852225" y="2269625"/>
            <a:ext cx="931575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4743600" y="1783400"/>
            <a:ext cx="99285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7753450" y="2269637"/>
            <a:ext cx="833500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878375" y="147000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Maria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906975" y="147000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Paula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956363" y="31668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Jorge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808538" y="32947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736450" y="3964450"/>
            <a:ext cx="1887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800" y="1837250"/>
            <a:ext cx="1487625" cy="14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018813" y="1192113"/>
            <a:ext cx="1887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rPr>
              <a:t>Cliente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320300" y="3448825"/>
            <a:ext cx="1284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Seu Antônio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90200" y="4011825"/>
            <a:ext cx="11301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Padariapp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791500" y="308850"/>
            <a:ext cx="2601300" cy="6651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Deseja contratar-los de novo, para evoluir o Padariapp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62" y="3219800"/>
            <a:ext cx="882975" cy="8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 que GCS vai fazer?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 que GCS vai fazer?</a:t>
            </a:r>
          </a:p>
        </p:txBody>
      </p:sp>
      <p:sp>
        <p:nvSpPr>
          <p:cNvPr id="326" name="Shape 3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latin typeface="Alfa Slab One"/>
                <a:ea typeface="Alfa Slab One"/>
                <a:cs typeface="Alfa Slab One"/>
                <a:sym typeface="Alfa Slab One"/>
              </a:rPr>
              <a:t>G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 erenciar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latin typeface="Alfa Slab One"/>
                <a:ea typeface="Alfa Slab One"/>
                <a:cs typeface="Alfa Slab One"/>
                <a:sym typeface="Alfa Slab One"/>
              </a:rPr>
              <a:t>C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 onfiguração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latin typeface="Alfa Slab One"/>
                <a:ea typeface="Alfa Slab One"/>
                <a:cs typeface="Alfa Slab One"/>
                <a:sym typeface="Alfa Slab One"/>
              </a:rPr>
              <a:t>S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 oftware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Mas o que isso tem de bom?</a:t>
            </a:r>
          </a:p>
        </p:txBody>
      </p:sp>
      <p:sp>
        <p:nvSpPr>
          <p:cNvPr id="332" name="Shape 3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63812" l="19628" r="66106" t="7295"/>
          <a:stretch/>
        </p:blipFill>
        <p:spPr>
          <a:xfrm>
            <a:off x="4758588" y="1337637"/>
            <a:ext cx="83350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35648" l="33984" r="50071" t="35457"/>
          <a:stretch/>
        </p:blipFill>
        <p:spPr>
          <a:xfrm>
            <a:off x="3758950" y="1823850"/>
            <a:ext cx="931575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2650325" y="1337625"/>
            <a:ext cx="99285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5660175" y="1823862"/>
            <a:ext cx="833500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2785100" y="10242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Maria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813700" y="10242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Paula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863088" y="272105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Jorge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715263" y="284895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643175" y="3518675"/>
            <a:ext cx="1887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63812" l="19628" r="66106" t="7295"/>
          <a:stretch/>
        </p:blipFill>
        <p:spPr>
          <a:xfrm>
            <a:off x="4758588" y="1337637"/>
            <a:ext cx="83350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35648" l="33984" r="50071" t="35457"/>
          <a:stretch/>
        </p:blipFill>
        <p:spPr>
          <a:xfrm>
            <a:off x="3758950" y="1823850"/>
            <a:ext cx="931575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2650325" y="1337625"/>
            <a:ext cx="99285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5660175" y="1823862"/>
            <a:ext cx="833500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2785100" y="10242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Maria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813700" y="10242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Paula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863088" y="272105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Jorge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715278" y="2848950"/>
            <a:ext cx="833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Carlos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643175" y="3518675"/>
            <a:ext cx="1887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444000" y="761525"/>
            <a:ext cx="99285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523675" y="2992987"/>
            <a:ext cx="833500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578775" y="4481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Maria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78763" y="401807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08650" y="2052025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Mas o que isso tem de bom?</a:t>
            </a:r>
          </a:p>
        </p:txBody>
      </p:sp>
      <p:sp>
        <p:nvSpPr>
          <p:cNvPr id="373" name="Shape 3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Trabalho Sincrono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444000" y="761525"/>
            <a:ext cx="99285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523675" y="2992987"/>
            <a:ext cx="833500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578775" y="4481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Maria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578763" y="401807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650" y="2052025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383" name="Shape 383"/>
          <p:cNvSpPr/>
          <p:nvPr/>
        </p:nvSpPr>
        <p:spPr>
          <a:xfrm>
            <a:off x="1830000" y="525750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384" name="Shape 384"/>
          <p:cNvSpPr/>
          <p:nvPr/>
        </p:nvSpPr>
        <p:spPr>
          <a:xfrm>
            <a:off x="3473538" y="30713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385" name="Shape 385"/>
          <p:cNvSpPr/>
          <p:nvPr/>
        </p:nvSpPr>
        <p:spPr>
          <a:xfrm>
            <a:off x="3473550" y="52573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  <p:sp>
        <p:nvSpPr>
          <p:cNvPr id="386" name="Shape 386"/>
          <p:cNvSpPr/>
          <p:nvPr/>
        </p:nvSpPr>
        <p:spPr>
          <a:xfrm>
            <a:off x="1830000" y="3071325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921" y="288825"/>
            <a:ext cx="607265" cy="6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925" y="281170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8375" y="2811700"/>
            <a:ext cx="607250" cy="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4339100" y="285525"/>
            <a:ext cx="607200" cy="6072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Mas o que isso tem de bom?</a:t>
            </a:r>
          </a:p>
        </p:txBody>
      </p:sp>
      <p:sp>
        <p:nvSpPr>
          <p:cNvPr id="396" name="Shape 3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Trabalho Sincrono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Trabalho em Paralelo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444000" y="761525"/>
            <a:ext cx="99285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523675" y="2992987"/>
            <a:ext cx="833500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/>
        </p:nvSpPr>
        <p:spPr>
          <a:xfrm>
            <a:off x="578775" y="4481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Maria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578763" y="401807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08650" y="2052025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406" name="Shape 406"/>
          <p:cNvSpPr/>
          <p:nvPr/>
        </p:nvSpPr>
        <p:spPr>
          <a:xfrm>
            <a:off x="1830000" y="525750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407" name="Shape 407"/>
          <p:cNvSpPr/>
          <p:nvPr/>
        </p:nvSpPr>
        <p:spPr>
          <a:xfrm>
            <a:off x="3473538" y="30713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408" name="Shape 408"/>
          <p:cNvSpPr/>
          <p:nvPr/>
        </p:nvSpPr>
        <p:spPr>
          <a:xfrm>
            <a:off x="3473550" y="52573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  <p:sp>
        <p:nvSpPr>
          <p:cNvPr id="409" name="Shape 409"/>
          <p:cNvSpPr/>
          <p:nvPr/>
        </p:nvSpPr>
        <p:spPr>
          <a:xfrm>
            <a:off x="1830000" y="3071325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pic>
        <p:nvPicPr>
          <p:cNvPr id="410" name="Shape 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921" y="288825"/>
            <a:ext cx="607265" cy="6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925" y="281170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8375" y="2811700"/>
            <a:ext cx="607250" cy="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4339100" y="285525"/>
            <a:ext cx="607200" cy="6072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7100" y="1779825"/>
            <a:ext cx="1421700" cy="14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/>
        </p:nvSpPr>
        <p:spPr>
          <a:xfrm>
            <a:off x="6438775" y="2190375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63812" l="19628" r="66106" t="7295"/>
          <a:stretch/>
        </p:blipFill>
        <p:spPr>
          <a:xfrm>
            <a:off x="6851863" y="1783412"/>
            <a:ext cx="83350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35648" l="33984" r="50071" t="35457"/>
          <a:stretch/>
        </p:blipFill>
        <p:spPr>
          <a:xfrm>
            <a:off x="5852225" y="2269625"/>
            <a:ext cx="931575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4743600" y="1783400"/>
            <a:ext cx="99285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7753450" y="2269637"/>
            <a:ext cx="833500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878375" y="147000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Maria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906975" y="147000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Paula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956363" y="31668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Jorge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808538" y="32947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736450" y="3964450"/>
            <a:ext cx="1887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800" y="1837250"/>
            <a:ext cx="1487625" cy="14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018813" y="1192113"/>
            <a:ext cx="1887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rPr>
              <a:t>Cliente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320300" y="3448825"/>
            <a:ext cx="1284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Seu Antônio</a:t>
            </a:r>
          </a:p>
        </p:txBody>
      </p:sp>
      <p:sp>
        <p:nvSpPr>
          <p:cNvPr id="93" name="Shape 93"/>
          <p:cNvSpPr/>
          <p:nvPr/>
        </p:nvSpPr>
        <p:spPr>
          <a:xfrm>
            <a:off x="3563838" y="1375188"/>
            <a:ext cx="625200" cy="600600"/>
          </a:xfrm>
          <a:prstGeom prst="star4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595750" y="2233813"/>
            <a:ext cx="625200" cy="60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595750" y="3092438"/>
            <a:ext cx="625200" cy="694500"/>
          </a:xfrm>
          <a:prstGeom prst="star6">
            <a:avLst>
              <a:gd fmla="val 28868" name="adj"/>
              <a:gd fmla="val 115470" name="h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412400" y="282900"/>
            <a:ext cx="29919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Features para adicionar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90200" y="4011825"/>
            <a:ext cx="11301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Padariapp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62" y="3219800"/>
            <a:ext cx="882975" cy="8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7986675" y="3282601"/>
            <a:ext cx="532646" cy="6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/>
          <p:nvPr/>
        </p:nvSpPr>
        <p:spPr>
          <a:xfrm>
            <a:off x="4387200" y="1714725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422" name="Shape 422"/>
          <p:cNvSpPr/>
          <p:nvPr/>
        </p:nvSpPr>
        <p:spPr>
          <a:xfrm>
            <a:off x="7627788" y="1697350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423" name="Shape 423"/>
          <p:cNvSpPr/>
          <p:nvPr/>
        </p:nvSpPr>
        <p:spPr>
          <a:xfrm>
            <a:off x="6007488" y="17147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696" y="1526825"/>
            <a:ext cx="607265" cy="6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675" y="152350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Shape 4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2625" y="1437737"/>
            <a:ext cx="607250" cy="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6876400" y="1437725"/>
            <a:ext cx="607200" cy="6072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0" y="1860900"/>
            <a:ext cx="1421700" cy="14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1474525" y="22714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6390375" y="3295626"/>
            <a:ext cx="607249" cy="5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4497700" y="3282601"/>
            <a:ext cx="532646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5030350" y="3369176"/>
            <a:ext cx="607250" cy="5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Mas o que isso tem de bom?</a:t>
            </a:r>
          </a:p>
        </p:txBody>
      </p:sp>
      <p:sp>
        <p:nvSpPr>
          <p:cNvPr id="438" name="Shape 4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Trabalho Sincrono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Trabalho em Paralelo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Registro de quem fez o que, e que foi feito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Shape 443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7986675" y="3282601"/>
            <a:ext cx="532646" cy="6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/>
          <p:nvPr/>
        </p:nvSpPr>
        <p:spPr>
          <a:xfrm>
            <a:off x="4387200" y="1714725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445" name="Shape 445"/>
          <p:cNvSpPr/>
          <p:nvPr/>
        </p:nvSpPr>
        <p:spPr>
          <a:xfrm>
            <a:off x="7627788" y="1697350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446" name="Shape 446"/>
          <p:cNvSpPr/>
          <p:nvPr/>
        </p:nvSpPr>
        <p:spPr>
          <a:xfrm>
            <a:off x="6007488" y="17147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  <p:pic>
        <p:nvPicPr>
          <p:cNvPr id="447" name="Shape 4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696" y="1526825"/>
            <a:ext cx="607265" cy="6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Shape 4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675" y="152350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2625" y="1437737"/>
            <a:ext cx="607250" cy="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6876400" y="1437725"/>
            <a:ext cx="607200" cy="6072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0" y="1860900"/>
            <a:ext cx="1421700" cy="14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1474525" y="22714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</a:t>
            </a:r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6390375" y="3295626"/>
            <a:ext cx="607249" cy="5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4497700" y="3282601"/>
            <a:ext cx="532646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5030350" y="3369176"/>
            <a:ext cx="607250" cy="5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4123" y="1139925"/>
            <a:ext cx="1328925" cy="160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2348" y="1139925"/>
            <a:ext cx="1328925" cy="160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7986675" y="3282601"/>
            <a:ext cx="532646" cy="6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/>
          <p:nvPr/>
        </p:nvSpPr>
        <p:spPr>
          <a:xfrm>
            <a:off x="4387200" y="1714725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464" name="Shape 464"/>
          <p:cNvSpPr/>
          <p:nvPr/>
        </p:nvSpPr>
        <p:spPr>
          <a:xfrm>
            <a:off x="7627788" y="1697350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465" name="Shape 465"/>
          <p:cNvSpPr/>
          <p:nvPr/>
        </p:nvSpPr>
        <p:spPr>
          <a:xfrm>
            <a:off x="6007488" y="17147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696" y="1526825"/>
            <a:ext cx="607265" cy="6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675" y="152350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2625" y="1437737"/>
            <a:ext cx="607250" cy="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6876400" y="1437725"/>
            <a:ext cx="607200" cy="6072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0" y="1860900"/>
            <a:ext cx="1421700" cy="14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1474525" y="22714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1.1</a:t>
            </a: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6390375" y="3295626"/>
            <a:ext cx="607249" cy="5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4497700" y="3282601"/>
            <a:ext cx="532646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5030350" y="3369176"/>
            <a:ext cx="607250" cy="5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4437413" y="3243000"/>
            <a:ext cx="686400" cy="6864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7909788" y="3243000"/>
            <a:ext cx="686400" cy="6864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544088" y="1483925"/>
            <a:ext cx="686400" cy="6864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8383038" y="1398150"/>
            <a:ext cx="686400" cy="6864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Mas o que isso tem de bom?</a:t>
            </a:r>
          </a:p>
        </p:txBody>
      </p:sp>
      <p:sp>
        <p:nvSpPr>
          <p:cNvPr id="484" name="Shape 4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Trabalho Sincrono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Trabalho em Paralelo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Registro de quem fez o que, e que foi feito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Reverter mudanças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Conceitos Básicos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Itens de Configuração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Arquivos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Bibliotecas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Unidade unitária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Configuração de Software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Estado dos itens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Estado do software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Ponto de referência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Marco</a:t>
            </a:r>
          </a:p>
        </p:txBody>
      </p:sp>
      <p:sp>
        <p:nvSpPr>
          <p:cNvPr id="491" name="Shape 491"/>
          <p:cNvSpPr/>
          <p:nvPr/>
        </p:nvSpPr>
        <p:spPr>
          <a:xfrm>
            <a:off x="4430775" y="1224550"/>
            <a:ext cx="831600" cy="962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5842325" y="1224550"/>
            <a:ext cx="831600" cy="9621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7253875" y="1224550"/>
            <a:ext cx="831600" cy="9621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4472475" y="2531225"/>
            <a:ext cx="748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f5.4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5884025" y="2531225"/>
            <a:ext cx="748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f3.2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7295575" y="2531225"/>
            <a:ext cx="748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f1.2</a:t>
            </a:r>
          </a:p>
        </p:txBody>
      </p:sp>
      <p:sp>
        <p:nvSpPr>
          <p:cNvPr id="497" name="Shape 497"/>
          <p:cNvSpPr/>
          <p:nvPr/>
        </p:nvSpPr>
        <p:spPr>
          <a:xfrm rot="-5400000">
            <a:off x="6135525" y="1378900"/>
            <a:ext cx="409800" cy="3735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5866875" y="3657675"/>
            <a:ext cx="947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latin typeface="Alfa Slab One"/>
                <a:ea typeface="Alfa Slab One"/>
                <a:cs typeface="Alfa Slab One"/>
                <a:sym typeface="Alfa Slab One"/>
              </a:rPr>
              <a:t>v1.0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 o que mais GCS tem que fazer? E como?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Responsabilidades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Controle de Versão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Definição de versão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Mudanças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Porque e o que foi mudado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Quem mudou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Ferramentas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Auditoria das Configurações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Física: checa se aconteceu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Funcional: aconteceu de forma correta?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Reportar Descobertas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4479938" y="1222225"/>
            <a:ext cx="947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latin typeface="Alfa Slab One"/>
                <a:ea typeface="Alfa Slab One"/>
                <a:cs typeface="Alfa Slab One"/>
                <a:sym typeface="Alfa Slab One"/>
              </a:rPr>
              <a:t>v1.0</a:t>
            </a:r>
          </a:p>
        </p:txBody>
      </p:sp>
      <p:pic>
        <p:nvPicPr>
          <p:cNvPr id="511" name="Shape 5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908" y="3159750"/>
            <a:ext cx="1300325" cy="13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/>
          <p:nvPr/>
        </p:nvSpPr>
        <p:spPr>
          <a:xfrm>
            <a:off x="4608950" y="2066900"/>
            <a:ext cx="689100" cy="891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6947025" y="2066900"/>
            <a:ext cx="689100" cy="891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4" name="Shape 514"/>
          <p:cNvCxnSpPr>
            <a:stCxn id="512" idx="3"/>
            <a:endCxn id="513" idx="1"/>
          </p:cNvCxnSpPr>
          <p:nvPr/>
        </p:nvCxnSpPr>
        <p:spPr>
          <a:xfrm>
            <a:off x="5298050" y="2512400"/>
            <a:ext cx="164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5" name="Shape 515"/>
          <p:cNvCxnSpPr/>
          <p:nvPr/>
        </p:nvCxnSpPr>
        <p:spPr>
          <a:xfrm>
            <a:off x="7036125" y="2141188"/>
            <a:ext cx="51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6" name="Shape 516"/>
          <p:cNvCxnSpPr/>
          <p:nvPr/>
        </p:nvCxnSpPr>
        <p:spPr>
          <a:xfrm>
            <a:off x="7036125" y="2317338"/>
            <a:ext cx="51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7" name="Shape 517"/>
          <p:cNvCxnSpPr/>
          <p:nvPr/>
        </p:nvCxnSpPr>
        <p:spPr>
          <a:xfrm>
            <a:off x="7036125" y="2505388"/>
            <a:ext cx="51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8" name="Shape 518"/>
          <p:cNvCxnSpPr/>
          <p:nvPr/>
        </p:nvCxnSpPr>
        <p:spPr>
          <a:xfrm>
            <a:off x="7036125" y="2693438"/>
            <a:ext cx="51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7036125" y="2883613"/>
            <a:ext cx="51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20" name="Shape 5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193" y="1842418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6818013" y="1222213"/>
            <a:ext cx="947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latin typeface="Alfa Slab One"/>
                <a:ea typeface="Alfa Slab One"/>
                <a:cs typeface="Alfa Slab One"/>
                <a:sym typeface="Alfa Slab One"/>
              </a:rPr>
              <a:t>v2.0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Realização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311700" y="1152475"/>
            <a:ext cx="8520600" cy="39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Ferramentas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Sistema de controle de versão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Automação do deploy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Automação de build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Tarefas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Parte de outra tarefas também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Quem vai realizar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vão realizar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Periodicidade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Políticas: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Acesso às ferramentas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Versionamento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Nomes</a:t>
            </a:r>
          </a:p>
        </p:txBody>
      </p:sp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475" y="1817450"/>
            <a:ext cx="4695600" cy="33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648317">
            <a:off x="4865368" y="2385395"/>
            <a:ext cx="700492" cy="70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88146">
            <a:off x="6890601" y="2128660"/>
            <a:ext cx="689572" cy="68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Shape 5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302503">
            <a:off x="7756764" y="3730688"/>
            <a:ext cx="758904" cy="75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780426">
            <a:off x="4871772" y="4056321"/>
            <a:ext cx="744883" cy="74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Perguntas?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63812" l="19628" r="66106" t="7295"/>
          <a:stretch/>
        </p:blipFill>
        <p:spPr>
          <a:xfrm>
            <a:off x="6851863" y="1783412"/>
            <a:ext cx="83350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35648" l="33984" r="50071" t="35457"/>
          <a:stretch/>
        </p:blipFill>
        <p:spPr>
          <a:xfrm>
            <a:off x="5852225" y="2269625"/>
            <a:ext cx="931575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4743600" y="1783400"/>
            <a:ext cx="99285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7753450" y="2269637"/>
            <a:ext cx="833500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878375" y="147000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Maria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906975" y="147000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Paula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956363" y="31668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Jorge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808538" y="32947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736450" y="3964450"/>
            <a:ext cx="1887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</a:t>
            </a:r>
          </a:p>
        </p:txBody>
      </p:sp>
      <p:sp>
        <p:nvSpPr>
          <p:cNvPr id="112" name="Shape 112"/>
          <p:cNvSpPr/>
          <p:nvPr/>
        </p:nvSpPr>
        <p:spPr>
          <a:xfrm>
            <a:off x="2607763" y="248313"/>
            <a:ext cx="625200" cy="600600"/>
          </a:xfrm>
          <a:prstGeom prst="star4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499725" y="248325"/>
            <a:ext cx="625200" cy="60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391675" y="201363"/>
            <a:ext cx="625200" cy="694500"/>
          </a:xfrm>
          <a:prstGeom prst="star6">
            <a:avLst>
              <a:gd fmla="val 28868" name="adj"/>
              <a:gd fmla="val 115470" name="h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29226" y="248325"/>
            <a:ext cx="2011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Features</a:t>
            </a:r>
          </a:p>
        </p:txBody>
      </p:sp>
      <p:sp>
        <p:nvSpPr>
          <p:cNvPr id="116" name="Shape 116"/>
          <p:cNvSpPr/>
          <p:nvPr/>
        </p:nvSpPr>
        <p:spPr>
          <a:xfrm>
            <a:off x="1008925" y="126948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117" name="Shape 117"/>
          <p:cNvSpPr/>
          <p:nvPr/>
        </p:nvSpPr>
        <p:spPr>
          <a:xfrm>
            <a:off x="2043875" y="151993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118" name="Shape 118"/>
          <p:cNvSpPr/>
          <p:nvPr/>
        </p:nvSpPr>
        <p:spPr>
          <a:xfrm>
            <a:off x="1523725" y="24092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doc.md</a:t>
            </a:r>
          </a:p>
        </p:txBody>
      </p:sp>
      <p:sp>
        <p:nvSpPr>
          <p:cNvPr id="119" name="Shape 119"/>
          <p:cNvSpPr/>
          <p:nvPr/>
        </p:nvSpPr>
        <p:spPr>
          <a:xfrm>
            <a:off x="677975" y="3269750"/>
            <a:ext cx="992844" cy="950184"/>
          </a:xfrm>
          <a:prstGeom prst="flowChartMultidocument">
            <a:avLst/>
          </a:prstGeom>
          <a:solidFill>
            <a:schemeClr val="accent3"/>
          </a:solidFill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lib.py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325" y="4426325"/>
            <a:ext cx="625200" cy="6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 rot="-5400000">
            <a:off x="2045725" y="2439575"/>
            <a:ext cx="206400" cy="376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63812" l="19628" r="66106" t="7295"/>
          <a:stretch/>
        </p:blipFill>
        <p:spPr>
          <a:xfrm>
            <a:off x="6851863" y="1783412"/>
            <a:ext cx="83350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35648" l="33984" r="50071" t="35457"/>
          <a:stretch/>
        </p:blipFill>
        <p:spPr>
          <a:xfrm>
            <a:off x="5852225" y="2269625"/>
            <a:ext cx="931575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63392" l="48999" r="34008" t="7714"/>
          <a:stretch/>
        </p:blipFill>
        <p:spPr>
          <a:xfrm>
            <a:off x="4743600" y="1783400"/>
            <a:ext cx="992850" cy="9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36444" l="65834" r="19901" t="34661"/>
          <a:stretch/>
        </p:blipFill>
        <p:spPr>
          <a:xfrm>
            <a:off x="7753450" y="2269637"/>
            <a:ext cx="833500" cy="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878375" y="147000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Maria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906975" y="1470000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Paula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956363" y="31668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Jorge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808538" y="3294725"/>
            <a:ext cx="723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736450" y="3964450"/>
            <a:ext cx="18876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</a:t>
            </a:r>
          </a:p>
        </p:txBody>
      </p:sp>
      <p:sp>
        <p:nvSpPr>
          <p:cNvPr id="135" name="Shape 135"/>
          <p:cNvSpPr/>
          <p:nvPr/>
        </p:nvSpPr>
        <p:spPr>
          <a:xfrm>
            <a:off x="2607763" y="248313"/>
            <a:ext cx="625200" cy="600600"/>
          </a:xfrm>
          <a:prstGeom prst="star4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499725" y="248325"/>
            <a:ext cx="625200" cy="60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391675" y="201363"/>
            <a:ext cx="625200" cy="694500"/>
          </a:xfrm>
          <a:prstGeom prst="star6">
            <a:avLst>
              <a:gd fmla="val 28868" name="adj"/>
              <a:gd fmla="val 115470" name="h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29226" y="248325"/>
            <a:ext cx="2011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Features</a:t>
            </a:r>
          </a:p>
        </p:txBody>
      </p:sp>
      <p:sp>
        <p:nvSpPr>
          <p:cNvPr id="139" name="Shape 139"/>
          <p:cNvSpPr/>
          <p:nvPr/>
        </p:nvSpPr>
        <p:spPr>
          <a:xfrm>
            <a:off x="1008925" y="126948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140" name="Shape 140"/>
          <p:cNvSpPr/>
          <p:nvPr/>
        </p:nvSpPr>
        <p:spPr>
          <a:xfrm>
            <a:off x="2043875" y="151993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141" name="Shape 141"/>
          <p:cNvSpPr/>
          <p:nvPr/>
        </p:nvSpPr>
        <p:spPr>
          <a:xfrm>
            <a:off x="1523725" y="24092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doc.md</a:t>
            </a:r>
          </a:p>
        </p:txBody>
      </p:sp>
      <p:sp>
        <p:nvSpPr>
          <p:cNvPr id="142" name="Shape 142"/>
          <p:cNvSpPr/>
          <p:nvPr/>
        </p:nvSpPr>
        <p:spPr>
          <a:xfrm>
            <a:off x="677975" y="3269750"/>
            <a:ext cx="992844" cy="950184"/>
          </a:xfrm>
          <a:prstGeom prst="flowChartMultidocument">
            <a:avLst/>
          </a:prstGeom>
          <a:solidFill>
            <a:schemeClr val="accent3"/>
          </a:solidFill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lib.py</a:t>
            </a:r>
          </a:p>
        </p:txBody>
      </p:sp>
      <p:sp>
        <p:nvSpPr>
          <p:cNvPr id="143" name="Shape 143"/>
          <p:cNvSpPr/>
          <p:nvPr/>
        </p:nvSpPr>
        <p:spPr>
          <a:xfrm>
            <a:off x="2043875" y="32947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71" y="2132962"/>
            <a:ext cx="607265" cy="6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475" y="117615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5450" y="2268125"/>
            <a:ext cx="607250" cy="6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008925" y="126948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152" name="Shape 152"/>
          <p:cNvSpPr/>
          <p:nvPr/>
        </p:nvSpPr>
        <p:spPr>
          <a:xfrm>
            <a:off x="2043875" y="151993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153" name="Shape 153"/>
          <p:cNvSpPr/>
          <p:nvPr/>
        </p:nvSpPr>
        <p:spPr>
          <a:xfrm>
            <a:off x="1523725" y="24092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doc.md</a:t>
            </a:r>
          </a:p>
        </p:txBody>
      </p:sp>
      <p:sp>
        <p:nvSpPr>
          <p:cNvPr id="154" name="Shape 154"/>
          <p:cNvSpPr/>
          <p:nvPr/>
        </p:nvSpPr>
        <p:spPr>
          <a:xfrm>
            <a:off x="677975" y="3269750"/>
            <a:ext cx="992844" cy="950184"/>
          </a:xfrm>
          <a:prstGeom prst="flowChartMultidocument">
            <a:avLst/>
          </a:prstGeom>
          <a:solidFill>
            <a:schemeClr val="accent3"/>
          </a:solidFill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lib.py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06470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156" name="Shape 156"/>
          <p:cNvSpPr/>
          <p:nvPr/>
        </p:nvSpPr>
        <p:spPr>
          <a:xfrm>
            <a:off x="5838350" y="144333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code.py</a:t>
            </a:r>
          </a:p>
        </p:txBody>
      </p:sp>
      <p:sp>
        <p:nvSpPr>
          <p:cNvPr id="157" name="Shape 157"/>
          <p:cNvSpPr/>
          <p:nvPr/>
        </p:nvSpPr>
        <p:spPr>
          <a:xfrm>
            <a:off x="6873300" y="1693788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style.css</a:t>
            </a:r>
          </a:p>
        </p:txBody>
      </p:sp>
      <p:sp>
        <p:nvSpPr>
          <p:cNvPr id="158" name="Shape 158"/>
          <p:cNvSpPr/>
          <p:nvPr/>
        </p:nvSpPr>
        <p:spPr>
          <a:xfrm>
            <a:off x="6353150" y="258311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doc.md</a:t>
            </a:r>
          </a:p>
        </p:txBody>
      </p:sp>
      <p:sp>
        <p:nvSpPr>
          <p:cNvPr id="159" name="Shape 159"/>
          <p:cNvSpPr/>
          <p:nvPr/>
        </p:nvSpPr>
        <p:spPr>
          <a:xfrm>
            <a:off x="5507400" y="3443600"/>
            <a:ext cx="992844" cy="950184"/>
          </a:xfrm>
          <a:prstGeom prst="flowChartMultidocument">
            <a:avLst/>
          </a:prstGeom>
          <a:solidFill>
            <a:schemeClr val="accent3"/>
          </a:solidFill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lib.py</a:t>
            </a:r>
          </a:p>
        </p:txBody>
      </p:sp>
      <p:sp>
        <p:nvSpPr>
          <p:cNvPr id="160" name="Shape 160"/>
          <p:cNvSpPr/>
          <p:nvPr/>
        </p:nvSpPr>
        <p:spPr>
          <a:xfrm>
            <a:off x="6873300" y="3468563"/>
            <a:ext cx="1250400" cy="1421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index.html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96" y="2306812"/>
            <a:ext cx="607265" cy="6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1900" y="1350000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875" y="2441975"/>
            <a:ext cx="607250" cy="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90035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165" name="Shape 165"/>
          <p:cNvSpPr/>
          <p:nvPr/>
        </p:nvSpPr>
        <p:spPr>
          <a:xfrm>
            <a:off x="3836550" y="2132775"/>
            <a:ext cx="1164900" cy="60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106470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90035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051600" y="2089500"/>
            <a:ext cx="3040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accent3"/>
                </a:solidFill>
              </a:rPr>
              <a:t>Baselines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06470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90035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051600" y="2089500"/>
            <a:ext cx="3040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accent3"/>
                </a:solidFill>
              </a:rPr>
              <a:t>Baselines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111200" y="3174650"/>
            <a:ext cx="34200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400"/>
              <a:t>Pontos de referência </a:t>
            </a:r>
            <a:r>
              <a:rPr lang="en" sz="2400"/>
              <a:t>para o desenvolvimento</a:t>
            </a:r>
          </a:p>
        </p:txBody>
      </p:sp>
      <p:sp>
        <p:nvSpPr>
          <p:cNvPr id="181" name="Shape 181"/>
          <p:cNvSpPr/>
          <p:nvPr/>
        </p:nvSpPr>
        <p:spPr>
          <a:xfrm>
            <a:off x="4111200" y="4184300"/>
            <a:ext cx="1719600" cy="84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Nem sempre são entregáveis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06470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1.0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900350" y="419950"/>
            <a:ext cx="2428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Versão 2.0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693550" y="135025"/>
            <a:ext cx="2206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Baselines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101200" y="2089500"/>
            <a:ext cx="3391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accent3"/>
                </a:solidFill>
              </a:rPr>
              <a:t>Itens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De Configuração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