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Proxima Nova"/>
      <p:regular r:id="rId31"/>
      <p:bold r:id="rId32"/>
      <p:italic r:id="rId33"/>
      <p:boldItalic r:id="rId34"/>
    </p:embeddedFont>
    <p:embeddedFont>
      <p:font typeface="Alfa Slab One"/>
      <p:regular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roximaNova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ProximaNova-italic.fntdata"/><Relationship Id="rId10" Type="http://schemas.openxmlformats.org/officeDocument/2006/relationships/slide" Target="slides/slide6.xml"/><Relationship Id="rId32" Type="http://schemas.openxmlformats.org/officeDocument/2006/relationships/font" Target="fonts/ProximaNova-bold.fntdata"/><Relationship Id="rId13" Type="http://schemas.openxmlformats.org/officeDocument/2006/relationships/slide" Target="slides/slide9.xml"/><Relationship Id="rId35" Type="http://schemas.openxmlformats.org/officeDocument/2006/relationships/font" Target="fonts/AlfaSlabOne-regular.fntdata"/><Relationship Id="rId12" Type="http://schemas.openxmlformats.org/officeDocument/2006/relationships/slide" Target="slides/slide8.xml"/><Relationship Id="rId34" Type="http://schemas.openxmlformats.org/officeDocument/2006/relationships/font" Target="fonts/ProximaNova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400"/>
              <a:buNone/>
              <a:defRPr sz="5400"/>
            </a:lvl1pPr>
            <a:lvl2pPr lvl="1" algn="ctr">
              <a:spcBef>
                <a:spcPts val="0"/>
              </a:spcBef>
              <a:buSzPts val="5400"/>
              <a:buNone/>
              <a:defRPr sz="5400"/>
            </a:lvl2pPr>
            <a:lvl3pPr lvl="2" algn="ctr">
              <a:spcBef>
                <a:spcPts val="0"/>
              </a:spcBef>
              <a:buSzPts val="5400"/>
              <a:buNone/>
              <a:defRPr sz="5400"/>
            </a:lvl3pPr>
            <a:lvl4pPr lvl="3" algn="ctr">
              <a:spcBef>
                <a:spcPts val="0"/>
              </a:spcBef>
              <a:buSzPts val="5400"/>
              <a:buNone/>
              <a:defRPr sz="5400"/>
            </a:lvl4pPr>
            <a:lvl5pPr lvl="4" algn="ctr">
              <a:spcBef>
                <a:spcPts val="0"/>
              </a:spcBef>
              <a:buSzPts val="5400"/>
              <a:buNone/>
              <a:defRPr sz="5400"/>
            </a:lvl5pPr>
            <a:lvl6pPr lvl="5" algn="ctr">
              <a:spcBef>
                <a:spcPts val="0"/>
              </a:spcBef>
              <a:buSzPts val="5400"/>
              <a:buNone/>
              <a:defRPr sz="5400"/>
            </a:lvl6pPr>
            <a:lvl7pPr lvl="6" algn="ctr">
              <a:spcBef>
                <a:spcPts val="0"/>
              </a:spcBef>
              <a:buSzPts val="5400"/>
              <a:buNone/>
              <a:defRPr sz="5400"/>
            </a:lvl7pPr>
            <a:lvl8pPr lvl="7" algn="ctr">
              <a:spcBef>
                <a:spcPts val="0"/>
              </a:spcBef>
              <a:buSzPts val="5400"/>
              <a:buNone/>
              <a:defRPr sz="5400"/>
            </a:lvl8pPr>
            <a:lvl9pPr lvl="8" algn="ctr">
              <a:spcBef>
                <a:spcPts val="0"/>
              </a:spcBef>
              <a:buSzPts val="5400"/>
              <a:buNone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3800"/>
              <a:buNone/>
              <a:defRPr sz="3800"/>
            </a:lvl1pPr>
            <a:lvl2pPr lvl="1" algn="ctr">
              <a:spcBef>
                <a:spcPts val="0"/>
              </a:spcBef>
              <a:buSzPts val="3800"/>
              <a:buNone/>
              <a:defRPr sz="3800"/>
            </a:lvl2pPr>
            <a:lvl3pPr lvl="2" algn="ctr">
              <a:spcBef>
                <a:spcPts val="0"/>
              </a:spcBef>
              <a:buSzPts val="3800"/>
              <a:buNone/>
              <a:defRPr sz="3800"/>
            </a:lvl3pPr>
            <a:lvl4pPr lvl="3" algn="ctr">
              <a:spcBef>
                <a:spcPts val="0"/>
              </a:spcBef>
              <a:buSzPts val="3800"/>
              <a:buNone/>
              <a:defRPr sz="3800"/>
            </a:lvl4pPr>
            <a:lvl5pPr lvl="4" algn="ctr">
              <a:spcBef>
                <a:spcPts val="0"/>
              </a:spcBef>
              <a:buSzPts val="3800"/>
              <a:buNone/>
              <a:defRPr sz="3800"/>
            </a:lvl5pPr>
            <a:lvl6pPr lvl="5" algn="ctr">
              <a:spcBef>
                <a:spcPts val="0"/>
              </a:spcBef>
              <a:buSzPts val="3800"/>
              <a:buNone/>
              <a:defRPr sz="3800"/>
            </a:lvl6pPr>
            <a:lvl7pPr lvl="6" algn="ctr">
              <a:spcBef>
                <a:spcPts val="0"/>
              </a:spcBef>
              <a:buSzPts val="3800"/>
              <a:buNone/>
              <a:defRPr sz="3800"/>
            </a:lvl7pPr>
            <a:lvl8pPr lvl="7" algn="ctr">
              <a:spcBef>
                <a:spcPts val="0"/>
              </a:spcBef>
              <a:buSzPts val="3800"/>
              <a:buNone/>
              <a:defRPr sz="3800"/>
            </a:lvl8pPr>
            <a:lvl9pPr lvl="8" algn="ctr">
              <a:spcBef>
                <a:spcPts val="0"/>
              </a:spcBef>
              <a:buSzPts val="3800"/>
              <a:buNone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Controle de Versão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“Precisamos trabalhar em grupo de uma maneira melhor”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Sistemas de Controle de Versão Centralizados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639275"/>
            <a:ext cx="4653600" cy="2929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Cópia remota em algum servidor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Todos podem saber quem está trabalhando no que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Mais poderes para o administrador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Controle de acesso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/>
              <a:t>E se o server cair?</a:t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9870" y="1544225"/>
            <a:ext cx="3743076" cy="260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000"/>
              <a:t>Políticas de Compartilhamento</a:t>
            </a:r>
          </a:p>
        </p:txBody>
      </p:sp>
      <p:sp>
        <p:nvSpPr>
          <p:cNvPr id="157" name="Shape 15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Cópia de trabalho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Trava-Modifica-Destrava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Copia-Modifica-Resolve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Trava-Modifica-Destrava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152475"/>
            <a:ext cx="42735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Bloqueia o acesso a um arquivo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Não permite o trabalho paralelo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Fácil de mesclar os trabalhos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r>
              <a:rPr lang="en"/>
              <a:t>CVS, SVN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Vantagens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Fácil de compartilhar o trabalho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r>
              <a:rPr lang="en"/>
              <a:t>Não gera conflitos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Desvantagens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r>
              <a:rPr lang="en"/>
              <a:t>Não há trabalho paralelo no mesmo arquivo</a:t>
            </a:r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5200" y="1100200"/>
            <a:ext cx="3884321" cy="3865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6000"/>
              <a:t>Precisamos evitar perder todo o trabalho por causa de falha no servidor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Sistemas de Controle de Versão Descentralizados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651150"/>
            <a:ext cx="4772400" cy="291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servidor tem uma cópia, e cada desenvolvedor tem a sua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Cópias identicas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Contribuições e trabalho </a:t>
            </a:r>
            <a:r>
              <a:rPr lang="en"/>
              <a:t>simultâneo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/>
              <a:t>Se o servidor cair? Não tem problema</a:t>
            </a: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1748" y="1017725"/>
            <a:ext cx="3342625" cy="400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000"/>
              <a:t>Políticas de Compartilhamento</a:t>
            </a:r>
          </a:p>
        </p:txBody>
      </p:sp>
      <p:sp>
        <p:nvSpPr>
          <p:cNvPr id="182" name="Shape 18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Cópia de trabalho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Trava-Modifica-Destrava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Copia-Modifica-Resolve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Copia-Modifica-Resolve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1152475"/>
            <a:ext cx="55683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Você </a:t>
            </a:r>
            <a:r>
              <a:rPr lang="en"/>
              <a:t>obtém</a:t>
            </a:r>
            <a:r>
              <a:rPr lang="en"/>
              <a:t> uma cópia, modifica, e envia ela para o servidor central</a:t>
            </a:r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 houver conflitos, você resolve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r>
              <a:rPr lang="en"/>
              <a:t>Git, Mercurial, Bazaar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Vantagens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Permite trabalho em paralelo no mesmo arquivo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r>
              <a:rPr lang="en"/>
              <a:t>Mais tolerante a falhas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Desvantagens</a:t>
            </a:r>
          </a:p>
          <a:p>
            <a:pPr indent="-342900" lvl="0" marL="4572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r>
              <a:rPr lang="en"/>
              <a:t>Maior complexidade em mesclar as modificações</a:t>
            </a:r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1950" y="511025"/>
            <a:ext cx="2713274" cy="113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4575" y="1863038"/>
            <a:ext cx="1871250" cy="187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73347" y="3819697"/>
            <a:ext cx="2523825" cy="74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0976" y="1385400"/>
            <a:ext cx="5682049" cy="23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Git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311700" y="1152475"/>
            <a:ext cx="8520600" cy="3813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Sistema de Controle de Versão Distribuido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sistema mais utilizado em projetos open-source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Criado em 2005 por Linus Torvalds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Substituto ao BitKeeper no projeto kernel do linux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Bitkeeper era proprietário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Antes do Bitkeeper, utilizava-se tar.gz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foi desenhado para: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Aplicar um patch/diff em 3 segundos ou menos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Seguir o workflow parecido ao do BitKeeper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Suporte a desenvolvimento não linear (milhares de branchs)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Distribuído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 o oposto ao CVS (Concurrent Versions System)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/>
              <a:t>Nome escolhido “</a:t>
            </a:r>
            <a:r>
              <a:rPr lang="en"/>
              <a:t>aleatoriamente</a:t>
            </a:r>
            <a:r>
              <a:rPr lang="en"/>
              <a:t>”</a:t>
            </a:r>
          </a:p>
        </p:txBody>
      </p:sp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2775" y="71275"/>
            <a:ext cx="3566399" cy="148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Sistema de Controle de Versão (VCS)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Mantém</a:t>
            </a:r>
            <a:r>
              <a:rPr lang="en"/>
              <a:t> registrado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 que foi alterado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Quando foi alterado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Quem alterou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Porque alterou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Histórico de mudanças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Permite voltar e avançar nas modificações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 diferentes estados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Desfazer mudanças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Previnem perda de informação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Comparação de estados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en"/>
              <a:t>Ajuda em resolução de bugs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3350" y="1492302"/>
            <a:ext cx="3337500" cy="215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Alguns outros conceitos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Repositório</a:t>
            </a:r>
          </a:p>
        </p:txBody>
      </p:sp>
      <p:sp>
        <p:nvSpPr>
          <p:cNvPr id="214" name="Shape 2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Guarda arquivos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Guarda Configurações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Guarda todas as versões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265500" y="1636650"/>
            <a:ext cx="4045200" cy="1870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Plataforma de Colaboração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(Forge)</a:t>
            </a:r>
          </a:p>
        </p:txBody>
      </p:sp>
      <p:sp>
        <p:nvSpPr>
          <p:cNvPr id="220" name="Shape 2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Repositório remoto em um servidor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Compartilhada entre vários desenvolvedores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Facilita a comunicação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Rastreio de bugs e funcionalidades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265500" y="1636650"/>
            <a:ext cx="4045200" cy="1870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Plataforma de Colaboração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(Forge)</a:t>
            </a:r>
          </a:p>
        </p:txBody>
      </p:sp>
      <p:sp>
        <p:nvSpPr>
          <p:cNvPr id="226" name="Shape 2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Repositório remoto em um servidor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Compartilhada entre vários desenvolvedores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Facilita a comunicação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Rastreio de bugs e funcionalidades</a:t>
            </a: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475" y="3855525"/>
            <a:ext cx="2687251" cy="99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Shape 2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550" y="95019"/>
            <a:ext cx="3781100" cy="1344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Fluxo de trabalho em um Forge</a:t>
            </a:r>
          </a:p>
        </p:txBody>
      </p:sp>
      <p:sp>
        <p:nvSpPr>
          <p:cNvPr id="234" name="Shape 234"/>
          <p:cNvSpPr/>
          <p:nvPr/>
        </p:nvSpPr>
        <p:spPr>
          <a:xfrm>
            <a:off x="1339450" y="1218875"/>
            <a:ext cx="1138525" cy="1138550"/>
          </a:xfrm>
          <a:prstGeom prst="flowChartMagneticDisk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Repositório Original</a:t>
            </a:r>
          </a:p>
        </p:txBody>
      </p:sp>
      <p:sp>
        <p:nvSpPr>
          <p:cNvPr id="235" name="Shape 235"/>
          <p:cNvSpPr/>
          <p:nvPr/>
        </p:nvSpPr>
        <p:spPr>
          <a:xfrm>
            <a:off x="3876075" y="1218875"/>
            <a:ext cx="1138525" cy="1138550"/>
          </a:xfrm>
          <a:prstGeom prst="flowChartMagneticDisk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dash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Seu </a:t>
            </a:r>
            <a:r>
              <a:rPr lang="en"/>
              <a:t>Repositório</a:t>
            </a:r>
          </a:p>
        </p:txBody>
      </p:sp>
      <p:sp>
        <p:nvSpPr>
          <p:cNvPr id="236" name="Shape 236"/>
          <p:cNvSpPr/>
          <p:nvPr/>
        </p:nvSpPr>
        <p:spPr>
          <a:xfrm>
            <a:off x="2705700" y="1473400"/>
            <a:ext cx="9735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Fork</a:t>
            </a:r>
          </a:p>
        </p:txBody>
      </p:sp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7550" y="1128500"/>
            <a:ext cx="1581900" cy="158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Shape 238"/>
          <p:cNvSpPr/>
          <p:nvPr/>
        </p:nvSpPr>
        <p:spPr>
          <a:xfrm>
            <a:off x="5530825" y="1501800"/>
            <a:ext cx="9735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Clonar</a:t>
            </a:r>
          </a:p>
        </p:txBody>
      </p:sp>
      <p:sp>
        <p:nvSpPr>
          <p:cNvPr id="239" name="Shape 239"/>
          <p:cNvSpPr/>
          <p:nvPr/>
        </p:nvSpPr>
        <p:spPr>
          <a:xfrm>
            <a:off x="7568350" y="1473400"/>
            <a:ext cx="572687" cy="572700"/>
          </a:xfrm>
          <a:prstGeom prst="flowChartMagneticDisk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dash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6877550" y="2898400"/>
            <a:ext cx="1722300" cy="6534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Trabalhar em Modificações</a:t>
            </a:r>
          </a:p>
        </p:txBody>
      </p:sp>
      <p:sp>
        <p:nvSpPr>
          <p:cNvPr id="241" name="Shape 241"/>
          <p:cNvSpPr/>
          <p:nvPr/>
        </p:nvSpPr>
        <p:spPr>
          <a:xfrm>
            <a:off x="4632725" y="2577700"/>
            <a:ext cx="3147860" cy="1900600"/>
          </a:xfrm>
          <a:custGeom>
            <a:pathLst>
              <a:path extrusionOk="0" h="76024" w="134942">
                <a:moveTo>
                  <a:pt x="134942" y="39912"/>
                </a:moveTo>
                <a:lnTo>
                  <a:pt x="134942" y="76024"/>
                </a:lnTo>
                <a:lnTo>
                  <a:pt x="0" y="76024"/>
                </a:lnTo>
                <a:lnTo>
                  <a:pt x="0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242" name="Shape 242"/>
          <p:cNvSpPr txBox="1"/>
          <p:nvPr/>
        </p:nvSpPr>
        <p:spPr>
          <a:xfrm>
            <a:off x="5446400" y="3905600"/>
            <a:ext cx="129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Enviar alterações</a:t>
            </a:r>
          </a:p>
        </p:txBody>
      </p:sp>
      <p:cxnSp>
        <p:nvCxnSpPr>
          <p:cNvPr id="243" name="Shape 243"/>
          <p:cNvCxnSpPr>
            <a:stCxn id="235" idx="3"/>
            <a:endCxn id="234" idx="3"/>
          </p:cNvCxnSpPr>
          <p:nvPr/>
        </p:nvCxnSpPr>
        <p:spPr>
          <a:xfrm rot="5400000">
            <a:off x="3176788" y="1089475"/>
            <a:ext cx="600" cy="2536500"/>
          </a:xfrm>
          <a:prstGeom prst="bentConnector3">
            <a:avLst>
              <a:gd fmla="val 90166668" name="adj1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4" name="Shape 244"/>
          <p:cNvSpPr txBox="1"/>
          <p:nvPr/>
        </p:nvSpPr>
        <p:spPr>
          <a:xfrm>
            <a:off x="2477975" y="2501775"/>
            <a:ext cx="15819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Merge Request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Organização do </a:t>
            </a:r>
            <a:r>
              <a:rPr lang="en"/>
              <a:t>Repositório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Política de Branches</a:t>
            </a:r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311700" y="1722425"/>
            <a:ext cx="8520600" cy="284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Estabelecido pelo time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Um modelo conhecido: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Master é uma branch </a:t>
            </a:r>
            <a:r>
              <a:rPr lang="en"/>
              <a:t>instável</a:t>
            </a:r>
            <a:r>
              <a:rPr lang="en"/>
              <a:t>, a mais recente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Pode estar quebrada ou não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Versões </a:t>
            </a:r>
            <a:r>
              <a:rPr lang="en"/>
              <a:t>estáveis</a:t>
            </a:r>
            <a:r>
              <a:rPr lang="en"/>
              <a:t> são </a:t>
            </a:r>
            <a:r>
              <a:rPr b="1" lang="en"/>
              <a:t>tags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Exemplos: v1.0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Branches v1.0.x : são fix para bugs que surgem na versão estável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/>
              <a:t>Outras branches: trabalho atual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Perguntas?</a:t>
            </a:r>
          </a:p>
        </p:txBody>
      </p:sp>
      <p:sp>
        <p:nvSpPr>
          <p:cNvPr id="256" name="Shape 256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Só isso? Então vou fazer o meu próprio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MyVCS</a:t>
            </a:r>
          </a:p>
        </p:txBody>
      </p:sp>
      <p:sp>
        <p:nvSpPr>
          <p:cNvPr id="74" name="Shape 74"/>
          <p:cNvSpPr/>
          <p:nvPr/>
        </p:nvSpPr>
        <p:spPr>
          <a:xfrm>
            <a:off x="1082200" y="1308302"/>
            <a:ext cx="1436100" cy="1839600"/>
          </a:xfrm>
          <a:prstGeom prst="foldedCorner">
            <a:avLst>
              <a:gd fmla="val 16667" name="adj"/>
            </a:avLst>
          </a:prstGeom>
          <a:solidFill>
            <a:srgbClr val="1C3AA9"/>
          </a:solidFill>
          <a:ln cap="flat" cmpd="sng" w="19050">
            <a:solidFill>
              <a:srgbClr val="9FC5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codigo.c</a:t>
            </a:r>
          </a:p>
        </p:txBody>
      </p:sp>
      <p:sp>
        <p:nvSpPr>
          <p:cNvPr id="75" name="Shape 75"/>
          <p:cNvSpPr/>
          <p:nvPr/>
        </p:nvSpPr>
        <p:spPr>
          <a:xfrm>
            <a:off x="3123325" y="1308302"/>
            <a:ext cx="1436100" cy="1839600"/>
          </a:xfrm>
          <a:prstGeom prst="foldedCorner">
            <a:avLst>
              <a:gd fmla="val 16667" name="adj"/>
            </a:avLst>
          </a:prstGeom>
          <a:solidFill>
            <a:srgbClr val="1C3AA9"/>
          </a:solidFill>
          <a:ln cap="flat" cmpd="sng" w="19050">
            <a:solidFill>
              <a:srgbClr val="9FC5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codigo.c.old.1</a:t>
            </a:r>
          </a:p>
        </p:txBody>
      </p:sp>
      <p:sp>
        <p:nvSpPr>
          <p:cNvPr id="76" name="Shape 76"/>
          <p:cNvSpPr/>
          <p:nvPr/>
        </p:nvSpPr>
        <p:spPr>
          <a:xfrm>
            <a:off x="5164450" y="1308302"/>
            <a:ext cx="1436100" cy="1839600"/>
          </a:xfrm>
          <a:prstGeom prst="foldedCorner">
            <a:avLst>
              <a:gd fmla="val 16667" name="adj"/>
            </a:avLst>
          </a:prstGeom>
          <a:solidFill>
            <a:srgbClr val="1C3AA9"/>
          </a:solidFill>
          <a:ln cap="flat" cmpd="sng" w="19050">
            <a:solidFill>
              <a:srgbClr val="9FC5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codigo.c.old.2</a:t>
            </a:r>
          </a:p>
        </p:txBody>
      </p:sp>
      <p:sp>
        <p:nvSpPr>
          <p:cNvPr id="77" name="Shape 77"/>
          <p:cNvSpPr/>
          <p:nvPr/>
        </p:nvSpPr>
        <p:spPr>
          <a:xfrm>
            <a:off x="7205575" y="1308302"/>
            <a:ext cx="1436100" cy="1839600"/>
          </a:xfrm>
          <a:prstGeom prst="foldedCorner">
            <a:avLst>
              <a:gd fmla="val 16667" name="adj"/>
            </a:avLst>
          </a:prstGeom>
          <a:solidFill>
            <a:srgbClr val="1C3AA9"/>
          </a:solidFill>
          <a:ln cap="flat" cmpd="sng" w="19050">
            <a:solidFill>
              <a:srgbClr val="9FC5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codigo.c.old.3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1265650" y="3326050"/>
            <a:ext cx="10692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Atual</a:t>
            </a:r>
          </a:p>
        </p:txBody>
      </p:sp>
      <p:sp>
        <p:nvSpPr>
          <p:cNvPr id="79" name="Shape 79"/>
          <p:cNvSpPr/>
          <p:nvPr/>
        </p:nvSpPr>
        <p:spPr>
          <a:xfrm rot="-5400000">
            <a:off x="5757700" y="381400"/>
            <a:ext cx="249600" cy="59724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/>
        </p:nvSpPr>
        <p:spPr>
          <a:xfrm>
            <a:off x="5117500" y="3763550"/>
            <a:ext cx="15300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Cópias para histórico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MyVCS</a:t>
            </a:r>
          </a:p>
        </p:txBody>
      </p:sp>
      <p:sp>
        <p:nvSpPr>
          <p:cNvPr id="86" name="Shape 86"/>
          <p:cNvSpPr/>
          <p:nvPr/>
        </p:nvSpPr>
        <p:spPr>
          <a:xfrm>
            <a:off x="1082200" y="1308302"/>
            <a:ext cx="1436100" cy="1839600"/>
          </a:xfrm>
          <a:prstGeom prst="foldedCorner">
            <a:avLst>
              <a:gd fmla="val 16667" name="adj"/>
            </a:avLst>
          </a:prstGeom>
          <a:solidFill>
            <a:srgbClr val="1C3AA9"/>
          </a:solidFill>
          <a:ln cap="flat" cmpd="sng" w="19050">
            <a:solidFill>
              <a:srgbClr val="9FC5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codigo.c</a:t>
            </a:r>
          </a:p>
        </p:txBody>
      </p:sp>
      <p:sp>
        <p:nvSpPr>
          <p:cNvPr id="87" name="Shape 87"/>
          <p:cNvSpPr/>
          <p:nvPr/>
        </p:nvSpPr>
        <p:spPr>
          <a:xfrm>
            <a:off x="3123325" y="1308302"/>
            <a:ext cx="1436100" cy="1839600"/>
          </a:xfrm>
          <a:prstGeom prst="foldedCorner">
            <a:avLst>
              <a:gd fmla="val 16667" name="adj"/>
            </a:avLst>
          </a:prstGeom>
          <a:solidFill>
            <a:srgbClr val="1C3AA9"/>
          </a:solidFill>
          <a:ln cap="flat" cmpd="sng" w="19050">
            <a:solidFill>
              <a:srgbClr val="9FC5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codigo.c.old.1</a:t>
            </a:r>
          </a:p>
        </p:txBody>
      </p:sp>
      <p:sp>
        <p:nvSpPr>
          <p:cNvPr id="88" name="Shape 88"/>
          <p:cNvSpPr/>
          <p:nvPr/>
        </p:nvSpPr>
        <p:spPr>
          <a:xfrm>
            <a:off x="5164450" y="1308302"/>
            <a:ext cx="1436100" cy="1839600"/>
          </a:xfrm>
          <a:prstGeom prst="foldedCorner">
            <a:avLst>
              <a:gd fmla="val 16667" name="adj"/>
            </a:avLst>
          </a:prstGeom>
          <a:solidFill>
            <a:srgbClr val="1C3AA9"/>
          </a:solidFill>
          <a:ln cap="flat" cmpd="sng" w="19050">
            <a:solidFill>
              <a:srgbClr val="9FC5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codigo.c.old.2</a:t>
            </a:r>
          </a:p>
        </p:txBody>
      </p:sp>
      <p:sp>
        <p:nvSpPr>
          <p:cNvPr id="89" name="Shape 89"/>
          <p:cNvSpPr/>
          <p:nvPr/>
        </p:nvSpPr>
        <p:spPr>
          <a:xfrm>
            <a:off x="7205575" y="1308302"/>
            <a:ext cx="1436100" cy="1839600"/>
          </a:xfrm>
          <a:prstGeom prst="foldedCorner">
            <a:avLst>
              <a:gd fmla="val 16667" name="adj"/>
            </a:avLst>
          </a:prstGeom>
          <a:solidFill>
            <a:srgbClr val="1C3AA9"/>
          </a:solidFill>
          <a:ln cap="flat" cmpd="sng" w="19050">
            <a:solidFill>
              <a:srgbClr val="9FC5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codigo.c.old.3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1265650" y="3326050"/>
            <a:ext cx="10692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Atual</a:t>
            </a:r>
          </a:p>
        </p:txBody>
      </p:sp>
      <p:sp>
        <p:nvSpPr>
          <p:cNvPr id="91" name="Shape 91"/>
          <p:cNvSpPr/>
          <p:nvPr/>
        </p:nvSpPr>
        <p:spPr>
          <a:xfrm rot="-5400000">
            <a:off x="5757700" y="381400"/>
            <a:ext cx="249600" cy="59724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/>
        </p:nvSpPr>
        <p:spPr>
          <a:xfrm>
            <a:off x="5117500" y="3763550"/>
            <a:ext cx="15300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Cópias para histórico</a:t>
            </a:r>
          </a:p>
        </p:txBody>
      </p:sp>
      <p:sp>
        <p:nvSpPr>
          <p:cNvPr id="93" name="Shape 93"/>
          <p:cNvSpPr/>
          <p:nvPr/>
        </p:nvSpPr>
        <p:spPr>
          <a:xfrm>
            <a:off x="3931875" y="237575"/>
            <a:ext cx="2791500" cy="712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2400">
                <a:solidFill>
                  <a:schemeClr val="dk2"/>
                </a:solidFill>
              </a:rPr>
              <a:t>Funciona!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MyVCS</a:t>
            </a:r>
          </a:p>
        </p:txBody>
      </p:sp>
      <p:sp>
        <p:nvSpPr>
          <p:cNvPr id="99" name="Shape 99"/>
          <p:cNvSpPr/>
          <p:nvPr/>
        </p:nvSpPr>
        <p:spPr>
          <a:xfrm>
            <a:off x="1082200" y="1308302"/>
            <a:ext cx="1436100" cy="1839600"/>
          </a:xfrm>
          <a:prstGeom prst="foldedCorner">
            <a:avLst>
              <a:gd fmla="val 16667" name="adj"/>
            </a:avLst>
          </a:prstGeom>
          <a:solidFill>
            <a:srgbClr val="1C3AA9"/>
          </a:solidFill>
          <a:ln cap="flat" cmpd="sng" w="19050">
            <a:solidFill>
              <a:srgbClr val="9FC5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codigo.c</a:t>
            </a:r>
          </a:p>
        </p:txBody>
      </p:sp>
      <p:sp>
        <p:nvSpPr>
          <p:cNvPr id="100" name="Shape 100"/>
          <p:cNvSpPr/>
          <p:nvPr/>
        </p:nvSpPr>
        <p:spPr>
          <a:xfrm>
            <a:off x="3123325" y="1308302"/>
            <a:ext cx="1436100" cy="1839600"/>
          </a:xfrm>
          <a:prstGeom prst="foldedCorner">
            <a:avLst>
              <a:gd fmla="val 16667" name="adj"/>
            </a:avLst>
          </a:prstGeom>
          <a:solidFill>
            <a:srgbClr val="1C3AA9"/>
          </a:solidFill>
          <a:ln cap="flat" cmpd="sng" w="19050">
            <a:solidFill>
              <a:srgbClr val="9FC5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codigo.c.old.1</a:t>
            </a:r>
          </a:p>
        </p:txBody>
      </p:sp>
      <p:sp>
        <p:nvSpPr>
          <p:cNvPr id="101" name="Shape 101"/>
          <p:cNvSpPr/>
          <p:nvPr/>
        </p:nvSpPr>
        <p:spPr>
          <a:xfrm>
            <a:off x="5164450" y="1308302"/>
            <a:ext cx="1436100" cy="1839600"/>
          </a:xfrm>
          <a:prstGeom prst="foldedCorner">
            <a:avLst>
              <a:gd fmla="val 16667" name="adj"/>
            </a:avLst>
          </a:prstGeom>
          <a:solidFill>
            <a:srgbClr val="1C3AA9"/>
          </a:solidFill>
          <a:ln cap="flat" cmpd="sng" w="19050">
            <a:solidFill>
              <a:srgbClr val="9FC5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codigo.c.old.2</a:t>
            </a:r>
          </a:p>
        </p:txBody>
      </p:sp>
      <p:sp>
        <p:nvSpPr>
          <p:cNvPr id="102" name="Shape 102"/>
          <p:cNvSpPr/>
          <p:nvPr/>
        </p:nvSpPr>
        <p:spPr>
          <a:xfrm>
            <a:off x="7205575" y="1308302"/>
            <a:ext cx="1436100" cy="1839600"/>
          </a:xfrm>
          <a:prstGeom prst="foldedCorner">
            <a:avLst>
              <a:gd fmla="val 16667" name="adj"/>
            </a:avLst>
          </a:prstGeom>
          <a:solidFill>
            <a:srgbClr val="1C3AA9"/>
          </a:solidFill>
          <a:ln cap="flat" cmpd="sng" w="19050">
            <a:solidFill>
              <a:srgbClr val="9FC5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codigo.c.old.3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1265650" y="3326050"/>
            <a:ext cx="10692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Atual</a:t>
            </a:r>
          </a:p>
        </p:txBody>
      </p:sp>
      <p:sp>
        <p:nvSpPr>
          <p:cNvPr id="104" name="Shape 104"/>
          <p:cNvSpPr/>
          <p:nvPr/>
        </p:nvSpPr>
        <p:spPr>
          <a:xfrm rot="-5400000">
            <a:off x="5757700" y="381400"/>
            <a:ext cx="249600" cy="59724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/>
        </p:nvSpPr>
        <p:spPr>
          <a:xfrm>
            <a:off x="5117500" y="3763550"/>
            <a:ext cx="15300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Cópias para histórico</a:t>
            </a:r>
          </a:p>
        </p:txBody>
      </p:sp>
      <p:sp>
        <p:nvSpPr>
          <p:cNvPr id="106" name="Shape 106"/>
          <p:cNvSpPr/>
          <p:nvPr/>
        </p:nvSpPr>
        <p:spPr>
          <a:xfrm>
            <a:off x="3931875" y="237575"/>
            <a:ext cx="2791500" cy="712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2400">
                <a:solidFill>
                  <a:schemeClr val="dk2"/>
                </a:solidFill>
              </a:rPr>
              <a:t>Funciona!</a:t>
            </a:r>
          </a:p>
        </p:txBody>
      </p:sp>
      <p:sp>
        <p:nvSpPr>
          <p:cNvPr id="107" name="Shape 107"/>
          <p:cNvSpPr/>
          <p:nvPr/>
        </p:nvSpPr>
        <p:spPr>
          <a:xfrm>
            <a:off x="311700" y="3824900"/>
            <a:ext cx="1760100" cy="449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4x Mais espaço</a:t>
            </a:r>
          </a:p>
        </p:txBody>
      </p:sp>
      <p:sp>
        <p:nvSpPr>
          <p:cNvPr id="108" name="Shape 108"/>
          <p:cNvSpPr/>
          <p:nvPr/>
        </p:nvSpPr>
        <p:spPr>
          <a:xfrm>
            <a:off x="311700" y="4395050"/>
            <a:ext cx="1760100" cy="449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Quem alterou?</a:t>
            </a:r>
          </a:p>
        </p:txBody>
      </p:sp>
      <p:sp>
        <p:nvSpPr>
          <p:cNvPr id="109" name="Shape 109"/>
          <p:cNvSpPr/>
          <p:nvPr/>
        </p:nvSpPr>
        <p:spPr>
          <a:xfrm>
            <a:off x="2334850" y="3824900"/>
            <a:ext cx="1760100" cy="449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Onde esta a feature X?</a:t>
            </a:r>
          </a:p>
        </p:txBody>
      </p:sp>
      <p:sp>
        <p:nvSpPr>
          <p:cNvPr id="110" name="Shape 110"/>
          <p:cNvSpPr/>
          <p:nvPr/>
        </p:nvSpPr>
        <p:spPr>
          <a:xfrm>
            <a:off x="2334850" y="4395050"/>
            <a:ext cx="1760100" cy="449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Trabalhar em grupo?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Revision Version Control (RCS) 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39648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Bacon de dados local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Guarda informações das alterações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Diferenças são guardas em patches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Trabalho em grupo?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4225" y="1017725"/>
            <a:ext cx="4477800" cy="382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3000"/>
              <a:t>Políticas de Compartilhamento</a:t>
            </a:r>
          </a:p>
        </p:txBody>
      </p:sp>
      <p:sp>
        <p:nvSpPr>
          <p:cNvPr id="123" name="Shape 1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/>
              <a:t>Cópia de trabalho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Trava-Modifica-Destrava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Copia-Modifica-Resolve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Cópia de trabalho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3715200" cy="3756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Cada um tem uma cópia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Modelo descentralizado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Sem cópia central remota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RCS ou “MyVCS”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Vantagens: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Não requer ferramentas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Desvantagens: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Díficil de sincronizar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/>
              <a:t>Muito trabalho manual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7923" y="1275275"/>
            <a:ext cx="889700" cy="1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3473" y="1275275"/>
            <a:ext cx="889700" cy="1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6307625" y="2502350"/>
            <a:ext cx="1421700" cy="142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/>
          <p:nvPr/>
        </p:nvSpPr>
        <p:spPr>
          <a:xfrm>
            <a:off x="5544325" y="369424"/>
            <a:ext cx="636900" cy="723900"/>
          </a:xfrm>
          <a:prstGeom prst="foldedCorner">
            <a:avLst>
              <a:gd fmla="val 16667" name="adj"/>
            </a:avLst>
          </a:prstGeom>
          <a:solidFill>
            <a:srgbClr val="1C3AA9"/>
          </a:solidFill>
          <a:ln cap="flat" cmpd="sng" w="19050">
            <a:solidFill>
              <a:srgbClr val="9FC5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7739875" y="369424"/>
            <a:ext cx="636900" cy="723900"/>
          </a:xfrm>
          <a:prstGeom prst="foldedCorner">
            <a:avLst>
              <a:gd fmla="val 16667" name="adj"/>
            </a:avLst>
          </a:prstGeom>
          <a:solidFill>
            <a:srgbClr val="1C3AA9"/>
          </a:solidFill>
          <a:ln cap="flat" cmpd="sng" w="19050">
            <a:solidFill>
              <a:srgbClr val="9FC5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35" name="Shape 1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0050" y="174625"/>
            <a:ext cx="607250" cy="60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16396" y="122525"/>
            <a:ext cx="607265" cy="60060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/>
          <p:nvPr/>
        </p:nvSpPr>
        <p:spPr>
          <a:xfrm>
            <a:off x="6700025" y="3924049"/>
            <a:ext cx="636900" cy="723900"/>
          </a:xfrm>
          <a:prstGeom prst="foldedCorner">
            <a:avLst>
              <a:gd fmla="val 16667" name="adj"/>
            </a:avLst>
          </a:prstGeom>
          <a:solidFill>
            <a:srgbClr val="1C3AA9"/>
          </a:solidFill>
          <a:ln cap="flat" cmpd="sng" w="19050">
            <a:solidFill>
              <a:srgbClr val="9FC5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38" name="Shape 1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06225" y="3653075"/>
            <a:ext cx="607250" cy="60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06221" y="4307850"/>
            <a:ext cx="607265" cy="60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