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SourceSansPro-regular.fntdata"/><Relationship Id="rId21" Type="http://schemas.openxmlformats.org/officeDocument/2006/relationships/slide" Target="slides/slide17.xml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721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721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939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33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33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777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Shape 18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793505" y="-869917"/>
            <a:ext cx="3579848" cy="752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721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721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939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33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33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777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Shape 83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5318919" y="1585119"/>
            <a:ext cx="467836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1127919" y="-396079"/>
            <a:ext cx="4678361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721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721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939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33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33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777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9" name="Shape 89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-2379" y="-925"/>
            <a:ext cx="9146379" cy="6858924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01524" y="0"/>
                </a:lnTo>
                <a:lnTo>
                  <a:pt x="120000" y="16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" name="Shape 22"/>
          <p:cNvSpPr txBox="1"/>
          <p:nvPr>
            <p:ph type="ctrTitle"/>
          </p:nvPr>
        </p:nvSpPr>
        <p:spPr>
          <a:xfrm rot="-2460000">
            <a:off x="817111" y="1730402"/>
            <a:ext cx="5648622" cy="12043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 rot="-2460000">
            <a:off x="1212276" y="2470924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Shape 26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-2379" y="-925"/>
            <a:ext cx="9146379" cy="6858924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01524" y="0"/>
                </a:lnTo>
                <a:lnTo>
                  <a:pt x="120000" y="16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 rot="-2460000">
            <a:off x="819398" y="1726736"/>
            <a:ext cx="5650992" cy="12075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 rot="-2460000">
            <a:off x="1216152" y="2468304"/>
            <a:ext cx="6510528" cy="3291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Shape 34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822959" y="1097279"/>
            <a:ext cx="3200399" cy="371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3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67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594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594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685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579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579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523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700016" y="1097279"/>
            <a:ext cx="3200399" cy="371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3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67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594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594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685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579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579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523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22959" y="1097279"/>
            <a:ext cx="320039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819150" y="1701848"/>
            <a:ext cx="3200399" cy="3108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67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594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12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706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706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650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700016" y="1097279"/>
            <a:ext cx="320039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700016" y="1701848"/>
            <a:ext cx="3200399" cy="3108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67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594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12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706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706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650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Shape 55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Shape 59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Shape 62"/>
          <p:cNvSpPr/>
          <p:nvPr/>
        </p:nvSpPr>
        <p:spPr>
          <a:xfrm rot="5400000">
            <a:off x="433389" y="-433386"/>
            <a:ext cx="6858000" cy="7724777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 rot="-2460000">
            <a:off x="784930" y="1576103"/>
            <a:ext cx="5212080" cy="10894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b="0" i="0" sz="2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749551" y="2618911"/>
            <a:ext cx="3807779" cy="3324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4063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13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67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67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558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452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452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96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 rot="-2460000">
            <a:off x="1297953" y="2253384"/>
            <a:ext cx="5794759" cy="6233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rgbClr val="FFFFFF"/>
              </a:buClr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Shape 68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pic"/>
          </p:nvPr>
        </p:nvSpPr>
        <p:spPr>
          <a:xfrm>
            <a:off x="2028825" y="0"/>
            <a:ext cx="7115175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r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721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721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939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33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33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777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1" name="Shape 71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0" y="5048250"/>
            <a:ext cx="3571874" cy="18097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848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 rot="-2460000">
            <a:off x="671197" y="1717500"/>
            <a:ext cx="5486400" cy="8674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-2460000">
            <a:off x="1143479" y="2180528"/>
            <a:ext cx="6096545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chemeClr val="dk2"/>
              </a:buClr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Shape 77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2375" y="5918000"/>
            <a:ext cx="3574200" cy="940200"/>
          </a:xfrm>
          <a:custGeom>
            <a:pathLst>
              <a:path extrusionOk="0" h="120000" w="120000">
                <a:moveTo>
                  <a:pt x="79" y="119999"/>
                </a:moveTo>
                <a:lnTo>
                  <a:pt x="0" y="0"/>
                </a:lnTo>
                <a:lnTo>
                  <a:pt x="68674" y="0"/>
                </a:lnTo>
                <a:lnTo>
                  <a:pt x="119999" y="119999"/>
                </a:lnTo>
                <a:lnTo>
                  <a:pt x="79" y="11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Shape 7"/>
          <p:cNvSpPr/>
          <p:nvPr/>
        </p:nvSpPr>
        <p:spPr>
          <a:xfrm>
            <a:off x="-2375" y="5918000"/>
            <a:ext cx="9146400" cy="940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6779" y="0"/>
                </a:lnTo>
                <a:lnTo>
                  <a:pt x="120000" y="61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721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721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939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33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33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777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Shape 12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viewer?url=http://www.inovagp.com/files/plano_de_gerenciamento_de_aquisicoes_inovagp.doc" TargetMode="External"/><Relationship Id="rId4" Type="http://schemas.openxmlformats.org/officeDocument/2006/relationships/hyperlink" Target="https://docs.google.com/viewer?url=http://www.inovagp.com/files/plano_de_gerenciamento_de_riscos_inovagp.doc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viewer?url=http://www.inovagp.com/files/plano_de_gerenciamento_da_qualidade_inovagp.doc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viewer?url=http://www.inovagp.com/files/TAP_inovagp.doc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ocs.google.com/viewer?url=http://www.inovagp.com/files/plano_de_gerenciamento_de_escopo_inovagp.doc" TargetMode="External"/><Relationship Id="rId4" Type="http://schemas.openxmlformats.org/officeDocument/2006/relationships/hyperlink" Target="https://escritoriodeprojetos.com.br/component/jdownloads/send/8-modelos/4-plano-de-gerenciamento-do-projet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viewer?url=http://www.inovagp.com/files/plano_de_gerenciamento_de_comunicacoes_inovagp.doc" TargetMode="External"/><Relationship Id="rId4" Type="http://schemas.openxmlformats.org/officeDocument/2006/relationships/hyperlink" Target="https://docs.google.com/viewer?url=http://www.inovagp.com/files/plano_de_gerenciamento_de_RH_inovagp.doc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viewer?url=http://www.inovagp.com/files/plano_de_gerenciamento_de_tempo_inovagp.doc" TargetMode="External"/><Relationship Id="rId4" Type="http://schemas.openxmlformats.org/officeDocument/2006/relationships/hyperlink" Target="https://docs.google.com/viewer?url=http://www.inovagp.com/files/plano_de_gerenciamento_de_tempo_inovagp.doc" TargetMode="External"/><Relationship Id="rId5" Type="http://schemas.openxmlformats.org/officeDocument/2006/relationships/hyperlink" Target="https://docs.google.com/viewer?url=http://www.inovagp.com/files/plano_de_gerenciamento_de_custo_inovagp.d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pt-BR" sz="4800"/>
              <a:t>Mapa Geral do PMBOK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822950" y="3442299"/>
            <a:ext cx="75210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Gesiel Freitas 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Lucas Andrade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Vinícius Carvalho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811509" y="91441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pt-BR" sz="2000"/>
              <a:t>Na Disciplina de Gestão de Portfólio e Projeto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PLANEJAMENTO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161022"/>
            <a:ext cx="8229600" cy="4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Criar o plano de gerenciamento das aquisições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357 a 370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Planejar o gerenciamento da aquisições é o processo de documentação das decisões de compras do projeto, especificando a abordagem e identificando fornecedores em potencial. 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i="1" lang="pt-BR">
                <a:latin typeface="Arial"/>
                <a:ea typeface="Arial"/>
                <a:cs typeface="Arial"/>
                <a:sym typeface="Arial"/>
              </a:rPr>
              <a:t>Template:</a:t>
            </a:r>
            <a:r>
              <a:rPr b="0"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https://docs.google.com/viewer?url=http://www.inovagp.com/files/plano_de_gerenciamento_de_aquisicoes_inovagp.doc</a:t>
            </a:r>
            <a:r>
              <a:rPr b="0" lang="pt-BR" sz="110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Criar o plano de gerenciamento dos riscos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310 a 318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Planejar o gerenciamento dos riscos é o processo de definição de como conduzir as atividades de gerenciamento dos riscos de um projeto. Garante que o grau, tipo, e visibilidade do gerenciamento dos riscos sejam proporcionais tanto aos riscos quanto à importância do projeto para a organização. 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i="1" lang="pt-BR">
                <a:latin typeface="Arial"/>
                <a:ea typeface="Arial"/>
                <a:cs typeface="Arial"/>
                <a:sym typeface="Arial"/>
              </a:rPr>
              <a:t>Template:</a:t>
            </a:r>
            <a:r>
              <a:rPr b="0"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https://docs.google.com/viewer?url=http://www.inovagp.com/files/plano_de_gerenciamento_de_riscos_inovagp.doc</a:t>
            </a:r>
            <a:r>
              <a:rPr b="0" lang="pt-BR" sz="1100"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PLANEJAMENTO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68650" y="1309397"/>
            <a:ext cx="8229600" cy="4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Criar o plano de gerenciamento da qualidade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227 a 242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Planejar o gerenciamento da qualidade é o processo de identificação dos requisitos e/ou padrões de qualidade do projeto e suas entregas, e de documentação de como o projeto demonstrará conformidade com os relevantes requisitos e/ou padrões de qualidade. 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i="1" lang="pt-BR">
                <a:latin typeface="Arial"/>
                <a:ea typeface="Arial"/>
                <a:cs typeface="Arial"/>
                <a:sym typeface="Arial"/>
              </a:rPr>
              <a:t>Template:</a:t>
            </a:r>
            <a:r>
              <a:rPr b="0"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https://docs.google.com/viewer?url=http://www.inovagp.com/files/plano_de_gerenciamento_da_qualidade_inovagp.doc</a:t>
            </a:r>
            <a:r>
              <a:rPr b="0" lang="pt-BR" sz="110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EXECUÇÃO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3127379"/>
            <a:ext cx="8229600" cy="263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Execução do Cronograma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Executar o cronograma é uma atividade da disciplina onde não possui uma atividade equivalente no PMBOK. Essa atividade engloba a execução das atividades, no qual está sendo executado todas as atividades previstas no cronograma.</a:t>
            </a:r>
          </a:p>
        </p:txBody>
      </p:sp>
      <p:pic>
        <p:nvPicPr>
          <p:cNvPr descr="execucao_pmbok.pn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6419"/>
            <a:ext cx="9144000" cy="1689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MONITORAMENTO E CONTROLE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425" y="1880825"/>
            <a:ext cx="8868000" cy="26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MONITORAMENTO E CONTROLE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36300" y="1330225"/>
            <a:ext cx="8471400" cy="4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Validar o escopo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133 a 136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Validar o escopo é o processo de formalização da aceitação das entregas concluídas do projeto. Proporcionar objetividade ao processo de aceitação e aumenta a probabilidade da aceitação final do produto, serviço ou resultado, através da validação de cada entrega. 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Controlar Escopo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136 a 140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Controlar o escopo é o processo de monitoramento do progresso do escopo do projeto e do escopo do produto e gerenciamento das mudanças feitas na linha de base do escopo. Permitir que a linha de base do escopo seja mantida ao longo de todo o projeto.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MONITORAMENTO E CONTROLE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36300" y="1330225"/>
            <a:ext cx="8471400" cy="4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Controlar cronograma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185 a 192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Controlar o cronograma é o processo de monitoramento do andamento das atividades do projeto para atualização no seu progresso e gerenciamento das mudanças feitas na linha de base do cronograma para realizar o planejado. Proporciona o reconhecimento do desvio do planejado e a tomada de decisões corretivas e preventivas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Controlar custos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215 a 226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Controlar os custos é o processo de monitoramento do andamento do projeto para atualização no seu orçamento e gerenciamento das mudanças feitas na linha de base de custos, fornecendo os meios de reconhecer a variação do planejado a fim de tomar decisões corretivas e preventivas.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MONITORAMENTO E CONTROLE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36300" y="1330225"/>
            <a:ext cx="8471400" cy="4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Controlar riscos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349 a 354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Controlar os riscos é o processo de implementação de planos de respostas aos riscos, acompanhamento dos riscos identificados, monitoramento dos riscos residuais, identificação de novos riscos e avaliação da eficácia do processo de riscos durante todo o projeto. Proporciona a melhoria do grau de eficiência da abordagem dos riscos no decorrer de todo o ciclo de vida do projeto a fim de otimizar continuamente as respostas aos riscos.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OBRIGADO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4221087"/>
            <a:ext cx="8229600" cy="190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Introdução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00275" y="1100625"/>
            <a:ext cx="8672700" cy="474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O PMBOK é um manual de boas práticas aplicadas ao gerenciamento de projetos, na disciplina de GPP será responsável por fornecer as diretrizes para o gerenciamento dos projetos de cada grupo individualmente.</a:t>
            </a: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O PMBOK é composto por 47 processos divididos em cinco grupos de processos, porém muitos processos não entram no escopo da disciplina e por esse motivo e para facilitar o aluno neste contexto, vamos abordar nesta apresentação um mapa geral do PMBOK aplicado a disciplina de GPP. </a:t>
            </a: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Não veremos todos os processos e nem os grupos de processos, pois só será abordado aqueles que são aplicados no contexto de GPP para a release um da disciplina.</a:t>
            </a:r>
          </a:p>
          <a:p>
            <a:pPr indent="3873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3873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26950" y="71350"/>
            <a:ext cx="8117100" cy="58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000">
                <a:latin typeface="Arial"/>
                <a:ea typeface="Arial"/>
                <a:cs typeface="Arial"/>
                <a:sym typeface="Arial"/>
              </a:rPr>
              <a:t>Processos Gerais do PMBOK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22950" y="658449"/>
            <a:ext cx="7521000" cy="402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O Guia PMBOK possui uma sequência de leitura estipulada por especialistas</a:t>
            </a:r>
            <a:r>
              <a:rPr b="0" lang="pt-BR" sz="1200"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luxoPmbok.jpg"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550" y="1313100"/>
            <a:ext cx="8731800" cy="53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0"/>
            <a:ext cx="8229600" cy="908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PROCESSO GPP</a:t>
            </a:r>
          </a:p>
        </p:txBody>
      </p:sp>
      <p:pic>
        <p:nvPicPr>
          <p:cNvPr descr="modelagem_trabalho_pmbook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1725"/>
            <a:ext cx="9143998" cy="622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INICIAÇÃO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3264728"/>
            <a:ext cx="8229600" cy="25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Desenvolver o termo de abertura de projeto</a:t>
            </a:r>
          </a:p>
          <a:p>
            <a:pPr indent="0" lvl="0" marL="0" marR="0" rtl="0" algn="l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PMBOK: págs. 66 a 72</a:t>
            </a:r>
          </a:p>
          <a:p>
            <a:pPr indent="3873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Desenvolver o termo de abertura do projeto é o processo de desenvolver um documento que formalmente autoriza a existência de um projeto e dá ao gerente do projeto a autoridade necessária para aplicar recursos organizacionais às atividades do projeto. </a:t>
            </a:r>
          </a:p>
          <a:p>
            <a:pPr indent="3873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3873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pt-BR">
                <a:latin typeface="Arial"/>
                <a:ea typeface="Arial"/>
                <a:cs typeface="Arial"/>
                <a:sym typeface="Arial"/>
              </a:rPr>
              <a:t>Template: </a:t>
            </a:r>
            <a:r>
              <a:rPr b="0" lang="pt-BR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https://docs.google.com/viewer?url=http://www.inovagp.com/files/TAP_inovagp.doc</a:t>
            </a:r>
            <a:r>
              <a:rPr b="0" lang="pt-BR" sz="1200"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indent="3873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77007"/>
            <a:ext cx="9144000" cy="21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PLANEJAMENTO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4221087"/>
            <a:ext cx="8229600" cy="190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14274"/>
            <a:ext cx="8042100" cy="46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PLANEJAMENTO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65050"/>
            <a:ext cx="8229600" cy="46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Criar o Plano de Gerenciamento de Escopo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72 a 78</a:t>
            </a:r>
          </a:p>
          <a:p>
            <a:pPr indent="3873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Planejamento e criação de um plano de gerenciamento do escopo fornece a orientação e instruções sobre como o escopo será gerenciado ao longo de todo o projeto.</a:t>
            </a:r>
          </a:p>
          <a:p>
            <a:pPr indent="3873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 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i="1" lang="pt-BR">
                <a:latin typeface="Arial"/>
                <a:ea typeface="Arial"/>
                <a:cs typeface="Arial"/>
                <a:sym typeface="Arial"/>
              </a:rPr>
              <a:t>Template: </a:t>
            </a:r>
            <a:r>
              <a:rPr b="0"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http://docs.google.com/viewer?url=http://www.inovagp.com/files/plano_de_gerenciamento_de_escopo_inovagp.doc</a:t>
            </a:r>
            <a:r>
              <a:rPr b="0" lang="pt-BR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pt-BR">
                <a:latin typeface="Arial"/>
                <a:ea typeface="Arial"/>
                <a:cs typeface="Arial"/>
                <a:sym typeface="Arial"/>
              </a:rPr>
              <a:t>	 		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Criar o plano de gerenciamento do projeto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72 a 78.</a:t>
            </a:r>
          </a:p>
          <a:p>
            <a:pPr indent="3873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Desenvolver o plano de gerenciamento do projeto é o processo de definir, preparar e coordenar todos os planos auxiliares e integrá-los a um plano de gerenciamento de projeto abrangente.</a:t>
            </a:r>
            <a:r>
              <a:rPr b="0" lang="pt-BR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pt-BR">
                <a:latin typeface="Arial"/>
                <a:ea typeface="Arial"/>
                <a:cs typeface="Arial"/>
                <a:sym typeface="Arial"/>
              </a:rPr>
              <a:t>Documento central que define a base de todo trabalho do projeto.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pt-BR">
                <a:latin typeface="Arial"/>
                <a:ea typeface="Arial"/>
                <a:cs typeface="Arial"/>
                <a:sym typeface="Arial"/>
              </a:rPr>
              <a:t>Template: </a:t>
            </a:r>
            <a:r>
              <a:rPr b="0" i="1"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https://escritoriodeprojetos.com.br/component/jdownloads/send/8-modelos/4-plano-de-gerenciamento-do-projeto</a:t>
            </a:r>
            <a:r>
              <a:rPr b="0" i="1" lang="pt-BR" sz="1100"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PLANEJAMENTO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68650" y="1013800"/>
            <a:ext cx="8229600" cy="47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Criar o plano de gerenciamento das comunicações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287 a 297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Planejar o gerenciamento das comunicações é o processo de desenvolver uma abordagem apropriada e um plano de comunicação do projeto. Identificação e a documentação da abordagem de comunicação mais eficaz e eficiente com as partes interessadas. 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pt-BR">
                <a:latin typeface="Arial"/>
                <a:ea typeface="Arial"/>
                <a:cs typeface="Arial"/>
                <a:sym typeface="Arial"/>
              </a:rPr>
              <a:t>Template:</a:t>
            </a:r>
            <a:r>
              <a:rPr b="0" lang="pt-BR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https://docs.google.com/viewer?url=http://www.inovagp.com/files/plano_de_gerenciamento_de_comunicacoes_inovagp.doc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Criar o plano de gerenciamento de recursos humanos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256 a 267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Planejar o gerenciamento dos recursos humanos é o processo de identificação e documentação de papéis, responsabilidades, habilidades necessárias e relações hierárquicas do projeto. Estabelecimento dos papéis, responsabilidades e organogramas do projeto, além do plano de gerenciamento de pessoal.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i="1" lang="pt-BR">
                <a:latin typeface="Arial"/>
                <a:ea typeface="Arial"/>
                <a:cs typeface="Arial"/>
                <a:sym typeface="Arial"/>
              </a:rPr>
              <a:t>Template: </a:t>
            </a:r>
            <a:r>
              <a:rPr b="0"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https://docs.google.com/viewer?url=http://www.inovagp.com/files/plano_de_gerenciamento_de_RH_inovagp.doc</a:t>
            </a:r>
            <a:r>
              <a:rPr b="0" lang="pt-BR" sz="110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PLANEJAMENTO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68650" y="1013797"/>
            <a:ext cx="8229600" cy="4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Criar o plano de gerenciamento do cronograma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145 a 149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Planejar o gerenciamento do cronograma é o processo de estabelecer as políticas, os procedimentos e a documentação para o planejamento, desenvolvimento, gerenciamento, execução e controle do cronograma do projeto. Orientação e instruções sobre como o cronograma do projeto será gerenciado ao longo de todo o projeto.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pt-BR">
                <a:latin typeface="Arial"/>
                <a:ea typeface="Arial"/>
                <a:cs typeface="Arial"/>
                <a:sym typeface="Arial"/>
              </a:rPr>
              <a:t>Template:</a:t>
            </a:r>
            <a:r>
              <a:rPr b="0" lang="pt-BR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</a:t>
            </a:r>
            <a:r>
              <a:rPr b="0"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ttps://docs.google.com/viewer?url=http://www.inovagp.com/files/plano_de_gerenciamento_de_tempo_inovagp.doc</a:t>
            </a:r>
            <a:r>
              <a:rPr b="0" lang="pt-BR" sz="100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Criar o plano de gerenciamento de custos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195 a 200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Planejar o gerenciamento dos custos é o processo de estabelecer as políticas, os procedimentos e a documentação necessários para o planejamento, gerenciamento, despesas, e controle dos custos do projeto. 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pt-BR">
                <a:latin typeface="Arial"/>
                <a:ea typeface="Arial"/>
                <a:cs typeface="Arial"/>
                <a:sym typeface="Arial"/>
              </a:rPr>
              <a:t>Template:</a:t>
            </a:r>
            <a:r>
              <a:rPr b="0"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https://docs.google.com/viewer?url=http://www.inovagp.com/files/plano_de_gerenciamento_de_custo_inovagp.doc</a:t>
            </a:r>
            <a:r>
              <a:rPr b="0" lang="pt-BR" sz="110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