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Oswald"/>
      <p:regular r:id="rId15"/>
      <p:bold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slide" Target="slides/slide10.xml"/><Relationship Id="rId17" Type="http://schemas.openxmlformats.org/officeDocument/2006/relationships/font" Target="fonts/SourceSansPro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7"/>
            <a:ext cx="9229575" cy="642787"/>
            <a:chOff x="-42837" y="4443487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7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1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ll graph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5" y="636775"/>
            <a:ext cx="9203950" cy="4550900"/>
          </a:xfrm>
          <a:custGeom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5" y="768100"/>
            <a:ext cx="9210650" cy="4406200"/>
          </a:xfrm>
          <a:custGeom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0" y="44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 rot="8100000">
            <a:off x="6038980" y="72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 rot="8100000">
            <a:off x="7181980" y="76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7" y="633487"/>
            <a:ext cx="9229575" cy="642787"/>
            <a:chOff x="-42837" y="4443487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7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95700" y="706031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 rot="8100000">
            <a:off x="8699949" y="51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51" name="Shape 4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52" name="Shape 4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7"/>
            <a:ext cx="9229575" cy="642787"/>
            <a:chOff x="-42837" y="4443487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7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1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309440" y="4059250"/>
            <a:ext cx="52146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i="1" sz="3000"/>
            </a:lvl1pPr>
            <a:lvl2pPr lvl="1" rtl="0" algn="ctr">
              <a:spcBef>
                <a:spcPts val="0"/>
              </a:spcBef>
              <a:buSzPct val="100000"/>
              <a:defRPr i="1" sz="3000"/>
            </a:lvl2pPr>
            <a:lvl3pPr lvl="2" rtl="0" algn="ctr">
              <a:spcBef>
                <a:spcPts val="0"/>
              </a:spcBef>
              <a:buSzPct val="100000"/>
              <a:defRPr i="1" sz="3000"/>
            </a:lvl3pPr>
            <a:lvl4pPr lvl="3" rtl="0" algn="ctr">
              <a:spcBef>
                <a:spcPts val="0"/>
              </a:spcBef>
              <a:buSzPct val="100000"/>
              <a:defRPr i="1" sz="3000"/>
            </a:lvl4pPr>
            <a:lvl5pPr lvl="4" rtl="0" algn="ctr">
              <a:spcBef>
                <a:spcPts val="0"/>
              </a:spcBef>
              <a:buSzPct val="100000"/>
              <a:defRPr i="1" sz="3000"/>
            </a:lvl5pPr>
            <a:lvl6pPr lvl="5" rtl="0" algn="ctr">
              <a:spcBef>
                <a:spcPts val="0"/>
              </a:spcBef>
              <a:buSzPct val="100000"/>
              <a:defRPr i="1" sz="3000"/>
            </a:lvl6pPr>
            <a:lvl7pPr lvl="6" rtl="0" algn="ctr">
              <a:spcBef>
                <a:spcPts val="0"/>
              </a:spcBef>
              <a:buSzPct val="100000"/>
              <a:defRPr i="1" sz="3000"/>
            </a:lvl7pPr>
            <a:lvl8pPr lvl="7" rtl="0" algn="ctr">
              <a:spcBef>
                <a:spcPts val="0"/>
              </a:spcBef>
              <a:buSzPct val="100000"/>
              <a:defRPr i="1" sz="3000"/>
            </a:lvl8pPr>
            <a:lvl9pPr lvl="8" algn="ctr">
              <a:spcBef>
                <a:spcPts val="0"/>
              </a:spcBef>
              <a:buSzPct val="100000"/>
              <a:defRPr i="1" sz="3000"/>
            </a:lvl9pPr>
          </a:lstStyle>
          <a:p/>
        </p:txBody>
      </p:sp>
      <p:sp>
        <p:nvSpPr>
          <p:cNvPr id="117" name="Shape 117"/>
          <p:cNvSpPr txBox="1"/>
          <p:nvPr/>
        </p:nvSpPr>
        <p:spPr>
          <a:xfrm>
            <a:off x="3593400" y="55276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9600">
                <a:solidFill>
                  <a:srgbClr val="00CEF6"/>
                </a:solidFill>
              </a:rPr>
              <a:t>“</a:t>
            </a:r>
          </a:p>
        </p:txBody>
      </p:sp>
      <p:sp>
        <p:nvSpPr>
          <p:cNvPr id="118" name="Shape 118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3" name="Shape 12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Shape 124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25" name="Shape 125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26" name="Shape 126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42837" y="4443487"/>
            <a:ext cx="9229575" cy="642787"/>
            <a:chOff x="-42837" y="4443487"/>
            <a:chExt cx="9229575" cy="642787"/>
          </a:xfrm>
        </p:grpSpPr>
        <p:sp>
          <p:nvSpPr>
            <p:cNvPr id="128" name="Shape 128"/>
            <p:cNvSpPr/>
            <p:nvPr/>
          </p:nvSpPr>
          <p:spPr>
            <a:xfrm>
              <a:off x="1114450" y="49006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-42837" y="46054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6450" y="48340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38450" y="454826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019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781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448450" y="47292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829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210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591450" y="44434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972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353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734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9129737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Shape 15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895700" y="4516031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7"/>
            <a:ext cx="9229575" cy="642787"/>
            <a:chOff x="-42837" y="4443487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7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1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672562" y="1552950"/>
            <a:ext cx="3339900" cy="2665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7"/>
            <a:ext cx="9229575" cy="642787"/>
            <a:chOff x="-42837" y="4443487"/>
            <a:chExt cx="9229575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7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1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6" name="Shape 246"/>
          <p:cNvSpPr txBox="1"/>
          <p:nvPr>
            <p:ph idx="3" type="body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7"/>
            <a:ext cx="9229575" cy="642787"/>
            <a:chOff x="-42837" y="4443487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7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1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7"/>
            <a:ext cx="9229575" cy="642787"/>
            <a:chOff x="-42837" y="4443487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7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1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Clr>
                <a:srgbClr val="00CEF6"/>
              </a:buClr>
              <a:buSzPct val="100000"/>
              <a:buNone/>
              <a:defRPr sz="1400">
                <a:solidFill>
                  <a:srgbClr val="00CEF6"/>
                </a:solidFill>
              </a:defRPr>
            </a:lvl1pPr>
          </a:lstStyle>
          <a:p/>
        </p:txBody>
      </p:sp>
      <p:sp>
        <p:nvSpPr>
          <p:cNvPr id="329" name="Shape 329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0" name="Shape 330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1" name="Shape 33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4" name="Shape 33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35" name="Shape 33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36" name="Shape 33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37" name="Shape 33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338" name="Shape 338"/>
          <p:cNvGrpSpPr/>
          <p:nvPr/>
        </p:nvGrpSpPr>
        <p:grpSpPr>
          <a:xfrm>
            <a:off x="-42837" y="4443487"/>
            <a:ext cx="9229575" cy="642787"/>
            <a:chOff x="-42837" y="4443487"/>
            <a:chExt cx="9229575" cy="642787"/>
          </a:xfrm>
        </p:grpSpPr>
        <p:sp>
          <p:nvSpPr>
            <p:cNvPr id="339" name="Shape 339"/>
            <p:cNvSpPr/>
            <p:nvPr/>
          </p:nvSpPr>
          <p:spPr>
            <a:xfrm>
              <a:off x="1114450" y="49006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-42837" y="46054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876450" y="48340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38450" y="454826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3019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3400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781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162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448450" y="47292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29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210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591450" y="44434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72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8353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8734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9129737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Shape 36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895700" y="4516031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7"/>
            <a:ext cx="9229575" cy="642787"/>
            <a:chOff x="-42837" y="4443487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2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7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7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1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</p:grpSp>
      <p:sp>
        <p:nvSpPr>
          <p:cNvPr id="30" name="Shape 3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pt-BR"/>
              <a:t>Tutorial de </a:t>
            </a:r>
            <a:r>
              <a:rPr lang="pt-BR"/>
              <a:t>Métricas</a:t>
            </a:r>
          </a:p>
        </p:txBody>
      </p:sp>
      <p:sp>
        <p:nvSpPr>
          <p:cNvPr id="458" name="Shape 458"/>
          <p:cNvSpPr txBox="1"/>
          <p:nvPr>
            <p:ph idx="1" type="subTitle"/>
          </p:nvPr>
        </p:nvSpPr>
        <p:spPr>
          <a:xfrm>
            <a:off x="2309440" y="4059250"/>
            <a:ext cx="52146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pt-BR"/>
              <a:t>Caio Felipe Dias Nunes			14/0133305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pt-BR"/>
              <a:t>João Paulo Busche da Cruz		14/0023348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pt-BR"/>
              <a:t>Vinicius Pinheiro da Silva Corrêa	14/0066543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Índices aceitáveis</a:t>
            </a:r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855375" y="1573925"/>
            <a:ext cx="7619700" cy="248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Determinadas métricas possuem um valor considerável aceitável para suas análises. Diversos artigos e textos científicos exibem índices médios para os valores de cada métrica, mas isso varia de acordo com a linguagem utilizada, maturidade da equipe, etc. O ideal é que os valores sejam definidos pela própria equipe, com um embasamento científico, mas que torne possível e fluído o trabalho de forma a não prejudicar a equipe enquanto assegura a qualidade do produto.</a:t>
            </a:r>
          </a:p>
          <a:p>
            <a:pPr indent="4572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Por quê medir a qualidade de um software ?</a:t>
            </a:r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1073700" y="1720275"/>
            <a:ext cx="6996600" cy="192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pt-BR" sz="1400"/>
              <a:t>Evitar retrabalho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pt-BR" sz="1400"/>
              <a:t>Melhorar o produto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pt-BR" sz="1400"/>
              <a:t>Aliviar custos/dificuldades de manutenção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pt-BR" sz="1400"/>
              <a:t>Menor chance de “bugs”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pt-BR" sz="1400"/>
              <a:t>Melhores resultados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pt-BR"/>
              <a:t>Métricas Utilizadas		</a:t>
            </a:r>
          </a:p>
        </p:txBody>
      </p:sp>
      <p:sp>
        <p:nvSpPr>
          <p:cNvPr id="470" name="Shape 470"/>
          <p:cNvSpPr txBox="1"/>
          <p:nvPr>
            <p:ph idx="1" type="subTitle"/>
          </p:nvPr>
        </p:nvSpPr>
        <p:spPr>
          <a:xfrm>
            <a:off x="2309440" y="4059250"/>
            <a:ext cx="52146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Complexidade Ciclomática</a:t>
            </a:r>
          </a:p>
        </p:txBody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855375" y="1573925"/>
            <a:ext cx="7619700" cy="248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873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Métrica que mede a quantidade de caminhos/voltas que um software fará a partir de determinado ponto.</a:t>
            </a:r>
          </a:p>
          <a:p>
            <a:pPr indent="3873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Essa métrica serve para mensurar a complexidade de um determinado módulo do código (classe, método, etc), a partir da contagem do número de caminhos independentes que ele pode executar até o fim. Isso retorna um indicador numérico, que - baseado em um plano de qualidade previamente definido - identifica o quão complexo esse módulo está e a necessidade de uma refatoração.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Duplicação de Código</a:t>
            </a: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855375" y="1573925"/>
            <a:ext cx="7619700" cy="248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Mede a quantidade de código duplicado ou similar que um código fonte apresenta. Baseado em similaridades identificadas, essa métrica indica possíveis pontos onde talvez a criação de um método ou classe atuasse de uma maneira mais eficiente, impedindo duplicação de lógicas semelhantes e aumentando a produtividade dos desenvolvedores.</a:t>
            </a:r>
          </a:p>
          <a:p>
            <a:pPr indent="4572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Churn</a:t>
            </a:r>
          </a:p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855375" y="1573925"/>
            <a:ext cx="7619700" cy="248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Indicador que mostra quantidade de vezes que um determinado pedaço do código fonte sofreu alterações. A análise do churn é bastante peculiar, visto que ela não indica exatamente um problema, mas um possível foco de refatoração. A análise vai indicar em quais pontos do código estão tendo mais pessoas atuando, maiores modificações, etc, e isso pode levar a revelar um problema oculto exatamente nesse trecho.</a:t>
            </a:r>
          </a:p>
          <a:p>
            <a:pPr indent="4572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Smells</a:t>
            </a:r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855375" y="1573925"/>
            <a:ext cx="7619700" cy="248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“Smells” funcionam como métricas visuais que indicam possíveis pontos de refatoração do código, indicando diversos problemas diferentes. As smells funcionam como marcadores no código que mostram que determinados problemas existem ali e que precisam ser solucionados. As smells existentes variam bastante, podendo ser desde checagens de folha de estilo até trechos de código muito complexos.</a:t>
            </a:r>
          </a:p>
          <a:p>
            <a:pPr indent="4572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Coesão e Acoplamento</a:t>
            </a:r>
          </a:p>
        </p:txBody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855375" y="1573925"/>
            <a:ext cx="7619700" cy="248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 mais para linguagens orientadas a objetos, medindo coesão e acoplamento entre classes e métodos da aplicação. A coesão está relacionada a ideia de “responsabilidade única”, onde uma classe ou método deve executar somente uma operação, o que facilita sua reutilização e manutenção. Já o acoplamento se dá ao relacionamento de um método ou classe com outros, que deve ser pouco, mantendo a independência destes em relação a outros.</a:t>
            </a:r>
          </a:p>
          <a:p>
            <a:pPr indent="4572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Quantidade de linhas por método</a:t>
            </a:r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855375" y="1573925"/>
            <a:ext cx="7619700" cy="248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Mede exatamente um valor mínimo aceitável para quantidade de linhas por método, que varia de acordo com a linguagem. Essa métrica de tamanho em geral, funciona como um indicador coesão. Um método com uma quantidade elevada de linhas de código pode representar que a função não está atomizada, e que existe um excesso de responsabilidades delegadas a ela, o que pode levar a não reaproveitamento do código e dificuldades de manutenção, futuramente.</a:t>
            </a:r>
          </a:p>
          <a:p>
            <a:pPr indent="4572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