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Droid Serif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1786D20-B4B9-4DED-91D9-34825D0B412E}">
  <a:tblStyle styleId="{21786D20-B4B9-4DED-91D9-34825D0B412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DroidSerif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DroidSerif-italic.fntdata"/><Relationship Id="rId14" Type="http://schemas.openxmlformats.org/officeDocument/2006/relationships/slide" Target="slides/slide9.xml"/><Relationship Id="rId36" Type="http://schemas.openxmlformats.org/officeDocument/2006/relationships/font" Target="fonts/DroidSerif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DroidSerif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18062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0" name="Shape 10"/>
          <p:cNvSpPr txBox="1"/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se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58124" y="550425"/>
            <a:ext cx="8028197" cy="4042637"/>
          </a:xfrm>
          <a:custGeom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18062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34343"/>
              </a:buClr>
              <a:buSzPct val="100000"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18062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2037600" y="2161800"/>
            <a:ext cx="50687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1800">
                <a:solidFill>
                  <a:srgbClr val="CCCCCC"/>
                </a:solidFill>
              </a:defRPr>
            </a:lvl1pPr>
            <a:lvl2pPr lvl="1" rtl="0" algn="ctr">
              <a:spcBef>
                <a:spcPts val="0"/>
              </a:spcBef>
              <a:defRPr i="1" sz="1800">
                <a:solidFill>
                  <a:srgbClr val="CCCCCC"/>
                </a:solidFill>
              </a:defRPr>
            </a:lvl2pPr>
            <a:lvl3pPr lvl="2" rtl="0" algn="ctr">
              <a:spcBef>
                <a:spcPts val="0"/>
              </a:spcBef>
              <a:buSzPct val="100000"/>
              <a:defRPr i="1" sz="1800">
                <a:solidFill>
                  <a:srgbClr val="CCCCCC"/>
                </a:solidFill>
              </a:defRPr>
            </a:lvl3pPr>
            <a:lvl4pPr lvl="3" rtl="0" algn="ctr">
              <a:spcBef>
                <a:spcPts val="0"/>
              </a:spcBef>
              <a:defRPr i="1">
                <a:solidFill>
                  <a:srgbClr val="CCCCCC"/>
                </a:solidFill>
              </a:defRPr>
            </a:lvl4pPr>
            <a:lvl5pPr lvl="4" rtl="0" algn="ctr">
              <a:spcBef>
                <a:spcPts val="0"/>
              </a:spcBef>
              <a:defRPr i="1">
                <a:solidFill>
                  <a:srgbClr val="CCCCCC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8pPr>
            <a:lvl9pPr lvl="8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3853200" y="293593"/>
            <a:ext cx="14376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1" name="Shape 21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40975" y="956004"/>
            <a:ext cx="3621899" cy="296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81052" y="956004"/>
            <a:ext cx="3621899" cy="296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0" name="Shape 30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Clr>
                <a:srgbClr val="999999"/>
              </a:buClr>
              <a:buSzPct val="1000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58124" y="550425"/>
            <a:ext cx="8028197" cy="4042637"/>
          </a:xfrm>
          <a:custGeom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hbr.org/2016/05/embracing-agi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2296337" y="3248275"/>
            <a:ext cx="4551300" cy="39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00"/>
                </a:solidFill>
              </a:rPr>
              <a:t>Quando aderir a metodologia ágil</a:t>
            </a:r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Embracing Agile</a:t>
            </a:r>
          </a:p>
        </p:txBody>
      </p:sp>
      <p:pic>
        <p:nvPicPr>
          <p:cNvPr descr="logo_0.png"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875" y="220300"/>
            <a:ext cx="1372249" cy="10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John Deere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16650" y="825375"/>
            <a:ext cx="7310700" cy="35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"/>
              <a:t>Como resultados, houveram melhoras significativas nas áreas em que se estava aplicando a metodologia ágil, chegando a diminuir o tempo de alguns ciclos em 75%. E ainda, notam-se melhorias no engajamento e felicidade dos times, melhoras na qualidade, aumento do Velocity (quantidade de trabalho realizada em cada sprint) em mais de 200%  e em alguns times chegando até a mais de 400% de aumento.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933200" y="2163300"/>
            <a:ext cx="5277600" cy="81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Permitir que equipes "mestres" personalizem suas práticas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858675" y="528406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Analogia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Nas artes marciais japonesas, os alunos começam respeitando todas as regras do estado da arte em si.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À medida que avançam, começam a mudar a forma tradicional da arte.</a:t>
            </a:r>
          </a:p>
          <a:p>
            <a:pPr indent="-228600" lvl="0" marL="457200" algn="just">
              <a:spcBef>
                <a:spcPts val="0"/>
              </a:spcBef>
            </a:pPr>
            <a:r>
              <a:rPr lang="en"/>
              <a:t>Uma vez que se tornam alunos avançados, podem improvisar da maneira que acharem mais apropriado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SCRUM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8250" y="471900"/>
            <a:ext cx="8227500" cy="41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Pode-se dizer que o scrum funciona da mesma forma que uma arte marcial.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Quanto menos madura a equipe, mais a risca ela deve seguir a metodologia.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À medida que o nível de maturidade cresce, a mesma pode(e deve) fazer pequenas mudanças para que o framework se encaixe melhor no contexto em questão.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Uma vez "mestres", usam do scrum apenas os princípios ageis, tendo então uma metodologia própria.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Spotify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13850" y="493050"/>
            <a:ext cx="8316300" cy="41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Um dos melhores exemplos de customização do scrum é a equipe de desenvolvimento do serviço de música spotify.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Desde o nascimento da empresa, aplicou-se a metodologia ágil em todos o setores, obtendo-se um resultado positivo.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Os líderes da empresa começaram a encorajar a customização da metodologia.</a:t>
            </a:r>
          </a:p>
          <a:p>
            <a:pPr indent="-228600" lvl="0" marL="457200" algn="just">
              <a:spcBef>
                <a:spcPts val="0"/>
              </a:spcBef>
            </a:pPr>
            <a:r>
              <a:rPr lang="en"/>
              <a:t>Hoje o spotify tem uma abordagem própria do ágil baseada no scrum chamada de squad, fazendo referência ao nome de seus times internos.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857100" y="1162225"/>
            <a:ext cx="7429800" cy="213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/>
              <a:t>Destruir as barreiras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/>
              <a:t>aos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/>
              <a:t> comportamentos ágeis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858675" y="528406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08300" y="0"/>
            <a:ext cx="29274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E9E9E"/>
                </a:solidFill>
              </a:rPr>
              <a:t>Destruir as barreiras aos comportamentos ágeis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082150" y="873750"/>
            <a:ext cx="4647900" cy="35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buNone/>
            </a:pPr>
            <a:r>
              <a:rPr lang="en" sz="1800"/>
              <a:t>Uma pesquisa realizada pela Scrum Alliance, uma organização sem fins lucrativos independente com mais de 400 mil membros, levantou que mais de 70% dos praticantes ágeis relatam tensões entre suas equipes e o resto da organização. 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 sz="1800"/>
              <a:t>Darrell afirma que isso era previsível, uma vez que, os membros da mesma estão seguindo diferentes roteiros e movendo-se em diferentes velocidades.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8320" l="12939" r="14449" t="11209"/>
          <a:stretch/>
        </p:blipFill>
        <p:spPr>
          <a:xfrm>
            <a:off x="513174" y="1527899"/>
            <a:ext cx="3452325" cy="20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08300" y="0"/>
            <a:ext cx="29274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E9E9E"/>
                </a:solidFill>
              </a:rPr>
              <a:t>Destruir as barreiras aos comportamentos ágeis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152125" y="655300"/>
            <a:ext cx="4578000" cy="42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buNone/>
            </a:pPr>
            <a:r>
              <a:rPr lang="en" sz="1800"/>
              <a:t>Um case interessante é o de uma grande empresa de serviços financeiros, o qual os autores examinaram, lançou um piloto para construir seu próximo aplicativo móvel usando metodologias ágeis.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 sz="1800"/>
              <a:t>O primeiro passo executado pela empresa foi montar uma equipe. Para isso era necessário fazer a solicitação de orçamento para autorizar e financiar o projeto. O pedido entrou no grupo de submissões que disputam a aprovação no próximo processo de planejamento anual.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24" y="862049"/>
            <a:ext cx="3708974" cy="370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08300" y="0"/>
            <a:ext cx="29274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E9E9E"/>
                </a:solidFill>
              </a:rPr>
              <a:t>Destruir as barreiras aos comportamentos ágeis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016850" y="667675"/>
            <a:ext cx="5713200" cy="29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buNone/>
            </a:pPr>
            <a:r>
              <a:rPr lang="en" sz="1600"/>
              <a:t>Depois de meses de comentários, a empresa finalmente aprovou financiamento. O piloto produziu um aplicativo eficaz que os clientes elogiaram, e a equipe estava orgulhosa de seu trabalho. 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 sz="1600"/>
              <a:t>Mas antes que o aplicativo fosse lançado, ele tinha que passar no teste de vulnerabilidade em um processo tradicional "waterfall", uma sequência prolongada em que o código do computador é testado para documentação, funcionalidade, eficiência e padronização) e a fila para o processo era longa. 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5" y="470850"/>
            <a:ext cx="3299150" cy="32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45100" y="3299150"/>
            <a:ext cx="82848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just">
              <a:spcBef>
                <a:spcPts val="600"/>
              </a:spcBef>
              <a:buNone/>
            </a:pPr>
            <a:r>
              <a:rPr lang="en" sz="16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Em seguida, o aplicativo precisava ser integrado em sistemas de TI principais - o que envolveu outro processo de waterfall de seis a nove meses. No final, o tempo total de lançamento melhorou muito pouco.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893225" y="91575"/>
            <a:ext cx="3449700" cy="7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Coloque todos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na mesma página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662275" y="678525"/>
            <a:ext cx="5067900" cy="38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" sz="1800"/>
              <a:t>Se um novo aplicativo para celular for a prioridade máxima para o desenvolvimento de software de determinada organização, ele também deve ser a prioridade máxima para orçamentação, testes de vulnerabilidade e integração de software. Caso contrário, as inovações ágeis terão dificuldades na sua implementação. 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 sz="1800"/>
              <a:t>Esta é uma responsabilidade fundamental de uma equipe executiva que se pratica ágil. Portanto, fazer com o que as prioridades traçadas sejam enxergadas por todos como a prioridade desses também.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75" y="771825"/>
            <a:ext cx="2863924" cy="28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Alunos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Gabriel de Souza Clímaco - 14/0140034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Júlio César Xavier Portela de Souza - 14/0024140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Eduardo Nunes - </a:t>
            </a:r>
            <a:r>
              <a:rPr lang="en"/>
              <a:t>14/0056149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857100" y="1162225"/>
            <a:ext cx="7429800" cy="28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/>
              <a:t>Darrell, RigbyJeff, Hirotaka elaboraram 5 técnicas para eliminar essas barreiras em relação às práticas ágeis.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/>
              <a:t>São elas...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858675" y="528406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893225" y="91575"/>
            <a:ext cx="3449700" cy="7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Não mude de estruturas, altere papéis em vez disso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303750" y="642950"/>
            <a:ext cx="4426200" cy="408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" sz="1800"/>
              <a:t>Muitos executivos assumem que a criação de mais equipes interfuncionais exigirá grandes mudanças na estrutura organizacional.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 sz="1800"/>
              <a:t>Isso raramente é verdade. As equipes multifuncionais altamente capacitadas precisam, por definição, de alguma forma de gerenciamento de matrizes, mas isso exige, principalmente, que disciplinas diferentes aprendam a trabalhar em conjunto ao mesmo tempo, em vez de separadas e seqüencialmente.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00" y="517838"/>
            <a:ext cx="3613275" cy="36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985600" y="69975"/>
            <a:ext cx="31728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E9E9E"/>
                </a:solidFill>
              </a:rPr>
              <a:t>Nomeie apenas um chefe para cada decisão.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13850" y="746425"/>
            <a:ext cx="8316300" cy="37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b="1" i="1" lang="en" sz="1800"/>
              <a:t>As pessoas podem ter vários patrões, mas as decisões não podem. </a:t>
            </a:r>
            <a:r>
              <a:rPr lang="en" sz="1800"/>
              <a:t>Em um modelo de operação ágil, deve ser claro quem é responsável por comissionar uma equipe multifuncional, selecionando e substituindo os membros da equipe, nomeando o líder da equipe e aprovando as decisões da equipe.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 sz="1800"/>
              <a:t>Uma equipe de liderança ágil muitas vezes autoriza um executivo sênior a identificar os problemas críticos, os processos de design para enfrentá-los e nomear um único proprietário para cada iniciativa de inovação. Outros líderes seniores devem evitar adivinhar ou anular as decisões do proprietário. É bom fornecer orientação e assistência, mas se você não gosta dos resultados, mude o dono da iniciativa - </a:t>
            </a:r>
            <a:r>
              <a:rPr i="1" lang="en" sz="1800"/>
              <a:t>não o incapacite</a:t>
            </a:r>
            <a:r>
              <a:rPr lang="en" sz="180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985600" y="69975"/>
            <a:ext cx="31728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E9E9E"/>
                </a:solidFill>
              </a:rPr>
              <a:t>Concentre-se em equipes, não em indivíduos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13850" y="630575"/>
            <a:ext cx="8316300" cy="38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" sz="1800"/>
              <a:t>Estudos do Centro de Inteligência Coletiva do MIT e outros mostram que, embora a inteligência dos indivíduos afeta o desempenho da equipe, a inteligência coletiva da equipe é ainda mais importante. Também é muito mais fácil mudar.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 sz="1800"/>
              <a:t>As equipes ágeis usam facilitadores de processo para melhorar continuamente sua inteligência coletiva - por exemplo, esclarecendo papéis, ensinando técnicas de resolução de conflitos e assegurando que os membros da equipe contribuem igualmente.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 sz="1800"/>
              <a:t>As métricas de mudança de produção e taxas de utilização (como as pessoas ocupadas são) para resultados de negócios e felicidade da equipe (o quanto as pessoas valiosas e engajadas são) também ajuda, assim como os sistemas de reconhecimento e recompensa que ponderam os resultados da equipe mais do que os esforços individuais.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08300" y="0"/>
            <a:ext cx="29274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E9E9E"/>
                </a:solidFill>
              </a:rPr>
              <a:t>Conduzir com perguntas, não ordens.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439875" y="654750"/>
            <a:ext cx="53424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ctr">
              <a:spcBef>
                <a:spcPts val="0"/>
              </a:spcBef>
              <a:buNone/>
            </a:pPr>
            <a:r>
              <a:rPr b="1" i="1" lang="en" sz="1600"/>
              <a:t>"Diga-lhes o que fazer, e eles vão surpreendê-lo com sua ingenuidade."</a:t>
            </a:r>
            <a:r>
              <a:rPr i="1" lang="en" sz="1600"/>
              <a:t> 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00" y="597750"/>
            <a:ext cx="3065876" cy="394800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" type="body"/>
          </p:nvPr>
        </p:nvSpPr>
        <p:spPr>
          <a:xfrm>
            <a:off x="3439875" y="3755225"/>
            <a:ext cx="5225100" cy="9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buNone/>
            </a:pPr>
            <a:r>
              <a:rPr lang="en" sz="1400"/>
              <a:t>O General George S. Patton Jr., oficial militar que liderou forças norte-americanas no Mediterrâneo e Europa durante a Segunda Guerra Mundial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516075" y="1225050"/>
            <a:ext cx="5266200" cy="23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" sz="1600"/>
              <a:t>Em vez de dar ordens, os líderes em organizações ágeis aprendem a orientar com perguntas , Como</a:t>
            </a:r>
            <a:r>
              <a:rPr b="1" i="1" lang="en" sz="1600"/>
              <a:t> "O que você recomenda?" E "Como poderíamos testar isso?"</a:t>
            </a:r>
            <a:r>
              <a:rPr lang="en" sz="1600"/>
              <a:t> Esse estilo de gerenciamento ajuda os especialistas funcionais a crescer em gerentes gerais e ajuda estrategistas e organizações a evoluir de silos lutando por poder e recursos em soluções colaborativas inter-funcionais Equipes.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857100" y="1001500"/>
            <a:ext cx="7429800" cy="58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Artigo: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https://hbr.org/2016/05/embracing-agile</a:t>
            </a:r>
            <a:r>
              <a:rPr lang="en"/>
              <a:t>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979775" y="173100"/>
            <a:ext cx="31776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Contexto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Onde o ágil funciona e onde não funciona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858675" y="528406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241650" y="5142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As condições certas para aplicar o ágil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952500" y="8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{21786D20-B4B9-4DED-91D9-34825D0B412E}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Condições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Favorável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Desfavorável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Ambiente de Mercado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Condições de mercado imprevisíveis, clientes indecisos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Condições de mercado previsíveis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Envolvimento do cliente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Requisitos instáveis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Cliente engajado e disponível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Requisitos claros e estáveis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Cliente indisponível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Inovação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Problema complexo e de solução desconhecida. Especificações instáveis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Problema já resolvido e solução conhecida.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Modularidade do trabalho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Entregas incrementais possuem valor pro cliente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Mudanças tardias são gerenciáveis.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 cliente só poderá usar o software quando pronto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Mudanças tardias são caras e impossíveis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Impacto de erros provisórios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Fornecem valioso aprendizado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Podem ser catastróficas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1933125" y="2145600"/>
            <a:ext cx="5277600" cy="85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Comece pequeno e deixe a palavra espalhar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858675" y="528406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Comece pequeno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Geralmente, obtêm-se mais sucesso na introdução do ágil quando se começa pequeno. Em uma empresa, pode-se começar na TI, onde os desenvolvedores podem ter mais familiaridade com os princípios ágeis e depois passar para outras áreas, com os primeiros praticantes atuando como coaches.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John Deere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16650" y="825375"/>
            <a:ext cx="7310700" cy="35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Foi constatado por um dos responsáveis pela área de pesquisa e desenvolvimento que as técnicas tradicionais de gerência de projeto estavam atrasando a inovação.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Então, foram convidados dois gerentes de unidades para fazer um treinamento ágil, o qual não foi satisfatório, porque a maioria dos exemplos vinha do software, background que os gerentes de unidades não tinham.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John Deere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16650" y="825375"/>
            <a:ext cx="7310700" cy="35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 algn="just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Como alternativa, foi encontrado um coach ágil que sabia como trabalhar e ensinar a metodologia ágil com pessoas que não tinham um background de software e, assim, treinaram-se todos os cinco grupos de pesquisa e desenvolvimento nos anos subsequentes.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John Deere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16650" y="825375"/>
            <a:ext cx="7310700" cy="35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rPr lang="en"/>
              <a:t>Além disso, um dos responsáveis começou a escrever artigos semanais pequenos, de cerca uma página, sobre os princípios e práticas ágeis, enviá-los aos interessados e também publicar no site da empresa. A comunidade de interessados foi crescendo cada vez mais.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