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Montserrat"/>
      <p:regular r:id="rId22"/>
      <p:bold r:id="rId23"/>
      <p:italic r:id="rId24"/>
      <p:boldItalic r:id="rId25"/>
    </p:embeddedFont>
    <p:embeddedFont>
      <p:font typeface="Didact Gothic"/>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regular.fntdata"/><Relationship Id="rId21" Type="http://schemas.openxmlformats.org/officeDocument/2006/relationships/slide" Target="slides/slide17.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DidactGothic-regular.fntdata"/><Relationship Id="rId25"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O Recrutamento de clientes colaborativos segue os seguintes passos:</a:t>
            </a:r>
          </a:p>
          <a:p>
            <a:pPr lvl="0">
              <a:spcBef>
                <a:spcPts val="0"/>
              </a:spcBef>
              <a:buClr>
                <a:schemeClr val="dk1"/>
              </a:buClr>
              <a:buSzPct val="100000"/>
              <a:buFont typeface="Arial"/>
              <a:buNone/>
            </a:pPr>
            <a:r>
              <a:rPr lang="en">
                <a:solidFill>
                  <a:schemeClr val="dk1"/>
                </a:solidFill>
              </a:rPr>
              <a:t>Gerenciando e liderando times ágeis de engenharia;</a:t>
            </a:r>
          </a:p>
          <a:p>
            <a:pPr lvl="0">
              <a:spcBef>
                <a:spcPts val="0"/>
              </a:spcBef>
              <a:buClr>
                <a:schemeClr val="dk1"/>
              </a:buClr>
              <a:buSzPct val="100000"/>
              <a:buFont typeface="Arial"/>
              <a:buNone/>
            </a:pPr>
            <a:r>
              <a:rPr lang="en">
                <a:solidFill>
                  <a:schemeClr val="dk1"/>
                </a:solidFill>
              </a:rPr>
              <a:t>Planejamento e previsão no processo de desenvolvimento ágil;</a:t>
            </a:r>
          </a:p>
          <a:p>
            <a:pPr lvl="0">
              <a:spcBef>
                <a:spcPts val="0"/>
              </a:spcBef>
              <a:buClr>
                <a:schemeClr val="dk1"/>
              </a:buClr>
              <a:buSzPct val="100000"/>
              <a:buFont typeface="Arial"/>
              <a:buNone/>
            </a:pPr>
            <a:r>
              <a:rPr lang="en">
                <a:solidFill>
                  <a:schemeClr val="dk1"/>
                </a:solidFill>
              </a:rPr>
              <a:t>Coordenação no processo de desenvolvimento ágil;</a:t>
            </a:r>
          </a:p>
          <a:p>
            <a:pPr lvl="0">
              <a:spcBef>
                <a:spcPts val="0"/>
              </a:spcBef>
              <a:buClr>
                <a:schemeClr val="dk1"/>
              </a:buClr>
              <a:buSzPct val="100000"/>
              <a:buFont typeface="Arial"/>
              <a:buNone/>
            </a:pPr>
            <a:r>
              <a:rPr lang="en">
                <a:solidFill>
                  <a:schemeClr val="dk1"/>
                </a:solidFill>
              </a:rPr>
              <a:t>Recrutando clientes colaborativos;</a:t>
            </a:r>
          </a:p>
          <a:p>
            <a:pPr lvl="0">
              <a:spcBef>
                <a:spcPts val="0"/>
              </a:spcBef>
              <a:buClr>
                <a:schemeClr val="dk1"/>
              </a:buClr>
              <a:buSzPct val="100000"/>
              <a:buFont typeface="Arial"/>
              <a:buNone/>
            </a:pPr>
            <a:r>
              <a:rPr lang="en">
                <a:solidFill>
                  <a:schemeClr val="dk1"/>
                </a:solidFill>
              </a:rPr>
              <a:t>É possível notar que os cuidados de planejamento e coordenação foram aplicados pela empresa Cisco,</a:t>
            </a: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A mudança de método cascata tem impacto para as atribuições dos cargos de pleno e sênior principalmente. Pois, estão mais acomodados com criar e entregar tarefas gerenciadas pelo cronograma, que eles mesmo gerenciam, diferentemente do ritmo ágil, onde cada engenheiro tem uma grande autonomia. Há diferença também no gerenciamento dos prazos, pois no cascata, a entrega só é feita ao final, e no os antigos engenheiros tem que se planejar para realizar entregas a cada duas semanas ou mensalmente. Os engenheiros receberam maior autonomia em suas atividades, o que possibilitou eles poderem se comunicar diretamente com o diretor de unidade, removendo a necessidade de reuniões com os gerentes para passar o acompanhamento do projeto e do cronograma.</a:t>
            </a:r>
          </a:p>
          <a:p>
            <a:pPr lvl="0" rtl="0">
              <a:spcBef>
                <a:spcPts val="0"/>
              </a:spcBef>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Diferentemente da metodologia do cascata que possuía ciclos de aproximadamente 12 a 18 meses com fases bem definidas para cada etapa do projeto em que era possível predizer com exatidão como o projeto estava, no ágil, o feedback do cliente a cada 2 semanas, possibilita que o projeto mude de rumo, fazendo com que usa previsibilidade seja bastante diminuída. É sugerido que seja planejado em alto nível um provável calendário de sprints, e planeja-se apenas algumas semanas a frente, nunca muitos meses.</a:t>
            </a:r>
            <a:br>
              <a:rPr lang="en">
                <a:solidFill>
                  <a:schemeClr val="dk1"/>
                </a:solidFill>
              </a:rPr>
            </a:br>
            <a:r>
              <a:rPr lang="en">
                <a:solidFill>
                  <a:schemeClr val="dk1"/>
                </a:solidFill>
              </a:rPr>
              <a:t>Diferentemente do que é esperado, na Cisco eles conseguem planejar trimestres de trabalho, mas quando há uma mudança, os funcionários precisam seguir rígidas linhas de guia para conseguir efetivar a mudança. Isso é possível, pois quando há produtos novos há uma equipe de engenheiros preparada somente para gerenciar as atividades desenvolvidas pelo time de execução. Para garantir que o produto será planejado e ajustado a mudanças adequadamente, a Cisco mantém em sua equipe de planejamento somente os engenheiros mais experientes, por saberem mais como lidar com os problemas relacionados ao desenvolvimento de produtos.</a:t>
            </a:r>
          </a:p>
          <a:p>
            <a:pPr lvl="0" rtl="0">
              <a:spcBef>
                <a:spcPts val="0"/>
              </a:spcBef>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Quando trata-se de adotar as metodologias ágeis, surgem 3 níveis de problemas de coordenação: O nível interno trata da dificuldade de coordenar a própria equipe, pois para garantir a entrega em 2 semanas a equipe tem um trabalho árduo de realizar a implementação, assim como os testes e a revisão do código. Para conseguir garantir isso, eles otimizam o tamanho dos times e reduzem ao máximo o número de tarefas simultâneas.</a:t>
            </a:r>
          </a:p>
          <a:p>
            <a:pPr lvl="0">
              <a:spcBef>
                <a:spcPts val="0"/>
              </a:spcBef>
              <a:buClr>
                <a:schemeClr val="dk1"/>
              </a:buClr>
              <a:buSzPct val="100000"/>
              <a:buFont typeface="Arial"/>
              <a:buNone/>
            </a:pPr>
            <a:r>
              <a:rPr lang="en">
                <a:solidFill>
                  <a:schemeClr val="dk1"/>
                </a:solidFill>
              </a:rPr>
              <a:t>O problema da coordenação entre departamento surge quando há vários subprodutos de um mesmo projeto (Hardware e Software) em que as equipes de cada subproduto precisam trocar informações, mas cada uma delas segue uma metodologia diferente. Para isto, eles fazem com que uma equipe responsável pelo design do produto gaste um esforço muito grande de forma que o projeto pareça-se com um framework que possibilite uso de metodologias ágeis para o desenvolvimento de software, enquanto a outra equipe trabalha com metodologia mais tradicional, e dessa forma, o projeto aceita as mudanças, mas com o menor número possível delas.</a:t>
            </a:r>
          </a:p>
          <a:p>
            <a:pPr lvl="0">
              <a:spcBef>
                <a:spcPts val="0"/>
              </a:spcBef>
              <a:buClr>
                <a:schemeClr val="dk1"/>
              </a:buClr>
              <a:buSzPct val="100000"/>
              <a:buFont typeface="Arial"/>
              <a:buNone/>
            </a:pPr>
            <a:r>
              <a:rPr lang="en">
                <a:solidFill>
                  <a:schemeClr val="dk1"/>
                </a:solidFill>
              </a:rPr>
              <a:t>Na comunicação externa, a Cisco precisa manter um sistema de coordenação e monitoramento muito intenso para prevenir que erros como a geração de 80% de retrabalho aconteça, de forma que o cliente fique bastante próximo.</a:t>
            </a:r>
          </a:p>
          <a:p>
            <a:pPr lvl="0" rtl="0">
              <a:spcBef>
                <a:spcPts val="0"/>
              </a:spcBef>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Os cliente colaborativos esperados pelos times ágeis, geralmente são diferentes dos clientes usuais da Cisco, pois eles entendem que precisam colaborar e fornecer feedback para os produtos que ainda estão em desenvolvimento e precisam de ajustes. E nem todos os tipos de clientes são capazes de realizar as tarefas exigidas.</a:t>
            </a:r>
            <a:br>
              <a:rPr lang="en">
                <a:solidFill>
                  <a:schemeClr val="dk1"/>
                </a:solidFill>
              </a:rPr>
            </a:br>
            <a:r>
              <a:rPr lang="en">
                <a:solidFill>
                  <a:schemeClr val="dk1"/>
                </a:solidFill>
              </a:rPr>
              <a:t>Um investidor possui uma vasta área horizontal e portanto, precisa de produtos posicionados na horizontal. Uma outra financiadora precisa de camadas extras de segurança e privacidade que são incompatíveis com os requisitos anteriores. A solução está em escolher clientes mais colaborativos que auxiliem a entender todos os requisitos necessários do produto e que possibilitem a equipe a validar o produto com eles a todo momento.</a:t>
            </a:r>
          </a:p>
          <a:p>
            <a:pPr lvl="0" rtl="0">
              <a:spcBef>
                <a:spcPts val="0"/>
              </a:spcBef>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No artigo, eles realizaram um estudo de caso para a grande companhia Cisco Systems, esta companhia é produtora de hardwares de redes. Ou seja, produzem switches, roteadores, blades Switches, serviços de comunicação endpoint pela rede, hardwares de segurança de rede entre outros. Além disso, ela fornece também serviços de cloud, para armazenamento, processamento, tráfego de rede, hospedagem de serviços entre outros.</a:t>
            </a:r>
          </a:p>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Existem problemas enfrentados por muitas organizações que já utilizam o métodos de desenvolvimentos tradicionais e que desejam passar a adotar as práticas ágeis. Muitas dessas organizações são grandes, com um elevado número de empregados já acostumados com as metodologias anteriores. Dado o grande número de funcionários e que boa parte destes funcionários estão somente acostumados com outras metodologias, as empresas enfrentam problemas tanto gerenciais quanto de transição. Este problemas foram encontrados na Cisco e foram abordados na produção do artigo identificando os problemas e possíveis soluções para eles</a:t>
            </a:r>
          </a:p>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Na Cisco, utiliza-se o modelo de desenvolvimento castaca, no qual todos os requisitos para o produto e o desenho dele é realizado nas primeiras fases, em seguida é feita as etapas de implementação e verificação dos produtos e no final, faz-se apenas a manutenção dos produtos. Todos os engenheros estão treinados e conhecem todo o processo de desenvolvimento muito bem.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Conhecendo a dificuldade para fazer os times esquecerem os pensamentos e hábitos antigos, a Cisco estabeleceu um grupo dedicado, Agile Tiger Team (ATT) para auxiliar os times na mudança de comportamento para a metodologia ágil.</a:t>
            </a:r>
            <a:br>
              <a:rPr lang="en">
                <a:solidFill>
                  <a:schemeClr val="dk1"/>
                </a:solidFill>
              </a:rPr>
            </a:br>
            <a:r>
              <a:rPr lang="en">
                <a:solidFill>
                  <a:schemeClr val="dk1"/>
                </a:solidFill>
              </a:rPr>
              <a:t>A ATT teve a responsabilidade de avaliar as atividades de transição descritas.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solidFill>
                  <a:schemeClr val="dk1"/>
                </a:solidFill>
              </a:rPr>
              <a:t>Os benefícios da avaliação podem ser checados em 3 áreas, sendo elas o tempo de mercado, satisfação do cliente e engajamento do cliente com o projeto.</a:t>
            </a:r>
          </a:p>
          <a:p>
            <a:pPr lvl="0">
              <a:spcBef>
                <a:spcPts val="0"/>
              </a:spcBef>
              <a:buNone/>
            </a:pPr>
            <a:r>
              <a:t/>
            </a:r>
            <a:endParaRPr>
              <a:solidFill>
                <a:schemeClr val="dk1"/>
              </a:solidFill>
            </a:endParaRPr>
          </a:p>
          <a:p>
            <a:pPr lvl="0" rtl="0">
              <a:spcBef>
                <a:spcPts val="0"/>
              </a:spcBef>
              <a:buNone/>
            </a:pPr>
            <a:r>
              <a:rPr lang="en">
                <a:solidFill>
                  <a:schemeClr val="dk1"/>
                </a:solidFill>
              </a:rPr>
              <a:t>A avaliação de prontidão consiste na identificação de benefícios cruciais para o projeto. Cisco percebeu que era necessário definir os seguintes tópicos para efetuar avaliação de prontidão:</a:t>
            </a:r>
            <a:br>
              <a:rPr lang="en">
                <a:solidFill>
                  <a:schemeClr val="dk1"/>
                </a:solidFill>
              </a:rPr>
            </a:br>
            <a:r>
              <a:rPr lang="en">
                <a:solidFill>
                  <a:schemeClr val="dk1"/>
                </a:solidFill>
              </a:rPr>
              <a:t>Acordo de liderança consiste em conversar com os líderes de cada equipe e definir os pontos que devem ser adaptados para a nova metodologia.</a:t>
            </a:r>
            <a:br>
              <a:rPr lang="en">
                <a:solidFill>
                  <a:schemeClr val="dk1"/>
                </a:solidFill>
              </a:rPr>
            </a:br>
            <a:r>
              <a:rPr lang="en">
                <a:solidFill>
                  <a:schemeClr val="dk1"/>
                </a:solidFill>
              </a:rPr>
              <a:t>Interdependência das atividades mínimas para a equipe de engenharia consiste em avaliar do produto em que a equipe de engenheiros está trabalhando.</a:t>
            </a:r>
            <a:br>
              <a:rPr lang="en">
                <a:solidFill>
                  <a:schemeClr val="dk1"/>
                </a:solidFill>
              </a:rPr>
            </a:br>
            <a:r>
              <a:rPr lang="en">
                <a:solidFill>
                  <a:schemeClr val="dk1"/>
                </a:solidFill>
              </a:rPr>
              <a:t>Desenvolvimento de produto no estágio inicial é a diminuição do impacto das mudanças no projeto.</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O auxílio na transição consiste na identificação das áreas em que se pode aplicar a metodologia ágil, execução de treinamentos para as equipes inexperientes com esta nova tecnologia. A definição de que os Coachs deveria, verificar o andamento da transição como um todo e não apenas a aplição da mudança de metodologia. Importante também ressaltar para as equipes que existem apenas boas práticas e nada é “lei” na metodologia ágil, a cultura de melhoria contínua deve ser aplicada.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bg>
      <p:bgPr>
        <a:solidFill>
          <a:srgbClr val="182A2E"/>
        </a:solidFill>
      </p:bgPr>
    </p:bg>
    <p:spTree>
      <p:nvGrpSpPr>
        <p:cNvPr id="8" name="Shape 8"/>
        <p:cNvGrpSpPr/>
        <p:nvPr/>
      </p:nvGrpSpPr>
      <p:grpSpPr>
        <a:xfrm>
          <a:off x="0" y="0"/>
          <a:ext cx="0" cy="0"/>
          <a:chOff x="0" y="0"/>
          <a:chExt cx="0" cy="0"/>
        </a:xfrm>
      </p:grpSpPr>
      <p:sp>
        <p:nvSpPr>
          <p:cNvPr id="9" name="Shape 9"/>
          <p:cNvSpPr txBox="1"/>
          <p:nvPr>
            <p:ph type="ctrTitle"/>
          </p:nvPr>
        </p:nvSpPr>
        <p:spPr>
          <a:xfrm>
            <a:off x="1176778" y="1610825"/>
            <a:ext cx="6346800" cy="1159799"/>
          </a:xfrm>
          <a:prstGeom prst="rect">
            <a:avLst/>
          </a:prstGeom>
        </p:spPr>
        <p:txBody>
          <a:bodyPr anchorCtr="0" anchor="t" bIns="91425" lIns="91425" rIns="91425"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10" name="Shape 10"/>
          <p:cNvSpPr/>
          <p:nvPr/>
        </p:nvSpPr>
        <p:spPr>
          <a:xfrm>
            <a:off x="1295200" y="1034400"/>
            <a:ext cx="574499" cy="574499"/>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11" name="Shape 11"/>
        <p:cNvGrpSpPr/>
        <p:nvPr/>
      </p:nvGrpSpPr>
      <p:grpSpPr>
        <a:xfrm>
          <a:off x="0" y="0"/>
          <a:ext cx="0" cy="0"/>
          <a:chOff x="0" y="0"/>
          <a:chExt cx="0" cy="0"/>
        </a:xfrm>
      </p:grpSpPr>
      <p:sp>
        <p:nvSpPr>
          <p:cNvPr id="12" name="Shape 12"/>
          <p:cNvSpPr txBox="1"/>
          <p:nvPr>
            <p:ph type="ctrTitle"/>
          </p:nvPr>
        </p:nvSpPr>
        <p:spPr>
          <a:xfrm>
            <a:off x="1178378" y="1583350"/>
            <a:ext cx="6550500" cy="11597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 name="Shape 13"/>
          <p:cNvSpPr txBox="1"/>
          <p:nvPr>
            <p:ph idx="1" type="subTitle"/>
          </p:nvPr>
        </p:nvSpPr>
        <p:spPr>
          <a:xfrm>
            <a:off x="1178378" y="3144850"/>
            <a:ext cx="6550500" cy="784799"/>
          </a:xfrm>
          <a:prstGeom prst="rect">
            <a:avLst/>
          </a:prstGeom>
        </p:spPr>
        <p:txBody>
          <a:bodyPr anchorCtr="0" anchor="t" bIns="91425" lIns="91425" rIns="91425" tIns="91425"/>
          <a:lstStyle>
            <a:lvl1pPr lvl="0" rtl="0">
              <a:spcBef>
                <a:spcPts val="0"/>
              </a:spcBef>
              <a:buClr>
                <a:srgbClr val="FFFFFF"/>
              </a:buClr>
              <a:buNone/>
              <a:defRPr>
                <a:solidFill>
                  <a:srgbClr val="FFFFFF"/>
                </a:solidFill>
              </a:defRPr>
            </a:lvl1pPr>
            <a:lvl2pPr lvl="1" rtl="0">
              <a:spcBef>
                <a:spcPts val="0"/>
              </a:spcBef>
              <a:buClr>
                <a:srgbClr val="FFFFFF"/>
              </a:buClr>
              <a:buSzPct val="100000"/>
              <a:buNone/>
              <a:defRPr sz="3000">
                <a:solidFill>
                  <a:srgbClr val="FFFFFF"/>
                </a:solidFill>
              </a:defRPr>
            </a:lvl2pPr>
            <a:lvl3pPr lvl="2" rtl="0">
              <a:spcBef>
                <a:spcPts val="0"/>
              </a:spcBef>
              <a:buClr>
                <a:srgbClr val="FFFFFF"/>
              </a:buClr>
              <a:buSzPct val="100000"/>
              <a:buNone/>
              <a:defRPr sz="3000">
                <a:solidFill>
                  <a:srgbClr val="FFFFFF"/>
                </a:solidFill>
              </a:defRPr>
            </a:lvl3pPr>
            <a:lvl4pPr lvl="3" rtl="0">
              <a:spcBef>
                <a:spcPts val="0"/>
              </a:spcBef>
              <a:buClr>
                <a:srgbClr val="FFFFFF"/>
              </a:buClr>
              <a:buSzPct val="100000"/>
              <a:buNone/>
              <a:defRPr sz="3000">
                <a:solidFill>
                  <a:srgbClr val="FFFFFF"/>
                </a:solidFill>
              </a:defRPr>
            </a:lvl4pPr>
            <a:lvl5pPr lvl="4" rtl="0">
              <a:spcBef>
                <a:spcPts val="0"/>
              </a:spcBef>
              <a:buClr>
                <a:srgbClr val="FFFFFF"/>
              </a:buClr>
              <a:buSzPct val="100000"/>
              <a:buNone/>
              <a:defRPr sz="3000">
                <a:solidFill>
                  <a:srgbClr val="FFFFFF"/>
                </a:solidFill>
              </a:defRPr>
            </a:lvl5pPr>
            <a:lvl6pPr lvl="5" rtl="0">
              <a:spcBef>
                <a:spcPts val="0"/>
              </a:spcBef>
              <a:buClr>
                <a:srgbClr val="FFFFFF"/>
              </a:buClr>
              <a:buSzPct val="100000"/>
              <a:buNone/>
              <a:defRPr sz="3000">
                <a:solidFill>
                  <a:srgbClr val="FFFFFF"/>
                </a:solidFill>
              </a:defRPr>
            </a:lvl6pPr>
            <a:lvl7pPr lvl="6" rtl="0">
              <a:spcBef>
                <a:spcPts val="0"/>
              </a:spcBef>
              <a:buClr>
                <a:srgbClr val="FFFFFF"/>
              </a:buClr>
              <a:buSzPct val="100000"/>
              <a:buNone/>
              <a:defRPr sz="3000">
                <a:solidFill>
                  <a:srgbClr val="FFFFFF"/>
                </a:solidFill>
              </a:defRPr>
            </a:lvl7pPr>
            <a:lvl8pPr lvl="7" rtl="0">
              <a:spcBef>
                <a:spcPts val="0"/>
              </a:spcBef>
              <a:buClr>
                <a:srgbClr val="FFFFFF"/>
              </a:buClr>
              <a:buSzPct val="100000"/>
              <a:buNone/>
              <a:defRPr sz="3000">
                <a:solidFill>
                  <a:srgbClr val="FFFFFF"/>
                </a:solidFill>
              </a:defRPr>
            </a:lvl8pPr>
            <a:lvl9pPr lvl="8" rtl="0">
              <a:spcBef>
                <a:spcPts val="0"/>
              </a:spcBef>
              <a:buClr>
                <a:srgbClr val="FFFFFF"/>
              </a:buClr>
              <a:buSzPct val="100000"/>
              <a:buNone/>
              <a:defRPr sz="3000">
                <a:solidFill>
                  <a:srgbClr val="FFFFFF"/>
                </a:solidFill>
              </a:defRPr>
            </a:lvl9pPr>
          </a:lstStyle>
          <a:p/>
        </p:txBody>
      </p:sp>
      <p:sp>
        <p:nvSpPr>
          <p:cNvPr id="14" name="Shape 14"/>
          <p:cNvSpPr/>
          <p:nvPr/>
        </p:nvSpPr>
        <p:spPr>
          <a:xfrm>
            <a:off x="1295200" y="1034400"/>
            <a:ext cx="574499" cy="574499"/>
          </a:xfrm>
          <a:prstGeom prst="rect">
            <a:avLst/>
          </a:prstGeom>
          <a:solidFill>
            <a:srgbClr val="182A2E"/>
          </a:solidFill>
          <a:ln>
            <a:noFill/>
          </a:ln>
        </p:spPr>
        <p:txBody>
          <a:bodyPr anchorCtr="0" anchor="ctr" bIns="91425" lIns="91425" rIns="91425" tIns="91425">
            <a:noAutofit/>
          </a:bodyPr>
          <a:lstStyle/>
          <a:p>
            <a:pPr lvl="0">
              <a:spcBef>
                <a:spcPts val="0"/>
              </a:spcBef>
              <a:buNone/>
            </a:pPr>
            <a:r>
              <a:t/>
            </a:r>
            <a:endParaRPr>
              <a:solidFill>
                <a:srgbClr val="182A2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15" name="Shape 15"/>
        <p:cNvGrpSpPr/>
        <p:nvPr/>
      </p:nvGrpSpPr>
      <p:grpSpPr>
        <a:xfrm>
          <a:off x="0" y="0"/>
          <a:ext cx="0" cy="0"/>
          <a:chOff x="0" y="0"/>
          <a:chExt cx="0" cy="0"/>
        </a:xfrm>
      </p:grpSpPr>
      <p:sp>
        <p:nvSpPr>
          <p:cNvPr id="16" name="Shape 16"/>
          <p:cNvSpPr txBox="1"/>
          <p:nvPr>
            <p:ph idx="1" type="body"/>
          </p:nvPr>
        </p:nvSpPr>
        <p:spPr>
          <a:xfrm>
            <a:off x="1176778" y="1704600"/>
            <a:ext cx="6419400" cy="819899"/>
          </a:xfrm>
          <a:prstGeom prst="rect">
            <a:avLst/>
          </a:prstGeom>
        </p:spPr>
        <p:txBody>
          <a:bodyPr anchorCtr="0" anchor="t" bIns="91425" lIns="91425" rIns="91425" tIns="91425"/>
          <a:lstStyle>
            <a:lvl1pPr lvl="0" rtl="0">
              <a:spcBef>
                <a:spcPts val="0"/>
              </a:spcBef>
              <a:buSzPct val="100000"/>
              <a:buFont typeface="Montserrat"/>
              <a:defRPr b="1" sz="3000">
                <a:latin typeface="Montserrat"/>
                <a:ea typeface="Montserrat"/>
                <a:cs typeface="Montserrat"/>
                <a:sym typeface="Montserrat"/>
              </a:defRPr>
            </a:lvl1pPr>
            <a:lvl2pPr lvl="1" rtl="0">
              <a:spcBef>
                <a:spcPts val="0"/>
              </a:spcBef>
              <a:buSzPct val="100000"/>
              <a:buFont typeface="Montserrat"/>
              <a:defRPr b="1" sz="3000">
                <a:latin typeface="Montserrat"/>
                <a:ea typeface="Montserrat"/>
                <a:cs typeface="Montserrat"/>
                <a:sym typeface="Montserrat"/>
              </a:defRPr>
            </a:lvl2pPr>
            <a:lvl3pPr lvl="2" rtl="0">
              <a:spcBef>
                <a:spcPts val="0"/>
              </a:spcBef>
              <a:buSzPct val="100000"/>
              <a:buFont typeface="Montserrat"/>
              <a:defRPr b="1" sz="3000">
                <a:latin typeface="Montserrat"/>
                <a:ea typeface="Montserrat"/>
                <a:cs typeface="Montserrat"/>
                <a:sym typeface="Montserrat"/>
              </a:defRPr>
            </a:lvl3pPr>
            <a:lvl4pPr lvl="3" rtl="0">
              <a:spcBef>
                <a:spcPts val="0"/>
              </a:spcBef>
              <a:buSzPct val="100000"/>
              <a:buFont typeface="Montserrat"/>
              <a:defRPr b="1" sz="3000">
                <a:latin typeface="Montserrat"/>
                <a:ea typeface="Montserrat"/>
                <a:cs typeface="Montserrat"/>
                <a:sym typeface="Montserrat"/>
              </a:defRPr>
            </a:lvl4pPr>
            <a:lvl5pPr lvl="4" rtl="0">
              <a:spcBef>
                <a:spcPts val="0"/>
              </a:spcBef>
              <a:buSzPct val="100000"/>
              <a:buFont typeface="Montserrat"/>
              <a:defRPr b="1" sz="3000">
                <a:latin typeface="Montserrat"/>
                <a:ea typeface="Montserrat"/>
                <a:cs typeface="Montserrat"/>
                <a:sym typeface="Montserrat"/>
              </a:defRPr>
            </a:lvl5pPr>
            <a:lvl6pPr lvl="5" rtl="0">
              <a:spcBef>
                <a:spcPts val="0"/>
              </a:spcBef>
              <a:buSzPct val="100000"/>
              <a:buFont typeface="Montserrat"/>
              <a:defRPr b="1" sz="3000">
                <a:latin typeface="Montserrat"/>
                <a:ea typeface="Montserrat"/>
                <a:cs typeface="Montserrat"/>
                <a:sym typeface="Montserrat"/>
              </a:defRPr>
            </a:lvl6pPr>
            <a:lvl7pPr lvl="6" rtl="0">
              <a:spcBef>
                <a:spcPts val="0"/>
              </a:spcBef>
              <a:buSzPct val="100000"/>
              <a:buFont typeface="Montserrat"/>
              <a:defRPr b="1" sz="3000">
                <a:latin typeface="Montserrat"/>
                <a:ea typeface="Montserrat"/>
                <a:cs typeface="Montserrat"/>
                <a:sym typeface="Montserrat"/>
              </a:defRPr>
            </a:lvl7pPr>
            <a:lvl8pPr lvl="7" rtl="0">
              <a:spcBef>
                <a:spcPts val="0"/>
              </a:spcBef>
              <a:buSzPct val="100000"/>
              <a:buFont typeface="Montserrat"/>
              <a:defRPr b="1" sz="3000">
                <a:latin typeface="Montserrat"/>
                <a:ea typeface="Montserrat"/>
                <a:cs typeface="Montserrat"/>
                <a:sym typeface="Montserrat"/>
              </a:defRPr>
            </a:lvl8pPr>
            <a:lvl9pPr lvl="8">
              <a:spcBef>
                <a:spcPts val="0"/>
              </a:spcBef>
              <a:buSzPct val="100000"/>
              <a:buFont typeface="Montserrat"/>
              <a:defRPr b="1" sz="3000">
                <a:latin typeface="Montserrat"/>
                <a:ea typeface="Montserrat"/>
                <a:cs typeface="Montserrat"/>
                <a:sym typeface="Montserrat"/>
              </a:defRPr>
            </a:lvl9pPr>
          </a:lstStyle>
          <a:p/>
        </p:txBody>
      </p:sp>
      <p:sp>
        <p:nvSpPr>
          <p:cNvPr id="17" name="Shape 17"/>
          <p:cNvSpPr/>
          <p:nvPr/>
        </p:nvSpPr>
        <p:spPr>
          <a:xfrm>
            <a:off x="1295200" y="1034400"/>
            <a:ext cx="574499" cy="574499"/>
          </a:xfrm>
          <a:prstGeom prst="rect">
            <a:avLst/>
          </a:prstGeom>
          <a:solidFill>
            <a:srgbClr val="182A2E"/>
          </a:solidFill>
          <a:ln>
            <a:noFill/>
          </a:ln>
        </p:spPr>
        <p:txBody>
          <a:bodyPr anchorCtr="0" anchor="ctr" bIns="91425" lIns="91425" rIns="91425" tIns="91425">
            <a:noAutofit/>
          </a:bodyPr>
          <a:lstStyle/>
          <a:p>
            <a:pPr lvl="0">
              <a:spcBef>
                <a:spcPts val="0"/>
              </a:spcBef>
              <a:buNone/>
            </a:pPr>
            <a:r>
              <a:t/>
            </a:r>
            <a:endParaRPr/>
          </a:p>
        </p:txBody>
      </p:sp>
      <p:sp>
        <p:nvSpPr>
          <p:cNvPr id="18" name="Shape 18"/>
          <p:cNvSpPr/>
          <p:nvPr/>
        </p:nvSpPr>
        <p:spPr>
          <a:xfrm>
            <a:off x="1434145" y="1219732"/>
            <a:ext cx="296600" cy="203850"/>
          </a:xfrm>
          <a:prstGeom prst="rect">
            <a:avLst/>
          </a:prstGeom>
        </p:spPr>
        <p:txBody>
          <a:bodyPr>
            <a:prstTxWarp prst="textPlain"/>
          </a:bodyPr>
          <a:lstStyle/>
          <a:p>
            <a:pPr lvl="0" algn="ctr"/>
            <a:r>
              <a:rPr b="0" i="0">
                <a:ln cap="flat" cmpd="sng" w="9525">
                  <a:solidFill>
                    <a:srgbClr val="FFFFFF"/>
                  </a:solidFill>
                  <a:prstDash val="solid"/>
                  <a:round/>
                  <a:headEnd len="med" w="med" type="none"/>
                  <a:tailEnd len="med" w="med" type="none"/>
                </a:ln>
                <a:noFill/>
                <a:latin typeface="Montserrat"/>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19" name="Shape 19"/>
        <p:cNvGrpSpPr/>
        <p:nvPr/>
      </p:nvGrpSpPr>
      <p:grpSpPr>
        <a:xfrm>
          <a:off x="0" y="0"/>
          <a:ext cx="0" cy="0"/>
          <a:chOff x="0" y="0"/>
          <a:chExt cx="0" cy="0"/>
        </a:xfrm>
      </p:grpSpPr>
      <p:sp>
        <p:nvSpPr>
          <p:cNvPr id="20" name="Shape 20"/>
          <p:cNvSpPr txBox="1"/>
          <p:nvPr>
            <p:ph type="title"/>
          </p:nvPr>
        </p:nvSpPr>
        <p:spPr>
          <a:xfrm>
            <a:off x="1164100" y="1608900"/>
            <a:ext cx="6815699" cy="1925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1164100" y="2925350"/>
            <a:ext cx="6815699" cy="1579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p:nvPr/>
        </p:nvSpPr>
        <p:spPr>
          <a:xfrm>
            <a:off x="1295200" y="1034400"/>
            <a:ext cx="574499" cy="574499"/>
          </a:xfrm>
          <a:prstGeom prst="rect">
            <a:avLst/>
          </a:prstGeom>
          <a:solidFill>
            <a:srgbClr val="182A2E"/>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23" name="Shape 23"/>
        <p:cNvGrpSpPr/>
        <p:nvPr/>
      </p:nvGrpSpPr>
      <p:grpSpPr>
        <a:xfrm>
          <a:off x="0" y="0"/>
          <a:ext cx="0" cy="0"/>
          <a:chOff x="0" y="0"/>
          <a:chExt cx="0" cy="0"/>
        </a:xfrm>
      </p:grpSpPr>
      <p:sp>
        <p:nvSpPr>
          <p:cNvPr id="24" name="Shape 24"/>
          <p:cNvSpPr txBox="1"/>
          <p:nvPr>
            <p:ph type="title"/>
          </p:nvPr>
        </p:nvSpPr>
        <p:spPr>
          <a:xfrm>
            <a:off x="1164100" y="1608900"/>
            <a:ext cx="6815699" cy="1925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1164100" y="2774575"/>
            <a:ext cx="3308099" cy="215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71601" y="2774575"/>
            <a:ext cx="3308099" cy="215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p:nvPr/>
        </p:nvSpPr>
        <p:spPr>
          <a:xfrm>
            <a:off x="1295200" y="1034400"/>
            <a:ext cx="574499" cy="574499"/>
          </a:xfrm>
          <a:prstGeom prst="rect">
            <a:avLst/>
          </a:prstGeom>
          <a:solidFill>
            <a:srgbClr val="182A2E"/>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28" name="Shape 28"/>
        <p:cNvGrpSpPr/>
        <p:nvPr/>
      </p:nvGrpSpPr>
      <p:grpSpPr>
        <a:xfrm>
          <a:off x="0" y="0"/>
          <a:ext cx="0" cy="0"/>
          <a:chOff x="0" y="0"/>
          <a:chExt cx="0" cy="0"/>
        </a:xfrm>
      </p:grpSpPr>
      <p:sp>
        <p:nvSpPr>
          <p:cNvPr id="29" name="Shape 29"/>
          <p:cNvSpPr txBox="1"/>
          <p:nvPr>
            <p:ph type="title"/>
          </p:nvPr>
        </p:nvSpPr>
        <p:spPr>
          <a:xfrm>
            <a:off x="1164100" y="1608900"/>
            <a:ext cx="6815699" cy="1925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0" name="Shape 30"/>
          <p:cNvSpPr txBox="1"/>
          <p:nvPr>
            <p:ph idx="1" type="body"/>
          </p:nvPr>
        </p:nvSpPr>
        <p:spPr>
          <a:xfrm>
            <a:off x="1163999" y="2931400"/>
            <a:ext cx="2196899" cy="1994399"/>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1" name="Shape 31"/>
          <p:cNvSpPr txBox="1"/>
          <p:nvPr>
            <p:ph idx="2" type="body"/>
          </p:nvPr>
        </p:nvSpPr>
        <p:spPr>
          <a:xfrm>
            <a:off x="3473454" y="2931400"/>
            <a:ext cx="2196899" cy="1994399"/>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2" name="Shape 32"/>
          <p:cNvSpPr txBox="1"/>
          <p:nvPr>
            <p:ph idx="3" type="body"/>
          </p:nvPr>
        </p:nvSpPr>
        <p:spPr>
          <a:xfrm>
            <a:off x="5782909" y="2931400"/>
            <a:ext cx="2196899" cy="1994399"/>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3" name="Shape 33"/>
          <p:cNvSpPr/>
          <p:nvPr/>
        </p:nvSpPr>
        <p:spPr>
          <a:xfrm>
            <a:off x="1295200" y="1034400"/>
            <a:ext cx="574499" cy="574499"/>
          </a:xfrm>
          <a:prstGeom prst="rect">
            <a:avLst/>
          </a:prstGeom>
          <a:solidFill>
            <a:srgbClr val="182A2E"/>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4" name="Shape 34"/>
        <p:cNvGrpSpPr/>
        <p:nvPr/>
      </p:nvGrpSpPr>
      <p:grpSpPr>
        <a:xfrm>
          <a:off x="0" y="0"/>
          <a:ext cx="0" cy="0"/>
          <a:chOff x="0" y="0"/>
          <a:chExt cx="0" cy="0"/>
        </a:xfrm>
      </p:grpSpPr>
      <p:sp>
        <p:nvSpPr>
          <p:cNvPr id="35" name="Shape 35"/>
          <p:cNvSpPr txBox="1"/>
          <p:nvPr>
            <p:ph type="title"/>
          </p:nvPr>
        </p:nvSpPr>
        <p:spPr>
          <a:xfrm>
            <a:off x="1164100" y="1608900"/>
            <a:ext cx="6815699" cy="1925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p:nvPr/>
        </p:nvSpPr>
        <p:spPr>
          <a:xfrm>
            <a:off x="1295200" y="1034400"/>
            <a:ext cx="574499" cy="574499"/>
          </a:xfrm>
          <a:prstGeom prst="rect">
            <a:avLst/>
          </a:prstGeom>
          <a:solidFill>
            <a:srgbClr val="182A2E"/>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7" name="Shape 37"/>
        <p:cNvGrpSpPr/>
        <p:nvPr/>
      </p:nvGrpSpPr>
      <p:grpSpPr>
        <a:xfrm>
          <a:off x="0" y="0"/>
          <a:ext cx="0" cy="0"/>
          <a:chOff x="0" y="0"/>
          <a:chExt cx="0" cy="0"/>
        </a:xfrm>
      </p:grpSpPr>
      <p:sp>
        <p:nvSpPr>
          <p:cNvPr id="38" name="Shape 38"/>
          <p:cNvSpPr txBox="1"/>
          <p:nvPr>
            <p:ph idx="1" type="body"/>
          </p:nvPr>
        </p:nvSpPr>
        <p:spPr>
          <a:xfrm>
            <a:off x="457200" y="4406309"/>
            <a:ext cx="8229600" cy="519599"/>
          </a:xfrm>
          <a:prstGeom prst="rect">
            <a:avLst/>
          </a:prstGeom>
        </p:spPr>
        <p:txBody>
          <a:bodyPr anchorCtr="0" anchor="t" bIns="91425" lIns="91425" rIns="91425" tIns="91425"/>
          <a:lstStyle>
            <a:lvl1pPr lvl="0" algn="ctr">
              <a:spcBef>
                <a:spcPts val="360"/>
              </a:spcBef>
              <a:buSzPct val="100000"/>
              <a:buNone/>
              <a:defRPr sz="1800"/>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9" name="Shape 3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C2D4"/>
        </a:solidFill>
      </p:bgPr>
    </p:bg>
    <p:spTree>
      <p:nvGrpSpPr>
        <p:cNvPr id="5" name="Shape 5"/>
        <p:cNvGrpSpPr/>
        <p:nvPr/>
      </p:nvGrpSpPr>
      <p:grpSpPr>
        <a:xfrm>
          <a:off x="0" y="0"/>
          <a:ext cx="0" cy="0"/>
          <a:chOff x="0" y="0"/>
          <a:chExt cx="0" cy="0"/>
        </a:xfrm>
      </p:grpSpPr>
      <p:sp>
        <p:nvSpPr>
          <p:cNvPr id="6" name="Shape 6"/>
          <p:cNvSpPr txBox="1"/>
          <p:nvPr>
            <p:ph type="title"/>
          </p:nvPr>
        </p:nvSpPr>
        <p:spPr>
          <a:xfrm>
            <a:off x="1164100" y="1608900"/>
            <a:ext cx="6815699" cy="1925700"/>
          </a:xfrm>
          <a:prstGeom prst="rect">
            <a:avLst/>
          </a:prstGeom>
          <a:noFill/>
          <a:ln>
            <a:noFill/>
          </a:ln>
        </p:spPr>
        <p:txBody>
          <a:bodyPr anchorCtr="0" anchor="t" bIns="91425" lIns="91425" rIns="91425" tIns="91425"/>
          <a:lstStyle>
            <a:lvl1pPr lvl="0">
              <a:spcBef>
                <a:spcPts val="0"/>
              </a:spcBef>
              <a:buClr>
                <a:srgbClr val="182A2E"/>
              </a:buClr>
              <a:buSzPct val="100000"/>
              <a:buFont typeface="Montserrat"/>
              <a:buNone/>
              <a:defRPr b="1" sz="6000">
                <a:solidFill>
                  <a:srgbClr val="182A2E"/>
                </a:solidFill>
                <a:latin typeface="Montserrat"/>
                <a:ea typeface="Montserrat"/>
                <a:cs typeface="Montserrat"/>
                <a:sym typeface="Montserrat"/>
              </a:defRPr>
            </a:lvl1pPr>
            <a:lvl2pPr lvl="1">
              <a:spcBef>
                <a:spcPts val="0"/>
              </a:spcBef>
              <a:buClr>
                <a:srgbClr val="182A2E"/>
              </a:buClr>
              <a:buSzPct val="100000"/>
              <a:buFont typeface="Montserrat"/>
              <a:buNone/>
              <a:defRPr b="1" sz="6000">
                <a:solidFill>
                  <a:srgbClr val="182A2E"/>
                </a:solidFill>
                <a:latin typeface="Montserrat"/>
                <a:ea typeface="Montserrat"/>
                <a:cs typeface="Montserrat"/>
                <a:sym typeface="Montserrat"/>
              </a:defRPr>
            </a:lvl2pPr>
            <a:lvl3pPr lvl="2">
              <a:spcBef>
                <a:spcPts val="0"/>
              </a:spcBef>
              <a:buClr>
                <a:srgbClr val="182A2E"/>
              </a:buClr>
              <a:buSzPct val="100000"/>
              <a:buFont typeface="Montserrat"/>
              <a:buNone/>
              <a:defRPr b="1" sz="6000">
                <a:solidFill>
                  <a:srgbClr val="182A2E"/>
                </a:solidFill>
                <a:latin typeface="Montserrat"/>
                <a:ea typeface="Montserrat"/>
                <a:cs typeface="Montserrat"/>
                <a:sym typeface="Montserrat"/>
              </a:defRPr>
            </a:lvl3pPr>
            <a:lvl4pPr lvl="3">
              <a:spcBef>
                <a:spcPts val="0"/>
              </a:spcBef>
              <a:buClr>
                <a:srgbClr val="182A2E"/>
              </a:buClr>
              <a:buSzPct val="100000"/>
              <a:buFont typeface="Montserrat"/>
              <a:buNone/>
              <a:defRPr b="1" sz="6000">
                <a:solidFill>
                  <a:srgbClr val="182A2E"/>
                </a:solidFill>
                <a:latin typeface="Montserrat"/>
                <a:ea typeface="Montserrat"/>
                <a:cs typeface="Montserrat"/>
                <a:sym typeface="Montserrat"/>
              </a:defRPr>
            </a:lvl4pPr>
            <a:lvl5pPr lvl="4">
              <a:spcBef>
                <a:spcPts val="0"/>
              </a:spcBef>
              <a:buClr>
                <a:srgbClr val="182A2E"/>
              </a:buClr>
              <a:buSzPct val="100000"/>
              <a:buFont typeface="Montserrat"/>
              <a:buNone/>
              <a:defRPr b="1" sz="6000">
                <a:solidFill>
                  <a:srgbClr val="182A2E"/>
                </a:solidFill>
                <a:latin typeface="Montserrat"/>
                <a:ea typeface="Montserrat"/>
                <a:cs typeface="Montserrat"/>
                <a:sym typeface="Montserrat"/>
              </a:defRPr>
            </a:lvl5pPr>
            <a:lvl6pPr lvl="5">
              <a:spcBef>
                <a:spcPts val="0"/>
              </a:spcBef>
              <a:buClr>
                <a:srgbClr val="182A2E"/>
              </a:buClr>
              <a:buSzPct val="100000"/>
              <a:buFont typeface="Montserrat"/>
              <a:buNone/>
              <a:defRPr b="1" sz="6000">
                <a:solidFill>
                  <a:srgbClr val="182A2E"/>
                </a:solidFill>
                <a:latin typeface="Montserrat"/>
                <a:ea typeface="Montserrat"/>
                <a:cs typeface="Montserrat"/>
                <a:sym typeface="Montserrat"/>
              </a:defRPr>
            </a:lvl6pPr>
            <a:lvl7pPr lvl="6">
              <a:spcBef>
                <a:spcPts val="0"/>
              </a:spcBef>
              <a:buClr>
                <a:srgbClr val="182A2E"/>
              </a:buClr>
              <a:buSzPct val="100000"/>
              <a:buFont typeface="Montserrat"/>
              <a:buNone/>
              <a:defRPr b="1" sz="6000">
                <a:solidFill>
                  <a:srgbClr val="182A2E"/>
                </a:solidFill>
                <a:latin typeface="Montserrat"/>
                <a:ea typeface="Montserrat"/>
                <a:cs typeface="Montserrat"/>
                <a:sym typeface="Montserrat"/>
              </a:defRPr>
            </a:lvl7pPr>
            <a:lvl8pPr lvl="7">
              <a:spcBef>
                <a:spcPts val="0"/>
              </a:spcBef>
              <a:buClr>
                <a:srgbClr val="182A2E"/>
              </a:buClr>
              <a:buSzPct val="100000"/>
              <a:buFont typeface="Montserrat"/>
              <a:buNone/>
              <a:defRPr b="1" sz="6000">
                <a:solidFill>
                  <a:srgbClr val="182A2E"/>
                </a:solidFill>
                <a:latin typeface="Montserrat"/>
                <a:ea typeface="Montserrat"/>
                <a:cs typeface="Montserrat"/>
                <a:sym typeface="Montserrat"/>
              </a:defRPr>
            </a:lvl8pPr>
            <a:lvl9pPr lvl="8">
              <a:spcBef>
                <a:spcPts val="0"/>
              </a:spcBef>
              <a:buClr>
                <a:srgbClr val="182A2E"/>
              </a:buClr>
              <a:buSzPct val="100000"/>
              <a:buFont typeface="Montserrat"/>
              <a:buNone/>
              <a:defRPr b="1" sz="6000">
                <a:solidFill>
                  <a:srgbClr val="182A2E"/>
                </a:solidFill>
                <a:latin typeface="Montserrat"/>
                <a:ea typeface="Montserrat"/>
                <a:cs typeface="Montserrat"/>
                <a:sym typeface="Montserrat"/>
              </a:defRPr>
            </a:lvl9pPr>
          </a:lstStyle>
          <a:p/>
        </p:txBody>
      </p:sp>
      <p:sp>
        <p:nvSpPr>
          <p:cNvPr id="7" name="Shape 7"/>
          <p:cNvSpPr txBox="1"/>
          <p:nvPr>
            <p:ph idx="1" type="body"/>
          </p:nvPr>
        </p:nvSpPr>
        <p:spPr>
          <a:xfrm>
            <a:off x="1164100" y="3105148"/>
            <a:ext cx="6815699" cy="1399500"/>
          </a:xfrm>
          <a:prstGeom prst="rect">
            <a:avLst/>
          </a:prstGeom>
          <a:noFill/>
          <a:ln>
            <a:noFill/>
          </a:ln>
        </p:spPr>
        <p:txBody>
          <a:bodyPr anchorCtr="0" anchor="t" bIns="91425" lIns="91425" rIns="91425" tIns="91425"/>
          <a:lstStyle>
            <a:lvl1pPr lvl="0">
              <a:spcBef>
                <a:spcPts val="600"/>
              </a:spcBef>
              <a:buClr>
                <a:srgbClr val="182A2E"/>
              </a:buClr>
              <a:buFont typeface="Didact Gothic"/>
              <a:buChar char="∎"/>
              <a:defRPr>
                <a:solidFill>
                  <a:srgbClr val="182A2E"/>
                </a:solidFill>
                <a:latin typeface="Didact Gothic"/>
                <a:ea typeface="Didact Gothic"/>
                <a:cs typeface="Didact Gothic"/>
                <a:sym typeface="Didact Gothic"/>
              </a:defRPr>
            </a:lvl1pPr>
            <a:lvl2pPr lvl="1">
              <a:spcBef>
                <a:spcPts val="480"/>
              </a:spcBef>
              <a:buClr>
                <a:srgbClr val="182A2E"/>
              </a:buClr>
              <a:buFont typeface="Didact Gothic"/>
              <a:buChar char="□"/>
              <a:defRPr>
                <a:solidFill>
                  <a:srgbClr val="182A2E"/>
                </a:solidFill>
                <a:latin typeface="Didact Gothic"/>
                <a:ea typeface="Didact Gothic"/>
                <a:cs typeface="Didact Gothic"/>
                <a:sym typeface="Didact Gothic"/>
              </a:defRPr>
            </a:lvl2pPr>
            <a:lvl3pPr lvl="2">
              <a:spcBef>
                <a:spcPts val="480"/>
              </a:spcBef>
              <a:buClr>
                <a:srgbClr val="182A2E"/>
              </a:buClr>
              <a:buFont typeface="Didact Gothic"/>
              <a:buChar char="▪"/>
              <a:defRPr>
                <a:solidFill>
                  <a:srgbClr val="182A2E"/>
                </a:solidFill>
                <a:latin typeface="Didact Gothic"/>
                <a:ea typeface="Didact Gothic"/>
                <a:cs typeface="Didact Gothic"/>
                <a:sym typeface="Didact Gothic"/>
              </a:defRPr>
            </a:lvl3pPr>
            <a:lvl4pPr lvl="3">
              <a:spcBef>
                <a:spcPts val="360"/>
              </a:spcBef>
              <a:buClr>
                <a:srgbClr val="182A2E"/>
              </a:buClr>
              <a:buFont typeface="Didact Gothic"/>
              <a:buChar char="▫"/>
              <a:defRPr>
                <a:solidFill>
                  <a:srgbClr val="182A2E"/>
                </a:solidFill>
                <a:latin typeface="Didact Gothic"/>
                <a:ea typeface="Didact Gothic"/>
                <a:cs typeface="Didact Gothic"/>
                <a:sym typeface="Didact Gothic"/>
              </a:defRPr>
            </a:lvl4pPr>
            <a:lvl5pPr lvl="4">
              <a:spcBef>
                <a:spcPts val="360"/>
              </a:spcBef>
              <a:buClr>
                <a:srgbClr val="182A2E"/>
              </a:buClr>
              <a:buFont typeface="Didact Gothic"/>
              <a:buChar char="▫"/>
              <a:defRPr>
                <a:solidFill>
                  <a:srgbClr val="182A2E"/>
                </a:solidFill>
                <a:latin typeface="Didact Gothic"/>
                <a:ea typeface="Didact Gothic"/>
                <a:cs typeface="Didact Gothic"/>
                <a:sym typeface="Didact Gothic"/>
              </a:defRPr>
            </a:lvl5pPr>
            <a:lvl6pPr lvl="5">
              <a:spcBef>
                <a:spcPts val="360"/>
              </a:spcBef>
              <a:buClr>
                <a:srgbClr val="182A2E"/>
              </a:buClr>
              <a:buFont typeface="Didact Gothic"/>
              <a:buChar char="▫"/>
              <a:defRPr>
                <a:solidFill>
                  <a:srgbClr val="182A2E"/>
                </a:solidFill>
                <a:latin typeface="Didact Gothic"/>
                <a:ea typeface="Didact Gothic"/>
                <a:cs typeface="Didact Gothic"/>
                <a:sym typeface="Didact Gothic"/>
              </a:defRPr>
            </a:lvl6pPr>
            <a:lvl7pPr lvl="6">
              <a:spcBef>
                <a:spcPts val="360"/>
              </a:spcBef>
              <a:buClr>
                <a:srgbClr val="182A2E"/>
              </a:buClr>
              <a:buFont typeface="Didact Gothic"/>
              <a:buChar char="▫"/>
              <a:defRPr>
                <a:solidFill>
                  <a:srgbClr val="182A2E"/>
                </a:solidFill>
                <a:latin typeface="Didact Gothic"/>
                <a:ea typeface="Didact Gothic"/>
                <a:cs typeface="Didact Gothic"/>
                <a:sym typeface="Didact Gothic"/>
              </a:defRPr>
            </a:lvl7pPr>
            <a:lvl8pPr lvl="7">
              <a:spcBef>
                <a:spcPts val="360"/>
              </a:spcBef>
              <a:buClr>
                <a:srgbClr val="182A2E"/>
              </a:buClr>
              <a:buFont typeface="Didact Gothic"/>
              <a:buChar char="▫"/>
              <a:defRPr>
                <a:solidFill>
                  <a:srgbClr val="182A2E"/>
                </a:solidFill>
                <a:latin typeface="Didact Gothic"/>
                <a:ea typeface="Didact Gothic"/>
                <a:cs typeface="Didact Gothic"/>
                <a:sym typeface="Didact Gothic"/>
              </a:defRPr>
            </a:lvl8pPr>
            <a:lvl9pPr lvl="8">
              <a:spcBef>
                <a:spcPts val="360"/>
              </a:spcBef>
              <a:buClr>
                <a:srgbClr val="182A2E"/>
              </a:buClr>
              <a:buFont typeface="Didact Gothic"/>
              <a:buChar char="▫"/>
              <a:defRPr>
                <a:solidFill>
                  <a:srgbClr val="182A2E"/>
                </a:solidFill>
                <a:latin typeface="Didact Gothic"/>
                <a:ea typeface="Didact Gothic"/>
                <a:cs typeface="Didact Gothic"/>
                <a:sym typeface="Didact Goth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www.cisco.com/c/pt_br/index.html"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pic>
        <p:nvPicPr>
          <p:cNvPr descr="photo-1434030216411-0b793f4b4173.jpg" id="44" name="Shape 44"/>
          <p:cNvPicPr preferRelativeResize="0"/>
          <p:nvPr/>
        </p:nvPicPr>
        <p:blipFill rotWithShape="1">
          <a:blip r:embed="rId3">
            <a:alphaModFix amt="15000"/>
          </a:blip>
          <a:srcRect b="14855" l="0" r="0" t="28895"/>
          <a:stretch/>
        </p:blipFill>
        <p:spPr>
          <a:xfrm>
            <a:off x="0" y="0"/>
            <a:ext cx="9144000" cy="5143500"/>
          </a:xfrm>
          <a:prstGeom prst="rect">
            <a:avLst/>
          </a:prstGeom>
          <a:noFill/>
          <a:ln>
            <a:noFill/>
          </a:ln>
        </p:spPr>
      </p:pic>
      <p:sp>
        <p:nvSpPr>
          <p:cNvPr id="45" name="Shape 45"/>
          <p:cNvSpPr txBox="1"/>
          <p:nvPr>
            <p:ph type="ctrTitle"/>
          </p:nvPr>
        </p:nvSpPr>
        <p:spPr>
          <a:xfrm>
            <a:off x="1176774" y="1610825"/>
            <a:ext cx="7327800" cy="1159800"/>
          </a:xfrm>
          <a:prstGeom prst="rect">
            <a:avLst/>
          </a:prstGeom>
        </p:spPr>
        <p:txBody>
          <a:bodyPr anchorCtr="0" anchor="t" bIns="91425" lIns="91425" rIns="91425" tIns="91425">
            <a:noAutofit/>
          </a:bodyPr>
          <a:lstStyle/>
          <a:p>
            <a:pPr lvl="0">
              <a:spcBef>
                <a:spcPts val="0"/>
              </a:spcBef>
              <a:buNone/>
            </a:pPr>
            <a:r>
              <a:rPr lang="en" sz="4800"/>
              <a:t>Transição para o novo ágil e o modelo de desenvolvimento de produto</a:t>
            </a:r>
          </a:p>
        </p:txBody>
      </p:sp>
      <p:grpSp>
        <p:nvGrpSpPr>
          <p:cNvPr id="46" name="Shape 46"/>
          <p:cNvGrpSpPr/>
          <p:nvPr/>
        </p:nvGrpSpPr>
        <p:grpSpPr>
          <a:xfrm>
            <a:off x="1414975" y="1165006"/>
            <a:ext cx="353136" cy="313737"/>
            <a:chOff x="5292575" y="3681900"/>
            <a:chExt cx="420150" cy="373275"/>
          </a:xfrm>
        </p:grpSpPr>
        <p:sp>
          <p:nvSpPr>
            <p:cNvPr id="47" name="Shape 47"/>
            <p:cNvSpPr/>
            <p:nvPr/>
          </p:nvSpPr>
          <p:spPr>
            <a:xfrm>
              <a:off x="5292575" y="3706875"/>
              <a:ext cx="420150" cy="266700"/>
            </a:xfrm>
            <a:custGeom>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182A2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 name="Shape 48"/>
            <p:cNvSpPr/>
            <p:nvPr/>
          </p:nvSpPr>
          <p:spPr>
            <a:xfrm>
              <a:off x="5490475" y="3681900"/>
              <a:ext cx="24375" cy="25000"/>
            </a:xfrm>
            <a:custGeom>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182A2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 name="Shape 49"/>
            <p:cNvSpPr/>
            <p:nvPr/>
          </p:nvSpPr>
          <p:spPr>
            <a:xfrm>
              <a:off x="5358350" y="3973550"/>
              <a:ext cx="60900" cy="81625"/>
            </a:xfrm>
            <a:custGeom>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182A2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 name="Shape 50"/>
            <p:cNvSpPr/>
            <p:nvPr/>
          </p:nvSpPr>
          <p:spPr>
            <a:xfrm>
              <a:off x="5586050" y="3973550"/>
              <a:ext cx="60925" cy="81625"/>
            </a:xfrm>
            <a:custGeom>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182A2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 name="Shape 51"/>
            <p:cNvSpPr/>
            <p:nvPr/>
          </p:nvSpPr>
          <p:spPr>
            <a:xfrm>
              <a:off x="5316925" y="3731225"/>
              <a:ext cx="371450" cy="218000"/>
            </a:xfrm>
            <a:custGeom>
              <a:pathLst>
                <a:path extrusionOk="0" fill="none" h="8720" w="14858">
                  <a:moveTo>
                    <a:pt x="1" y="0"/>
                  </a:moveTo>
                  <a:lnTo>
                    <a:pt x="1" y="8719"/>
                  </a:lnTo>
                  <a:lnTo>
                    <a:pt x="14857" y="8719"/>
                  </a:lnTo>
                  <a:lnTo>
                    <a:pt x="14857" y="0"/>
                  </a:lnTo>
                  <a:lnTo>
                    <a:pt x="1" y="0"/>
                  </a:lnTo>
                  <a:close/>
                </a:path>
              </a:pathLst>
            </a:custGeom>
            <a:noFill/>
            <a:ln cap="rnd" cmpd="sng" w="12175">
              <a:solidFill>
                <a:srgbClr val="182A2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 name="Shape 52"/>
            <p:cNvSpPr/>
            <p:nvPr/>
          </p:nvSpPr>
          <p:spPr>
            <a:xfrm>
              <a:off x="5380250" y="3784800"/>
              <a:ext cx="230200" cy="115725"/>
            </a:xfrm>
            <a:custGeom>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182A2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a:off x="5547700" y="3779925"/>
              <a:ext cx="68825" cy="68825"/>
            </a:xfrm>
            <a:custGeom>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182A2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C4DB6"/>
        </a:solidFill>
      </p:bgPr>
    </p:bg>
    <p:spTree>
      <p:nvGrpSpPr>
        <p:cNvPr id="136" name="Shape 136"/>
        <p:cNvGrpSpPr/>
        <p:nvPr/>
      </p:nvGrpSpPr>
      <p:grpSpPr>
        <a:xfrm>
          <a:off x="0" y="0"/>
          <a:ext cx="0" cy="0"/>
          <a:chOff x="0" y="0"/>
          <a:chExt cx="0" cy="0"/>
        </a:xfrm>
      </p:grpSpPr>
      <p:grpSp>
        <p:nvGrpSpPr>
          <p:cNvPr id="137" name="Shape 137"/>
          <p:cNvGrpSpPr/>
          <p:nvPr/>
        </p:nvGrpSpPr>
        <p:grpSpPr>
          <a:xfrm>
            <a:off x="1375014" y="1165581"/>
            <a:ext cx="349059" cy="298881"/>
            <a:chOff x="1934025" y="1001650"/>
            <a:chExt cx="415300" cy="355600"/>
          </a:xfrm>
        </p:grpSpPr>
        <p:sp>
          <p:nvSpPr>
            <p:cNvPr id="138" name="Shape 138"/>
            <p:cNvSpPr/>
            <p:nvPr/>
          </p:nvSpPr>
          <p:spPr>
            <a:xfrm>
              <a:off x="1934025" y="1303650"/>
              <a:ext cx="207650" cy="53600"/>
            </a:xfrm>
            <a:custGeom>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9" name="Shape 139"/>
            <p:cNvSpPr/>
            <p:nvPr/>
          </p:nvSpPr>
          <p:spPr>
            <a:xfrm>
              <a:off x="2141650" y="1303650"/>
              <a:ext cx="207675" cy="53600"/>
            </a:xfrm>
            <a:custGeom>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0" name="Shape 140"/>
            <p:cNvSpPr/>
            <p:nvPr/>
          </p:nvSpPr>
          <p:spPr>
            <a:xfrm>
              <a:off x="1934025" y="1001650"/>
              <a:ext cx="207650" cy="331250"/>
            </a:xfrm>
            <a:custGeom>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1" name="Shape 141"/>
            <p:cNvSpPr/>
            <p:nvPr/>
          </p:nvSpPr>
          <p:spPr>
            <a:xfrm>
              <a:off x="2141650" y="1001650"/>
              <a:ext cx="207675" cy="331250"/>
            </a:xfrm>
            <a:custGeom>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42" name="Shape 142"/>
          <p:cNvSpPr txBox="1"/>
          <p:nvPr>
            <p:ph type="title"/>
          </p:nvPr>
        </p:nvSpPr>
        <p:spPr>
          <a:xfrm>
            <a:off x="1164150" y="1587550"/>
            <a:ext cx="6815700" cy="1078800"/>
          </a:xfrm>
          <a:prstGeom prst="rect">
            <a:avLst/>
          </a:prstGeom>
        </p:spPr>
        <p:txBody>
          <a:bodyPr anchorCtr="0" anchor="t" bIns="91425" lIns="91425" rIns="91425" tIns="91425">
            <a:noAutofit/>
          </a:bodyPr>
          <a:lstStyle/>
          <a:p>
            <a:pPr lvl="0" rtl="0">
              <a:spcBef>
                <a:spcPts val="0"/>
              </a:spcBef>
              <a:buNone/>
            </a:pPr>
            <a:r>
              <a:rPr lang="en"/>
              <a:t>Desafio #2</a:t>
            </a:r>
          </a:p>
        </p:txBody>
      </p:sp>
      <p:sp>
        <p:nvSpPr>
          <p:cNvPr id="143" name="Shape 143"/>
          <p:cNvSpPr txBox="1"/>
          <p:nvPr>
            <p:ph idx="2" type="body"/>
          </p:nvPr>
        </p:nvSpPr>
        <p:spPr>
          <a:xfrm>
            <a:off x="1164150" y="2789425"/>
            <a:ext cx="6516300" cy="2238000"/>
          </a:xfrm>
          <a:prstGeom prst="rect">
            <a:avLst/>
          </a:prstGeom>
        </p:spPr>
        <p:txBody>
          <a:bodyPr anchorCtr="0" anchor="t" bIns="91425" lIns="91425" rIns="91425" tIns="91425">
            <a:noAutofit/>
          </a:bodyPr>
          <a:lstStyle/>
          <a:p>
            <a:pPr lvl="0">
              <a:spcBef>
                <a:spcPts val="0"/>
              </a:spcBef>
              <a:buClr>
                <a:schemeClr val="dk1"/>
              </a:buClr>
              <a:buSzPct val="78571"/>
              <a:buFont typeface="Arial"/>
              <a:buNone/>
            </a:pPr>
            <a:r>
              <a:rPr lang="en" sz="1400">
                <a:solidFill>
                  <a:srgbClr val="434343"/>
                </a:solidFill>
              </a:rPr>
              <a:t>Definiu os seguintes tótpicos para o desafio:</a:t>
            </a:r>
          </a:p>
          <a:p>
            <a:pPr indent="-317500" lvl="0" marL="457200" rtl="0">
              <a:spcBef>
                <a:spcPts val="0"/>
              </a:spcBef>
              <a:buClr>
                <a:srgbClr val="434343"/>
              </a:buClr>
              <a:buSzPct val="100000"/>
            </a:pPr>
            <a:r>
              <a:rPr lang="en" sz="1400">
                <a:solidFill>
                  <a:srgbClr val="434343"/>
                </a:solidFill>
              </a:rPr>
              <a:t>Recrutando clientes colaborativos;</a:t>
            </a:r>
          </a:p>
          <a:p>
            <a:pPr indent="-317500" lvl="0" marL="457200" rtl="0">
              <a:spcBef>
                <a:spcPts val="0"/>
              </a:spcBef>
              <a:buClr>
                <a:srgbClr val="434343"/>
              </a:buClr>
              <a:buSzPct val="100000"/>
            </a:pPr>
            <a:r>
              <a:rPr lang="en" sz="1400">
                <a:solidFill>
                  <a:srgbClr val="434343"/>
                </a:solidFill>
              </a:rPr>
              <a:t>Gerenciando e liderando times ágeis de engenharia;</a:t>
            </a:r>
          </a:p>
          <a:p>
            <a:pPr indent="-317500" lvl="0" marL="457200" rtl="0">
              <a:spcBef>
                <a:spcPts val="0"/>
              </a:spcBef>
              <a:buClr>
                <a:srgbClr val="434343"/>
              </a:buClr>
              <a:buSzPct val="100000"/>
            </a:pPr>
            <a:r>
              <a:rPr lang="en" sz="1400">
                <a:solidFill>
                  <a:srgbClr val="434343"/>
                </a:solidFill>
              </a:rPr>
              <a:t>Planejamento  e previsão no processo de desenvolvimento ágil;</a:t>
            </a:r>
          </a:p>
          <a:p>
            <a:pPr indent="-317500" lvl="0" marL="457200" rtl="0">
              <a:spcBef>
                <a:spcPts val="0"/>
              </a:spcBef>
              <a:buClr>
                <a:srgbClr val="434343"/>
              </a:buClr>
              <a:buSzPct val="100000"/>
            </a:pPr>
            <a:r>
              <a:rPr lang="en" sz="1400">
                <a:solidFill>
                  <a:srgbClr val="434343"/>
                </a:solidFill>
              </a:rPr>
              <a:t>Coordenação no processo de desenvolvimento ágil;</a:t>
            </a:r>
          </a:p>
          <a:p>
            <a:pPr indent="-317500" lvl="0" marL="457200" rtl="0">
              <a:spcBef>
                <a:spcPts val="0"/>
              </a:spcBef>
              <a:buClr>
                <a:srgbClr val="434343"/>
              </a:buClr>
              <a:buSzPct val="100000"/>
            </a:pPr>
            <a:r>
              <a:rPr lang="en" sz="1400">
                <a:solidFill>
                  <a:srgbClr val="434343"/>
                </a:solidFill>
              </a:rPr>
              <a:t>Recrutando clientes colaborativos;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C4DB6"/>
        </a:solidFill>
      </p:bgPr>
    </p:bg>
    <p:spTree>
      <p:nvGrpSpPr>
        <p:cNvPr id="147" name="Shape 147"/>
        <p:cNvGrpSpPr/>
        <p:nvPr/>
      </p:nvGrpSpPr>
      <p:grpSpPr>
        <a:xfrm>
          <a:off x="0" y="0"/>
          <a:ext cx="0" cy="0"/>
          <a:chOff x="0" y="0"/>
          <a:chExt cx="0" cy="0"/>
        </a:xfrm>
      </p:grpSpPr>
      <p:grpSp>
        <p:nvGrpSpPr>
          <p:cNvPr id="148" name="Shape 148"/>
          <p:cNvGrpSpPr/>
          <p:nvPr/>
        </p:nvGrpSpPr>
        <p:grpSpPr>
          <a:xfrm>
            <a:off x="1375014" y="1165581"/>
            <a:ext cx="349059" cy="298881"/>
            <a:chOff x="1934025" y="1001650"/>
            <a:chExt cx="415300" cy="355600"/>
          </a:xfrm>
        </p:grpSpPr>
        <p:sp>
          <p:nvSpPr>
            <p:cNvPr id="149" name="Shape 149"/>
            <p:cNvSpPr/>
            <p:nvPr/>
          </p:nvSpPr>
          <p:spPr>
            <a:xfrm>
              <a:off x="1934025" y="1303650"/>
              <a:ext cx="207650" cy="53600"/>
            </a:xfrm>
            <a:custGeom>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0" name="Shape 150"/>
            <p:cNvSpPr/>
            <p:nvPr/>
          </p:nvSpPr>
          <p:spPr>
            <a:xfrm>
              <a:off x="2141650" y="1303650"/>
              <a:ext cx="207675" cy="53600"/>
            </a:xfrm>
            <a:custGeom>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1" name="Shape 151"/>
            <p:cNvSpPr/>
            <p:nvPr/>
          </p:nvSpPr>
          <p:spPr>
            <a:xfrm>
              <a:off x="1934025" y="1001650"/>
              <a:ext cx="207650" cy="331250"/>
            </a:xfrm>
            <a:custGeom>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2" name="Shape 152"/>
            <p:cNvSpPr/>
            <p:nvPr/>
          </p:nvSpPr>
          <p:spPr>
            <a:xfrm>
              <a:off x="2141650" y="1001650"/>
              <a:ext cx="207675" cy="331250"/>
            </a:xfrm>
            <a:custGeom>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53" name="Shape 153"/>
          <p:cNvSpPr txBox="1"/>
          <p:nvPr>
            <p:ph type="title"/>
          </p:nvPr>
        </p:nvSpPr>
        <p:spPr>
          <a:xfrm>
            <a:off x="1164150" y="1587550"/>
            <a:ext cx="6815700" cy="1078800"/>
          </a:xfrm>
          <a:prstGeom prst="rect">
            <a:avLst/>
          </a:prstGeom>
        </p:spPr>
        <p:txBody>
          <a:bodyPr anchorCtr="0" anchor="t" bIns="91425" lIns="91425" rIns="91425" tIns="91425">
            <a:noAutofit/>
          </a:bodyPr>
          <a:lstStyle/>
          <a:p>
            <a:pPr lvl="0" rtl="0">
              <a:spcBef>
                <a:spcPts val="0"/>
              </a:spcBef>
              <a:buNone/>
            </a:pPr>
            <a:r>
              <a:rPr lang="en"/>
              <a:t>Desafio #2</a:t>
            </a:r>
          </a:p>
        </p:txBody>
      </p:sp>
      <p:sp>
        <p:nvSpPr>
          <p:cNvPr id="154" name="Shape 154"/>
          <p:cNvSpPr txBox="1"/>
          <p:nvPr>
            <p:ph idx="2" type="body"/>
          </p:nvPr>
        </p:nvSpPr>
        <p:spPr>
          <a:xfrm>
            <a:off x="1164150" y="2789425"/>
            <a:ext cx="6516300" cy="2238000"/>
          </a:xfrm>
          <a:prstGeom prst="rect">
            <a:avLst/>
          </a:prstGeom>
        </p:spPr>
        <p:txBody>
          <a:bodyPr anchorCtr="0" anchor="t" bIns="91425" lIns="91425" rIns="91425" tIns="91425">
            <a:noAutofit/>
          </a:bodyPr>
          <a:lstStyle/>
          <a:p>
            <a:pPr lvl="0" rtl="0">
              <a:spcBef>
                <a:spcPts val="0"/>
              </a:spcBef>
              <a:buNone/>
            </a:pPr>
            <a:r>
              <a:rPr lang="en" sz="1400">
                <a:solidFill>
                  <a:srgbClr val="434343"/>
                </a:solidFill>
              </a:rPr>
              <a:t>1. Recrutando clientes colaborativos</a:t>
            </a:r>
          </a:p>
          <a:p>
            <a:pPr lvl="0" rtl="0">
              <a:spcBef>
                <a:spcPts val="0"/>
              </a:spcBef>
              <a:buNone/>
            </a:pPr>
            <a:r>
              <a:t/>
            </a:r>
            <a:endParaRPr sz="1400">
              <a:solidFill>
                <a:srgbClr val="434343"/>
              </a:solidFill>
            </a:endParaRPr>
          </a:p>
          <a:p>
            <a:pPr indent="-317500" lvl="0" marL="457200" rtl="0">
              <a:spcBef>
                <a:spcPts val="0"/>
              </a:spcBef>
              <a:buClr>
                <a:srgbClr val="434343"/>
              </a:buClr>
              <a:buSzPct val="100000"/>
            </a:pPr>
            <a:r>
              <a:rPr lang="en" sz="1400">
                <a:solidFill>
                  <a:srgbClr val="434343"/>
                </a:solidFill>
              </a:rPr>
              <a:t>Gerenciando e liderando times ágeis de engenharia;</a:t>
            </a:r>
          </a:p>
          <a:p>
            <a:pPr indent="-317500" lvl="0" marL="457200" rtl="0">
              <a:spcBef>
                <a:spcPts val="0"/>
              </a:spcBef>
              <a:buClr>
                <a:srgbClr val="434343"/>
              </a:buClr>
              <a:buSzPct val="100000"/>
            </a:pPr>
            <a:r>
              <a:rPr lang="en" sz="1400">
                <a:solidFill>
                  <a:srgbClr val="434343"/>
                </a:solidFill>
              </a:rPr>
              <a:t>Planejamento  e previsão no processo de desenvolvimento ágil;</a:t>
            </a:r>
          </a:p>
          <a:p>
            <a:pPr indent="-317500" lvl="0" marL="457200" rtl="0">
              <a:spcBef>
                <a:spcPts val="0"/>
              </a:spcBef>
              <a:buClr>
                <a:srgbClr val="434343"/>
              </a:buClr>
              <a:buSzPct val="100000"/>
            </a:pPr>
            <a:r>
              <a:rPr lang="en" sz="1400">
                <a:solidFill>
                  <a:srgbClr val="434343"/>
                </a:solidFill>
              </a:rPr>
              <a:t>Coordenação no processo de desenvolvimento ágil;</a:t>
            </a:r>
          </a:p>
          <a:p>
            <a:pPr indent="-317500" lvl="0" marL="457200" rtl="0">
              <a:spcBef>
                <a:spcPts val="0"/>
              </a:spcBef>
              <a:buClr>
                <a:srgbClr val="434343"/>
              </a:buClr>
              <a:buSzPct val="100000"/>
            </a:pPr>
            <a:r>
              <a:rPr lang="en" sz="1400">
                <a:solidFill>
                  <a:srgbClr val="434343"/>
                </a:solidFill>
              </a:rPr>
              <a:t>Recrutando clientes colaborativos;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C4DB6"/>
        </a:solidFill>
      </p:bgPr>
    </p:bg>
    <p:spTree>
      <p:nvGrpSpPr>
        <p:cNvPr id="158" name="Shape 158"/>
        <p:cNvGrpSpPr/>
        <p:nvPr/>
      </p:nvGrpSpPr>
      <p:grpSpPr>
        <a:xfrm>
          <a:off x="0" y="0"/>
          <a:ext cx="0" cy="0"/>
          <a:chOff x="0" y="0"/>
          <a:chExt cx="0" cy="0"/>
        </a:xfrm>
      </p:grpSpPr>
      <p:grpSp>
        <p:nvGrpSpPr>
          <p:cNvPr id="159" name="Shape 159"/>
          <p:cNvGrpSpPr/>
          <p:nvPr/>
        </p:nvGrpSpPr>
        <p:grpSpPr>
          <a:xfrm>
            <a:off x="1375014" y="1165581"/>
            <a:ext cx="349059" cy="298881"/>
            <a:chOff x="1934025" y="1001650"/>
            <a:chExt cx="415300" cy="355600"/>
          </a:xfrm>
        </p:grpSpPr>
        <p:sp>
          <p:nvSpPr>
            <p:cNvPr id="160" name="Shape 160"/>
            <p:cNvSpPr/>
            <p:nvPr/>
          </p:nvSpPr>
          <p:spPr>
            <a:xfrm>
              <a:off x="1934025" y="1303650"/>
              <a:ext cx="207650" cy="53600"/>
            </a:xfrm>
            <a:custGeom>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1" name="Shape 161"/>
            <p:cNvSpPr/>
            <p:nvPr/>
          </p:nvSpPr>
          <p:spPr>
            <a:xfrm>
              <a:off x="2141650" y="1303650"/>
              <a:ext cx="207675" cy="53600"/>
            </a:xfrm>
            <a:custGeom>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2" name="Shape 162"/>
            <p:cNvSpPr/>
            <p:nvPr/>
          </p:nvSpPr>
          <p:spPr>
            <a:xfrm>
              <a:off x="1934025" y="1001650"/>
              <a:ext cx="207650" cy="331250"/>
            </a:xfrm>
            <a:custGeom>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3" name="Shape 163"/>
            <p:cNvSpPr/>
            <p:nvPr/>
          </p:nvSpPr>
          <p:spPr>
            <a:xfrm>
              <a:off x="2141650" y="1001650"/>
              <a:ext cx="207675" cy="331250"/>
            </a:xfrm>
            <a:custGeom>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64" name="Shape 164"/>
          <p:cNvSpPr txBox="1"/>
          <p:nvPr>
            <p:ph type="title"/>
          </p:nvPr>
        </p:nvSpPr>
        <p:spPr>
          <a:xfrm>
            <a:off x="1164150" y="1587550"/>
            <a:ext cx="6815700" cy="1078800"/>
          </a:xfrm>
          <a:prstGeom prst="rect">
            <a:avLst/>
          </a:prstGeom>
        </p:spPr>
        <p:txBody>
          <a:bodyPr anchorCtr="0" anchor="t" bIns="91425" lIns="91425" rIns="91425" tIns="91425">
            <a:noAutofit/>
          </a:bodyPr>
          <a:lstStyle/>
          <a:p>
            <a:pPr lvl="0" rtl="0">
              <a:spcBef>
                <a:spcPts val="0"/>
              </a:spcBef>
              <a:buNone/>
            </a:pPr>
            <a:r>
              <a:rPr lang="en"/>
              <a:t>Desafio #2</a:t>
            </a:r>
          </a:p>
        </p:txBody>
      </p:sp>
      <p:sp>
        <p:nvSpPr>
          <p:cNvPr id="165" name="Shape 165"/>
          <p:cNvSpPr txBox="1"/>
          <p:nvPr>
            <p:ph idx="2" type="body"/>
          </p:nvPr>
        </p:nvSpPr>
        <p:spPr>
          <a:xfrm>
            <a:off x="1164150" y="2789425"/>
            <a:ext cx="6516300" cy="2238000"/>
          </a:xfrm>
          <a:prstGeom prst="rect">
            <a:avLst/>
          </a:prstGeom>
        </p:spPr>
        <p:txBody>
          <a:bodyPr anchorCtr="0" anchor="t" bIns="91425" lIns="91425" rIns="91425" tIns="91425">
            <a:noAutofit/>
          </a:bodyPr>
          <a:lstStyle/>
          <a:p>
            <a:pPr lvl="0" rtl="0">
              <a:spcBef>
                <a:spcPts val="0"/>
              </a:spcBef>
              <a:buNone/>
            </a:pPr>
            <a:r>
              <a:rPr lang="en" sz="1400">
                <a:solidFill>
                  <a:srgbClr val="434343"/>
                </a:solidFill>
              </a:rPr>
              <a:t>2. Gerenciando e liderando times ágeis de engenharia</a:t>
            </a:r>
          </a:p>
          <a:p>
            <a:pPr lvl="0" rtl="0">
              <a:spcBef>
                <a:spcPts val="0"/>
              </a:spcBef>
              <a:buNone/>
            </a:pPr>
            <a:r>
              <a:t/>
            </a:r>
            <a:endParaRPr sz="1400">
              <a:solidFill>
                <a:srgbClr val="434343"/>
              </a:solidFill>
            </a:endParaRPr>
          </a:p>
          <a:p>
            <a:pPr indent="-317500" lvl="0" marL="457200" rtl="0">
              <a:spcBef>
                <a:spcPts val="0"/>
              </a:spcBef>
              <a:buClr>
                <a:srgbClr val="434343"/>
              </a:buClr>
              <a:buSzPct val="100000"/>
            </a:pPr>
            <a:r>
              <a:rPr lang="en" sz="1400">
                <a:solidFill>
                  <a:srgbClr val="434343"/>
                </a:solidFill>
              </a:rPr>
              <a:t>Impacto nos pleno e sênior</a:t>
            </a:r>
          </a:p>
          <a:p>
            <a:pPr indent="-317500" lvl="0" marL="457200" rtl="0">
              <a:spcBef>
                <a:spcPts val="0"/>
              </a:spcBef>
              <a:buClr>
                <a:srgbClr val="434343"/>
              </a:buClr>
              <a:buSzPct val="100000"/>
            </a:pPr>
            <a:r>
              <a:rPr lang="en" sz="1400">
                <a:solidFill>
                  <a:srgbClr val="434343"/>
                </a:solidFill>
              </a:rPr>
              <a:t>Diferença nos prazos</a:t>
            </a:r>
          </a:p>
          <a:p>
            <a:pPr indent="-317500" lvl="0" marL="457200" rtl="0">
              <a:spcBef>
                <a:spcPts val="0"/>
              </a:spcBef>
              <a:buClr>
                <a:srgbClr val="434343"/>
              </a:buClr>
              <a:buSzPct val="100000"/>
            </a:pPr>
            <a:r>
              <a:rPr lang="en" sz="1400">
                <a:solidFill>
                  <a:srgbClr val="434343"/>
                </a:solidFill>
              </a:rPr>
              <a:t>Mudança no acompanhamento</a:t>
            </a:r>
          </a:p>
          <a:p>
            <a:pPr indent="-317500" lvl="1" marL="914400" rtl="0">
              <a:spcBef>
                <a:spcPts val="0"/>
              </a:spcBef>
              <a:buClr>
                <a:srgbClr val="434343"/>
              </a:buClr>
              <a:buSzPct val="100000"/>
            </a:pPr>
            <a:r>
              <a:rPr lang="en" sz="1400">
                <a:solidFill>
                  <a:srgbClr val="434343"/>
                </a:solidFill>
              </a:rPr>
              <a:t>Relato por meio de reuniões entre gerentes e engenheiros coordenadores</a:t>
            </a:r>
          </a:p>
          <a:p>
            <a:pPr indent="-317500" lvl="1" marL="914400" rtl="0">
              <a:spcBef>
                <a:spcPts val="0"/>
              </a:spcBef>
              <a:buClr>
                <a:srgbClr val="434343"/>
              </a:buClr>
              <a:buSzPct val="100000"/>
            </a:pPr>
            <a:r>
              <a:rPr lang="en" sz="1400">
                <a:solidFill>
                  <a:srgbClr val="434343"/>
                </a:solidFill>
              </a:rPr>
              <a:t>Relato diretamente para diretor de unidade</a:t>
            </a:r>
          </a:p>
          <a:p>
            <a:pPr indent="-317500" lvl="0" marL="457200" rtl="0">
              <a:spcBef>
                <a:spcPts val="0"/>
              </a:spcBef>
              <a:buClr>
                <a:srgbClr val="434343"/>
              </a:buClr>
              <a:buSzPct val="100000"/>
            </a:pPr>
            <a:r>
              <a:t/>
            </a:r>
            <a:endParaRPr sz="1400">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C4DB6"/>
        </a:solidFill>
      </p:bgPr>
    </p:bg>
    <p:spTree>
      <p:nvGrpSpPr>
        <p:cNvPr id="169" name="Shape 169"/>
        <p:cNvGrpSpPr/>
        <p:nvPr/>
      </p:nvGrpSpPr>
      <p:grpSpPr>
        <a:xfrm>
          <a:off x="0" y="0"/>
          <a:ext cx="0" cy="0"/>
          <a:chOff x="0" y="0"/>
          <a:chExt cx="0" cy="0"/>
        </a:xfrm>
      </p:grpSpPr>
      <p:grpSp>
        <p:nvGrpSpPr>
          <p:cNvPr id="170" name="Shape 170"/>
          <p:cNvGrpSpPr/>
          <p:nvPr/>
        </p:nvGrpSpPr>
        <p:grpSpPr>
          <a:xfrm>
            <a:off x="1375014" y="1165581"/>
            <a:ext cx="349059" cy="298881"/>
            <a:chOff x="1934025" y="1001650"/>
            <a:chExt cx="415300" cy="355600"/>
          </a:xfrm>
        </p:grpSpPr>
        <p:sp>
          <p:nvSpPr>
            <p:cNvPr id="171" name="Shape 171"/>
            <p:cNvSpPr/>
            <p:nvPr/>
          </p:nvSpPr>
          <p:spPr>
            <a:xfrm>
              <a:off x="1934025" y="1303650"/>
              <a:ext cx="207650" cy="53600"/>
            </a:xfrm>
            <a:custGeom>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2" name="Shape 172"/>
            <p:cNvSpPr/>
            <p:nvPr/>
          </p:nvSpPr>
          <p:spPr>
            <a:xfrm>
              <a:off x="2141650" y="1303650"/>
              <a:ext cx="207675" cy="53600"/>
            </a:xfrm>
            <a:custGeom>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3" name="Shape 173"/>
            <p:cNvSpPr/>
            <p:nvPr/>
          </p:nvSpPr>
          <p:spPr>
            <a:xfrm>
              <a:off x="1934025" y="1001650"/>
              <a:ext cx="207650" cy="331250"/>
            </a:xfrm>
            <a:custGeom>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4" name="Shape 174"/>
            <p:cNvSpPr/>
            <p:nvPr/>
          </p:nvSpPr>
          <p:spPr>
            <a:xfrm>
              <a:off x="2141650" y="1001650"/>
              <a:ext cx="207675" cy="331250"/>
            </a:xfrm>
            <a:custGeom>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75" name="Shape 175"/>
          <p:cNvSpPr txBox="1"/>
          <p:nvPr>
            <p:ph type="title"/>
          </p:nvPr>
        </p:nvSpPr>
        <p:spPr>
          <a:xfrm>
            <a:off x="1940325" y="775625"/>
            <a:ext cx="6815700" cy="1078800"/>
          </a:xfrm>
          <a:prstGeom prst="rect">
            <a:avLst/>
          </a:prstGeom>
        </p:spPr>
        <p:txBody>
          <a:bodyPr anchorCtr="0" anchor="t" bIns="91425" lIns="91425" rIns="91425" tIns="91425">
            <a:noAutofit/>
          </a:bodyPr>
          <a:lstStyle/>
          <a:p>
            <a:pPr lvl="0" rtl="0">
              <a:spcBef>
                <a:spcPts val="0"/>
              </a:spcBef>
              <a:buNone/>
            </a:pPr>
            <a:r>
              <a:rPr lang="en"/>
              <a:t>Desafio #2</a:t>
            </a:r>
          </a:p>
        </p:txBody>
      </p:sp>
      <p:sp>
        <p:nvSpPr>
          <p:cNvPr id="176" name="Shape 176"/>
          <p:cNvSpPr txBox="1"/>
          <p:nvPr>
            <p:ph idx="2" type="body"/>
          </p:nvPr>
        </p:nvSpPr>
        <p:spPr>
          <a:xfrm>
            <a:off x="1117825" y="1854425"/>
            <a:ext cx="6516300" cy="2238000"/>
          </a:xfrm>
          <a:prstGeom prst="rect">
            <a:avLst/>
          </a:prstGeom>
        </p:spPr>
        <p:txBody>
          <a:bodyPr anchorCtr="0" anchor="t" bIns="91425" lIns="91425" rIns="91425" tIns="91425">
            <a:noAutofit/>
          </a:bodyPr>
          <a:lstStyle/>
          <a:p>
            <a:pPr lvl="0" rtl="0">
              <a:spcBef>
                <a:spcPts val="0"/>
              </a:spcBef>
              <a:buNone/>
            </a:pPr>
            <a:r>
              <a:rPr lang="en" sz="1400">
                <a:solidFill>
                  <a:srgbClr val="434343"/>
                </a:solidFill>
              </a:rPr>
              <a:t>3</a:t>
            </a:r>
            <a:r>
              <a:rPr lang="en" sz="1400">
                <a:solidFill>
                  <a:srgbClr val="434343"/>
                </a:solidFill>
              </a:rPr>
              <a:t>. </a:t>
            </a:r>
            <a:r>
              <a:rPr lang="en" sz="1400">
                <a:solidFill>
                  <a:srgbClr val="434343"/>
                </a:solidFill>
              </a:rPr>
              <a:t>Planejamento  e previsão no processo de desenvolvimento ágil</a:t>
            </a:r>
          </a:p>
          <a:p>
            <a:pPr lvl="0" rtl="0">
              <a:spcBef>
                <a:spcPts val="0"/>
              </a:spcBef>
              <a:buNone/>
            </a:pPr>
            <a:r>
              <a:t/>
            </a:r>
            <a:endParaRPr sz="1400">
              <a:solidFill>
                <a:srgbClr val="434343"/>
              </a:solidFill>
            </a:endParaRPr>
          </a:p>
          <a:p>
            <a:pPr indent="-317500" lvl="0" marL="457200" rtl="0">
              <a:spcBef>
                <a:spcPts val="0"/>
              </a:spcBef>
              <a:buClr>
                <a:srgbClr val="434343"/>
              </a:buClr>
              <a:buSzPct val="100000"/>
            </a:pPr>
            <a:r>
              <a:rPr lang="en" sz="1400">
                <a:solidFill>
                  <a:srgbClr val="434343"/>
                </a:solidFill>
              </a:rPr>
              <a:t>Dificuldades na previsibilidade do ágil</a:t>
            </a:r>
          </a:p>
          <a:p>
            <a:pPr indent="-317500" lvl="0" marL="457200" rtl="0">
              <a:spcBef>
                <a:spcPts val="0"/>
              </a:spcBef>
              <a:buClr>
                <a:srgbClr val="434343"/>
              </a:buClr>
              <a:buSzPct val="100000"/>
            </a:pPr>
            <a:r>
              <a:rPr lang="en" sz="1400">
                <a:solidFill>
                  <a:srgbClr val="434343"/>
                </a:solidFill>
              </a:rPr>
              <a:t>Opiniões do cliente mudam projeto</a:t>
            </a:r>
          </a:p>
          <a:p>
            <a:pPr indent="-317500" lvl="0" marL="457200" rtl="0">
              <a:spcBef>
                <a:spcPts val="0"/>
              </a:spcBef>
              <a:buClr>
                <a:srgbClr val="434343"/>
              </a:buClr>
              <a:buSzPct val="100000"/>
            </a:pPr>
            <a:r>
              <a:rPr lang="en" sz="1400">
                <a:solidFill>
                  <a:srgbClr val="434343"/>
                </a:solidFill>
              </a:rPr>
              <a:t>Prevendo semanas</a:t>
            </a:r>
          </a:p>
          <a:p>
            <a:pPr indent="-317500" lvl="0" marL="457200" rtl="0">
              <a:spcBef>
                <a:spcPts val="0"/>
              </a:spcBef>
              <a:buClr>
                <a:srgbClr val="434343"/>
              </a:buClr>
              <a:buSzPct val="100000"/>
            </a:pPr>
            <a:r>
              <a:rPr lang="en" sz="1400">
                <a:solidFill>
                  <a:srgbClr val="434343"/>
                </a:solidFill>
              </a:rPr>
              <a:t>CISCO</a:t>
            </a:r>
          </a:p>
          <a:p>
            <a:pPr indent="-317500" lvl="1" marL="914400" rtl="0">
              <a:spcBef>
                <a:spcPts val="0"/>
              </a:spcBef>
              <a:buClr>
                <a:srgbClr val="434343"/>
              </a:buClr>
              <a:buSzPct val="100000"/>
            </a:pPr>
            <a:r>
              <a:rPr lang="en" sz="1400">
                <a:solidFill>
                  <a:srgbClr val="434343"/>
                </a:solidFill>
              </a:rPr>
              <a:t>Entrega de produto a cada 3 meses</a:t>
            </a:r>
          </a:p>
          <a:p>
            <a:pPr indent="-317500" lvl="1" marL="914400" rtl="0">
              <a:spcBef>
                <a:spcPts val="0"/>
              </a:spcBef>
              <a:buClr>
                <a:srgbClr val="434343"/>
              </a:buClr>
              <a:buSzPct val="100000"/>
            </a:pPr>
            <a:r>
              <a:rPr lang="en" sz="1400">
                <a:solidFill>
                  <a:srgbClr val="434343"/>
                </a:solidFill>
              </a:rPr>
              <a:t>Esforço de processo preditivo</a:t>
            </a:r>
          </a:p>
          <a:p>
            <a:pPr indent="-317500" lvl="1" marL="914400" rtl="0">
              <a:spcBef>
                <a:spcPts val="0"/>
              </a:spcBef>
              <a:buClr>
                <a:srgbClr val="434343"/>
              </a:buClr>
              <a:buSzPct val="100000"/>
            </a:pPr>
            <a:r>
              <a:rPr lang="en" sz="1400">
                <a:solidFill>
                  <a:srgbClr val="434343"/>
                </a:solidFill>
              </a:rPr>
              <a:t>Novo produto -&gt; Casos de uso -&gt; tarefas de engenharia.</a:t>
            </a:r>
          </a:p>
          <a:p>
            <a:pPr indent="-317500" lvl="1" marL="914400" rtl="0">
              <a:spcBef>
                <a:spcPts val="0"/>
              </a:spcBef>
              <a:buClr>
                <a:srgbClr val="434343"/>
              </a:buClr>
              <a:buSzPct val="100000"/>
            </a:pPr>
            <a:r>
              <a:rPr lang="en" sz="1400">
                <a:solidFill>
                  <a:srgbClr val="434343"/>
                </a:solidFill>
              </a:rPr>
              <a:t>Mudanças ocasionam ajustes de planejamento</a:t>
            </a:r>
          </a:p>
          <a:p>
            <a:pPr indent="-317500" lvl="1" marL="914400" rtl="0">
              <a:spcBef>
                <a:spcPts val="0"/>
              </a:spcBef>
              <a:buClr>
                <a:srgbClr val="434343"/>
              </a:buClr>
              <a:buSzPct val="100000"/>
            </a:pPr>
            <a:r>
              <a:rPr lang="en" sz="1400">
                <a:solidFill>
                  <a:srgbClr val="434343"/>
                </a:solidFill>
              </a:rPr>
              <a:t>2 times</a:t>
            </a:r>
          </a:p>
          <a:p>
            <a:pPr indent="-317500" lvl="2" marL="1371600" rtl="0">
              <a:spcBef>
                <a:spcPts val="0"/>
              </a:spcBef>
              <a:buClr>
                <a:srgbClr val="434343"/>
              </a:buClr>
              <a:buSzPct val="100000"/>
            </a:pPr>
            <a:r>
              <a:rPr lang="en" sz="1400">
                <a:solidFill>
                  <a:srgbClr val="434343"/>
                </a:solidFill>
              </a:rPr>
              <a:t>Execução</a:t>
            </a:r>
          </a:p>
          <a:p>
            <a:pPr indent="-317500" lvl="2" marL="1371600" rtl="0">
              <a:spcBef>
                <a:spcPts val="0"/>
              </a:spcBef>
              <a:buClr>
                <a:srgbClr val="434343"/>
              </a:buClr>
              <a:buSzPct val="100000"/>
            </a:pPr>
            <a:r>
              <a:rPr lang="en" sz="1400">
                <a:solidFill>
                  <a:srgbClr val="434343"/>
                </a:solidFill>
              </a:rPr>
              <a:t>Planejamento (Seniors)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C4DB6"/>
        </a:solidFill>
      </p:bgPr>
    </p:bg>
    <p:spTree>
      <p:nvGrpSpPr>
        <p:cNvPr id="180" name="Shape 180"/>
        <p:cNvGrpSpPr/>
        <p:nvPr/>
      </p:nvGrpSpPr>
      <p:grpSpPr>
        <a:xfrm>
          <a:off x="0" y="0"/>
          <a:ext cx="0" cy="0"/>
          <a:chOff x="0" y="0"/>
          <a:chExt cx="0" cy="0"/>
        </a:xfrm>
      </p:grpSpPr>
      <p:grpSp>
        <p:nvGrpSpPr>
          <p:cNvPr id="181" name="Shape 181"/>
          <p:cNvGrpSpPr/>
          <p:nvPr/>
        </p:nvGrpSpPr>
        <p:grpSpPr>
          <a:xfrm>
            <a:off x="1375014" y="1165581"/>
            <a:ext cx="349059" cy="298881"/>
            <a:chOff x="1934025" y="1001650"/>
            <a:chExt cx="415300" cy="355600"/>
          </a:xfrm>
        </p:grpSpPr>
        <p:sp>
          <p:nvSpPr>
            <p:cNvPr id="182" name="Shape 182"/>
            <p:cNvSpPr/>
            <p:nvPr/>
          </p:nvSpPr>
          <p:spPr>
            <a:xfrm>
              <a:off x="1934025" y="1303650"/>
              <a:ext cx="207650" cy="53600"/>
            </a:xfrm>
            <a:custGeom>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3" name="Shape 183"/>
            <p:cNvSpPr/>
            <p:nvPr/>
          </p:nvSpPr>
          <p:spPr>
            <a:xfrm>
              <a:off x="2141650" y="1303650"/>
              <a:ext cx="207675" cy="53600"/>
            </a:xfrm>
            <a:custGeom>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4" name="Shape 184"/>
            <p:cNvSpPr/>
            <p:nvPr/>
          </p:nvSpPr>
          <p:spPr>
            <a:xfrm>
              <a:off x="1934025" y="1001650"/>
              <a:ext cx="207650" cy="331250"/>
            </a:xfrm>
            <a:custGeom>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5" name="Shape 185"/>
            <p:cNvSpPr/>
            <p:nvPr/>
          </p:nvSpPr>
          <p:spPr>
            <a:xfrm>
              <a:off x="2141650" y="1001650"/>
              <a:ext cx="207675" cy="331250"/>
            </a:xfrm>
            <a:custGeom>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86" name="Shape 186"/>
          <p:cNvSpPr txBox="1"/>
          <p:nvPr>
            <p:ph type="title"/>
          </p:nvPr>
        </p:nvSpPr>
        <p:spPr>
          <a:xfrm>
            <a:off x="1940325" y="775625"/>
            <a:ext cx="6815700" cy="1078800"/>
          </a:xfrm>
          <a:prstGeom prst="rect">
            <a:avLst/>
          </a:prstGeom>
        </p:spPr>
        <p:txBody>
          <a:bodyPr anchorCtr="0" anchor="t" bIns="91425" lIns="91425" rIns="91425" tIns="91425">
            <a:noAutofit/>
          </a:bodyPr>
          <a:lstStyle/>
          <a:p>
            <a:pPr lvl="0" rtl="0">
              <a:spcBef>
                <a:spcPts val="0"/>
              </a:spcBef>
              <a:buNone/>
            </a:pPr>
            <a:r>
              <a:rPr lang="en"/>
              <a:t>Desafio #2</a:t>
            </a:r>
          </a:p>
        </p:txBody>
      </p:sp>
      <p:sp>
        <p:nvSpPr>
          <p:cNvPr id="187" name="Shape 187"/>
          <p:cNvSpPr txBox="1"/>
          <p:nvPr>
            <p:ph idx="2" type="body"/>
          </p:nvPr>
        </p:nvSpPr>
        <p:spPr>
          <a:xfrm>
            <a:off x="1117825" y="1854425"/>
            <a:ext cx="6516300" cy="22380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solidFill>
                  <a:srgbClr val="434343"/>
                </a:solidFill>
              </a:rPr>
              <a:t>4. Coordenação no processo de desenvolvimento ágil</a:t>
            </a:r>
          </a:p>
          <a:p>
            <a:pPr indent="-317500" lvl="0" marL="457200" rtl="0">
              <a:spcBef>
                <a:spcPts val="0"/>
              </a:spcBef>
              <a:buClr>
                <a:srgbClr val="434343"/>
              </a:buClr>
              <a:buSzPct val="100000"/>
            </a:pPr>
            <a:r>
              <a:rPr lang="en" sz="1400">
                <a:solidFill>
                  <a:srgbClr val="434343"/>
                </a:solidFill>
              </a:rPr>
              <a:t>3 níveis de problemas relacionados a times</a:t>
            </a:r>
          </a:p>
          <a:p>
            <a:pPr indent="-317500" lvl="1" marL="914400" rtl="0">
              <a:spcBef>
                <a:spcPts val="0"/>
              </a:spcBef>
              <a:buClr>
                <a:srgbClr val="434343"/>
              </a:buClr>
              <a:buSzPct val="100000"/>
            </a:pPr>
            <a:r>
              <a:rPr lang="en" sz="1400">
                <a:solidFill>
                  <a:srgbClr val="434343"/>
                </a:solidFill>
              </a:rPr>
              <a:t>Coordenação interna</a:t>
            </a:r>
          </a:p>
          <a:p>
            <a:pPr indent="-317500" lvl="1" marL="914400" rtl="0">
              <a:spcBef>
                <a:spcPts val="0"/>
              </a:spcBef>
              <a:buClr>
                <a:srgbClr val="434343"/>
              </a:buClr>
              <a:buSzPct val="100000"/>
            </a:pPr>
            <a:r>
              <a:rPr lang="en" sz="1400">
                <a:solidFill>
                  <a:srgbClr val="434343"/>
                </a:solidFill>
              </a:rPr>
              <a:t>Coordenação entre departamentos</a:t>
            </a:r>
          </a:p>
          <a:p>
            <a:pPr indent="-317500" lvl="1" marL="914400" rtl="0">
              <a:spcBef>
                <a:spcPts val="0"/>
              </a:spcBef>
              <a:buClr>
                <a:srgbClr val="434343"/>
              </a:buClr>
              <a:buSzPct val="100000"/>
            </a:pPr>
            <a:r>
              <a:rPr lang="en" sz="1400">
                <a:solidFill>
                  <a:srgbClr val="434343"/>
                </a:solidFill>
              </a:rPr>
              <a:t>Coordenação com parceiros externos.</a:t>
            </a:r>
          </a:p>
          <a:p>
            <a:pPr indent="-317500" lvl="0" marL="457200" rtl="0">
              <a:spcBef>
                <a:spcPts val="0"/>
              </a:spcBef>
              <a:buClr>
                <a:srgbClr val="434343"/>
              </a:buClr>
              <a:buSzPct val="100000"/>
            </a:pPr>
            <a:r>
              <a:rPr lang="en" sz="1400">
                <a:solidFill>
                  <a:srgbClr val="434343"/>
                </a:solidFill>
              </a:rPr>
              <a:t>Otimização dos times: - tarefas simultâneas - pessoas no time</a:t>
            </a:r>
          </a:p>
          <a:p>
            <a:pPr indent="-317500" lvl="0" marL="457200" rtl="0">
              <a:spcBef>
                <a:spcPts val="0"/>
              </a:spcBef>
              <a:buClr>
                <a:srgbClr val="434343"/>
              </a:buClr>
              <a:buSzPct val="100000"/>
            </a:pPr>
            <a:r>
              <a:rPr lang="en" sz="1400">
                <a:solidFill>
                  <a:srgbClr val="434343"/>
                </a:solidFill>
              </a:rPr>
              <a:t>Ótima definição do desenho do projeto, com a possibilidade de framework</a:t>
            </a:r>
          </a:p>
          <a:p>
            <a:pPr indent="-317500" lvl="1" marL="914400" rtl="0">
              <a:spcBef>
                <a:spcPts val="0"/>
              </a:spcBef>
              <a:buClr>
                <a:srgbClr val="434343"/>
              </a:buClr>
              <a:buSzPct val="100000"/>
            </a:pPr>
            <a:r>
              <a:rPr lang="en" sz="1400">
                <a:solidFill>
                  <a:srgbClr val="434343"/>
                </a:solidFill>
              </a:rPr>
              <a:t>Reduz possíveis chances de mudanças no projeto</a:t>
            </a:r>
          </a:p>
          <a:p>
            <a:pPr indent="-317500" lvl="0" marL="457200" rtl="0">
              <a:spcBef>
                <a:spcPts val="0"/>
              </a:spcBef>
              <a:buClr>
                <a:srgbClr val="434343"/>
              </a:buClr>
              <a:buSzPct val="100000"/>
            </a:pPr>
            <a:r>
              <a:rPr lang="en" sz="1400">
                <a:solidFill>
                  <a:srgbClr val="434343"/>
                </a:solidFill>
              </a:rPr>
              <a:t>há 80% de retrabalho no código por falha na comunicação com parceiros externos.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C4DB6"/>
        </a:solidFill>
      </p:bgPr>
    </p:bg>
    <p:spTree>
      <p:nvGrpSpPr>
        <p:cNvPr id="191" name="Shape 191"/>
        <p:cNvGrpSpPr/>
        <p:nvPr/>
      </p:nvGrpSpPr>
      <p:grpSpPr>
        <a:xfrm>
          <a:off x="0" y="0"/>
          <a:ext cx="0" cy="0"/>
          <a:chOff x="0" y="0"/>
          <a:chExt cx="0" cy="0"/>
        </a:xfrm>
      </p:grpSpPr>
      <p:grpSp>
        <p:nvGrpSpPr>
          <p:cNvPr id="192" name="Shape 192"/>
          <p:cNvGrpSpPr/>
          <p:nvPr/>
        </p:nvGrpSpPr>
        <p:grpSpPr>
          <a:xfrm>
            <a:off x="1375014" y="1165581"/>
            <a:ext cx="349059" cy="298881"/>
            <a:chOff x="1934025" y="1001650"/>
            <a:chExt cx="415300" cy="355600"/>
          </a:xfrm>
        </p:grpSpPr>
        <p:sp>
          <p:nvSpPr>
            <p:cNvPr id="193" name="Shape 193"/>
            <p:cNvSpPr/>
            <p:nvPr/>
          </p:nvSpPr>
          <p:spPr>
            <a:xfrm>
              <a:off x="1934025" y="1303650"/>
              <a:ext cx="207650" cy="53600"/>
            </a:xfrm>
            <a:custGeom>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4" name="Shape 194"/>
            <p:cNvSpPr/>
            <p:nvPr/>
          </p:nvSpPr>
          <p:spPr>
            <a:xfrm>
              <a:off x="2141650" y="1303650"/>
              <a:ext cx="207675" cy="53600"/>
            </a:xfrm>
            <a:custGeom>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5" name="Shape 195"/>
            <p:cNvSpPr/>
            <p:nvPr/>
          </p:nvSpPr>
          <p:spPr>
            <a:xfrm>
              <a:off x="1934025" y="1001650"/>
              <a:ext cx="207650" cy="331250"/>
            </a:xfrm>
            <a:custGeom>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6" name="Shape 196"/>
            <p:cNvSpPr/>
            <p:nvPr/>
          </p:nvSpPr>
          <p:spPr>
            <a:xfrm>
              <a:off x="2141650" y="1001650"/>
              <a:ext cx="207675" cy="331250"/>
            </a:xfrm>
            <a:custGeom>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97" name="Shape 197"/>
          <p:cNvSpPr txBox="1"/>
          <p:nvPr>
            <p:ph type="title"/>
          </p:nvPr>
        </p:nvSpPr>
        <p:spPr>
          <a:xfrm>
            <a:off x="1940325" y="775625"/>
            <a:ext cx="6815700" cy="1078800"/>
          </a:xfrm>
          <a:prstGeom prst="rect">
            <a:avLst/>
          </a:prstGeom>
        </p:spPr>
        <p:txBody>
          <a:bodyPr anchorCtr="0" anchor="t" bIns="91425" lIns="91425" rIns="91425" tIns="91425">
            <a:noAutofit/>
          </a:bodyPr>
          <a:lstStyle/>
          <a:p>
            <a:pPr lvl="0" rtl="0">
              <a:spcBef>
                <a:spcPts val="0"/>
              </a:spcBef>
              <a:buNone/>
            </a:pPr>
            <a:r>
              <a:rPr lang="en"/>
              <a:t>Desafio #2</a:t>
            </a:r>
          </a:p>
        </p:txBody>
      </p:sp>
      <p:sp>
        <p:nvSpPr>
          <p:cNvPr id="198" name="Shape 198"/>
          <p:cNvSpPr txBox="1"/>
          <p:nvPr>
            <p:ph idx="2" type="body"/>
          </p:nvPr>
        </p:nvSpPr>
        <p:spPr>
          <a:xfrm>
            <a:off x="1117825" y="1854425"/>
            <a:ext cx="6516300" cy="2238000"/>
          </a:xfrm>
          <a:prstGeom prst="rect">
            <a:avLst/>
          </a:prstGeom>
        </p:spPr>
        <p:txBody>
          <a:bodyPr anchorCtr="0" anchor="t" bIns="91425" lIns="91425" rIns="91425" tIns="91425">
            <a:noAutofit/>
          </a:bodyPr>
          <a:lstStyle/>
          <a:p>
            <a:pPr lvl="0" rtl="0">
              <a:spcBef>
                <a:spcPts val="0"/>
              </a:spcBef>
              <a:buNone/>
            </a:pPr>
            <a:r>
              <a:rPr lang="en" sz="1400">
                <a:solidFill>
                  <a:srgbClr val="434343"/>
                </a:solidFill>
              </a:rPr>
              <a:t>5</a:t>
            </a:r>
            <a:r>
              <a:rPr lang="en" sz="1400">
                <a:solidFill>
                  <a:srgbClr val="434343"/>
                </a:solidFill>
              </a:rPr>
              <a:t>. </a:t>
            </a:r>
            <a:r>
              <a:rPr lang="en" sz="1400">
                <a:solidFill>
                  <a:srgbClr val="434343"/>
                </a:solidFill>
              </a:rPr>
              <a:t>Recrutando clientes colaborativos</a:t>
            </a:r>
          </a:p>
          <a:p>
            <a:pPr lvl="0" rtl="0">
              <a:spcBef>
                <a:spcPts val="0"/>
              </a:spcBef>
              <a:buNone/>
            </a:pPr>
            <a:r>
              <a:t/>
            </a:r>
            <a:endParaRPr sz="1400">
              <a:solidFill>
                <a:srgbClr val="434343"/>
              </a:solidFill>
            </a:endParaRPr>
          </a:p>
          <a:p>
            <a:pPr indent="-317500" lvl="0" marL="457200" rtl="0">
              <a:spcBef>
                <a:spcPts val="0"/>
              </a:spcBef>
              <a:buClr>
                <a:srgbClr val="434343"/>
              </a:buClr>
              <a:buSzPct val="100000"/>
            </a:pPr>
            <a:r>
              <a:rPr lang="en" sz="1400">
                <a:solidFill>
                  <a:srgbClr val="434343"/>
                </a:solidFill>
              </a:rPr>
              <a:t>Clientes para novos produtos são diferentes para produtos já existentes</a:t>
            </a:r>
          </a:p>
          <a:p>
            <a:pPr indent="-317500" lvl="0" marL="457200" rtl="0">
              <a:spcBef>
                <a:spcPts val="0"/>
              </a:spcBef>
              <a:buClr>
                <a:srgbClr val="434343"/>
              </a:buClr>
              <a:buSzPct val="100000"/>
            </a:pPr>
            <a:r>
              <a:rPr lang="en" sz="1400">
                <a:solidFill>
                  <a:srgbClr val="434343"/>
                </a:solidFill>
              </a:rPr>
              <a:t>Clientes colaborativos sabem usar produtos sob desenvolvimento</a:t>
            </a:r>
          </a:p>
          <a:p>
            <a:pPr indent="-317500" lvl="0" marL="457200" rtl="0">
              <a:spcBef>
                <a:spcPts val="0"/>
              </a:spcBef>
              <a:buClr>
                <a:srgbClr val="434343"/>
              </a:buClr>
              <a:buSzPct val="100000"/>
            </a:pPr>
            <a:r>
              <a:rPr lang="en" sz="1400">
                <a:solidFill>
                  <a:srgbClr val="434343"/>
                </a:solidFill>
              </a:rPr>
              <a:t>Erros na escolha dos clientes</a:t>
            </a:r>
          </a:p>
          <a:p>
            <a:pPr indent="-317500" lvl="0" marL="457200" rtl="0">
              <a:spcBef>
                <a:spcPts val="0"/>
              </a:spcBef>
              <a:buClr>
                <a:srgbClr val="434343"/>
              </a:buClr>
              <a:buSzPct val="100000"/>
            </a:pPr>
            <a:r>
              <a:rPr lang="en" sz="1400">
                <a:solidFill>
                  <a:srgbClr val="434343"/>
                </a:solidFill>
              </a:rPr>
              <a:t>Problema: Investidor A -&gt; Horizontal; Investidor B -&gt; mais segurança.</a:t>
            </a:r>
          </a:p>
          <a:p>
            <a:pPr indent="-317500" lvl="1" marL="914400" rtl="0">
              <a:spcBef>
                <a:spcPts val="0"/>
              </a:spcBef>
              <a:buClr>
                <a:srgbClr val="434343"/>
              </a:buClr>
              <a:buSzPct val="100000"/>
            </a:pPr>
            <a:r>
              <a:rPr lang="en" sz="1400">
                <a:solidFill>
                  <a:srgbClr val="434343"/>
                </a:solidFill>
              </a:rPr>
              <a:t>Solução é encontrar clientes colaborativos.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D961D"/>
        </a:solidFill>
      </p:bgPr>
    </p:bg>
    <p:spTree>
      <p:nvGrpSpPr>
        <p:cNvPr id="202" name="Shape 202"/>
        <p:cNvGrpSpPr/>
        <p:nvPr/>
      </p:nvGrpSpPr>
      <p:grpSpPr>
        <a:xfrm>
          <a:off x="0" y="0"/>
          <a:ext cx="0" cy="0"/>
          <a:chOff x="0" y="0"/>
          <a:chExt cx="0" cy="0"/>
        </a:xfrm>
      </p:grpSpPr>
      <p:pic>
        <p:nvPicPr>
          <p:cNvPr descr="photo-1434030216411-0b793f4b4173.jpg" id="203" name="Shape 203"/>
          <p:cNvPicPr preferRelativeResize="0"/>
          <p:nvPr/>
        </p:nvPicPr>
        <p:blipFill rotWithShape="1">
          <a:blip r:embed="rId3">
            <a:alphaModFix amt="15000"/>
          </a:blip>
          <a:srcRect b="14855" l="0" r="0" t="28895"/>
          <a:stretch/>
        </p:blipFill>
        <p:spPr>
          <a:xfrm>
            <a:off x="0" y="0"/>
            <a:ext cx="9144000" cy="5143500"/>
          </a:xfrm>
          <a:prstGeom prst="rect">
            <a:avLst/>
          </a:prstGeom>
          <a:noFill/>
          <a:ln>
            <a:noFill/>
          </a:ln>
        </p:spPr>
      </p:pic>
      <p:sp>
        <p:nvSpPr>
          <p:cNvPr id="204" name="Shape 204"/>
          <p:cNvSpPr txBox="1"/>
          <p:nvPr>
            <p:ph idx="4294967295" type="ctrTitle"/>
          </p:nvPr>
        </p:nvSpPr>
        <p:spPr>
          <a:xfrm>
            <a:off x="-400050" y="440350"/>
            <a:ext cx="9020100" cy="1159799"/>
          </a:xfrm>
          <a:prstGeom prst="rect">
            <a:avLst/>
          </a:prstGeom>
        </p:spPr>
        <p:txBody>
          <a:bodyPr anchorCtr="0" anchor="t" bIns="91425" lIns="91425" rIns="91425" tIns="91425">
            <a:noAutofit/>
          </a:bodyPr>
          <a:lstStyle/>
          <a:p>
            <a:pPr lvl="0" algn="ctr">
              <a:spcBef>
                <a:spcPts val="0"/>
              </a:spcBef>
              <a:buNone/>
            </a:pPr>
            <a:r>
              <a:rPr lang="en" sz="9600"/>
              <a:t>Conclusão</a:t>
            </a:r>
          </a:p>
        </p:txBody>
      </p:sp>
      <p:sp>
        <p:nvSpPr>
          <p:cNvPr id="205" name="Shape 205"/>
          <p:cNvSpPr txBox="1"/>
          <p:nvPr>
            <p:ph idx="4294967295" type="subTitle"/>
          </p:nvPr>
        </p:nvSpPr>
        <p:spPr>
          <a:xfrm>
            <a:off x="866775" y="2990850"/>
            <a:ext cx="6412799" cy="1723500"/>
          </a:xfrm>
          <a:prstGeom prst="rect">
            <a:avLst/>
          </a:prstGeom>
        </p:spPr>
        <p:txBody>
          <a:bodyPr anchorCtr="0" anchor="t" bIns="91425" lIns="91425" rIns="91425" tIns="91425">
            <a:noAutofit/>
          </a:bodyPr>
          <a:lstStyle/>
          <a:p>
            <a:pPr lvl="0" algn="just">
              <a:spcBef>
                <a:spcPts val="0"/>
              </a:spcBef>
              <a:buClr>
                <a:schemeClr val="dk1"/>
              </a:buClr>
              <a:buSzPct val="78571"/>
              <a:buFont typeface="Arial"/>
              <a:buNone/>
            </a:pPr>
            <a:r>
              <a:rPr lang="en"/>
              <a:t>A cisco Systems percebeu que apenas “mandar” os times saírem do </a:t>
            </a:r>
            <a:r>
              <a:rPr b="1" lang="en"/>
              <a:t>cascata</a:t>
            </a:r>
            <a:r>
              <a:rPr lang="en"/>
              <a:t> e esperar que tudo daria certo não funcionaria. A criação de um time (ATT) para auxiliar neste processo, definição de métricas para verificar o progresso e acompanhamento constantes foram cruciais para realmente efetivar a transição do Cascata para o Ágil.</a:t>
            </a:r>
          </a:p>
        </p:txBody>
      </p:sp>
      <p:grpSp>
        <p:nvGrpSpPr>
          <p:cNvPr id="206" name="Shape 206"/>
          <p:cNvGrpSpPr/>
          <p:nvPr/>
        </p:nvGrpSpPr>
        <p:grpSpPr>
          <a:xfrm>
            <a:off x="1349335" y="2166265"/>
            <a:ext cx="631587" cy="537386"/>
            <a:chOff x="5290150" y="1636700"/>
            <a:chExt cx="425025" cy="429875"/>
          </a:xfrm>
        </p:grpSpPr>
        <p:sp>
          <p:nvSpPr>
            <p:cNvPr id="207" name="Shape 207"/>
            <p:cNvSpPr/>
            <p:nvPr/>
          </p:nvSpPr>
          <p:spPr>
            <a:xfrm>
              <a:off x="5396700" y="1939925"/>
              <a:ext cx="211900" cy="126650"/>
            </a:xfrm>
            <a:custGeom>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8" name="Shape 208"/>
            <p:cNvSpPr/>
            <p:nvPr/>
          </p:nvSpPr>
          <p:spPr>
            <a:xfrm>
              <a:off x="5290150" y="1636700"/>
              <a:ext cx="425025" cy="294100"/>
            </a:xfrm>
            <a:custGeom>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209" name="Shape 209"/>
          <p:cNvGrpSpPr/>
          <p:nvPr/>
        </p:nvGrpSpPr>
        <p:grpSpPr>
          <a:xfrm>
            <a:off x="6149112" y="2096748"/>
            <a:ext cx="604927" cy="606873"/>
            <a:chOff x="5961125" y="1623900"/>
            <a:chExt cx="427450" cy="448175"/>
          </a:xfrm>
        </p:grpSpPr>
        <p:sp>
          <p:nvSpPr>
            <p:cNvPr id="210" name="Shape 210"/>
            <p:cNvSpPr/>
            <p:nvPr/>
          </p:nvSpPr>
          <p:spPr>
            <a:xfrm>
              <a:off x="5961125" y="1678700"/>
              <a:ext cx="376925" cy="376925"/>
            </a:xfrm>
            <a:custGeom>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1" name="Shape 211"/>
            <p:cNvSpPr/>
            <p:nvPr/>
          </p:nvSpPr>
          <p:spPr>
            <a:xfrm>
              <a:off x="6009825" y="1727425"/>
              <a:ext cx="279500" cy="279500"/>
            </a:xfrm>
            <a:custGeom>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2" name="Shape 212"/>
            <p:cNvSpPr/>
            <p:nvPr/>
          </p:nvSpPr>
          <p:spPr>
            <a:xfrm>
              <a:off x="6107250" y="1824850"/>
              <a:ext cx="84650" cy="84650"/>
            </a:xfrm>
            <a:custGeom>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3" name="Shape 213"/>
            <p:cNvSpPr/>
            <p:nvPr/>
          </p:nvSpPr>
          <p:spPr>
            <a:xfrm>
              <a:off x="6058550" y="1776125"/>
              <a:ext cx="182075" cy="182075"/>
            </a:xfrm>
            <a:custGeom>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4" name="Shape 214"/>
            <p:cNvSpPr/>
            <p:nvPr/>
          </p:nvSpPr>
          <p:spPr>
            <a:xfrm>
              <a:off x="5971475" y="2001400"/>
              <a:ext cx="74925" cy="70675"/>
            </a:xfrm>
            <a:custGeom>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5" name="Shape 215"/>
            <p:cNvSpPr/>
            <p:nvPr/>
          </p:nvSpPr>
          <p:spPr>
            <a:xfrm>
              <a:off x="6253375" y="2001400"/>
              <a:ext cx="74325" cy="70675"/>
            </a:xfrm>
            <a:custGeom>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6" name="Shape 216"/>
            <p:cNvSpPr/>
            <p:nvPr/>
          </p:nvSpPr>
          <p:spPr>
            <a:xfrm>
              <a:off x="6137700" y="1623900"/>
              <a:ext cx="250875" cy="255150"/>
            </a:xfrm>
            <a:custGeom>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217" name="Shape 217"/>
          <p:cNvGrpSpPr/>
          <p:nvPr/>
        </p:nvGrpSpPr>
        <p:grpSpPr>
          <a:xfrm>
            <a:off x="3855780" y="2170183"/>
            <a:ext cx="508426" cy="595785"/>
            <a:chOff x="6718575" y="2318625"/>
            <a:chExt cx="256950" cy="407375"/>
          </a:xfrm>
        </p:grpSpPr>
        <p:sp>
          <p:nvSpPr>
            <p:cNvPr id="218" name="Shape 218"/>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9" name="Shape 219"/>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0" name="Shape 220"/>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1" name="Shape 221"/>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2" name="Shape 222"/>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3" name="Shape 223"/>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4" name="Shape 224"/>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5" name="Shape 225"/>
            <p:cNvSpPr/>
            <p:nvPr/>
          </p:nvSpPr>
          <p:spPr>
            <a:xfrm>
              <a:off x="6795900" y="2628550"/>
              <a:ext cx="102300" cy="25"/>
            </a:xfrm>
            <a:custGeom>
              <a:pathLst>
                <a:path extrusionOk="0" fill="none" h="1" w="4092">
                  <a:moveTo>
                    <a:pt x="0" y="1"/>
                  </a:moveTo>
                  <a:lnTo>
                    <a:pt x="4092"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82A2E"/>
        </a:solidFill>
      </p:bgPr>
    </p:bg>
    <p:spTree>
      <p:nvGrpSpPr>
        <p:cNvPr id="229" name="Shape 229"/>
        <p:cNvGrpSpPr/>
        <p:nvPr/>
      </p:nvGrpSpPr>
      <p:grpSpPr>
        <a:xfrm>
          <a:off x="0" y="0"/>
          <a:ext cx="0" cy="0"/>
          <a:chOff x="0" y="0"/>
          <a:chExt cx="0" cy="0"/>
        </a:xfrm>
      </p:grpSpPr>
      <p:pic>
        <p:nvPicPr>
          <p:cNvPr descr="photo-1434030216411-0b793f4b4173.jpg" id="230" name="Shape 230"/>
          <p:cNvPicPr preferRelativeResize="0"/>
          <p:nvPr/>
        </p:nvPicPr>
        <p:blipFill rotWithShape="1">
          <a:blip r:embed="rId3">
            <a:alphaModFix amt="11000"/>
          </a:blip>
          <a:srcRect b="14855" l="0" r="0" t="28895"/>
          <a:stretch/>
        </p:blipFill>
        <p:spPr>
          <a:xfrm>
            <a:off x="0" y="0"/>
            <a:ext cx="9144000" cy="5143500"/>
          </a:xfrm>
          <a:prstGeom prst="rect">
            <a:avLst/>
          </a:prstGeom>
          <a:noFill/>
          <a:ln>
            <a:noFill/>
          </a:ln>
        </p:spPr>
      </p:pic>
      <p:sp>
        <p:nvSpPr>
          <p:cNvPr id="231" name="Shape 231"/>
          <p:cNvSpPr txBox="1"/>
          <p:nvPr>
            <p:ph idx="4294967295" type="ctrTitle"/>
          </p:nvPr>
        </p:nvSpPr>
        <p:spPr>
          <a:xfrm>
            <a:off x="-400050" y="821350"/>
            <a:ext cx="9598200" cy="1159800"/>
          </a:xfrm>
          <a:prstGeom prst="rect">
            <a:avLst/>
          </a:prstGeom>
        </p:spPr>
        <p:txBody>
          <a:bodyPr anchorCtr="0" anchor="t" bIns="91425" lIns="91425" rIns="91425" tIns="91425">
            <a:noAutofit/>
          </a:bodyPr>
          <a:lstStyle/>
          <a:p>
            <a:pPr lvl="0" rtl="0">
              <a:spcBef>
                <a:spcPts val="0"/>
              </a:spcBef>
              <a:buNone/>
            </a:pPr>
            <a:r>
              <a:rPr lang="en" sz="15000">
                <a:solidFill>
                  <a:srgbClr val="FFFFFF"/>
                </a:solidFill>
              </a:rPr>
              <a:t>Obrigado</a:t>
            </a:r>
          </a:p>
        </p:txBody>
      </p:sp>
      <p:sp>
        <p:nvSpPr>
          <p:cNvPr id="232" name="Shape 232"/>
          <p:cNvSpPr txBox="1"/>
          <p:nvPr>
            <p:ph idx="4294967295" type="subTitle"/>
          </p:nvPr>
        </p:nvSpPr>
        <p:spPr>
          <a:xfrm>
            <a:off x="866775" y="2990850"/>
            <a:ext cx="6412800" cy="1955700"/>
          </a:xfrm>
          <a:prstGeom prst="rect">
            <a:avLst/>
          </a:prstGeom>
        </p:spPr>
        <p:txBody>
          <a:bodyPr anchorCtr="0" anchor="t" bIns="91425" lIns="91425" rIns="91425" tIns="91425">
            <a:noAutofit/>
          </a:bodyPr>
          <a:lstStyle/>
          <a:p>
            <a:pPr lvl="0" rtl="0">
              <a:spcBef>
                <a:spcPts val="0"/>
              </a:spcBef>
              <a:buNone/>
            </a:pPr>
            <a:r>
              <a:rPr b="1" lang="en" sz="3600">
                <a:solidFill>
                  <a:srgbClr val="FFFFFF"/>
                </a:solidFill>
              </a:rPr>
              <a:t>Perguntas</a:t>
            </a:r>
            <a:r>
              <a:rPr b="1" lang="en" sz="3600">
                <a:solidFill>
                  <a:srgbClr val="FFFFFF"/>
                </a:solidFill>
              </a:rPr>
              <a:t>?</a:t>
            </a:r>
          </a:p>
          <a:p>
            <a:pPr lvl="0">
              <a:spcBef>
                <a:spcPts val="0"/>
              </a:spcBef>
              <a:buClr>
                <a:schemeClr val="dk1"/>
              </a:buClr>
              <a:buSzPct val="78571"/>
              <a:buFont typeface="Arial"/>
              <a:buNone/>
            </a:pPr>
            <a:r>
              <a:rPr lang="en">
                <a:solidFill>
                  <a:srgbClr val="FFFFFF"/>
                </a:solidFill>
              </a:rPr>
              <a:t>Procurar:</a:t>
            </a:r>
          </a:p>
          <a:p>
            <a:pPr lvl="0">
              <a:spcBef>
                <a:spcPts val="0"/>
              </a:spcBef>
              <a:buClr>
                <a:schemeClr val="dk1"/>
              </a:buClr>
              <a:buSzPct val="78571"/>
              <a:buFont typeface="Arial"/>
              <a:buNone/>
            </a:pPr>
            <a:r>
              <a:rPr lang="en">
                <a:solidFill>
                  <a:srgbClr val="FFFFFF"/>
                </a:solidFill>
              </a:rPr>
              <a:t>Arthur Temporim</a:t>
            </a:r>
          </a:p>
          <a:p>
            <a:pPr lvl="0">
              <a:spcBef>
                <a:spcPts val="0"/>
              </a:spcBef>
              <a:buClr>
                <a:schemeClr val="dk1"/>
              </a:buClr>
              <a:buSzPct val="78571"/>
              <a:buFont typeface="Arial"/>
              <a:buNone/>
            </a:pPr>
            <a:r>
              <a:rPr lang="en">
                <a:solidFill>
                  <a:srgbClr val="FFFFFF"/>
                </a:solidFill>
              </a:rPr>
              <a:t>Marcelo Herton</a:t>
            </a:r>
          </a:p>
          <a:p>
            <a:pPr lvl="0" rtl="0">
              <a:spcBef>
                <a:spcPts val="0"/>
              </a:spcBef>
              <a:buClr>
                <a:schemeClr val="dk1"/>
              </a:buClr>
              <a:buSzPct val="78571"/>
              <a:buFont typeface="Arial"/>
              <a:buNone/>
            </a:pPr>
            <a:r>
              <a:rPr lang="en">
                <a:solidFill>
                  <a:srgbClr val="FFFFFF"/>
                </a:solidFill>
              </a:rPr>
              <a:t>Matheus Miranda</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C500"/>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1164100" y="1608900"/>
            <a:ext cx="7570500" cy="753300"/>
          </a:xfrm>
          <a:prstGeom prst="rect">
            <a:avLst/>
          </a:prstGeom>
        </p:spPr>
        <p:txBody>
          <a:bodyPr anchorCtr="0" anchor="t" bIns="91425" lIns="91425" rIns="91425" tIns="91425">
            <a:noAutofit/>
          </a:bodyPr>
          <a:lstStyle/>
          <a:p>
            <a:pPr lvl="0" rtl="0">
              <a:spcBef>
                <a:spcPts val="0"/>
              </a:spcBef>
              <a:buNone/>
            </a:pPr>
            <a:r>
              <a:rPr lang="en" sz="3600"/>
              <a:t>Estudo de caso da Cisco System</a:t>
            </a:r>
          </a:p>
        </p:txBody>
      </p:sp>
      <p:sp>
        <p:nvSpPr>
          <p:cNvPr id="59" name="Shape 59"/>
          <p:cNvSpPr txBox="1"/>
          <p:nvPr>
            <p:ph idx="2" type="body"/>
          </p:nvPr>
        </p:nvSpPr>
        <p:spPr>
          <a:xfrm>
            <a:off x="1164100" y="2416126"/>
            <a:ext cx="3127800" cy="1369200"/>
          </a:xfrm>
          <a:prstGeom prst="rect">
            <a:avLst/>
          </a:prstGeom>
        </p:spPr>
        <p:txBody>
          <a:bodyPr anchorCtr="0" anchor="t" bIns="91425" lIns="91425" rIns="91425" tIns="91425">
            <a:noAutofit/>
          </a:bodyPr>
          <a:lstStyle/>
          <a:p>
            <a:pPr lvl="0" rtl="0">
              <a:spcBef>
                <a:spcPts val="0"/>
              </a:spcBef>
              <a:spcAft>
                <a:spcPts val="0"/>
              </a:spcAft>
              <a:buNone/>
            </a:pPr>
            <a:r>
              <a:rPr b="1" lang="en" sz="1000"/>
              <a:t>Cisco System</a:t>
            </a:r>
          </a:p>
          <a:p>
            <a:pPr lvl="0" rtl="0">
              <a:spcBef>
                <a:spcPts val="0"/>
              </a:spcBef>
              <a:spcAft>
                <a:spcPts val="0"/>
              </a:spcAft>
              <a:buNone/>
            </a:pPr>
            <a:r>
              <a:rPr lang="en" sz="1000"/>
              <a:t>A </a:t>
            </a:r>
            <a:r>
              <a:rPr i="1" lang="en" sz="1000"/>
              <a:t>Cisco Systems</a:t>
            </a:r>
            <a:r>
              <a:rPr lang="en" sz="1000"/>
              <a:t> é uma grande empresa que atua na área de Redes. </a:t>
            </a:r>
            <a:r>
              <a:rPr lang="en" sz="1000" u="sng">
                <a:solidFill>
                  <a:schemeClr val="hlink"/>
                </a:solidFill>
                <a:hlinkClick r:id="rId3"/>
              </a:rPr>
              <a:t>Cisco</a:t>
            </a:r>
            <a:r>
              <a:rPr lang="en" sz="1000"/>
              <a:t>,</a:t>
            </a:r>
          </a:p>
        </p:txBody>
      </p:sp>
      <p:sp>
        <p:nvSpPr>
          <p:cNvPr id="60" name="Shape 60"/>
          <p:cNvSpPr txBox="1"/>
          <p:nvPr>
            <p:ph idx="2" type="body"/>
          </p:nvPr>
        </p:nvSpPr>
        <p:spPr>
          <a:xfrm>
            <a:off x="4495728" y="2416126"/>
            <a:ext cx="3483900" cy="1369200"/>
          </a:xfrm>
          <a:prstGeom prst="rect">
            <a:avLst/>
          </a:prstGeom>
        </p:spPr>
        <p:txBody>
          <a:bodyPr anchorCtr="0" anchor="t" bIns="91425" lIns="91425" rIns="91425" tIns="91425">
            <a:noAutofit/>
          </a:bodyPr>
          <a:lstStyle/>
          <a:p>
            <a:pPr lvl="0" rtl="0">
              <a:spcBef>
                <a:spcPts val="0"/>
              </a:spcBef>
              <a:spcAft>
                <a:spcPts val="0"/>
              </a:spcAft>
              <a:buNone/>
            </a:pPr>
            <a:r>
              <a:rPr b="1" lang="en" sz="1000"/>
              <a:t>Estudo de Caso</a:t>
            </a:r>
          </a:p>
          <a:p>
            <a:pPr lvl="0" rtl="0">
              <a:spcBef>
                <a:spcPts val="0"/>
              </a:spcBef>
              <a:spcAft>
                <a:spcPts val="0"/>
              </a:spcAft>
              <a:buNone/>
            </a:pPr>
            <a:r>
              <a:rPr lang="en" sz="1000"/>
              <a:t>O artigo aqui descrito se trata de um estudo de caso que mostra como a </a:t>
            </a:r>
            <a:r>
              <a:rPr i="1" lang="en" sz="1000"/>
              <a:t>Cisco System </a:t>
            </a:r>
            <a:r>
              <a:rPr lang="en" sz="1000"/>
              <a:t>fez a </a:t>
            </a:r>
            <a:r>
              <a:rPr lang="en" sz="1000"/>
              <a:t>transição</a:t>
            </a:r>
            <a:r>
              <a:rPr lang="en" sz="1000"/>
              <a:t> de uma metodologia </a:t>
            </a:r>
            <a:r>
              <a:rPr b="1" lang="en" sz="1000"/>
              <a:t>cascata</a:t>
            </a:r>
            <a:r>
              <a:rPr lang="en" sz="1000"/>
              <a:t> para </a:t>
            </a:r>
            <a:r>
              <a:rPr b="1" lang="en" sz="1000"/>
              <a:t>ágil</a:t>
            </a:r>
            <a:r>
              <a:rPr lang="en" sz="1000"/>
              <a:t>.</a:t>
            </a:r>
          </a:p>
          <a:p>
            <a:pPr lvl="0" rtl="0">
              <a:spcBef>
                <a:spcPts val="0"/>
              </a:spcBef>
              <a:spcAft>
                <a:spcPts val="0"/>
              </a:spcAft>
              <a:buNone/>
            </a:pPr>
            <a:r>
              <a:t/>
            </a:r>
            <a:endParaRPr sz="1000"/>
          </a:p>
        </p:txBody>
      </p:sp>
      <p:grpSp>
        <p:nvGrpSpPr>
          <p:cNvPr id="61" name="Shape 61"/>
          <p:cNvGrpSpPr/>
          <p:nvPr/>
        </p:nvGrpSpPr>
        <p:grpSpPr>
          <a:xfrm>
            <a:off x="1358061" y="1171583"/>
            <a:ext cx="435021" cy="323445"/>
            <a:chOff x="5247525" y="3007275"/>
            <a:chExt cx="517575" cy="384825"/>
          </a:xfrm>
        </p:grpSpPr>
        <p:sp>
          <p:nvSpPr>
            <p:cNvPr id="62" name="Shape 62"/>
            <p:cNvSpPr/>
            <p:nvPr/>
          </p:nvSpPr>
          <p:spPr>
            <a:xfrm>
              <a:off x="5247525" y="3007275"/>
              <a:ext cx="348900" cy="348900"/>
            </a:xfrm>
            <a:custGeom>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 name="Shape 63"/>
            <p:cNvSpPr/>
            <p:nvPr/>
          </p:nvSpPr>
          <p:spPr>
            <a:xfrm>
              <a:off x="5566575" y="3193575"/>
              <a:ext cx="198525" cy="198525"/>
            </a:xfrm>
            <a:custGeom>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pic>
        <p:nvPicPr>
          <p:cNvPr id="64" name="Shape 64"/>
          <p:cNvPicPr preferRelativeResize="0"/>
          <p:nvPr/>
        </p:nvPicPr>
        <p:blipFill>
          <a:blip r:embed="rId4">
            <a:alphaModFix/>
          </a:blip>
          <a:stretch>
            <a:fillRect/>
          </a:stretch>
        </p:blipFill>
        <p:spPr>
          <a:xfrm>
            <a:off x="1091762" y="3171025"/>
            <a:ext cx="3272474" cy="1818050"/>
          </a:xfrm>
          <a:prstGeom prst="rect">
            <a:avLst/>
          </a:prstGeom>
          <a:noFill/>
          <a:ln>
            <a:noFill/>
          </a:ln>
        </p:spPr>
      </p:pic>
      <p:sp>
        <p:nvSpPr>
          <p:cNvPr id="65" name="Shape 65"/>
          <p:cNvSpPr txBox="1"/>
          <p:nvPr/>
        </p:nvSpPr>
        <p:spPr>
          <a:xfrm>
            <a:off x="4495725" y="4641000"/>
            <a:ext cx="4648200" cy="5025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sz="1100">
                <a:solidFill>
                  <a:srgbClr val="ADADAD"/>
                </a:solidFill>
              </a:rPr>
              <a:t>Fonte: http://www.cisco.com/c/pt_br/index.html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9900"/>
        </a:solidFill>
      </p:bgPr>
    </p:bg>
    <p:spTree>
      <p:nvGrpSpPr>
        <p:cNvPr id="69" name="Shape 69"/>
        <p:cNvGrpSpPr/>
        <p:nvPr/>
      </p:nvGrpSpPr>
      <p:grpSpPr>
        <a:xfrm>
          <a:off x="0" y="0"/>
          <a:ext cx="0" cy="0"/>
          <a:chOff x="0" y="0"/>
          <a:chExt cx="0" cy="0"/>
        </a:xfrm>
      </p:grpSpPr>
      <p:sp>
        <p:nvSpPr>
          <p:cNvPr id="70" name="Shape 70"/>
          <p:cNvSpPr txBox="1"/>
          <p:nvPr>
            <p:ph idx="1" type="body"/>
          </p:nvPr>
        </p:nvSpPr>
        <p:spPr>
          <a:xfrm>
            <a:off x="556050" y="2884525"/>
            <a:ext cx="3916200" cy="2041200"/>
          </a:xfrm>
          <a:prstGeom prst="rect">
            <a:avLst/>
          </a:prstGeom>
        </p:spPr>
        <p:txBody>
          <a:bodyPr anchorCtr="0" anchor="t" bIns="91425" lIns="91425" rIns="91425" tIns="91425">
            <a:noAutofit/>
          </a:bodyPr>
          <a:lstStyle/>
          <a:p>
            <a:pPr lvl="0" rtl="0">
              <a:spcBef>
                <a:spcPts val="0"/>
              </a:spcBef>
              <a:buNone/>
            </a:pPr>
            <a:r>
              <a:rPr b="1" lang="en">
                <a:solidFill>
                  <a:schemeClr val="dk1"/>
                </a:solidFill>
                <a:latin typeface="Arial"/>
                <a:ea typeface="Arial"/>
                <a:cs typeface="Arial"/>
                <a:sym typeface="Arial"/>
              </a:rPr>
              <a:t>Ajudando no desenvolvimento do processo de transição para o ágil.</a:t>
            </a:r>
          </a:p>
          <a:p>
            <a:pPr lvl="0" rtl="0">
              <a:spcBef>
                <a:spcPts val="0"/>
              </a:spcBef>
              <a:buNone/>
            </a:pPr>
            <a:r>
              <a:t/>
            </a:r>
            <a:endParaRPr b="1">
              <a:solidFill>
                <a:schemeClr val="dk1"/>
              </a:solidFill>
              <a:latin typeface="Arial"/>
              <a:ea typeface="Arial"/>
              <a:cs typeface="Arial"/>
              <a:sym typeface="Arial"/>
            </a:endParaRPr>
          </a:p>
          <a:p>
            <a:pPr lvl="0" rtl="0">
              <a:spcBef>
                <a:spcPts val="0"/>
              </a:spcBef>
              <a:buNone/>
            </a:pPr>
            <a:r>
              <a:rPr lang="en"/>
              <a:t>Como as empresas podem selecionar e ajudar os seus times a mudar de um processo de desenvolvimento não ágil para um ágil?</a:t>
            </a:r>
          </a:p>
        </p:txBody>
      </p:sp>
      <p:sp>
        <p:nvSpPr>
          <p:cNvPr id="71" name="Shape 71"/>
          <p:cNvSpPr txBox="1"/>
          <p:nvPr>
            <p:ph type="title"/>
          </p:nvPr>
        </p:nvSpPr>
        <p:spPr>
          <a:xfrm>
            <a:off x="417050" y="1608900"/>
            <a:ext cx="8526000" cy="1032300"/>
          </a:xfrm>
          <a:prstGeom prst="rect">
            <a:avLst/>
          </a:prstGeom>
        </p:spPr>
        <p:txBody>
          <a:bodyPr anchorCtr="0" anchor="t" bIns="91425" lIns="91425" rIns="91425" tIns="91425">
            <a:noAutofit/>
          </a:bodyPr>
          <a:lstStyle/>
          <a:p>
            <a:pPr lvl="0" rtl="0">
              <a:spcBef>
                <a:spcPts val="0"/>
              </a:spcBef>
              <a:buNone/>
            </a:pPr>
            <a:r>
              <a:rPr lang="en"/>
              <a:t>Problema abordado</a:t>
            </a:r>
          </a:p>
        </p:txBody>
      </p:sp>
      <p:sp>
        <p:nvSpPr>
          <p:cNvPr id="72" name="Shape 72"/>
          <p:cNvSpPr txBox="1"/>
          <p:nvPr>
            <p:ph idx="2" type="body"/>
          </p:nvPr>
        </p:nvSpPr>
        <p:spPr>
          <a:xfrm>
            <a:off x="4671600" y="2884450"/>
            <a:ext cx="3657600" cy="2041200"/>
          </a:xfrm>
          <a:prstGeom prst="rect">
            <a:avLst/>
          </a:prstGeom>
        </p:spPr>
        <p:txBody>
          <a:bodyPr anchorCtr="0" anchor="t" bIns="91425" lIns="91425" rIns="91425" tIns="91425">
            <a:noAutofit/>
          </a:bodyPr>
          <a:lstStyle/>
          <a:p>
            <a:pPr lvl="0" rtl="0">
              <a:spcBef>
                <a:spcPts val="0"/>
              </a:spcBef>
              <a:buNone/>
            </a:pPr>
            <a:r>
              <a:rPr b="1" lang="en">
                <a:solidFill>
                  <a:schemeClr val="dk1"/>
                </a:solidFill>
                <a:latin typeface="Arial"/>
                <a:ea typeface="Arial"/>
                <a:cs typeface="Arial"/>
                <a:sym typeface="Arial"/>
              </a:rPr>
              <a:t>Novas práticas de gerenciamento são necessárias para o processo de desenvolvimento ágil.</a:t>
            </a:r>
          </a:p>
          <a:p>
            <a:pPr lvl="0" rtl="0">
              <a:spcBef>
                <a:spcPts val="0"/>
              </a:spcBef>
              <a:buNone/>
            </a:pPr>
            <a:r>
              <a:t/>
            </a:r>
            <a:endParaRPr b="1">
              <a:solidFill>
                <a:schemeClr val="dk1"/>
              </a:solidFill>
              <a:latin typeface="Arial"/>
              <a:ea typeface="Arial"/>
              <a:cs typeface="Arial"/>
              <a:sym typeface="Arial"/>
            </a:endParaRPr>
          </a:p>
          <a:p>
            <a:pPr lvl="0" rtl="0">
              <a:spcBef>
                <a:spcPts val="0"/>
              </a:spcBef>
              <a:buNone/>
            </a:pPr>
            <a:r>
              <a:rPr lang="en"/>
              <a:t>Como as empresas desenvolvem novos ambientes de gerenciamento e práticas que permitem e dão suporte para um desenvolvimento ágil?</a:t>
            </a:r>
          </a:p>
        </p:txBody>
      </p:sp>
      <p:sp>
        <p:nvSpPr>
          <p:cNvPr id="73" name="Shape 73"/>
          <p:cNvSpPr/>
          <p:nvPr/>
        </p:nvSpPr>
        <p:spPr>
          <a:xfrm>
            <a:off x="1414248" y="1163314"/>
            <a:ext cx="336767" cy="336767"/>
          </a:xfrm>
          <a:custGeom>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9900"/>
        </a:solidFill>
      </p:bgPr>
    </p:bg>
    <p:spTree>
      <p:nvGrpSpPr>
        <p:cNvPr id="77" name="Shape 77"/>
        <p:cNvGrpSpPr/>
        <p:nvPr/>
      </p:nvGrpSpPr>
      <p:grpSpPr>
        <a:xfrm>
          <a:off x="0" y="0"/>
          <a:ext cx="0" cy="0"/>
          <a:chOff x="0" y="0"/>
          <a:chExt cx="0" cy="0"/>
        </a:xfrm>
      </p:grpSpPr>
      <p:sp>
        <p:nvSpPr>
          <p:cNvPr id="78" name="Shape 78"/>
          <p:cNvSpPr txBox="1"/>
          <p:nvPr>
            <p:ph idx="2" type="body"/>
          </p:nvPr>
        </p:nvSpPr>
        <p:spPr>
          <a:xfrm>
            <a:off x="5116075" y="1007775"/>
            <a:ext cx="3657600" cy="2041200"/>
          </a:xfrm>
          <a:prstGeom prst="rect">
            <a:avLst/>
          </a:prstGeom>
        </p:spPr>
        <p:txBody>
          <a:bodyPr anchorCtr="0" anchor="t" bIns="91425" lIns="91425" rIns="91425" tIns="91425">
            <a:noAutofit/>
          </a:bodyPr>
          <a:lstStyle/>
          <a:p>
            <a:pPr lvl="0" rtl="0">
              <a:spcBef>
                <a:spcPts val="0"/>
              </a:spcBef>
              <a:buNone/>
            </a:pPr>
            <a:r>
              <a:rPr b="1" lang="en">
                <a:solidFill>
                  <a:schemeClr val="dk1"/>
                </a:solidFill>
                <a:latin typeface="Arial"/>
                <a:ea typeface="Arial"/>
                <a:cs typeface="Arial"/>
                <a:sym typeface="Arial"/>
              </a:rPr>
              <a:t>Desenvolvimento atual na cisco</a:t>
            </a:r>
          </a:p>
          <a:p>
            <a:pPr lvl="0" rtl="0">
              <a:spcBef>
                <a:spcPts val="0"/>
              </a:spcBef>
              <a:buNone/>
            </a:pPr>
            <a:r>
              <a:t/>
            </a:r>
            <a:endParaRPr b="1">
              <a:solidFill>
                <a:schemeClr val="dk1"/>
              </a:solidFill>
              <a:latin typeface="Arial"/>
              <a:ea typeface="Arial"/>
              <a:cs typeface="Arial"/>
              <a:sym typeface="Arial"/>
            </a:endParaRPr>
          </a:p>
          <a:p>
            <a:pPr lvl="0" rtl="0">
              <a:spcBef>
                <a:spcPts val="0"/>
              </a:spcBef>
              <a:buNone/>
            </a:pPr>
            <a:r>
              <a:rPr lang="en"/>
              <a:t>Atualmente a cisco utiliza o modelo cascata. A cultura e os ensinamentos desta metodologia está presente em todas equipes.</a:t>
            </a:r>
          </a:p>
        </p:txBody>
      </p:sp>
      <p:sp>
        <p:nvSpPr>
          <p:cNvPr id="79" name="Shape 79"/>
          <p:cNvSpPr txBox="1"/>
          <p:nvPr/>
        </p:nvSpPr>
        <p:spPr>
          <a:xfrm>
            <a:off x="311700" y="4568875"/>
            <a:ext cx="8520600" cy="5025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sz="1100">
                <a:solidFill>
                  <a:srgbClr val="ADADAD"/>
                </a:solidFill>
              </a:rPr>
              <a:t>Fonte: https://upload.wikimedia.org/wikipedia/commons/thumb/e/e2/Waterfall_model.svg/1280px-Waterfall_model.svg.png</a:t>
            </a:r>
          </a:p>
        </p:txBody>
      </p:sp>
      <p:pic>
        <p:nvPicPr>
          <p:cNvPr id="80" name="Shape 80"/>
          <p:cNvPicPr preferRelativeResize="0"/>
          <p:nvPr/>
        </p:nvPicPr>
        <p:blipFill>
          <a:blip r:embed="rId3">
            <a:alphaModFix/>
          </a:blip>
          <a:stretch>
            <a:fillRect/>
          </a:stretch>
        </p:blipFill>
        <p:spPr>
          <a:xfrm>
            <a:off x="381225" y="299475"/>
            <a:ext cx="4734860" cy="3551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82B82"/>
        </a:solidFill>
      </p:bgPr>
    </p:bg>
    <p:spTree>
      <p:nvGrpSpPr>
        <p:cNvPr id="84" name="Shape 84"/>
        <p:cNvGrpSpPr/>
        <p:nvPr/>
      </p:nvGrpSpPr>
      <p:grpSpPr>
        <a:xfrm>
          <a:off x="0" y="0"/>
          <a:ext cx="0" cy="0"/>
          <a:chOff x="0" y="0"/>
          <a:chExt cx="0" cy="0"/>
        </a:xfrm>
      </p:grpSpPr>
      <p:sp>
        <p:nvSpPr>
          <p:cNvPr id="85" name="Shape 85"/>
          <p:cNvSpPr txBox="1"/>
          <p:nvPr>
            <p:ph idx="4294967295" type="ctrTitle"/>
          </p:nvPr>
        </p:nvSpPr>
        <p:spPr>
          <a:xfrm>
            <a:off x="0" y="0"/>
            <a:ext cx="5108700" cy="2826600"/>
          </a:xfrm>
          <a:prstGeom prst="rect">
            <a:avLst/>
          </a:prstGeom>
        </p:spPr>
        <p:txBody>
          <a:bodyPr anchorCtr="0" anchor="t" bIns="91425" lIns="91425" rIns="91425" tIns="91425">
            <a:noAutofit/>
          </a:bodyPr>
          <a:lstStyle/>
          <a:p>
            <a:pPr lvl="0" algn="ctr">
              <a:spcBef>
                <a:spcPts val="0"/>
              </a:spcBef>
              <a:buNone/>
            </a:pPr>
            <a:r>
              <a:rPr lang="en" sz="9600"/>
              <a:t>Qual </a:t>
            </a:r>
          </a:p>
          <a:p>
            <a:pPr lvl="0" rtl="0" algn="ctr">
              <a:spcBef>
                <a:spcPts val="0"/>
              </a:spcBef>
              <a:buNone/>
            </a:pPr>
            <a:r>
              <a:rPr lang="en" sz="9600"/>
              <a:t>foi a</a:t>
            </a:r>
          </a:p>
        </p:txBody>
      </p:sp>
      <p:sp>
        <p:nvSpPr>
          <p:cNvPr id="86" name="Shape 86"/>
          <p:cNvSpPr txBox="1"/>
          <p:nvPr>
            <p:ph idx="4294967295" type="subTitle"/>
          </p:nvPr>
        </p:nvSpPr>
        <p:spPr>
          <a:xfrm>
            <a:off x="733425" y="2902775"/>
            <a:ext cx="2733600" cy="784800"/>
          </a:xfrm>
          <a:prstGeom prst="rect">
            <a:avLst/>
          </a:prstGeom>
        </p:spPr>
        <p:txBody>
          <a:bodyPr anchorCtr="0" anchor="t" bIns="91425" lIns="91425" rIns="91425" tIns="91425">
            <a:noAutofit/>
          </a:bodyPr>
          <a:lstStyle/>
          <a:p>
            <a:pPr lvl="0" rtl="0">
              <a:spcBef>
                <a:spcPts val="0"/>
              </a:spcBef>
              <a:buNone/>
            </a:pPr>
            <a:r>
              <a:rPr lang="en"/>
              <a:t>Agile Tiger Team (ATT)</a:t>
            </a:r>
          </a:p>
        </p:txBody>
      </p:sp>
      <p:sp>
        <p:nvSpPr>
          <p:cNvPr id="87" name="Shape 87"/>
          <p:cNvSpPr txBox="1"/>
          <p:nvPr>
            <p:ph idx="4294967295" type="ctrTitle"/>
          </p:nvPr>
        </p:nvSpPr>
        <p:spPr>
          <a:xfrm>
            <a:off x="-213100" y="2409350"/>
            <a:ext cx="9538200" cy="1159800"/>
          </a:xfrm>
          <a:prstGeom prst="rect">
            <a:avLst/>
          </a:prstGeom>
        </p:spPr>
        <p:txBody>
          <a:bodyPr anchorCtr="0" anchor="t" bIns="91425" lIns="91425" rIns="91425" tIns="91425">
            <a:noAutofit/>
          </a:bodyPr>
          <a:lstStyle/>
          <a:p>
            <a:pPr lvl="0" rtl="0" algn="r">
              <a:spcBef>
                <a:spcPts val="0"/>
              </a:spcBef>
              <a:buNone/>
            </a:pPr>
            <a:r>
              <a:rPr lang="en" sz="9600"/>
              <a:t>Solução?</a:t>
            </a:r>
          </a:p>
        </p:txBody>
      </p:sp>
      <p:grpSp>
        <p:nvGrpSpPr>
          <p:cNvPr id="88" name="Shape 88"/>
          <p:cNvGrpSpPr/>
          <p:nvPr/>
        </p:nvGrpSpPr>
        <p:grpSpPr>
          <a:xfrm>
            <a:off x="5233014" y="495360"/>
            <a:ext cx="2598047" cy="2407423"/>
            <a:chOff x="6718575" y="2318625"/>
            <a:chExt cx="256950" cy="407375"/>
          </a:xfrm>
        </p:grpSpPr>
        <p:sp>
          <p:nvSpPr>
            <p:cNvPr id="89" name="Shape 89"/>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0" name="Shape 90"/>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1" name="Shape 91"/>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 name="Shape 92"/>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3" name="Shape 93"/>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4" name="Shape 94"/>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 name="Shape 95"/>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 name="Shape 96"/>
            <p:cNvSpPr/>
            <p:nvPr/>
          </p:nvSpPr>
          <p:spPr>
            <a:xfrm>
              <a:off x="6795900" y="2628550"/>
              <a:ext cx="102300" cy="25"/>
            </a:xfrm>
            <a:custGeom>
              <a:pathLst>
                <a:path extrusionOk="0" fill="none" h="1" w="4092">
                  <a:moveTo>
                    <a:pt x="0" y="1"/>
                  </a:moveTo>
                  <a:lnTo>
                    <a:pt x="4092"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12E58"/>
        </a:solidFill>
      </p:bgPr>
    </p:bg>
    <p:spTree>
      <p:nvGrpSpPr>
        <p:cNvPr id="100" name="Shape 100"/>
        <p:cNvGrpSpPr/>
        <p:nvPr/>
      </p:nvGrpSpPr>
      <p:grpSpPr>
        <a:xfrm>
          <a:off x="0" y="0"/>
          <a:ext cx="0" cy="0"/>
          <a:chOff x="0" y="0"/>
          <a:chExt cx="0" cy="0"/>
        </a:xfrm>
      </p:grpSpPr>
      <p:sp>
        <p:nvSpPr>
          <p:cNvPr id="101" name="Shape 101"/>
          <p:cNvSpPr txBox="1"/>
          <p:nvPr>
            <p:ph type="title"/>
          </p:nvPr>
        </p:nvSpPr>
        <p:spPr>
          <a:xfrm>
            <a:off x="660325" y="1608900"/>
            <a:ext cx="7796100" cy="1032300"/>
          </a:xfrm>
          <a:prstGeom prst="rect">
            <a:avLst/>
          </a:prstGeom>
        </p:spPr>
        <p:txBody>
          <a:bodyPr anchorCtr="0" anchor="t" bIns="91425" lIns="91425" rIns="91425" tIns="91425">
            <a:noAutofit/>
          </a:bodyPr>
          <a:lstStyle/>
          <a:p>
            <a:pPr lvl="0" rtl="0">
              <a:spcBef>
                <a:spcPts val="0"/>
              </a:spcBef>
              <a:buNone/>
            </a:pPr>
            <a:r>
              <a:rPr lang="en"/>
              <a:t>Resolver 2 desafios</a:t>
            </a:r>
          </a:p>
        </p:txBody>
      </p:sp>
      <p:sp>
        <p:nvSpPr>
          <p:cNvPr id="102" name="Shape 102"/>
          <p:cNvSpPr txBox="1"/>
          <p:nvPr>
            <p:ph idx="1" type="body"/>
          </p:nvPr>
        </p:nvSpPr>
        <p:spPr>
          <a:xfrm>
            <a:off x="1164100" y="2754270"/>
            <a:ext cx="6815700" cy="1767600"/>
          </a:xfrm>
          <a:prstGeom prst="rect">
            <a:avLst/>
          </a:prstGeom>
        </p:spPr>
        <p:txBody>
          <a:bodyPr anchorCtr="0" anchor="t" bIns="91425" lIns="91425" rIns="91425" tIns="91425">
            <a:noAutofit/>
          </a:bodyPr>
          <a:lstStyle/>
          <a:p>
            <a:pPr indent="-342900" lvl="0" marL="457200" rtl="0">
              <a:spcBef>
                <a:spcPts val="0"/>
              </a:spcBef>
              <a:buSzPct val="100000"/>
              <a:buAutoNum type="arabicPeriod"/>
            </a:pPr>
            <a:r>
              <a:rPr lang="en" sz="1800"/>
              <a:t>Ajudar na transição para o desenvolvimento ágil</a:t>
            </a:r>
          </a:p>
          <a:p>
            <a:pPr lvl="0" rtl="0">
              <a:spcBef>
                <a:spcPts val="0"/>
              </a:spcBef>
              <a:buNone/>
            </a:pPr>
            <a:r>
              <a:t/>
            </a:r>
            <a:endParaRPr sz="1800"/>
          </a:p>
          <a:p>
            <a:pPr indent="-342900" lvl="0" marL="457200" rtl="0">
              <a:spcBef>
                <a:spcPts val="0"/>
              </a:spcBef>
              <a:buSzPct val="100000"/>
              <a:buAutoNum type="arabicPeriod"/>
            </a:pPr>
            <a:r>
              <a:rPr lang="en" sz="1800"/>
              <a:t>Novas práticas de gerenciamento para o processo ágil.</a:t>
            </a:r>
          </a:p>
        </p:txBody>
      </p:sp>
      <p:grpSp>
        <p:nvGrpSpPr>
          <p:cNvPr id="103" name="Shape 103"/>
          <p:cNvGrpSpPr/>
          <p:nvPr/>
        </p:nvGrpSpPr>
        <p:grpSpPr>
          <a:xfrm>
            <a:off x="1393290" y="1129377"/>
            <a:ext cx="366457" cy="366436"/>
            <a:chOff x="1923675" y="1633650"/>
            <a:chExt cx="436000" cy="435975"/>
          </a:xfrm>
        </p:grpSpPr>
        <p:sp>
          <p:nvSpPr>
            <p:cNvPr id="104" name="Shape 104"/>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a:off x="2019900" y="1757250"/>
              <a:ext cx="261825" cy="261850"/>
            </a:xfrm>
            <a:custGeom>
              <a:pathLst>
                <a:path extrusionOk="0" fill="none" h="10474" w="10473">
                  <a:moveTo>
                    <a:pt x="10473" y="1"/>
                  </a:moveTo>
                  <a:lnTo>
                    <a:pt x="0" y="1047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 name="Shape 106"/>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 name="Shape 107"/>
            <p:cNvSpPr/>
            <p:nvPr/>
          </p:nvSpPr>
          <p:spPr>
            <a:xfrm>
              <a:off x="1974225" y="1711575"/>
              <a:ext cx="261825" cy="261850"/>
            </a:xfrm>
            <a:custGeom>
              <a:pathLst>
                <a:path extrusionOk="0" fill="none" h="10474" w="10473">
                  <a:moveTo>
                    <a:pt x="0" y="10474"/>
                  </a:moveTo>
                  <a:lnTo>
                    <a:pt x="10473"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 name="Shape 108"/>
            <p:cNvSpPr/>
            <p:nvPr/>
          </p:nvSpPr>
          <p:spPr>
            <a:xfrm>
              <a:off x="1934650" y="2014200"/>
              <a:ext cx="44475" cy="44475"/>
            </a:xfrm>
            <a:custGeom>
              <a:pathLst>
                <a:path extrusionOk="0" fill="none" h="1779" w="1779">
                  <a:moveTo>
                    <a:pt x="1778" y="1778"/>
                  </a:moveTo>
                  <a:lnTo>
                    <a:pt x="0"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 name="Shape 109"/>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34BA8"/>
        </a:solidFill>
      </p:bgPr>
    </p:bg>
    <p:spTree>
      <p:nvGrpSpPr>
        <p:cNvPr id="113" name="Shape 113"/>
        <p:cNvGrpSpPr/>
        <p:nvPr/>
      </p:nvGrpSpPr>
      <p:grpSpPr>
        <a:xfrm>
          <a:off x="0" y="0"/>
          <a:ext cx="0" cy="0"/>
          <a:chOff x="0" y="0"/>
          <a:chExt cx="0" cy="0"/>
        </a:xfrm>
      </p:grpSpPr>
      <p:sp>
        <p:nvSpPr>
          <p:cNvPr id="114" name="Shape 114"/>
          <p:cNvSpPr txBox="1"/>
          <p:nvPr>
            <p:ph idx="1" type="body"/>
          </p:nvPr>
        </p:nvSpPr>
        <p:spPr>
          <a:xfrm>
            <a:off x="1164100" y="2687700"/>
            <a:ext cx="3308100" cy="2238000"/>
          </a:xfrm>
          <a:prstGeom prst="rect">
            <a:avLst/>
          </a:prstGeom>
        </p:spPr>
        <p:txBody>
          <a:bodyPr anchorCtr="0" anchor="t" bIns="91425" lIns="91425" rIns="91425" tIns="91425">
            <a:noAutofit/>
          </a:bodyPr>
          <a:lstStyle/>
          <a:p>
            <a:pPr lvl="0" rtl="0">
              <a:spcBef>
                <a:spcPts val="0"/>
              </a:spcBef>
              <a:buNone/>
            </a:pPr>
            <a:r>
              <a:rPr lang="en"/>
              <a:t>ATT</a:t>
            </a:r>
          </a:p>
          <a:p>
            <a:pPr lvl="0" rtl="0">
              <a:spcBef>
                <a:spcPts val="0"/>
              </a:spcBef>
              <a:buNone/>
            </a:pPr>
            <a:r>
              <a:rPr lang="en"/>
              <a:t>A cisco decidiu criar o Time Tigre Ágil para ajudar na transição de metodologia dos times.</a:t>
            </a:r>
          </a:p>
        </p:txBody>
      </p:sp>
      <p:sp>
        <p:nvSpPr>
          <p:cNvPr id="115" name="Shape 115"/>
          <p:cNvSpPr txBox="1"/>
          <p:nvPr>
            <p:ph type="title"/>
          </p:nvPr>
        </p:nvSpPr>
        <p:spPr>
          <a:xfrm>
            <a:off x="1164100" y="1608900"/>
            <a:ext cx="6815700" cy="1078800"/>
          </a:xfrm>
          <a:prstGeom prst="rect">
            <a:avLst/>
          </a:prstGeom>
        </p:spPr>
        <p:txBody>
          <a:bodyPr anchorCtr="0" anchor="t" bIns="91425" lIns="91425" rIns="91425" tIns="91425">
            <a:noAutofit/>
          </a:bodyPr>
          <a:lstStyle/>
          <a:p>
            <a:pPr lvl="0" rtl="0">
              <a:spcBef>
                <a:spcPts val="0"/>
              </a:spcBef>
              <a:buNone/>
            </a:pPr>
            <a:r>
              <a:rPr lang="en"/>
              <a:t>Desafio #1</a:t>
            </a:r>
          </a:p>
        </p:txBody>
      </p:sp>
      <p:sp>
        <p:nvSpPr>
          <p:cNvPr id="116" name="Shape 116"/>
          <p:cNvSpPr txBox="1"/>
          <p:nvPr>
            <p:ph idx="2" type="body"/>
          </p:nvPr>
        </p:nvSpPr>
        <p:spPr>
          <a:xfrm>
            <a:off x="4671600" y="2687650"/>
            <a:ext cx="3308100" cy="2238000"/>
          </a:xfrm>
          <a:prstGeom prst="rect">
            <a:avLst/>
          </a:prstGeom>
        </p:spPr>
        <p:txBody>
          <a:bodyPr anchorCtr="0" anchor="t" bIns="91425" lIns="91425" rIns="91425" tIns="91425">
            <a:noAutofit/>
          </a:bodyPr>
          <a:lstStyle/>
          <a:p>
            <a:pPr lvl="0" rtl="0">
              <a:spcBef>
                <a:spcPts val="0"/>
              </a:spcBef>
              <a:buNone/>
            </a:pPr>
            <a:r>
              <a:rPr lang="en"/>
              <a:t>Definiu </a:t>
            </a:r>
            <a:r>
              <a:rPr lang="en"/>
              <a:t>avaliação de diferentes </a:t>
            </a:r>
            <a:r>
              <a:rPr lang="en"/>
              <a:t>tótpicos</a:t>
            </a:r>
          </a:p>
          <a:p>
            <a:pPr indent="-228600" lvl="0" marL="457200" rtl="0">
              <a:spcBef>
                <a:spcPts val="0"/>
              </a:spcBef>
              <a:buAutoNum type="arabicPeriod"/>
            </a:pPr>
            <a:r>
              <a:rPr lang="en"/>
              <a:t>Avaliação de benefícios;</a:t>
            </a:r>
          </a:p>
          <a:p>
            <a:pPr indent="-228600" lvl="0" marL="457200" rtl="0">
              <a:spcBef>
                <a:spcPts val="0"/>
              </a:spcBef>
              <a:buAutoNum type="arabicPeriod"/>
            </a:pPr>
            <a:r>
              <a:rPr lang="en"/>
              <a:t>Avaliação de prontidão;</a:t>
            </a:r>
          </a:p>
          <a:p>
            <a:pPr indent="-228600" lvl="0" marL="457200" rtl="0">
              <a:spcBef>
                <a:spcPts val="0"/>
              </a:spcBef>
              <a:buAutoNum type="arabicPeriod"/>
            </a:pPr>
            <a:r>
              <a:rPr lang="en"/>
              <a:t>Auxiliar a transição;</a:t>
            </a:r>
          </a:p>
        </p:txBody>
      </p:sp>
      <p:sp>
        <p:nvSpPr>
          <p:cNvPr id="117" name="Shape 117"/>
          <p:cNvSpPr/>
          <p:nvPr/>
        </p:nvSpPr>
        <p:spPr>
          <a:xfrm>
            <a:off x="1414248" y="1163314"/>
            <a:ext cx="336767" cy="336767"/>
          </a:xfrm>
          <a:custGeom>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34BA8"/>
        </a:solidFill>
      </p:bgPr>
    </p:bg>
    <p:spTree>
      <p:nvGrpSpPr>
        <p:cNvPr id="121" name="Shape 121"/>
        <p:cNvGrpSpPr/>
        <p:nvPr/>
      </p:nvGrpSpPr>
      <p:grpSpPr>
        <a:xfrm>
          <a:off x="0" y="0"/>
          <a:ext cx="0" cy="0"/>
          <a:chOff x="0" y="0"/>
          <a:chExt cx="0" cy="0"/>
        </a:xfrm>
      </p:grpSpPr>
      <p:sp>
        <p:nvSpPr>
          <p:cNvPr id="122" name="Shape 122"/>
          <p:cNvSpPr txBox="1"/>
          <p:nvPr>
            <p:ph idx="1" type="body"/>
          </p:nvPr>
        </p:nvSpPr>
        <p:spPr>
          <a:xfrm>
            <a:off x="1164100" y="2687700"/>
            <a:ext cx="3308100" cy="2238000"/>
          </a:xfrm>
          <a:prstGeom prst="rect">
            <a:avLst/>
          </a:prstGeom>
        </p:spPr>
        <p:txBody>
          <a:bodyPr anchorCtr="0" anchor="t" bIns="91425" lIns="91425" rIns="91425" tIns="91425">
            <a:noAutofit/>
          </a:bodyPr>
          <a:lstStyle/>
          <a:p>
            <a:pPr lvl="0" rtl="0">
              <a:spcBef>
                <a:spcPts val="0"/>
              </a:spcBef>
              <a:buNone/>
            </a:pPr>
            <a:r>
              <a:rPr lang="en"/>
              <a:t>1. Avaliação de benefícios</a:t>
            </a:r>
          </a:p>
          <a:p>
            <a:pPr lvl="0" rtl="0">
              <a:spcBef>
                <a:spcPts val="0"/>
              </a:spcBef>
              <a:buNone/>
            </a:pPr>
            <a:r>
              <a:rPr lang="en"/>
              <a:t>Esta atividade deve checar:</a:t>
            </a:r>
          </a:p>
          <a:p>
            <a:pPr indent="-228600" lvl="0" marL="457200" rtl="0">
              <a:spcBef>
                <a:spcPts val="0"/>
              </a:spcBef>
            </a:pPr>
            <a:r>
              <a:rPr lang="en"/>
              <a:t>Tempo de mercado;</a:t>
            </a:r>
          </a:p>
          <a:p>
            <a:pPr indent="-228600" lvl="0" marL="457200" rtl="0">
              <a:spcBef>
                <a:spcPts val="0"/>
              </a:spcBef>
            </a:pPr>
            <a:r>
              <a:rPr lang="en"/>
              <a:t>Satisfação do cliente;</a:t>
            </a:r>
          </a:p>
          <a:p>
            <a:pPr indent="-228600" lvl="0" marL="457200" rtl="0">
              <a:spcBef>
                <a:spcPts val="0"/>
              </a:spcBef>
            </a:pPr>
            <a:r>
              <a:rPr lang="en"/>
              <a:t>Engajamento do cliente.</a:t>
            </a:r>
          </a:p>
          <a:p>
            <a:pPr lvl="0" rtl="0">
              <a:spcBef>
                <a:spcPts val="0"/>
              </a:spcBef>
              <a:buNone/>
            </a:pPr>
            <a:r>
              <a:rPr lang="en"/>
              <a:t>Por fim comunicar os benefícios com todos os níveis.</a:t>
            </a:r>
          </a:p>
        </p:txBody>
      </p:sp>
      <p:sp>
        <p:nvSpPr>
          <p:cNvPr id="123" name="Shape 123"/>
          <p:cNvSpPr txBox="1"/>
          <p:nvPr>
            <p:ph type="title"/>
          </p:nvPr>
        </p:nvSpPr>
        <p:spPr>
          <a:xfrm>
            <a:off x="1164100" y="1608900"/>
            <a:ext cx="6815700" cy="1078800"/>
          </a:xfrm>
          <a:prstGeom prst="rect">
            <a:avLst/>
          </a:prstGeom>
        </p:spPr>
        <p:txBody>
          <a:bodyPr anchorCtr="0" anchor="t" bIns="91425" lIns="91425" rIns="91425" tIns="91425">
            <a:noAutofit/>
          </a:bodyPr>
          <a:lstStyle/>
          <a:p>
            <a:pPr lvl="0" rtl="0">
              <a:spcBef>
                <a:spcPts val="0"/>
              </a:spcBef>
              <a:buNone/>
            </a:pPr>
            <a:r>
              <a:rPr lang="en"/>
              <a:t>Desafio #1</a:t>
            </a:r>
          </a:p>
        </p:txBody>
      </p:sp>
      <p:sp>
        <p:nvSpPr>
          <p:cNvPr id="124" name="Shape 124"/>
          <p:cNvSpPr txBox="1"/>
          <p:nvPr>
            <p:ph idx="2" type="body"/>
          </p:nvPr>
        </p:nvSpPr>
        <p:spPr>
          <a:xfrm>
            <a:off x="4671600" y="2687650"/>
            <a:ext cx="3308100" cy="2238000"/>
          </a:xfrm>
          <a:prstGeom prst="rect">
            <a:avLst/>
          </a:prstGeom>
        </p:spPr>
        <p:txBody>
          <a:bodyPr anchorCtr="0" anchor="t" bIns="91425" lIns="91425" rIns="91425" tIns="91425">
            <a:noAutofit/>
          </a:bodyPr>
          <a:lstStyle/>
          <a:p>
            <a:pPr lvl="0" rtl="0">
              <a:spcBef>
                <a:spcPts val="0"/>
              </a:spcBef>
              <a:buNone/>
            </a:pPr>
            <a:r>
              <a:rPr lang="en"/>
              <a:t>2. Avaliação de prontidão</a:t>
            </a:r>
          </a:p>
          <a:p>
            <a:pPr lvl="0" rtl="0">
              <a:spcBef>
                <a:spcPts val="0"/>
              </a:spcBef>
              <a:buNone/>
            </a:pPr>
            <a:r>
              <a:rPr lang="en"/>
              <a:t>Esta atividade deve checar as condições para transição.</a:t>
            </a:r>
          </a:p>
          <a:p>
            <a:pPr indent="-228600" lvl="0" marL="457200" rtl="0">
              <a:spcBef>
                <a:spcPts val="0"/>
              </a:spcBef>
            </a:pPr>
            <a:r>
              <a:rPr lang="en"/>
              <a:t>Acordo de liderança;</a:t>
            </a:r>
          </a:p>
          <a:p>
            <a:pPr indent="-228600" lvl="0" marL="457200" rtl="0">
              <a:spcBef>
                <a:spcPts val="0"/>
              </a:spcBef>
              <a:buClr>
                <a:srgbClr val="000000"/>
              </a:buClr>
            </a:pPr>
            <a:r>
              <a:rPr lang="en">
                <a:solidFill>
                  <a:srgbClr val="000000"/>
                </a:solidFill>
              </a:rPr>
              <a:t>Interdependência das atividades mínimas para a equipe de engenharia;</a:t>
            </a:r>
          </a:p>
          <a:p>
            <a:pPr indent="-228600" lvl="0" marL="457200" rtl="0">
              <a:spcBef>
                <a:spcPts val="0"/>
              </a:spcBef>
            </a:pPr>
            <a:r>
              <a:rPr lang="en"/>
              <a:t>Desenvolvimento de produto já no estágio inicial;</a:t>
            </a:r>
          </a:p>
          <a:p>
            <a:pPr lvl="0" rtl="0">
              <a:spcBef>
                <a:spcPts val="0"/>
              </a:spcBef>
              <a:buNone/>
            </a:pPr>
            <a:r>
              <a:t/>
            </a:r>
            <a:endParaRPr/>
          </a:p>
        </p:txBody>
      </p:sp>
      <p:sp>
        <p:nvSpPr>
          <p:cNvPr id="125" name="Shape 125"/>
          <p:cNvSpPr/>
          <p:nvPr/>
        </p:nvSpPr>
        <p:spPr>
          <a:xfrm>
            <a:off x="1414248" y="1163314"/>
            <a:ext cx="336767" cy="336767"/>
          </a:xfrm>
          <a:custGeom>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34BA8"/>
        </a:solidFill>
      </p:bgPr>
    </p:bg>
    <p:spTree>
      <p:nvGrpSpPr>
        <p:cNvPr id="129" name="Shape 129"/>
        <p:cNvGrpSpPr/>
        <p:nvPr/>
      </p:nvGrpSpPr>
      <p:grpSpPr>
        <a:xfrm>
          <a:off x="0" y="0"/>
          <a:ext cx="0" cy="0"/>
          <a:chOff x="0" y="0"/>
          <a:chExt cx="0" cy="0"/>
        </a:xfrm>
      </p:grpSpPr>
      <p:sp>
        <p:nvSpPr>
          <p:cNvPr id="130" name="Shape 130"/>
          <p:cNvSpPr txBox="1"/>
          <p:nvPr>
            <p:ph idx="1" type="body"/>
          </p:nvPr>
        </p:nvSpPr>
        <p:spPr>
          <a:xfrm>
            <a:off x="1164100" y="2687700"/>
            <a:ext cx="6736500" cy="2238000"/>
          </a:xfrm>
          <a:prstGeom prst="rect">
            <a:avLst/>
          </a:prstGeom>
        </p:spPr>
        <p:txBody>
          <a:bodyPr anchorCtr="0" anchor="t" bIns="91425" lIns="91425" rIns="91425" tIns="91425">
            <a:noAutofit/>
          </a:bodyPr>
          <a:lstStyle/>
          <a:p>
            <a:pPr lvl="0" rtl="0">
              <a:spcBef>
                <a:spcPts val="0"/>
              </a:spcBef>
              <a:buNone/>
            </a:pPr>
            <a:r>
              <a:rPr lang="en">
                <a:solidFill>
                  <a:srgbClr val="434343"/>
                </a:solidFill>
              </a:rPr>
              <a:t>3. Auxiliando a transição</a:t>
            </a:r>
          </a:p>
          <a:p>
            <a:pPr lvl="0">
              <a:spcBef>
                <a:spcPts val="0"/>
              </a:spcBef>
              <a:buNone/>
            </a:pPr>
            <a:r>
              <a:rPr lang="en">
                <a:solidFill>
                  <a:srgbClr val="434343"/>
                </a:solidFill>
              </a:rPr>
              <a:t>Esta atividade deve:</a:t>
            </a:r>
          </a:p>
          <a:p>
            <a:pPr indent="-317500" lvl="0" marL="457200" rtl="0">
              <a:lnSpc>
                <a:spcPct val="115000"/>
              </a:lnSpc>
              <a:spcBef>
                <a:spcPts val="0"/>
              </a:spcBef>
              <a:spcAft>
                <a:spcPts val="1600"/>
              </a:spcAft>
              <a:buClr>
                <a:srgbClr val="434343"/>
              </a:buClr>
              <a:buSzPct val="100000"/>
              <a:buFont typeface="Didact Gothic"/>
            </a:pPr>
            <a:r>
              <a:rPr lang="en">
                <a:solidFill>
                  <a:srgbClr val="434343"/>
                </a:solidFill>
              </a:rPr>
              <a:t>Examinar áreas;</a:t>
            </a:r>
          </a:p>
          <a:p>
            <a:pPr indent="-317500" lvl="0" marL="457200" rtl="0">
              <a:lnSpc>
                <a:spcPct val="115000"/>
              </a:lnSpc>
              <a:spcBef>
                <a:spcPts val="0"/>
              </a:spcBef>
              <a:spcAft>
                <a:spcPts val="1600"/>
              </a:spcAft>
              <a:buClr>
                <a:srgbClr val="434343"/>
              </a:buClr>
              <a:buSzPct val="100000"/>
              <a:buFont typeface="Didact Gothic"/>
            </a:pPr>
            <a:r>
              <a:rPr lang="en">
                <a:solidFill>
                  <a:srgbClr val="434343"/>
                </a:solidFill>
              </a:rPr>
              <a:t>Provê Treinamentos;</a:t>
            </a:r>
          </a:p>
          <a:p>
            <a:pPr indent="-317500" lvl="0" marL="457200" rtl="0">
              <a:lnSpc>
                <a:spcPct val="115000"/>
              </a:lnSpc>
              <a:spcBef>
                <a:spcPts val="0"/>
              </a:spcBef>
              <a:spcAft>
                <a:spcPts val="1600"/>
              </a:spcAft>
              <a:buClr>
                <a:srgbClr val="434343"/>
              </a:buClr>
              <a:buSzPct val="100000"/>
              <a:buFont typeface="Didact Gothic"/>
            </a:pPr>
            <a:r>
              <a:rPr lang="en">
                <a:solidFill>
                  <a:srgbClr val="434343"/>
                </a:solidFill>
              </a:rPr>
              <a:t>ATT analisou lições e aprendizados dos engenheiros para garantir que seriam inseridos nos treinamentos ágeis;</a:t>
            </a:r>
          </a:p>
          <a:p>
            <a:pPr indent="-317500" lvl="0" marL="457200" rtl="0">
              <a:lnSpc>
                <a:spcPct val="115000"/>
              </a:lnSpc>
              <a:spcBef>
                <a:spcPts val="0"/>
              </a:spcBef>
              <a:spcAft>
                <a:spcPts val="1600"/>
              </a:spcAft>
              <a:buClr>
                <a:srgbClr val="434343"/>
              </a:buClr>
              <a:buSzPct val="100000"/>
              <a:buFont typeface="Didact Gothic"/>
            </a:pPr>
            <a:r>
              <a:rPr lang="en">
                <a:solidFill>
                  <a:srgbClr val="434343"/>
                </a:solidFill>
              </a:rPr>
              <a:t>Coachs precisam prestar atenção em tudo;</a:t>
            </a:r>
          </a:p>
          <a:p>
            <a:pPr indent="-317500" lvl="0" marL="457200" rtl="0">
              <a:lnSpc>
                <a:spcPct val="115000"/>
              </a:lnSpc>
              <a:spcBef>
                <a:spcPts val="0"/>
              </a:spcBef>
              <a:spcAft>
                <a:spcPts val="1600"/>
              </a:spcAft>
              <a:buClr>
                <a:srgbClr val="434343"/>
              </a:buClr>
              <a:buSzPct val="100000"/>
              <a:buFont typeface="Didact Gothic"/>
            </a:pPr>
            <a:r>
              <a:rPr lang="en">
                <a:solidFill>
                  <a:srgbClr val="434343"/>
                </a:solidFill>
              </a:rPr>
              <a:t>Times tem que aprender que existem apenas “boas práticas”;</a:t>
            </a:r>
          </a:p>
          <a:p>
            <a:pPr indent="-317500" lvl="0" marL="457200" rtl="0">
              <a:lnSpc>
                <a:spcPct val="115000"/>
              </a:lnSpc>
              <a:spcBef>
                <a:spcPts val="0"/>
              </a:spcBef>
              <a:spcAft>
                <a:spcPts val="1600"/>
              </a:spcAft>
              <a:buClr>
                <a:srgbClr val="434343"/>
              </a:buClr>
              <a:buSzPct val="100000"/>
              <a:buFont typeface="Arial"/>
            </a:pPr>
            <a:r>
              <a:rPr lang="en">
                <a:solidFill>
                  <a:srgbClr val="434343"/>
                </a:solidFill>
              </a:rPr>
              <a:t>Criar cultura de </a:t>
            </a:r>
            <a:r>
              <a:rPr b="1" lang="en">
                <a:solidFill>
                  <a:srgbClr val="434343"/>
                </a:solidFill>
              </a:rPr>
              <a:t>melhoria contínua;</a:t>
            </a:r>
          </a:p>
          <a:p>
            <a:pPr lvl="0" rtl="0">
              <a:spcBef>
                <a:spcPts val="0"/>
              </a:spcBef>
              <a:buNone/>
            </a:pPr>
            <a:r>
              <a:t/>
            </a:r>
            <a:endParaRPr>
              <a:solidFill>
                <a:srgbClr val="434343"/>
              </a:solidFill>
            </a:endParaRPr>
          </a:p>
        </p:txBody>
      </p:sp>
      <p:sp>
        <p:nvSpPr>
          <p:cNvPr id="131" name="Shape 131"/>
          <p:cNvSpPr txBox="1"/>
          <p:nvPr>
            <p:ph type="title"/>
          </p:nvPr>
        </p:nvSpPr>
        <p:spPr>
          <a:xfrm>
            <a:off x="1164150" y="1608900"/>
            <a:ext cx="4280400" cy="1078800"/>
          </a:xfrm>
          <a:prstGeom prst="rect">
            <a:avLst/>
          </a:prstGeom>
        </p:spPr>
        <p:txBody>
          <a:bodyPr anchorCtr="0" anchor="t" bIns="91425" lIns="91425" rIns="91425" tIns="91425">
            <a:noAutofit/>
          </a:bodyPr>
          <a:lstStyle/>
          <a:p>
            <a:pPr lvl="0" rtl="0">
              <a:spcBef>
                <a:spcPts val="0"/>
              </a:spcBef>
              <a:buNone/>
            </a:pPr>
            <a:r>
              <a:rPr lang="en"/>
              <a:t>Desafio #1</a:t>
            </a:r>
          </a:p>
        </p:txBody>
      </p:sp>
      <p:sp>
        <p:nvSpPr>
          <p:cNvPr id="132" name="Shape 132"/>
          <p:cNvSpPr/>
          <p:nvPr/>
        </p:nvSpPr>
        <p:spPr>
          <a:xfrm>
            <a:off x="1414248" y="1163314"/>
            <a:ext cx="336767" cy="336767"/>
          </a:xfrm>
          <a:custGeom>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nymed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