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previous" TargetMode="External"/><Relationship Id="rId3" Type="http://schemas.openxmlformats.org/officeDocument/2006/relationships/hyperlink" Target="#slide=nex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3F3F3"/>
                </a:solidFill>
              </a:rPr>
              <a:t>‹#›</a:t>
            </a:fld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" name="Shape 22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3" name="Shape 23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814055" y="4685175"/>
            <a:ext cx="7621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68274" y="1152475"/>
            <a:ext cx="41640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</a:rPr>
              <a:t>‹#›</a:t>
            </a:fld>
          </a:p>
        </p:txBody>
      </p:sp>
      <p:cxnSp>
        <p:nvCxnSpPr>
          <p:cNvPr id="31" name="Shape 31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4" name="Shape 34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798455" y="4685175"/>
            <a:ext cx="76374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41" name="Shape 41">
            <a:hlinkClick r:id="rId2"/>
          </p:cNvPr>
          <p:cNvSpPr/>
          <p:nvPr/>
        </p:nvSpPr>
        <p:spPr>
          <a:xfrm rot="2700000">
            <a:off x="851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434305" y="4736375"/>
            <a:ext cx="379799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>
            <a:hlinkClick r:id="rId3"/>
          </p:cNvPr>
          <p:cNvSpPr/>
          <p:nvPr/>
        </p:nvSpPr>
        <p:spPr>
          <a:xfrm rot="-8100000">
            <a:off x="8631682" y="4815273"/>
            <a:ext cx="84852" cy="84852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5" name="Shape 45"/>
          <p:cNvSpPr txBox="1"/>
          <p:nvPr/>
        </p:nvSpPr>
        <p:spPr>
          <a:xfrm>
            <a:off x="814055" y="4685175"/>
            <a:ext cx="7621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UnB / Gama - Gestão de Portfólios e Projetos - 2017.1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GB" sz="900">
                <a:solidFill>
                  <a:srgbClr val="C6C5C5"/>
                </a:solidFill>
              </a:rPr>
              <a:t>GitHub - github.com/fga-gpp-mds/00-Disciplina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566579"/>
              </a:buClr>
              <a:buFont typeface="Trebuchet MS"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br.org/product/Opening-the-Valve--From-S/an/415015-PDF-ENG" TargetMode="External"/><Relationship Id="rId4" Type="http://schemas.openxmlformats.org/officeDocument/2006/relationships/hyperlink" Target="http://www.valvesoftware.com/company/Valve_Handbook_LowRes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657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735300" y="3683875"/>
            <a:ext cx="1673400" cy="393900"/>
          </a:xfrm>
          <a:prstGeom prst="roundRect">
            <a:avLst>
              <a:gd fmla="val 50000" name="adj"/>
            </a:avLst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1479900" y="2178950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From Software to Hardware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884350" y="2834775"/>
            <a:ext cx="3375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Um estudo de caso</a:t>
            </a:r>
          </a:p>
        </p:txBody>
      </p:sp>
      <p:pic>
        <p:nvPicPr>
          <p:cNvPr descr="2000px-Valve_logo.svg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937" y="682724"/>
            <a:ext cx="5296125" cy="14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Criando a Steam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73050" y="1597800"/>
            <a:ext cx="8397900" cy="19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criação da Steam foi feita em 2002;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Objetivava a entrega e implantação de atualização do seus jogos de maneira remota;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Foco de jogos online, como Counter Strike.</a:t>
            </a:r>
          </a:p>
          <a:p>
            <a:pPr indent="-698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Após 2 anos, passou a disponibilizar a venda de seus próprios jogos, e, após isso, a venda de jogos de terceiros.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Rápido domínio do mercado de distribuição de jogos.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Construindo uma Nova </a:t>
            </a:r>
            <a:r>
              <a:rPr i="1" lang="en-GB" sz="1600">
                <a:solidFill>
                  <a:srgbClr val="566579"/>
                </a:solidFill>
              </a:rPr>
              <a:t>Engine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Usando 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engine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do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Quake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para desenvolver os seus primeiros jogos, a Valve 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ventualmente procurou trazer o desenvolvimento para dentro de casa.</a:t>
            </a:r>
          </a:p>
          <a:p>
            <a:pPr indent="457200"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utilização da ferramenta Source Engine, uma ferramenta desenvolvida pela empresa, trouxe tanto melhores gráficos, quanto a melhor modularidade de desempenho do jogo. Dessa engine foi desenvolvido o jogos como,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 2, Portal, Team Fortress 2, Left 4 Dead.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Ampliando o Mercado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73050" y="1331450"/>
            <a:ext cx="8397900" cy="32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Dominou completamente o ambiente de computadores pessoais;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Aventurou-se em portabilidade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Consoles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Atualizada e aprimorada com várias funcionalidades;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Suporte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mods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Usuários apoiarem outros usuários em jogos Indie.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de jogos e funcionalidades por categoria;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Facilidade de pesquisa e instalação.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Outras empresas criaram suas lojas virtuais;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Microsoft lançou sua loja integrada e fechada a outras lojas com o lançamento do Windows 8.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forçada a implementar jogos e a Steam para ambiente Linux.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logo descobriu que o mercado de jogos para PC estava decaindo e se fechando mais, devido a dependência de arquiteturas de terceiros. 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Logo ápos isso um cabal espontaneamente surgiu, dedicado a explorar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hardware: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grupo acreditava na importância em responder às necessidades do cliente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precisar abandonar seus jogos ou seus amigos na sala de estar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Desenharam o escopo do trabalho para ter jogos fora do computador e diretamente na sala.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Rapidamente se tornou claro que as peças precisavam ser desenvolvidas "dentro de casa"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produzir protótipos de alta-fidelidade contratou uma firma terceirizada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Porém 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Valve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estava desconfortável em terceirizar o desenvolvimento do produto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O Caminho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</a:t>
            </a: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</a:t>
            </a:r>
            <a:r>
              <a:rPr lang="en-GB"/>
              <a:t>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O Caminho - continuação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</a:rPr>
              <a:t>Vendo a situação do </a:t>
            </a:r>
            <a:r>
              <a:rPr i="1" lang="en-GB">
                <a:solidFill>
                  <a:srgbClr val="999999"/>
                </a:solidFill>
              </a:rPr>
              <a:t>Cabal</a:t>
            </a:r>
            <a:r>
              <a:rPr lang="en-GB">
                <a:solidFill>
                  <a:srgbClr val="999999"/>
                </a:solidFill>
              </a:rPr>
              <a:t> de </a:t>
            </a:r>
            <a:r>
              <a:rPr i="1" lang="en-GB">
                <a:solidFill>
                  <a:srgbClr val="999999"/>
                </a:solidFill>
              </a:rPr>
              <a:t>Hardware</a:t>
            </a:r>
            <a:r>
              <a:rPr lang="en-GB">
                <a:solidFill>
                  <a:srgbClr val="999999"/>
                </a:solidFill>
              </a:rPr>
              <a:t> a </a:t>
            </a:r>
            <a:r>
              <a:rPr i="1" lang="en-GB">
                <a:solidFill>
                  <a:srgbClr val="999999"/>
                </a:solidFill>
              </a:rPr>
              <a:t>Valve</a:t>
            </a:r>
            <a:r>
              <a:rPr lang="en-GB">
                <a:solidFill>
                  <a:srgbClr val="999999"/>
                </a:solidFill>
              </a:rPr>
              <a:t> teve uma descoberta.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</a:rPr>
              <a:t>A natureza do desenvolvimento de </a:t>
            </a:r>
            <a:r>
              <a:rPr i="1" lang="en-GB" sz="1400">
                <a:solidFill>
                  <a:srgbClr val="999999"/>
                </a:solidFill>
              </a:rPr>
              <a:t>hardware</a:t>
            </a:r>
            <a:r>
              <a:rPr lang="en-GB" sz="1400">
                <a:solidFill>
                  <a:srgbClr val="999999"/>
                </a:solidFill>
              </a:rPr>
              <a:t> se tornou uma ameaça a cultura da </a:t>
            </a:r>
            <a:r>
              <a:rPr i="1" lang="en-GB" sz="1400">
                <a:solidFill>
                  <a:srgbClr val="999999"/>
                </a:solidFill>
              </a:rPr>
              <a:t>Valve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A política de contrato de pessoas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Um especilista em hardware não seria em formato de 'T'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Um projeto especifico de hardware ameaçava a existência de um ambiente fluído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Necessita de um planejamento a frente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</a:rPr>
              <a:t>Investimento imediato alto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</a:pPr>
            <a:r>
              <a:rPr lang="en-GB" sz="1400">
                <a:solidFill>
                  <a:srgbClr val="999999"/>
                </a:solidFill>
              </a:rPr>
              <a:t>Então a Valve necessitaria começar a pensar em hardware de forma orgânica.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73050" y="1513350"/>
            <a:ext cx="8397900" cy="249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entrar no campo de hardware a Valve teve que considerar e encarar três decisões chave: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1 ª ) Viabilidade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Dificuldades enfrentadas em desenvolver o produto sem poder receber a quantidade de feedbacks semelhantes a projetos de software.</a:t>
            </a:r>
          </a:p>
          <a:p>
            <a:pPr indent="-2286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se pode entregar um hardware em larga escala de maneira tão iterativa e incremental como jogos ou ferramentas de software.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675" y="1233737"/>
            <a:ext cx="83979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2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ª ) Como fazer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Dilema sobre realizar todo o processo de produção do hardware ou terceirizar partes do mesmo;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Ambas as decisões tinham seus prós e contras;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Caso a Valve produzisse completamente o hardware seu processo seria mais simples, menos burocrático e mais seguro, 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Implicaria em grandes mudanças na estrutura da empresa e um grande gasto inicial; 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Caso a Valve utilizasse de parceiros para a produção do hardware haveria uma dependência da empresa para com esses parceiros fornecedores.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Aumento burocrático e segurança de produção reduzida;</a:t>
            </a:r>
          </a:p>
          <a:p>
            <a:pPr indent="-317500" lvl="2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■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Gatos na produção seriam reduzidos e mas sem mudanças na estrutura da empresa.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Existe um passo-a-passo?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 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675" y="1233737"/>
            <a:ext cx="83979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3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ª ) Variedade de Produção</a:t>
            </a: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Deveriam ser adotadas as mesmas ou diferentes políticas para a produção dos vários componentes necessários para o jogo de computador poder ser jogado em ambientes de console? 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público exigia um novo controle que se adaptasse mais diversos tipos de jogos para computador,</a:t>
            </a:r>
          </a:p>
          <a:p>
            <a:pPr indent="-3175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16666"/>
              <a:buFont typeface="Arial"/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Fator tornou a cabal de hardware mais complicada pois a Valve deveria encontrar a melhor maneira de produzi-lo sem que isso corrompesse sua estrutura organizacional única.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Princípio defasado da organização de trabalho atual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do trabalho hierárquico funcionou muito bem durante a revolução industrial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Atualmente o verdadeiro valor do trabalho está alocado na primeira tarefa criativa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É como fazer o Facebook ou o algoritmo de busca do Google após ele já ter sido feito.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difícil não é escrever um software é saber qual software escrever.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se construiu na ideia de permitir que esses eventos com extremo valor ocorrecem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387350" lv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Sendo assim, a Valve desde o princípio teve como cultura uma abordagem totalmente aberta, onde não existem chefes, hierarquias ou titulos, com uma filosofia que cada empregado é literalmente capaz de gerenciar a empresa. Dessa forma a estrutura da empresa foi desenvolvida de forma onde os empregados da Valve teriam 100% de liberdade para escolher em qual projeto trabalhar.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E</a:t>
            </a:r>
            <a:r>
              <a:rPr lang="en-GB"/>
              <a:t>strutura </a:t>
            </a:r>
            <a:r>
              <a:rPr b="1" lang="en-GB">
                <a:solidFill>
                  <a:srgbClr val="EE795B"/>
                </a:solidFill>
              </a:rPr>
              <a:t>A</a:t>
            </a:r>
            <a:r>
              <a:rPr lang="en-GB"/>
              <a:t>morfa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"Apesar de pessoas na Valve não terem um cargo fixo, eles podem e geralmente tem clareza sobre a definição de seu 'cargo' em um dia normal".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Organização de time temporária - multidisciplinares de projeto;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Existem para entregar um produto ou uma funcionalidade grande;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Formam-se de maneira orgânica.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Pessoas unem-se a um grupo baseando-se em suas crenças de que o trabalho é importante o bastante para elas trabalharem nele;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Pode ser simples como um grupo sentado em uma mesa para resolver um problema;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Ou complexo como um grupo de pessoas alocadas estrategicamente para levar a Valve de uma empresa de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Software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para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Hardware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Líderes surge a partir de necessidade e são temporários.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abals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“A formação de novos projetos na Valve não é nem centralmente planejada nem centralmente gerenciada. Times de projeto, conhecidos como "cabals", desenvolvem organização quando necessário.”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I</a:t>
            </a:r>
            <a:r>
              <a:rPr lang="en-GB"/>
              <a:t>ntegrantes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490000" y="901535"/>
            <a:ext cx="41640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Danilo Barros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Lucas Rufino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Canabrava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Vitor Bertulucci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UnB / FGA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1º semestre de 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434300" y="1763200"/>
            <a:ext cx="8397900" cy="281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contratar a pessoa certa, Valve diz que: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eus funcionários ideais tem o formato de ‘</a:t>
            </a:r>
            <a:r>
              <a:rPr lang="en-GB">
                <a:solidFill>
                  <a:srgbClr val="EE795B"/>
                </a:solidFill>
              </a:rPr>
              <a:t>T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’: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Generalistas (altamente capacitadas em um conjunto amplo de habilidades importantes)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Especialistas (dentre os melhores no seu campo de atuação dentro de uma disciplina específica).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Para manter seus funcionários a empresa: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Oferece uma variedade de benefícios, incluindo viagens pagas;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Atrai as famílias de seus funcionários;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 próprio sistema Valve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ontrate a </a:t>
            </a:r>
            <a:r>
              <a:rPr b="1" lang="en-GB">
                <a:solidFill>
                  <a:srgbClr val="EE795B"/>
                </a:solidFill>
              </a:rPr>
              <a:t>P</a:t>
            </a:r>
            <a:r>
              <a:rPr lang="en-GB"/>
              <a:t>essoa </a:t>
            </a: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erta </a:t>
            </a:r>
            <a:r>
              <a:rPr b="1" lang="en-GB">
                <a:solidFill>
                  <a:srgbClr val="EE795B"/>
                </a:solidFill>
              </a:rPr>
              <a:t>-</a:t>
            </a:r>
            <a:r>
              <a:rPr lang="en-GB" sz="2500"/>
              <a:t> e fique com ela para </a:t>
            </a:r>
            <a:r>
              <a:rPr b="1" lang="en-GB" sz="2500">
                <a:solidFill>
                  <a:srgbClr val="EE795B"/>
                </a:solidFill>
              </a:rPr>
              <a:t>Sempre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73050" y="764799"/>
            <a:ext cx="8397900" cy="9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"Toda vez que for entrevistar algum potencial empregado, você precisa se perguntar não apenas se ele é talentoso ou colaborativo, mas também se ele é capaz de literalmente gerenciar a empresa, porque ele vai."</a:t>
            </a:r>
          </a:p>
          <a:p>
            <a:pPr indent="457200"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tack </a:t>
            </a:r>
            <a:r>
              <a:rPr b="1" lang="en-GB">
                <a:solidFill>
                  <a:srgbClr val="EE795B"/>
                </a:solidFill>
              </a:rPr>
              <a:t>R</a:t>
            </a:r>
            <a:r>
              <a:rPr lang="en-GB"/>
              <a:t>ank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566579"/>
                </a:solidFill>
              </a:rPr>
              <a:t>Opening the Valve: From Software to Hardware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Apesar de não possuir uma hierarquia, a empresa implementa um Rank. Nesse Rank: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Recompensas são apresentadas aos melhores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Criado de forma colaborativa pelos próprios funcionários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Cada cabal elege internamente um funcionário, baseado em habilidade técnica, produtividade, contribuição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Funcionários eleitos são agregados e calibrados por comitês de funcionários para gerar um rank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R</a:t>
            </a:r>
            <a:r>
              <a:rPr lang="en-GB"/>
              <a:t>eferências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675" y="878726"/>
            <a:ext cx="8397900" cy="378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999999"/>
              </a:buClr>
              <a:buSzPct val="100000"/>
              <a:buFont typeface="Arial"/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Bernstein, Ethan, Francesca Gino, and Bradley Staats.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  <a:hlinkClick r:id="rId3"/>
              </a:rPr>
              <a:t>"Opening the Valve: From Software to Hardware (A)."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Harvard Business School Case 415-015, August 2014.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  <a:hlinkClick r:id="rId4"/>
              </a:rPr>
              <a:t>Handbook for New Employees - Valve &lt;http://www.valvesoftware.com/company/Valve_Handbook_LowRes.pdf&gt;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3742050" y="1069100"/>
            <a:ext cx="1659900" cy="1659900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2329050" y="2933600"/>
            <a:ext cx="4485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 </a:t>
            </a:r>
            <a:r>
              <a:rPr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por</a:t>
            </a:r>
            <a:r>
              <a:rPr b="1" lang="en-GB" sz="33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 Assistir!</a:t>
            </a:r>
          </a:p>
        </p:txBody>
      </p:sp>
      <p:sp>
        <p:nvSpPr>
          <p:cNvPr id="255" name="Shape 255"/>
          <p:cNvSpPr/>
          <p:nvPr/>
        </p:nvSpPr>
        <p:spPr>
          <a:xfrm>
            <a:off x="4027800" y="1495700"/>
            <a:ext cx="1088400" cy="806700"/>
          </a:xfrm>
          <a:custGeom>
            <a:pathLst>
              <a:path extrusionOk="0" h="120000" w="120000">
                <a:moveTo>
                  <a:pt x="48851" y="106586"/>
                </a:moveTo>
                <a:lnTo>
                  <a:pt x="48263" y="106624"/>
                </a:lnTo>
                <a:lnTo>
                  <a:pt x="47703" y="106889"/>
                </a:lnTo>
                <a:lnTo>
                  <a:pt x="47170" y="107267"/>
                </a:lnTo>
                <a:lnTo>
                  <a:pt x="46694" y="107758"/>
                </a:lnTo>
                <a:lnTo>
                  <a:pt x="46246" y="108551"/>
                </a:lnTo>
                <a:lnTo>
                  <a:pt x="45966" y="109382"/>
                </a:lnTo>
                <a:lnTo>
                  <a:pt x="45826" y="110251"/>
                </a:lnTo>
                <a:lnTo>
                  <a:pt x="45826" y="111158"/>
                </a:lnTo>
                <a:lnTo>
                  <a:pt x="45966" y="112027"/>
                </a:lnTo>
                <a:lnTo>
                  <a:pt x="46246" y="112858"/>
                </a:lnTo>
                <a:lnTo>
                  <a:pt x="46694" y="113614"/>
                </a:lnTo>
                <a:lnTo>
                  <a:pt x="47170" y="114143"/>
                </a:lnTo>
                <a:lnTo>
                  <a:pt x="47675" y="114559"/>
                </a:lnTo>
                <a:lnTo>
                  <a:pt x="48263" y="114748"/>
                </a:lnTo>
                <a:lnTo>
                  <a:pt x="48851" y="114823"/>
                </a:lnTo>
                <a:lnTo>
                  <a:pt x="49467" y="114748"/>
                </a:lnTo>
                <a:lnTo>
                  <a:pt x="50000" y="114559"/>
                </a:lnTo>
                <a:lnTo>
                  <a:pt x="50560" y="114143"/>
                </a:lnTo>
                <a:lnTo>
                  <a:pt x="51036" y="113614"/>
                </a:lnTo>
                <a:lnTo>
                  <a:pt x="51456" y="112858"/>
                </a:lnTo>
                <a:lnTo>
                  <a:pt x="51764" y="112027"/>
                </a:lnTo>
                <a:lnTo>
                  <a:pt x="51904" y="111158"/>
                </a:lnTo>
                <a:lnTo>
                  <a:pt x="51904" y="110251"/>
                </a:lnTo>
                <a:lnTo>
                  <a:pt x="51764" y="109382"/>
                </a:lnTo>
                <a:lnTo>
                  <a:pt x="51456" y="108551"/>
                </a:lnTo>
                <a:lnTo>
                  <a:pt x="51036" y="107758"/>
                </a:lnTo>
                <a:lnTo>
                  <a:pt x="50560" y="107267"/>
                </a:lnTo>
                <a:lnTo>
                  <a:pt x="50000" y="106889"/>
                </a:lnTo>
                <a:lnTo>
                  <a:pt x="49411" y="106624"/>
                </a:lnTo>
                <a:lnTo>
                  <a:pt x="48851" y="106586"/>
                </a:lnTo>
                <a:close/>
                <a:moveTo>
                  <a:pt x="41820" y="97027"/>
                </a:moveTo>
                <a:lnTo>
                  <a:pt x="41232" y="97141"/>
                </a:lnTo>
                <a:lnTo>
                  <a:pt x="40644" y="97367"/>
                </a:lnTo>
                <a:lnTo>
                  <a:pt x="40140" y="97745"/>
                </a:lnTo>
                <a:lnTo>
                  <a:pt x="39607" y="98274"/>
                </a:lnTo>
                <a:lnTo>
                  <a:pt x="39187" y="98992"/>
                </a:lnTo>
                <a:lnTo>
                  <a:pt x="38879" y="99861"/>
                </a:lnTo>
                <a:lnTo>
                  <a:pt x="38739" y="100730"/>
                </a:lnTo>
                <a:lnTo>
                  <a:pt x="38739" y="101675"/>
                </a:lnTo>
                <a:lnTo>
                  <a:pt x="38879" y="102544"/>
                </a:lnTo>
                <a:lnTo>
                  <a:pt x="39187" y="103375"/>
                </a:lnTo>
                <a:lnTo>
                  <a:pt x="39607" y="104130"/>
                </a:lnTo>
                <a:lnTo>
                  <a:pt x="40084" y="104659"/>
                </a:lnTo>
                <a:lnTo>
                  <a:pt x="40644" y="105000"/>
                </a:lnTo>
                <a:lnTo>
                  <a:pt x="41176" y="105264"/>
                </a:lnTo>
                <a:lnTo>
                  <a:pt x="41820" y="105340"/>
                </a:lnTo>
                <a:lnTo>
                  <a:pt x="42380" y="105264"/>
                </a:lnTo>
                <a:lnTo>
                  <a:pt x="42969" y="105000"/>
                </a:lnTo>
                <a:lnTo>
                  <a:pt x="43473" y="104659"/>
                </a:lnTo>
                <a:lnTo>
                  <a:pt x="43949" y="104130"/>
                </a:lnTo>
                <a:lnTo>
                  <a:pt x="44397" y="103375"/>
                </a:lnTo>
                <a:lnTo>
                  <a:pt x="44677" y="102544"/>
                </a:lnTo>
                <a:lnTo>
                  <a:pt x="44845" y="101675"/>
                </a:lnTo>
                <a:lnTo>
                  <a:pt x="44845" y="100730"/>
                </a:lnTo>
                <a:lnTo>
                  <a:pt x="44677" y="99861"/>
                </a:lnTo>
                <a:lnTo>
                  <a:pt x="44397" y="98992"/>
                </a:lnTo>
                <a:lnTo>
                  <a:pt x="43949" y="98274"/>
                </a:lnTo>
                <a:lnTo>
                  <a:pt x="43473" y="97745"/>
                </a:lnTo>
                <a:lnTo>
                  <a:pt x="42969" y="97367"/>
                </a:lnTo>
                <a:lnTo>
                  <a:pt x="42380" y="97141"/>
                </a:lnTo>
                <a:lnTo>
                  <a:pt x="41820" y="97027"/>
                </a:lnTo>
                <a:close/>
                <a:moveTo>
                  <a:pt x="34565" y="87317"/>
                </a:moveTo>
                <a:lnTo>
                  <a:pt x="33977" y="87392"/>
                </a:lnTo>
                <a:lnTo>
                  <a:pt x="33417" y="87619"/>
                </a:lnTo>
                <a:lnTo>
                  <a:pt x="32885" y="87997"/>
                </a:lnTo>
                <a:lnTo>
                  <a:pt x="32408" y="88526"/>
                </a:lnTo>
                <a:lnTo>
                  <a:pt x="32016" y="89130"/>
                </a:lnTo>
                <a:lnTo>
                  <a:pt x="31736" y="89848"/>
                </a:lnTo>
                <a:lnTo>
                  <a:pt x="31568" y="90642"/>
                </a:lnTo>
                <a:lnTo>
                  <a:pt x="31484" y="91435"/>
                </a:lnTo>
                <a:lnTo>
                  <a:pt x="31568" y="92267"/>
                </a:lnTo>
                <a:lnTo>
                  <a:pt x="31736" y="93022"/>
                </a:lnTo>
                <a:lnTo>
                  <a:pt x="32016" y="93740"/>
                </a:lnTo>
                <a:lnTo>
                  <a:pt x="32408" y="94382"/>
                </a:lnTo>
                <a:lnTo>
                  <a:pt x="32941" y="94987"/>
                </a:lnTo>
                <a:lnTo>
                  <a:pt x="33585" y="95365"/>
                </a:lnTo>
                <a:lnTo>
                  <a:pt x="34229" y="95554"/>
                </a:lnTo>
                <a:lnTo>
                  <a:pt x="34929" y="95554"/>
                </a:lnTo>
                <a:lnTo>
                  <a:pt x="35574" y="95365"/>
                </a:lnTo>
                <a:lnTo>
                  <a:pt x="36190" y="94987"/>
                </a:lnTo>
                <a:lnTo>
                  <a:pt x="36750" y="94382"/>
                </a:lnTo>
                <a:lnTo>
                  <a:pt x="37170" y="93589"/>
                </a:lnTo>
                <a:lnTo>
                  <a:pt x="37478" y="92758"/>
                </a:lnTo>
                <a:lnTo>
                  <a:pt x="37619" y="91889"/>
                </a:lnTo>
                <a:lnTo>
                  <a:pt x="37619" y="90982"/>
                </a:lnTo>
                <a:lnTo>
                  <a:pt x="37478" y="90113"/>
                </a:lnTo>
                <a:lnTo>
                  <a:pt x="37170" y="89282"/>
                </a:lnTo>
                <a:lnTo>
                  <a:pt x="36750" y="88526"/>
                </a:lnTo>
                <a:lnTo>
                  <a:pt x="36274" y="87997"/>
                </a:lnTo>
                <a:lnTo>
                  <a:pt x="35714" y="87619"/>
                </a:lnTo>
                <a:lnTo>
                  <a:pt x="35126" y="87392"/>
                </a:lnTo>
                <a:lnTo>
                  <a:pt x="34565" y="87317"/>
                </a:lnTo>
                <a:close/>
                <a:moveTo>
                  <a:pt x="85686" y="26297"/>
                </a:moveTo>
                <a:lnTo>
                  <a:pt x="83025" y="29924"/>
                </a:lnTo>
                <a:lnTo>
                  <a:pt x="82016" y="31133"/>
                </a:lnTo>
                <a:lnTo>
                  <a:pt x="80924" y="32040"/>
                </a:lnTo>
                <a:lnTo>
                  <a:pt x="79719" y="32833"/>
                </a:lnTo>
                <a:lnTo>
                  <a:pt x="78459" y="33324"/>
                </a:lnTo>
                <a:lnTo>
                  <a:pt x="77198" y="33664"/>
                </a:lnTo>
                <a:lnTo>
                  <a:pt x="75882" y="33702"/>
                </a:lnTo>
                <a:lnTo>
                  <a:pt x="74565" y="33589"/>
                </a:lnTo>
                <a:lnTo>
                  <a:pt x="73305" y="33173"/>
                </a:lnTo>
                <a:lnTo>
                  <a:pt x="72016" y="32531"/>
                </a:lnTo>
                <a:lnTo>
                  <a:pt x="70784" y="31889"/>
                </a:lnTo>
                <a:lnTo>
                  <a:pt x="69467" y="31397"/>
                </a:lnTo>
                <a:lnTo>
                  <a:pt x="68123" y="31133"/>
                </a:lnTo>
                <a:lnTo>
                  <a:pt x="66778" y="31020"/>
                </a:lnTo>
                <a:lnTo>
                  <a:pt x="65378" y="31133"/>
                </a:lnTo>
                <a:lnTo>
                  <a:pt x="64005" y="31473"/>
                </a:lnTo>
                <a:lnTo>
                  <a:pt x="62661" y="31964"/>
                </a:lnTo>
                <a:lnTo>
                  <a:pt x="61344" y="32644"/>
                </a:lnTo>
                <a:lnTo>
                  <a:pt x="60112" y="33589"/>
                </a:lnTo>
                <a:lnTo>
                  <a:pt x="58907" y="34722"/>
                </a:lnTo>
                <a:lnTo>
                  <a:pt x="57815" y="36045"/>
                </a:lnTo>
                <a:lnTo>
                  <a:pt x="45154" y="53085"/>
                </a:lnTo>
                <a:lnTo>
                  <a:pt x="44677" y="53879"/>
                </a:lnTo>
                <a:lnTo>
                  <a:pt x="44313" y="54748"/>
                </a:lnTo>
                <a:lnTo>
                  <a:pt x="44117" y="55730"/>
                </a:lnTo>
                <a:lnTo>
                  <a:pt x="44033" y="56712"/>
                </a:lnTo>
                <a:lnTo>
                  <a:pt x="44117" y="57770"/>
                </a:lnTo>
                <a:lnTo>
                  <a:pt x="44313" y="58753"/>
                </a:lnTo>
                <a:lnTo>
                  <a:pt x="44677" y="59622"/>
                </a:lnTo>
                <a:lnTo>
                  <a:pt x="45154" y="60415"/>
                </a:lnTo>
                <a:lnTo>
                  <a:pt x="45770" y="61095"/>
                </a:lnTo>
                <a:lnTo>
                  <a:pt x="46442" y="61549"/>
                </a:lnTo>
                <a:lnTo>
                  <a:pt x="47170" y="61851"/>
                </a:lnTo>
                <a:lnTo>
                  <a:pt x="47899" y="61926"/>
                </a:lnTo>
                <a:lnTo>
                  <a:pt x="48627" y="61851"/>
                </a:lnTo>
                <a:lnTo>
                  <a:pt x="49355" y="61549"/>
                </a:lnTo>
                <a:lnTo>
                  <a:pt x="50000" y="61095"/>
                </a:lnTo>
                <a:lnTo>
                  <a:pt x="50616" y="60415"/>
                </a:lnTo>
                <a:lnTo>
                  <a:pt x="57955" y="50591"/>
                </a:lnTo>
                <a:lnTo>
                  <a:pt x="57955" y="50516"/>
                </a:lnTo>
                <a:lnTo>
                  <a:pt x="57955" y="50516"/>
                </a:lnTo>
                <a:lnTo>
                  <a:pt x="61120" y="46246"/>
                </a:lnTo>
                <a:lnTo>
                  <a:pt x="61512" y="45869"/>
                </a:lnTo>
                <a:lnTo>
                  <a:pt x="61988" y="45566"/>
                </a:lnTo>
                <a:lnTo>
                  <a:pt x="62464" y="45528"/>
                </a:lnTo>
                <a:lnTo>
                  <a:pt x="62969" y="45566"/>
                </a:lnTo>
                <a:lnTo>
                  <a:pt x="63417" y="45869"/>
                </a:lnTo>
                <a:lnTo>
                  <a:pt x="63809" y="46246"/>
                </a:lnTo>
                <a:lnTo>
                  <a:pt x="64173" y="46926"/>
                </a:lnTo>
                <a:lnTo>
                  <a:pt x="64369" y="47682"/>
                </a:lnTo>
                <a:lnTo>
                  <a:pt x="64369" y="48476"/>
                </a:lnTo>
                <a:lnTo>
                  <a:pt x="64173" y="49269"/>
                </a:lnTo>
                <a:lnTo>
                  <a:pt x="63809" y="49911"/>
                </a:lnTo>
                <a:lnTo>
                  <a:pt x="61988" y="52405"/>
                </a:lnTo>
                <a:lnTo>
                  <a:pt x="63641" y="54559"/>
                </a:lnTo>
                <a:lnTo>
                  <a:pt x="63641" y="54559"/>
                </a:lnTo>
                <a:lnTo>
                  <a:pt x="63669" y="54672"/>
                </a:lnTo>
                <a:lnTo>
                  <a:pt x="63669" y="54672"/>
                </a:lnTo>
                <a:lnTo>
                  <a:pt x="63753" y="54748"/>
                </a:lnTo>
                <a:lnTo>
                  <a:pt x="63781" y="54748"/>
                </a:lnTo>
                <a:lnTo>
                  <a:pt x="63977" y="55050"/>
                </a:lnTo>
                <a:lnTo>
                  <a:pt x="64341" y="55465"/>
                </a:lnTo>
                <a:lnTo>
                  <a:pt x="64761" y="55957"/>
                </a:lnTo>
                <a:lnTo>
                  <a:pt x="65322" y="56599"/>
                </a:lnTo>
                <a:lnTo>
                  <a:pt x="65966" y="57204"/>
                </a:lnTo>
                <a:lnTo>
                  <a:pt x="66694" y="57921"/>
                </a:lnTo>
                <a:lnTo>
                  <a:pt x="67507" y="58602"/>
                </a:lnTo>
                <a:lnTo>
                  <a:pt x="68375" y="59282"/>
                </a:lnTo>
                <a:lnTo>
                  <a:pt x="69299" y="59886"/>
                </a:lnTo>
                <a:lnTo>
                  <a:pt x="70280" y="60377"/>
                </a:lnTo>
                <a:lnTo>
                  <a:pt x="71260" y="60755"/>
                </a:lnTo>
                <a:lnTo>
                  <a:pt x="72268" y="60944"/>
                </a:lnTo>
                <a:lnTo>
                  <a:pt x="73305" y="61020"/>
                </a:lnTo>
                <a:lnTo>
                  <a:pt x="74285" y="60869"/>
                </a:lnTo>
                <a:lnTo>
                  <a:pt x="75294" y="60415"/>
                </a:lnTo>
                <a:lnTo>
                  <a:pt x="75770" y="60264"/>
                </a:lnTo>
                <a:lnTo>
                  <a:pt x="76274" y="60264"/>
                </a:lnTo>
                <a:lnTo>
                  <a:pt x="76750" y="60415"/>
                </a:lnTo>
                <a:lnTo>
                  <a:pt x="77198" y="60755"/>
                </a:lnTo>
                <a:lnTo>
                  <a:pt x="77535" y="61246"/>
                </a:lnTo>
                <a:lnTo>
                  <a:pt x="77787" y="61851"/>
                </a:lnTo>
                <a:lnTo>
                  <a:pt x="77927" y="62531"/>
                </a:lnTo>
                <a:lnTo>
                  <a:pt x="77927" y="63173"/>
                </a:lnTo>
                <a:lnTo>
                  <a:pt x="77787" y="63816"/>
                </a:lnTo>
                <a:lnTo>
                  <a:pt x="77535" y="64382"/>
                </a:lnTo>
                <a:lnTo>
                  <a:pt x="77198" y="64874"/>
                </a:lnTo>
                <a:lnTo>
                  <a:pt x="76750" y="65251"/>
                </a:lnTo>
                <a:lnTo>
                  <a:pt x="75490" y="65780"/>
                </a:lnTo>
                <a:lnTo>
                  <a:pt x="74229" y="66120"/>
                </a:lnTo>
                <a:lnTo>
                  <a:pt x="72997" y="66234"/>
                </a:lnTo>
                <a:lnTo>
                  <a:pt x="72212" y="66158"/>
                </a:lnTo>
                <a:lnTo>
                  <a:pt x="84341" y="82481"/>
                </a:lnTo>
                <a:lnTo>
                  <a:pt x="85798" y="80516"/>
                </a:lnTo>
                <a:lnTo>
                  <a:pt x="87366" y="78211"/>
                </a:lnTo>
                <a:lnTo>
                  <a:pt x="88795" y="75755"/>
                </a:lnTo>
                <a:lnTo>
                  <a:pt x="89971" y="73186"/>
                </a:lnTo>
                <a:lnTo>
                  <a:pt x="91036" y="70428"/>
                </a:lnTo>
                <a:lnTo>
                  <a:pt x="91904" y="67632"/>
                </a:lnTo>
                <a:lnTo>
                  <a:pt x="92605" y="64685"/>
                </a:lnTo>
                <a:lnTo>
                  <a:pt x="93109" y="61662"/>
                </a:lnTo>
                <a:lnTo>
                  <a:pt x="93361" y="60226"/>
                </a:lnTo>
                <a:lnTo>
                  <a:pt x="93781" y="58828"/>
                </a:lnTo>
                <a:lnTo>
                  <a:pt x="94285" y="57581"/>
                </a:lnTo>
                <a:lnTo>
                  <a:pt x="94901" y="56335"/>
                </a:lnTo>
                <a:lnTo>
                  <a:pt x="95630" y="55201"/>
                </a:lnTo>
                <a:lnTo>
                  <a:pt x="101344" y="47493"/>
                </a:lnTo>
                <a:lnTo>
                  <a:pt x="85686" y="26297"/>
                </a:lnTo>
                <a:close/>
                <a:moveTo>
                  <a:pt x="37507" y="24521"/>
                </a:moveTo>
                <a:lnTo>
                  <a:pt x="18291" y="50440"/>
                </a:lnTo>
                <a:lnTo>
                  <a:pt x="21652" y="55012"/>
                </a:lnTo>
                <a:lnTo>
                  <a:pt x="22464" y="56183"/>
                </a:lnTo>
                <a:lnTo>
                  <a:pt x="23109" y="57506"/>
                </a:lnTo>
                <a:lnTo>
                  <a:pt x="23669" y="58904"/>
                </a:lnTo>
                <a:lnTo>
                  <a:pt x="24061" y="60377"/>
                </a:lnTo>
                <a:lnTo>
                  <a:pt x="24341" y="61889"/>
                </a:lnTo>
                <a:lnTo>
                  <a:pt x="24873" y="64874"/>
                </a:lnTo>
                <a:lnTo>
                  <a:pt x="25546" y="67783"/>
                </a:lnTo>
                <a:lnTo>
                  <a:pt x="26442" y="70579"/>
                </a:lnTo>
                <a:lnTo>
                  <a:pt x="27478" y="73299"/>
                </a:lnTo>
                <a:lnTo>
                  <a:pt x="28711" y="75869"/>
                </a:lnTo>
                <a:lnTo>
                  <a:pt x="30112" y="78249"/>
                </a:lnTo>
                <a:lnTo>
                  <a:pt x="31652" y="80516"/>
                </a:lnTo>
                <a:lnTo>
                  <a:pt x="33025" y="82405"/>
                </a:lnTo>
                <a:lnTo>
                  <a:pt x="33977" y="82178"/>
                </a:lnTo>
                <a:lnTo>
                  <a:pt x="34957" y="82141"/>
                </a:lnTo>
                <a:lnTo>
                  <a:pt x="35938" y="82329"/>
                </a:lnTo>
                <a:lnTo>
                  <a:pt x="36890" y="82670"/>
                </a:lnTo>
                <a:lnTo>
                  <a:pt x="37787" y="83236"/>
                </a:lnTo>
                <a:lnTo>
                  <a:pt x="38683" y="83954"/>
                </a:lnTo>
                <a:lnTo>
                  <a:pt x="39439" y="84861"/>
                </a:lnTo>
                <a:lnTo>
                  <a:pt x="40084" y="85881"/>
                </a:lnTo>
                <a:lnTo>
                  <a:pt x="40644" y="86977"/>
                </a:lnTo>
                <a:lnTo>
                  <a:pt x="41036" y="88148"/>
                </a:lnTo>
                <a:lnTo>
                  <a:pt x="41288" y="89357"/>
                </a:lnTo>
                <a:lnTo>
                  <a:pt x="41456" y="90642"/>
                </a:lnTo>
                <a:lnTo>
                  <a:pt x="41456" y="91889"/>
                </a:lnTo>
                <a:lnTo>
                  <a:pt x="41820" y="91889"/>
                </a:lnTo>
                <a:lnTo>
                  <a:pt x="42913" y="92040"/>
                </a:lnTo>
                <a:lnTo>
                  <a:pt x="43949" y="92304"/>
                </a:lnTo>
                <a:lnTo>
                  <a:pt x="44929" y="92909"/>
                </a:lnTo>
                <a:lnTo>
                  <a:pt x="45854" y="93664"/>
                </a:lnTo>
                <a:lnTo>
                  <a:pt x="46694" y="94647"/>
                </a:lnTo>
                <a:lnTo>
                  <a:pt x="47422" y="95818"/>
                </a:lnTo>
                <a:lnTo>
                  <a:pt x="48011" y="97103"/>
                </a:lnTo>
                <a:lnTo>
                  <a:pt x="48403" y="98501"/>
                </a:lnTo>
                <a:lnTo>
                  <a:pt x="48627" y="99937"/>
                </a:lnTo>
                <a:lnTo>
                  <a:pt x="48683" y="101410"/>
                </a:lnTo>
                <a:lnTo>
                  <a:pt x="48851" y="101410"/>
                </a:lnTo>
                <a:lnTo>
                  <a:pt x="49943" y="101523"/>
                </a:lnTo>
                <a:lnTo>
                  <a:pt x="50980" y="101863"/>
                </a:lnTo>
                <a:lnTo>
                  <a:pt x="51988" y="102392"/>
                </a:lnTo>
                <a:lnTo>
                  <a:pt x="52885" y="103186"/>
                </a:lnTo>
                <a:lnTo>
                  <a:pt x="53725" y="104130"/>
                </a:lnTo>
                <a:lnTo>
                  <a:pt x="54453" y="105264"/>
                </a:lnTo>
                <a:lnTo>
                  <a:pt x="55014" y="106511"/>
                </a:lnTo>
                <a:lnTo>
                  <a:pt x="55406" y="107871"/>
                </a:lnTo>
                <a:lnTo>
                  <a:pt x="55658" y="109231"/>
                </a:lnTo>
                <a:lnTo>
                  <a:pt x="55742" y="110667"/>
                </a:lnTo>
                <a:lnTo>
                  <a:pt x="55658" y="112103"/>
                </a:lnTo>
                <a:lnTo>
                  <a:pt x="55910" y="112141"/>
                </a:lnTo>
                <a:lnTo>
                  <a:pt x="56162" y="112141"/>
                </a:lnTo>
                <a:lnTo>
                  <a:pt x="56862" y="112027"/>
                </a:lnTo>
                <a:lnTo>
                  <a:pt x="57478" y="111687"/>
                </a:lnTo>
                <a:lnTo>
                  <a:pt x="58011" y="111083"/>
                </a:lnTo>
                <a:lnTo>
                  <a:pt x="58431" y="110365"/>
                </a:lnTo>
                <a:lnTo>
                  <a:pt x="58683" y="109534"/>
                </a:lnTo>
                <a:lnTo>
                  <a:pt x="58795" y="108627"/>
                </a:lnTo>
                <a:lnTo>
                  <a:pt x="58683" y="107720"/>
                </a:lnTo>
                <a:lnTo>
                  <a:pt x="58431" y="106889"/>
                </a:lnTo>
                <a:lnTo>
                  <a:pt x="58011" y="106133"/>
                </a:lnTo>
                <a:lnTo>
                  <a:pt x="57983" y="106133"/>
                </a:lnTo>
                <a:lnTo>
                  <a:pt x="45490" y="89206"/>
                </a:lnTo>
                <a:lnTo>
                  <a:pt x="45126" y="88526"/>
                </a:lnTo>
                <a:lnTo>
                  <a:pt x="44929" y="87808"/>
                </a:lnTo>
                <a:lnTo>
                  <a:pt x="44929" y="87015"/>
                </a:lnTo>
                <a:lnTo>
                  <a:pt x="45126" y="86221"/>
                </a:lnTo>
                <a:lnTo>
                  <a:pt x="45490" y="85579"/>
                </a:lnTo>
                <a:lnTo>
                  <a:pt x="45966" y="85088"/>
                </a:lnTo>
                <a:lnTo>
                  <a:pt x="46554" y="84861"/>
                </a:lnTo>
                <a:lnTo>
                  <a:pt x="47114" y="84861"/>
                </a:lnTo>
                <a:lnTo>
                  <a:pt x="47675" y="85088"/>
                </a:lnTo>
                <a:lnTo>
                  <a:pt x="48179" y="85579"/>
                </a:lnTo>
                <a:lnTo>
                  <a:pt x="65098" y="108362"/>
                </a:lnTo>
                <a:lnTo>
                  <a:pt x="65630" y="108929"/>
                </a:lnTo>
                <a:lnTo>
                  <a:pt x="66274" y="109269"/>
                </a:lnTo>
                <a:lnTo>
                  <a:pt x="66918" y="109382"/>
                </a:lnTo>
                <a:lnTo>
                  <a:pt x="67619" y="109269"/>
                </a:lnTo>
                <a:lnTo>
                  <a:pt x="68235" y="108929"/>
                </a:lnTo>
                <a:lnTo>
                  <a:pt x="68767" y="108362"/>
                </a:lnTo>
                <a:lnTo>
                  <a:pt x="69187" y="107607"/>
                </a:lnTo>
                <a:lnTo>
                  <a:pt x="69467" y="106775"/>
                </a:lnTo>
                <a:lnTo>
                  <a:pt x="69551" y="105906"/>
                </a:lnTo>
                <a:lnTo>
                  <a:pt x="69467" y="104962"/>
                </a:lnTo>
                <a:lnTo>
                  <a:pt x="69215" y="104130"/>
                </a:lnTo>
                <a:lnTo>
                  <a:pt x="68823" y="103450"/>
                </a:lnTo>
                <a:lnTo>
                  <a:pt x="53221" y="82405"/>
                </a:lnTo>
                <a:lnTo>
                  <a:pt x="52857" y="81687"/>
                </a:lnTo>
                <a:lnTo>
                  <a:pt x="52661" y="80969"/>
                </a:lnTo>
                <a:lnTo>
                  <a:pt x="52661" y="80176"/>
                </a:lnTo>
                <a:lnTo>
                  <a:pt x="52857" y="79382"/>
                </a:lnTo>
                <a:lnTo>
                  <a:pt x="53221" y="78740"/>
                </a:lnTo>
                <a:lnTo>
                  <a:pt x="53725" y="78249"/>
                </a:lnTo>
                <a:lnTo>
                  <a:pt x="54257" y="78022"/>
                </a:lnTo>
                <a:lnTo>
                  <a:pt x="54845" y="78022"/>
                </a:lnTo>
                <a:lnTo>
                  <a:pt x="55434" y="78249"/>
                </a:lnTo>
                <a:lnTo>
                  <a:pt x="55910" y="78740"/>
                </a:lnTo>
                <a:lnTo>
                  <a:pt x="71484" y="99710"/>
                </a:lnTo>
                <a:lnTo>
                  <a:pt x="71484" y="99710"/>
                </a:lnTo>
                <a:lnTo>
                  <a:pt x="71540" y="99785"/>
                </a:lnTo>
                <a:lnTo>
                  <a:pt x="74929" y="104357"/>
                </a:lnTo>
                <a:lnTo>
                  <a:pt x="75490" y="104924"/>
                </a:lnTo>
                <a:lnTo>
                  <a:pt x="76106" y="105264"/>
                </a:lnTo>
                <a:lnTo>
                  <a:pt x="76750" y="105415"/>
                </a:lnTo>
                <a:lnTo>
                  <a:pt x="77422" y="105264"/>
                </a:lnTo>
                <a:lnTo>
                  <a:pt x="78067" y="104924"/>
                </a:lnTo>
                <a:lnTo>
                  <a:pt x="78627" y="104357"/>
                </a:lnTo>
                <a:lnTo>
                  <a:pt x="79019" y="103639"/>
                </a:lnTo>
                <a:lnTo>
                  <a:pt x="79271" y="102808"/>
                </a:lnTo>
                <a:lnTo>
                  <a:pt x="79383" y="101863"/>
                </a:lnTo>
                <a:lnTo>
                  <a:pt x="79271" y="100919"/>
                </a:lnTo>
                <a:lnTo>
                  <a:pt x="79019" y="100088"/>
                </a:lnTo>
                <a:lnTo>
                  <a:pt x="78627" y="99370"/>
                </a:lnTo>
                <a:lnTo>
                  <a:pt x="58571" y="72355"/>
                </a:lnTo>
                <a:lnTo>
                  <a:pt x="58207" y="71675"/>
                </a:lnTo>
                <a:lnTo>
                  <a:pt x="58011" y="70919"/>
                </a:lnTo>
                <a:lnTo>
                  <a:pt x="58011" y="70163"/>
                </a:lnTo>
                <a:lnTo>
                  <a:pt x="58207" y="69370"/>
                </a:lnTo>
                <a:lnTo>
                  <a:pt x="58571" y="68690"/>
                </a:lnTo>
                <a:lnTo>
                  <a:pt x="59075" y="68236"/>
                </a:lnTo>
                <a:lnTo>
                  <a:pt x="59635" y="67972"/>
                </a:lnTo>
                <a:lnTo>
                  <a:pt x="60224" y="67972"/>
                </a:lnTo>
                <a:lnTo>
                  <a:pt x="60784" y="68236"/>
                </a:lnTo>
                <a:lnTo>
                  <a:pt x="61316" y="68690"/>
                </a:lnTo>
                <a:lnTo>
                  <a:pt x="79887" y="93778"/>
                </a:lnTo>
                <a:lnTo>
                  <a:pt x="80448" y="94345"/>
                </a:lnTo>
                <a:lnTo>
                  <a:pt x="81064" y="94685"/>
                </a:lnTo>
                <a:lnTo>
                  <a:pt x="81708" y="94836"/>
                </a:lnTo>
                <a:lnTo>
                  <a:pt x="82408" y="94685"/>
                </a:lnTo>
                <a:lnTo>
                  <a:pt x="83025" y="94345"/>
                </a:lnTo>
                <a:lnTo>
                  <a:pt x="83557" y="93778"/>
                </a:lnTo>
                <a:lnTo>
                  <a:pt x="84005" y="93060"/>
                </a:lnTo>
                <a:lnTo>
                  <a:pt x="84257" y="92229"/>
                </a:lnTo>
                <a:lnTo>
                  <a:pt x="84341" y="91284"/>
                </a:lnTo>
                <a:lnTo>
                  <a:pt x="84257" y="90340"/>
                </a:lnTo>
                <a:lnTo>
                  <a:pt x="84005" y="89508"/>
                </a:lnTo>
                <a:lnTo>
                  <a:pt x="83557" y="88790"/>
                </a:lnTo>
                <a:lnTo>
                  <a:pt x="61092" y="58488"/>
                </a:lnTo>
                <a:lnTo>
                  <a:pt x="61036" y="58413"/>
                </a:lnTo>
                <a:lnTo>
                  <a:pt x="61036" y="58413"/>
                </a:lnTo>
                <a:lnTo>
                  <a:pt x="61036" y="58413"/>
                </a:lnTo>
                <a:lnTo>
                  <a:pt x="60980" y="58299"/>
                </a:lnTo>
                <a:lnTo>
                  <a:pt x="60896" y="58186"/>
                </a:lnTo>
                <a:lnTo>
                  <a:pt x="60896" y="58186"/>
                </a:lnTo>
                <a:lnTo>
                  <a:pt x="59299" y="56032"/>
                </a:lnTo>
                <a:lnTo>
                  <a:pt x="53333" y="64118"/>
                </a:lnTo>
                <a:lnTo>
                  <a:pt x="52549" y="64987"/>
                </a:lnTo>
                <a:lnTo>
                  <a:pt x="51680" y="65780"/>
                </a:lnTo>
                <a:lnTo>
                  <a:pt x="50812" y="66347"/>
                </a:lnTo>
                <a:lnTo>
                  <a:pt x="49859" y="66763"/>
                </a:lnTo>
                <a:lnTo>
                  <a:pt x="48879" y="67065"/>
                </a:lnTo>
                <a:lnTo>
                  <a:pt x="47899" y="67103"/>
                </a:lnTo>
                <a:lnTo>
                  <a:pt x="46918" y="67065"/>
                </a:lnTo>
                <a:lnTo>
                  <a:pt x="45966" y="66763"/>
                </a:lnTo>
                <a:lnTo>
                  <a:pt x="45014" y="66347"/>
                </a:lnTo>
                <a:lnTo>
                  <a:pt x="44117" y="65780"/>
                </a:lnTo>
                <a:lnTo>
                  <a:pt x="43277" y="64987"/>
                </a:lnTo>
                <a:lnTo>
                  <a:pt x="42464" y="64118"/>
                </a:lnTo>
                <a:lnTo>
                  <a:pt x="41652" y="62833"/>
                </a:lnTo>
                <a:lnTo>
                  <a:pt x="41036" y="61435"/>
                </a:lnTo>
                <a:lnTo>
                  <a:pt x="40560" y="59962"/>
                </a:lnTo>
                <a:lnTo>
                  <a:pt x="40308" y="58413"/>
                </a:lnTo>
                <a:lnTo>
                  <a:pt x="40196" y="56712"/>
                </a:lnTo>
                <a:lnTo>
                  <a:pt x="40308" y="55088"/>
                </a:lnTo>
                <a:lnTo>
                  <a:pt x="40560" y="53539"/>
                </a:lnTo>
                <a:lnTo>
                  <a:pt x="41036" y="52065"/>
                </a:lnTo>
                <a:lnTo>
                  <a:pt x="41652" y="50667"/>
                </a:lnTo>
                <a:lnTo>
                  <a:pt x="42464" y="49420"/>
                </a:lnTo>
                <a:lnTo>
                  <a:pt x="54341" y="33438"/>
                </a:lnTo>
                <a:lnTo>
                  <a:pt x="53473" y="33627"/>
                </a:lnTo>
                <a:lnTo>
                  <a:pt x="52661" y="33967"/>
                </a:lnTo>
                <a:lnTo>
                  <a:pt x="51540" y="34458"/>
                </a:lnTo>
                <a:lnTo>
                  <a:pt x="50364" y="34722"/>
                </a:lnTo>
                <a:lnTo>
                  <a:pt x="49215" y="34798"/>
                </a:lnTo>
                <a:lnTo>
                  <a:pt x="47927" y="34722"/>
                </a:lnTo>
                <a:lnTo>
                  <a:pt x="46694" y="34345"/>
                </a:lnTo>
                <a:lnTo>
                  <a:pt x="45490" y="33816"/>
                </a:lnTo>
                <a:lnTo>
                  <a:pt x="44369" y="33098"/>
                </a:lnTo>
                <a:lnTo>
                  <a:pt x="43277" y="32153"/>
                </a:lnTo>
                <a:lnTo>
                  <a:pt x="42324" y="30982"/>
                </a:lnTo>
                <a:lnTo>
                  <a:pt x="37507" y="24521"/>
                </a:lnTo>
                <a:close/>
                <a:moveTo>
                  <a:pt x="94789" y="7216"/>
                </a:moveTo>
                <a:lnTo>
                  <a:pt x="85854" y="19269"/>
                </a:lnTo>
                <a:lnTo>
                  <a:pt x="106470" y="47002"/>
                </a:lnTo>
                <a:lnTo>
                  <a:pt x="115378" y="34949"/>
                </a:lnTo>
                <a:lnTo>
                  <a:pt x="94789" y="7216"/>
                </a:lnTo>
                <a:close/>
                <a:moveTo>
                  <a:pt x="27815" y="6234"/>
                </a:moveTo>
                <a:lnTo>
                  <a:pt x="4593" y="37518"/>
                </a:lnTo>
                <a:lnTo>
                  <a:pt x="13529" y="49534"/>
                </a:lnTo>
                <a:lnTo>
                  <a:pt x="36750" y="18287"/>
                </a:lnTo>
                <a:lnTo>
                  <a:pt x="27815" y="6234"/>
                </a:lnTo>
                <a:close/>
                <a:moveTo>
                  <a:pt x="27535" y="0"/>
                </a:moveTo>
                <a:lnTo>
                  <a:pt x="28095" y="0"/>
                </a:lnTo>
                <a:lnTo>
                  <a:pt x="28655" y="226"/>
                </a:lnTo>
                <a:lnTo>
                  <a:pt x="29159" y="717"/>
                </a:lnTo>
                <a:lnTo>
                  <a:pt x="40784" y="16397"/>
                </a:lnTo>
                <a:lnTo>
                  <a:pt x="41120" y="16964"/>
                </a:lnTo>
                <a:lnTo>
                  <a:pt x="41288" y="17607"/>
                </a:lnTo>
                <a:lnTo>
                  <a:pt x="41372" y="18287"/>
                </a:lnTo>
                <a:lnTo>
                  <a:pt x="41288" y="18929"/>
                </a:lnTo>
                <a:lnTo>
                  <a:pt x="41120" y="19571"/>
                </a:lnTo>
                <a:lnTo>
                  <a:pt x="40784" y="20100"/>
                </a:lnTo>
                <a:lnTo>
                  <a:pt x="40252" y="20894"/>
                </a:lnTo>
                <a:lnTo>
                  <a:pt x="45014" y="27317"/>
                </a:lnTo>
                <a:lnTo>
                  <a:pt x="45770" y="28148"/>
                </a:lnTo>
                <a:lnTo>
                  <a:pt x="46582" y="28866"/>
                </a:lnTo>
                <a:lnTo>
                  <a:pt x="47507" y="29282"/>
                </a:lnTo>
                <a:lnTo>
                  <a:pt x="48431" y="29584"/>
                </a:lnTo>
                <a:lnTo>
                  <a:pt x="49383" y="29622"/>
                </a:lnTo>
                <a:lnTo>
                  <a:pt x="50364" y="29508"/>
                </a:lnTo>
                <a:lnTo>
                  <a:pt x="51344" y="29093"/>
                </a:lnTo>
                <a:lnTo>
                  <a:pt x="52773" y="28564"/>
                </a:lnTo>
                <a:lnTo>
                  <a:pt x="54257" y="28224"/>
                </a:lnTo>
                <a:lnTo>
                  <a:pt x="55770" y="28073"/>
                </a:lnTo>
                <a:lnTo>
                  <a:pt x="57338" y="28224"/>
                </a:lnTo>
                <a:lnTo>
                  <a:pt x="58851" y="28564"/>
                </a:lnTo>
                <a:lnTo>
                  <a:pt x="60308" y="27619"/>
                </a:lnTo>
                <a:lnTo>
                  <a:pt x="61876" y="26826"/>
                </a:lnTo>
                <a:lnTo>
                  <a:pt x="63501" y="26297"/>
                </a:lnTo>
                <a:lnTo>
                  <a:pt x="65126" y="25957"/>
                </a:lnTo>
                <a:lnTo>
                  <a:pt x="66778" y="25843"/>
                </a:lnTo>
                <a:lnTo>
                  <a:pt x="68515" y="25994"/>
                </a:lnTo>
                <a:lnTo>
                  <a:pt x="70280" y="26335"/>
                </a:lnTo>
                <a:lnTo>
                  <a:pt x="71988" y="26977"/>
                </a:lnTo>
                <a:lnTo>
                  <a:pt x="73613" y="27808"/>
                </a:lnTo>
                <a:lnTo>
                  <a:pt x="74593" y="28299"/>
                </a:lnTo>
                <a:lnTo>
                  <a:pt x="75630" y="28564"/>
                </a:lnTo>
                <a:lnTo>
                  <a:pt x="76638" y="28564"/>
                </a:lnTo>
                <a:lnTo>
                  <a:pt x="77675" y="28299"/>
                </a:lnTo>
                <a:lnTo>
                  <a:pt x="78627" y="27808"/>
                </a:lnTo>
                <a:lnTo>
                  <a:pt x="79495" y="27128"/>
                </a:lnTo>
                <a:lnTo>
                  <a:pt x="80280" y="26259"/>
                </a:lnTo>
                <a:lnTo>
                  <a:pt x="82941" y="22670"/>
                </a:lnTo>
                <a:lnTo>
                  <a:pt x="81820" y="21083"/>
                </a:lnTo>
                <a:lnTo>
                  <a:pt x="81484" y="20554"/>
                </a:lnTo>
                <a:lnTo>
                  <a:pt x="81316" y="19949"/>
                </a:lnTo>
                <a:lnTo>
                  <a:pt x="81232" y="19269"/>
                </a:lnTo>
                <a:lnTo>
                  <a:pt x="81316" y="18589"/>
                </a:lnTo>
                <a:lnTo>
                  <a:pt x="81484" y="17984"/>
                </a:lnTo>
                <a:lnTo>
                  <a:pt x="81820" y="17455"/>
                </a:lnTo>
                <a:lnTo>
                  <a:pt x="93445" y="1700"/>
                </a:lnTo>
                <a:lnTo>
                  <a:pt x="93949" y="1284"/>
                </a:lnTo>
                <a:lnTo>
                  <a:pt x="94509" y="1020"/>
                </a:lnTo>
                <a:lnTo>
                  <a:pt x="95098" y="1020"/>
                </a:lnTo>
                <a:lnTo>
                  <a:pt x="95658" y="1284"/>
                </a:lnTo>
                <a:lnTo>
                  <a:pt x="96134" y="1700"/>
                </a:lnTo>
                <a:lnTo>
                  <a:pt x="119439" y="33136"/>
                </a:lnTo>
                <a:lnTo>
                  <a:pt x="119747" y="33664"/>
                </a:lnTo>
                <a:lnTo>
                  <a:pt x="119943" y="34307"/>
                </a:lnTo>
                <a:lnTo>
                  <a:pt x="120000" y="34949"/>
                </a:lnTo>
                <a:lnTo>
                  <a:pt x="119943" y="35629"/>
                </a:lnTo>
                <a:lnTo>
                  <a:pt x="119747" y="36272"/>
                </a:lnTo>
                <a:lnTo>
                  <a:pt x="119439" y="36801"/>
                </a:lnTo>
                <a:lnTo>
                  <a:pt x="107815" y="52518"/>
                </a:lnTo>
                <a:lnTo>
                  <a:pt x="107394" y="52896"/>
                </a:lnTo>
                <a:lnTo>
                  <a:pt x="106918" y="53198"/>
                </a:lnTo>
                <a:lnTo>
                  <a:pt x="106470" y="53236"/>
                </a:lnTo>
                <a:lnTo>
                  <a:pt x="105938" y="53198"/>
                </a:lnTo>
                <a:lnTo>
                  <a:pt x="105518" y="52896"/>
                </a:lnTo>
                <a:lnTo>
                  <a:pt x="105070" y="52518"/>
                </a:lnTo>
                <a:lnTo>
                  <a:pt x="104089" y="51120"/>
                </a:lnTo>
                <a:lnTo>
                  <a:pt x="98375" y="58828"/>
                </a:lnTo>
                <a:lnTo>
                  <a:pt x="97815" y="59659"/>
                </a:lnTo>
                <a:lnTo>
                  <a:pt x="97422" y="60566"/>
                </a:lnTo>
                <a:lnTo>
                  <a:pt x="97086" y="61549"/>
                </a:lnTo>
                <a:lnTo>
                  <a:pt x="96918" y="62569"/>
                </a:lnTo>
                <a:lnTo>
                  <a:pt x="96386" y="65629"/>
                </a:lnTo>
                <a:lnTo>
                  <a:pt x="95742" y="68576"/>
                </a:lnTo>
                <a:lnTo>
                  <a:pt x="94901" y="71486"/>
                </a:lnTo>
                <a:lnTo>
                  <a:pt x="93949" y="74244"/>
                </a:lnTo>
                <a:lnTo>
                  <a:pt x="92829" y="76889"/>
                </a:lnTo>
                <a:lnTo>
                  <a:pt x="91512" y="79458"/>
                </a:lnTo>
                <a:lnTo>
                  <a:pt x="90084" y="81914"/>
                </a:lnTo>
                <a:lnTo>
                  <a:pt x="88515" y="84143"/>
                </a:lnTo>
                <a:lnTo>
                  <a:pt x="87002" y="86259"/>
                </a:lnTo>
                <a:lnTo>
                  <a:pt x="87507" y="87392"/>
                </a:lnTo>
                <a:lnTo>
                  <a:pt x="87871" y="88639"/>
                </a:lnTo>
                <a:lnTo>
                  <a:pt x="88095" y="89924"/>
                </a:lnTo>
                <a:lnTo>
                  <a:pt x="88151" y="91284"/>
                </a:lnTo>
                <a:lnTo>
                  <a:pt x="88095" y="92682"/>
                </a:lnTo>
                <a:lnTo>
                  <a:pt x="87871" y="94005"/>
                </a:lnTo>
                <a:lnTo>
                  <a:pt x="87478" y="95214"/>
                </a:lnTo>
                <a:lnTo>
                  <a:pt x="86946" y="96385"/>
                </a:lnTo>
                <a:lnTo>
                  <a:pt x="86302" y="97443"/>
                </a:lnTo>
                <a:lnTo>
                  <a:pt x="85574" y="98274"/>
                </a:lnTo>
                <a:lnTo>
                  <a:pt x="84761" y="98954"/>
                </a:lnTo>
                <a:lnTo>
                  <a:pt x="83949" y="99445"/>
                </a:lnTo>
                <a:lnTo>
                  <a:pt x="83025" y="99785"/>
                </a:lnTo>
                <a:lnTo>
                  <a:pt x="83165" y="100843"/>
                </a:lnTo>
                <a:lnTo>
                  <a:pt x="83193" y="101863"/>
                </a:lnTo>
                <a:lnTo>
                  <a:pt x="83137" y="103224"/>
                </a:lnTo>
                <a:lnTo>
                  <a:pt x="82885" y="104546"/>
                </a:lnTo>
                <a:lnTo>
                  <a:pt x="82521" y="105793"/>
                </a:lnTo>
                <a:lnTo>
                  <a:pt x="81960" y="106964"/>
                </a:lnTo>
                <a:lnTo>
                  <a:pt x="81316" y="108022"/>
                </a:lnTo>
                <a:lnTo>
                  <a:pt x="80504" y="108929"/>
                </a:lnTo>
                <a:lnTo>
                  <a:pt x="79635" y="109609"/>
                </a:lnTo>
                <a:lnTo>
                  <a:pt x="78711" y="110176"/>
                </a:lnTo>
                <a:lnTo>
                  <a:pt x="77731" y="110478"/>
                </a:lnTo>
                <a:lnTo>
                  <a:pt x="76750" y="110554"/>
                </a:lnTo>
                <a:lnTo>
                  <a:pt x="75770" y="110478"/>
                </a:lnTo>
                <a:lnTo>
                  <a:pt x="74789" y="110100"/>
                </a:lnTo>
                <a:lnTo>
                  <a:pt x="73837" y="109609"/>
                </a:lnTo>
                <a:lnTo>
                  <a:pt x="72969" y="108891"/>
                </a:lnTo>
                <a:lnTo>
                  <a:pt x="72605" y="110025"/>
                </a:lnTo>
                <a:lnTo>
                  <a:pt x="72100" y="111045"/>
                </a:lnTo>
                <a:lnTo>
                  <a:pt x="71484" y="112027"/>
                </a:lnTo>
                <a:lnTo>
                  <a:pt x="70700" y="112934"/>
                </a:lnTo>
                <a:lnTo>
                  <a:pt x="69831" y="113652"/>
                </a:lnTo>
                <a:lnTo>
                  <a:pt x="68879" y="114143"/>
                </a:lnTo>
                <a:lnTo>
                  <a:pt x="67899" y="114445"/>
                </a:lnTo>
                <a:lnTo>
                  <a:pt x="66918" y="114559"/>
                </a:lnTo>
                <a:lnTo>
                  <a:pt x="65938" y="114445"/>
                </a:lnTo>
                <a:lnTo>
                  <a:pt x="64985" y="114143"/>
                </a:lnTo>
                <a:lnTo>
                  <a:pt x="64033" y="113652"/>
                </a:lnTo>
                <a:lnTo>
                  <a:pt x="63165" y="112934"/>
                </a:lnTo>
                <a:lnTo>
                  <a:pt x="62352" y="112027"/>
                </a:lnTo>
                <a:lnTo>
                  <a:pt x="62184" y="111725"/>
                </a:lnTo>
                <a:lnTo>
                  <a:pt x="61820" y="112821"/>
                </a:lnTo>
                <a:lnTo>
                  <a:pt x="61316" y="113841"/>
                </a:lnTo>
                <a:lnTo>
                  <a:pt x="60728" y="114785"/>
                </a:lnTo>
                <a:lnTo>
                  <a:pt x="59943" y="115654"/>
                </a:lnTo>
                <a:lnTo>
                  <a:pt x="59075" y="116372"/>
                </a:lnTo>
                <a:lnTo>
                  <a:pt x="58179" y="116901"/>
                </a:lnTo>
                <a:lnTo>
                  <a:pt x="57198" y="117204"/>
                </a:lnTo>
                <a:lnTo>
                  <a:pt x="56162" y="117279"/>
                </a:lnTo>
                <a:lnTo>
                  <a:pt x="55070" y="117204"/>
                </a:lnTo>
                <a:lnTo>
                  <a:pt x="54061" y="116788"/>
                </a:lnTo>
                <a:lnTo>
                  <a:pt x="53725" y="117279"/>
                </a:lnTo>
                <a:lnTo>
                  <a:pt x="52885" y="118224"/>
                </a:lnTo>
                <a:lnTo>
                  <a:pt x="51988" y="119017"/>
                </a:lnTo>
                <a:lnTo>
                  <a:pt x="50980" y="119546"/>
                </a:lnTo>
                <a:lnTo>
                  <a:pt x="49943" y="119886"/>
                </a:lnTo>
                <a:lnTo>
                  <a:pt x="48851" y="120000"/>
                </a:lnTo>
                <a:lnTo>
                  <a:pt x="47759" y="119886"/>
                </a:lnTo>
                <a:lnTo>
                  <a:pt x="46722" y="119546"/>
                </a:lnTo>
                <a:lnTo>
                  <a:pt x="45714" y="119017"/>
                </a:lnTo>
                <a:lnTo>
                  <a:pt x="44789" y="118224"/>
                </a:lnTo>
                <a:lnTo>
                  <a:pt x="43949" y="117279"/>
                </a:lnTo>
                <a:lnTo>
                  <a:pt x="43221" y="116108"/>
                </a:lnTo>
                <a:lnTo>
                  <a:pt x="42633" y="114785"/>
                </a:lnTo>
                <a:lnTo>
                  <a:pt x="42240" y="113425"/>
                </a:lnTo>
                <a:lnTo>
                  <a:pt x="42016" y="111989"/>
                </a:lnTo>
                <a:lnTo>
                  <a:pt x="41960" y="110516"/>
                </a:lnTo>
                <a:lnTo>
                  <a:pt x="41820" y="110516"/>
                </a:lnTo>
                <a:lnTo>
                  <a:pt x="40728" y="110403"/>
                </a:lnTo>
                <a:lnTo>
                  <a:pt x="39663" y="110062"/>
                </a:lnTo>
                <a:lnTo>
                  <a:pt x="38683" y="109496"/>
                </a:lnTo>
                <a:lnTo>
                  <a:pt x="37759" y="108740"/>
                </a:lnTo>
                <a:lnTo>
                  <a:pt x="36918" y="107758"/>
                </a:lnTo>
                <a:lnTo>
                  <a:pt x="36274" y="106775"/>
                </a:lnTo>
                <a:lnTo>
                  <a:pt x="35770" y="105642"/>
                </a:lnTo>
                <a:lnTo>
                  <a:pt x="35350" y="104471"/>
                </a:lnTo>
                <a:lnTo>
                  <a:pt x="35070" y="103224"/>
                </a:lnTo>
                <a:lnTo>
                  <a:pt x="34929" y="102015"/>
                </a:lnTo>
                <a:lnTo>
                  <a:pt x="34929" y="100730"/>
                </a:lnTo>
                <a:lnTo>
                  <a:pt x="34565" y="100730"/>
                </a:lnTo>
                <a:lnTo>
                  <a:pt x="33501" y="100617"/>
                </a:lnTo>
                <a:lnTo>
                  <a:pt x="32464" y="100277"/>
                </a:lnTo>
                <a:lnTo>
                  <a:pt x="31484" y="99748"/>
                </a:lnTo>
                <a:lnTo>
                  <a:pt x="30560" y="98992"/>
                </a:lnTo>
                <a:lnTo>
                  <a:pt x="29719" y="98010"/>
                </a:lnTo>
                <a:lnTo>
                  <a:pt x="28991" y="96876"/>
                </a:lnTo>
                <a:lnTo>
                  <a:pt x="28431" y="95667"/>
                </a:lnTo>
                <a:lnTo>
                  <a:pt x="27983" y="94345"/>
                </a:lnTo>
                <a:lnTo>
                  <a:pt x="27731" y="92909"/>
                </a:lnTo>
                <a:lnTo>
                  <a:pt x="27675" y="91435"/>
                </a:lnTo>
                <a:lnTo>
                  <a:pt x="27731" y="90000"/>
                </a:lnTo>
                <a:lnTo>
                  <a:pt x="27983" y="88639"/>
                </a:lnTo>
                <a:lnTo>
                  <a:pt x="28347" y="87355"/>
                </a:lnTo>
                <a:lnTo>
                  <a:pt x="28907" y="86146"/>
                </a:lnTo>
                <a:lnTo>
                  <a:pt x="29551" y="85050"/>
                </a:lnTo>
                <a:lnTo>
                  <a:pt x="28935" y="84143"/>
                </a:lnTo>
                <a:lnTo>
                  <a:pt x="27366" y="81914"/>
                </a:lnTo>
                <a:lnTo>
                  <a:pt x="25966" y="79534"/>
                </a:lnTo>
                <a:lnTo>
                  <a:pt x="24677" y="76964"/>
                </a:lnTo>
                <a:lnTo>
                  <a:pt x="23557" y="74395"/>
                </a:lnTo>
                <a:lnTo>
                  <a:pt x="22577" y="71637"/>
                </a:lnTo>
                <a:lnTo>
                  <a:pt x="21764" y="68765"/>
                </a:lnTo>
                <a:lnTo>
                  <a:pt x="21120" y="65818"/>
                </a:lnTo>
                <a:lnTo>
                  <a:pt x="20588" y="62833"/>
                </a:lnTo>
                <a:lnTo>
                  <a:pt x="20392" y="61700"/>
                </a:lnTo>
                <a:lnTo>
                  <a:pt x="20028" y="60604"/>
                </a:lnTo>
                <a:lnTo>
                  <a:pt x="19551" y="59584"/>
                </a:lnTo>
                <a:lnTo>
                  <a:pt x="18963" y="58677"/>
                </a:lnTo>
                <a:lnTo>
                  <a:pt x="15574" y="54105"/>
                </a:lnTo>
                <a:lnTo>
                  <a:pt x="14873" y="55050"/>
                </a:lnTo>
                <a:lnTo>
                  <a:pt x="14481" y="55465"/>
                </a:lnTo>
                <a:lnTo>
                  <a:pt x="14033" y="55730"/>
                </a:lnTo>
                <a:lnTo>
                  <a:pt x="13529" y="55806"/>
                </a:lnTo>
                <a:lnTo>
                  <a:pt x="13025" y="55730"/>
                </a:lnTo>
                <a:lnTo>
                  <a:pt x="12577" y="55465"/>
                </a:lnTo>
                <a:lnTo>
                  <a:pt x="12184" y="55050"/>
                </a:lnTo>
                <a:lnTo>
                  <a:pt x="532" y="39370"/>
                </a:lnTo>
                <a:lnTo>
                  <a:pt x="196" y="38690"/>
                </a:lnTo>
                <a:lnTo>
                  <a:pt x="0" y="37896"/>
                </a:lnTo>
                <a:lnTo>
                  <a:pt x="0" y="37103"/>
                </a:lnTo>
                <a:lnTo>
                  <a:pt x="196" y="36385"/>
                </a:lnTo>
                <a:lnTo>
                  <a:pt x="532" y="35705"/>
                </a:lnTo>
                <a:lnTo>
                  <a:pt x="26442" y="717"/>
                </a:lnTo>
                <a:lnTo>
                  <a:pt x="26946" y="226"/>
                </a:lnTo>
                <a:lnTo>
                  <a:pt x="27535" y="0"/>
                </a:lnTo>
                <a:close/>
              </a:path>
            </a:pathLst>
          </a:custGeom>
          <a:solidFill>
            <a:srgbClr val="EE795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A</a:t>
            </a:r>
            <a:r>
              <a:rPr lang="en-GB"/>
              <a:t>genda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34300" y="851562"/>
            <a:ext cx="57423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Introdução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A Criação da Valve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Cultura Valve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Caminho da Valve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A Caminho do Hardware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Existe um passo a passo?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rabicPeriod"/>
            </a:pPr>
            <a:r>
              <a:rPr lang="en-GB" sz="1500">
                <a:solidFill>
                  <a:srgbClr val="566579"/>
                </a:solidFill>
              </a:rPr>
              <a:t>Estrutura Amorfa Valve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Cabals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Contrate a pessoa certa e fique com ela pra sempre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Stack Rank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566579"/>
              </a:buClr>
              <a:buSzPct val="100000"/>
              <a:buAutoNum type="alphaLcPeriod"/>
            </a:pPr>
            <a:r>
              <a:rPr lang="en-GB" sz="1500">
                <a:solidFill>
                  <a:srgbClr val="566579"/>
                </a:solidFill>
              </a:rPr>
              <a:t>Caminho da Valve (Software to Hardware)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é uma empresa de desenvolvimento de jogos e distribuição digital, sediada em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Bellevue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em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Washington, EUA.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Alguns nomes de seus produtos mais conhecidos são: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Half-Life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Counter-Strike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Portal,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Team Fortress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Dota 2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 sua plataforma de distribuição de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software, Steam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foi fundada por Gabe Newell e Mike Harrington em 1996, após Gabe sair da Microsoft e ver no mercado de jogos uma grande oportunidade.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I</a:t>
            </a:r>
            <a:r>
              <a:rPr lang="en-GB"/>
              <a:t>ntrodução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566579"/>
                </a:solidFill>
              </a:rPr>
              <a:t>O Que é a Valve</a:t>
            </a:r>
          </a:p>
        </p:txBody>
      </p:sp>
      <p:pic>
        <p:nvPicPr>
          <p:cNvPr descr="File:DOTA-logo-wis.png - Wikimedia Commons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25" y="3976149"/>
            <a:ext cx="604900" cy="6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0px-Steam_icon_logo.svg.png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050" y="3827950"/>
            <a:ext cx="901300" cy="90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l_logo.png"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300" y="3976151"/>
            <a:ext cx="1779112" cy="6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unter-strike-global-offensive-cs-go-logo.png"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075" y="3942724"/>
            <a:ext cx="1618093" cy="6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32851e4.png"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7300" y="3976150"/>
            <a:ext cx="604899" cy="6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Valve começou como uma empresa de desenvolvimento de software, porém com a evolução da tecnologia expandiu suas soluções para hardware, caracterizando uma mudança drástica da empresa.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 característica predominante que aponta para a sobrevivência empresa após essa mudança é sua cultura única, onde os funcionários são livres para escolher o caminho que a empresa deve tomar e os projetos relevantes a serem desenvolvidos. Sendo assim, ela se tornou referência em sua estrutura sem gerentes, gerando assim o estudo de caso apresentado.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I</a:t>
            </a:r>
            <a:r>
              <a:rPr lang="en-GB"/>
              <a:t>ntrodução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566579"/>
                </a:solidFill>
              </a:rPr>
              <a:t>Peculiaridades da Valve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riação da Valve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34300" y="1876900"/>
            <a:ext cx="8397900" cy="270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Gabe Newell (co-founder) abandonou Harvard para trabalhar para a Microsoft em 1983;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Criou a Valve com intuito de trabalhar com pessoas inteligentes;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Construir produtos que impactam a vida de várias pessoas.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Criou um sistema atrativo para futuros empregados;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Ofereceu níveis sem precedentes de autonomia - atrair talentos;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Valve conceituada com companhia não-hierárquica.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TÍTULOS NÃO EXISTEM.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73050" y="764799"/>
            <a:ext cx="83979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6579"/>
                </a:solidFill>
              </a:rPr>
              <a:t>"Gerente - O tipo de pessoa que a gente não tem nenhum. Então se você ver um, chame alguém, porque provavelmente é o fantasma de quem quer que esteve nesse prédio antes de nós."</a:t>
            </a:r>
          </a:p>
          <a:p>
            <a:pPr indent="387350"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EE795B"/>
                </a:solidFill>
              </a:rPr>
              <a:t>(Valve Handbook for New Employees)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34300" y="1312500"/>
            <a:ext cx="8397900" cy="251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Gabe já possuía uma estratégia, mas encontrava um problema: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Mercado de video games promissor;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Desafio: mercado muito dificil.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Mercado de jogos != Jogo de Loteria;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○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Pessoas que eram felizes criando um produto de sucesso tendem a ser bem-sucedidas.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Previsão: atrair e manter pessoas específicas em cada time que pareciam prever o sucesso;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Não basta recrutar os melhores - é saber como mantê-los  no time;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Char char="●"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Quanto mais estável manter um time de alta performance, melhor.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ultura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73050" y="1499850"/>
            <a:ext cx="8397900" cy="24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Estabelecida na década de 90;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Aquisição de computadores pessoais acentuado;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80% deles eram em plataforma Windows.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Devido a estes fatores e também a abertura para desenvolvimento no sistema operacional a Valve não se preocupava com a produção de hardwares nem a produção de jogos para outras plataformas, o que tornava seu custo de produção baixo.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34300" y="1164650"/>
            <a:ext cx="83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Logo no início da sua produção de jogos independentes, a Valve adquiriu a licença do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Quake, 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que permitiu criar seu primeiro jogo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 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Após isso a empresa impulcionou o mercado aberto com incentivo à criação de modificações ao seus jogo produzidos (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Mods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).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Tal ação levou a criação de uma modificação chamaca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Counter Strike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, derivada de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Half Life</a:t>
            </a:r>
            <a:r>
              <a:rPr lang="en-GB">
                <a:solidFill>
                  <a:srgbClr val="999999"/>
                </a:solidFill>
                <a:highlight>
                  <a:srgbClr val="FFFFFF"/>
                </a:highlight>
              </a:rPr>
              <a:t>. Onde os desenvolvedores foram contratados e produziram o próximo sucesso da empresa, </a:t>
            </a:r>
            <a:r>
              <a:rPr i="1" lang="en-GB">
                <a:solidFill>
                  <a:srgbClr val="999999"/>
                </a:solidFill>
                <a:highlight>
                  <a:srgbClr val="FFFFFF"/>
                </a:highlight>
              </a:rPr>
              <a:t>Counter Strike.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1674" y="901550"/>
            <a:ext cx="4790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66579"/>
                </a:solidFill>
              </a:rPr>
              <a:t>Construindo uma Comunidade Aberta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EE795B"/>
                </a:solidFill>
              </a:rPr>
              <a:t>C</a:t>
            </a:r>
            <a:r>
              <a:rPr lang="en-GB"/>
              <a:t>aminho </a:t>
            </a:r>
            <a:r>
              <a:rPr b="1" lang="en-GB">
                <a:solidFill>
                  <a:srgbClr val="EE795B"/>
                </a:solidFill>
              </a:rPr>
              <a:t>d</a:t>
            </a:r>
            <a:r>
              <a:rPr lang="en-GB"/>
              <a:t>a </a:t>
            </a:r>
            <a:r>
              <a:rPr b="1" lang="en-GB">
                <a:solidFill>
                  <a:srgbClr val="EE795B"/>
                </a:solidFill>
              </a:rPr>
              <a:t>V</a:t>
            </a:r>
            <a:r>
              <a:rPr lang="en-GB"/>
              <a:t>alve </a:t>
            </a:r>
            <a:r>
              <a:rPr i="1" lang="en-GB"/>
              <a:t>(</a:t>
            </a:r>
            <a:r>
              <a:rPr b="1" lang="en-GB">
                <a:solidFill>
                  <a:srgbClr val="EE795B"/>
                </a:solidFill>
              </a:rPr>
              <a:t>S</a:t>
            </a:r>
            <a:r>
              <a:rPr lang="en-GB"/>
              <a:t>oftware </a:t>
            </a:r>
            <a:r>
              <a:rPr b="1" i="1" lang="en-GB">
                <a:solidFill>
                  <a:srgbClr val="EE795B"/>
                </a:solidFill>
              </a:rPr>
              <a:t>t</a:t>
            </a:r>
            <a:r>
              <a:rPr i="1" lang="en-GB"/>
              <a:t>o </a:t>
            </a:r>
            <a:r>
              <a:rPr b="1" i="1" lang="en-GB">
                <a:solidFill>
                  <a:srgbClr val="EE795B"/>
                </a:solidFill>
              </a:rPr>
              <a:t>H</a:t>
            </a:r>
            <a:r>
              <a:rPr i="1" lang="en-GB"/>
              <a:t>ardware)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