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Economica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Economica-bold.fntdata"/><Relationship Id="rId10" Type="http://schemas.openxmlformats.org/officeDocument/2006/relationships/slide" Target="slides/slide6.xml"/><Relationship Id="rId32" Type="http://schemas.openxmlformats.org/officeDocument/2006/relationships/font" Target="fonts/Economica-regular.fntdata"/><Relationship Id="rId13" Type="http://schemas.openxmlformats.org/officeDocument/2006/relationships/slide" Target="slides/slide9.xml"/><Relationship Id="rId35" Type="http://schemas.openxmlformats.org/officeDocument/2006/relationships/font" Target="fonts/Economica-boldItalic.fntdata"/><Relationship Id="rId12" Type="http://schemas.openxmlformats.org/officeDocument/2006/relationships/slide" Target="slides/slide8.xml"/><Relationship Id="rId34" Type="http://schemas.openxmlformats.org/officeDocument/2006/relationships/font" Target="fonts/Economica-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bold.fntdata"/><Relationship Id="rId14" Type="http://schemas.openxmlformats.org/officeDocument/2006/relationships/slide" Target="slides/slide10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t.slideshare.net/rodrigocasca/uml-criando-diagramas-eficientes" TargetMode="External"/><Relationship Id="rId4" Type="http://schemas.openxmlformats.org/officeDocument/2006/relationships/hyperlink" Target="https://pt.slideshare.net/rodrigocasca/uml-criando-diagramas-eficientes" TargetMode="External"/><Relationship Id="rId5" Type="http://schemas.openxmlformats.org/officeDocument/2006/relationships/hyperlink" Target="https://pt.wikipedia.org/wiki/Diagrama_de_class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t.wikipedia.org/wiki/Classe_(programa%C3%A7%C3%A3o)" TargetMode="External"/><Relationship Id="rId4" Type="http://schemas.openxmlformats.org/officeDocument/2006/relationships/hyperlink" Target="https://pt.wikipedia.org/wiki/Objeto" TargetMode="External"/><Relationship Id="rId5" Type="http://schemas.openxmlformats.org/officeDocument/2006/relationships/hyperlink" Target="https://pt.wikipedia.org/wiki/Diagrama_de_colabora%C3%A7%C3%A3o" TargetMode="External"/><Relationship Id="rId6" Type="http://schemas.openxmlformats.org/officeDocument/2006/relationships/hyperlink" Target="https://pt.wikipedia.org/wiki/Diagrama_de_sequ%C3%AAncia" TargetMode="External"/><Relationship Id="rId7" Type="http://schemas.openxmlformats.org/officeDocument/2006/relationships/hyperlink" Target="https://pt.wikipedia.org/wiki/Diagrama_de_transi%C3%A7%C3%A3o_de_estad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t.wikipedia.org/wiki/Diagrama_de_colabora%C3%A7%C3%A3o" TargetMode="External"/><Relationship Id="rId4" Type="http://schemas.openxmlformats.org/officeDocument/2006/relationships/hyperlink" Target="https://pt.wikipedia.org/wiki/Diagrama_de_colabora%C3%A7%C3%A3o" TargetMode="External"/><Relationship Id="rId5" Type="http://schemas.openxmlformats.org/officeDocument/2006/relationships/hyperlink" Target="https://pt.wikipedia.org/wiki/Diagrama_de_sequ%C3%AAncia" TargetMode="External"/><Relationship Id="rId6" Type="http://schemas.openxmlformats.org/officeDocument/2006/relationships/hyperlink" Target="https://pt.wikipedia.org/wiki/Diagrama_de_sequ%C3%AAncia" TargetMode="External"/><Relationship Id="rId7" Type="http://schemas.openxmlformats.org/officeDocument/2006/relationships/hyperlink" Target="https://pt.wikipedia.org/wiki/Diagrama_de_transi%C3%A7%C3%A3o_de_estados" TargetMode="External"/><Relationship Id="rId8" Type="http://schemas.openxmlformats.org/officeDocument/2006/relationships/hyperlink" Target="https://pt.wikipedia.org/wiki/Diagrama_de_transi%C3%A7%C3%A3o_de_estad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24408" y="3511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Diagrama de Classe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1126000" y="2644223"/>
            <a:ext cx="6619200" cy="216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Alunos: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>
                <a:solidFill>
                  <a:srgbClr val="000000"/>
                </a:solidFill>
              </a:rPr>
              <a:t>Ana Carolina Carvalho da Silva- 15/0116519</a:t>
            </a:r>
            <a:br>
              <a:rPr lang="pt-BR" sz="1600">
                <a:solidFill>
                  <a:srgbClr val="000000"/>
                </a:solidFill>
              </a:rPr>
            </a:br>
            <a:r>
              <a:rPr lang="pt-BR" sz="1600">
                <a:solidFill>
                  <a:srgbClr val="000000"/>
                </a:solidFill>
              </a:rPr>
              <a:t>Arthur Barbosa Diniz - 15/0118457</a:t>
            </a:r>
            <a:br>
              <a:rPr lang="pt-BR" sz="1600">
                <a:solidFill>
                  <a:srgbClr val="000000"/>
                </a:solidFill>
              </a:rPr>
            </a:br>
            <a:r>
              <a:rPr lang="pt-BR" sz="1600">
                <a:solidFill>
                  <a:srgbClr val="000000"/>
                </a:solidFill>
              </a:rPr>
              <a:t>Guilherme Augusto Nunes Silva -15/0128134</a:t>
            </a:r>
            <a:br>
              <a:rPr lang="pt-BR" sz="1600">
                <a:solidFill>
                  <a:srgbClr val="000000"/>
                </a:solidFill>
              </a:rPr>
            </a:br>
            <a:r>
              <a:rPr lang="pt-BR" sz="1600">
                <a:solidFill>
                  <a:srgbClr val="000000"/>
                </a:solidFill>
              </a:rPr>
              <a:t>Ícaro Pereira de Oliveira - 15/0129807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Weyler Almeida Gomes - 14/0053298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entury Gothic"/>
            </a:pPr>
            <a:r>
              <a:rPr lang="pt-BR">
                <a:solidFill>
                  <a:srgbClr val="000000"/>
                </a:solidFill>
              </a:rPr>
              <a:t>Aborda vários detalhes de implementação, tais como navegabilidade, </a:t>
            </a:r>
            <a:r>
              <a:rPr i="1" lang="pt-BR">
                <a:solidFill>
                  <a:srgbClr val="000000"/>
                </a:solidFill>
              </a:rPr>
              <a:t>tipo</a:t>
            </a:r>
            <a:r>
              <a:rPr lang="pt-BR">
                <a:solidFill>
                  <a:srgbClr val="000000"/>
                </a:solidFill>
              </a:rPr>
              <a:t> dos atributos, etc.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entury Gothic"/>
            </a:pPr>
            <a:r>
              <a:rPr lang="pt-BR">
                <a:solidFill>
                  <a:srgbClr val="000000"/>
                </a:solidFill>
              </a:rPr>
              <a:t>Perspectiva destinada ao time de desenvolvimento.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plementacao_exemplo_banco.GIF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212" y="2117075"/>
            <a:ext cx="3789574" cy="26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Estrutura da Classe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Nome Classe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Atributos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Operações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Visibilidade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237" y="3541225"/>
            <a:ext cx="2068675" cy="287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262" y="1664024"/>
            <a:ext cx="2068674" cy="116926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3924800" y="2944875"/>
            <a:ext cx="5589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Atributos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Um atributo é formado por: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	visibilidade nome : tipo[multiplicidade] = valor inicial { propriedades }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909" y="2206325"/>
            <a:ext cx="2686999" cy="196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Operações 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Uma operação é formada por: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visibilidade nome(parâmetros) : tipo de retorno {propriedades}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 parâmetro de um método é formado por: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	nome : tipo[multiplicidade] = valor inicial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649" y="2312974"/>
            <a:ext cx="3648474" cy="180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Relacionamentos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Associação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Agregação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Composição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Composição x Agregação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Classe de associação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Associação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BR"/>
              <a:t>Relacionamento simples entre duas classes: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50" y="2184024"/>
            <a:ext cx="7374324" cy="134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Agregação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Informa que uma classe faz parte de outra classe, mas não de forma exclusiva.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150" y="2374050"/>
            <a:ext cx="6084349" cy="17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Composição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BR"/>
              <a:t>Informa que uma classe faz parte de outra classe de forma exclusiva.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25" y="2311925"/>
            <a:ext cx="7522449" cy="158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Agregação x Composição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A diferença entre eles é: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Quando, na agregação, a classe responsável pelo relacionamento é excluída, não deve excluir a classe que ele possui relacionamento.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>
              <a:spcBef>
                <a:spcPts val="0"/>
              </a:spcBef>
            </a:pPr>
            <a:r>
              <a:rPr lang="pt-BR"/>
              <a:t>Na composição, se a classe responsável pelo relacionamento for excluída, então deve-se excluir a classe que ele possui relacionamento.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Classe de Associação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Uma relação de associação entre classes pode ter seus próprios atributos, e quando isso ocorre, a associação deve ser modelada como uma classe.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849" y="1919174"/>
            <a:ext cx="4844850" cy="296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Agenda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1800"/>
              <a:t>O que é UML e porque usar?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pt-BR" sz="1800">
                <a:solidFill>
                  <a:srgbClr val="000000"/>
                </a:solidFill>
              </a:rPr>
              <a:t>Diagrama de Classe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pt-BR" sz="1800">
                <a:solidFill>
                  <a:srgbClr val="000000"/>
                </a:solidFill>
              </a:rPr>
              <a:t>O que é Diagrama de Classe?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pt-BR" sz="1800">
                <a:solidFill>
                  <a:srgbClr val="000000"/>
                </a:solidFill>
              </a:rPr>
              <a:t>Qual a sua utilidade?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pt-BR" sz="1800">
                <a:solidFill>
                  <a:srgbClr val="000000"/>
                </a:solidFill>
              </a:rPr>
              <a:t>As três perspectivas básicas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pt-BR" sz="1800">
                <a:solidFill>
                  <a:srgbClr val="000000"/>
                </a:solidFill>
              </a:rPr>
              <a:t>Implementação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pt-BR" sz="1800">
                <a:solidFill>
                  <a:srgbClr val="000000"/>
                </a:solidFill>
              </a:rPr>
              <a:t>Estrutura da Classe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pt-BR" sz="1800">
                <a:solidFill>
                  <a:srgbClr val="000000"/>
                </a:solidFill>
              </a:rPr>
              <a:t>Relacionamentos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Relacionamentos - Representação Gráfica 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Para cada tipo de relacionamento existe uma representação gráfica.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Estas são as representações dos relacionamentos mais comuns.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100" y="2403462"/>
            <a:ext cx="10096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037" y="3212050"/>
            <a:ext cx="21050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900" y="2650425"/>
            <a:ext cx="21621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0900" y="2636125"/>
            <a:ext cx="22860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Dependência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pt-BR"/>
              <a:t>Utilizado quando em um relacionamento entre classes, uma depende da outra para realizar alguma operação.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450" y="2254254"/>
            <a:ext cx="7710425" cy="1831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Classe Abstrata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BR"/>
              <a:t>Utilizada para informar que uma classe não implementa todos os seus métodos.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37" y="1768150"/>
            <a:ext cx="53435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Herança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pt-BR"/>
              <a:t>Utilizamos quando queremos declarar subclasses, permitindo a reutilização de códigos já declarados na superclasse.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2" y="2118250"/>
            <a:ext cx="48672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/>
              <a:t>Como explicar melhor possível meu projeto?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839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O que colocar em um Diagrama de Classes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pt-BR"/>
              <a:t>O que não colocar em um Diagrama de Classes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/>
              <a:t>O que colocar em um Diagrama de Classes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O necessário para que as pessoas envolvidas consigam </a:t>
            </a:r>
            <a:r>
              <a:rPr lang="pt-BR" u="sng"/>
              <a:t>compreender o projeto</a:t>
            </a:r>
            <a:r>
              <a:rPr lang="pt-BR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Manter </a:t>
            </a:r>
            <a:r>
              <a:rPr lang="pt-BR" u="sng"/>
              <a:t>notações simples</a:t>
            </a:r>
            <a:r>
              <a:rPr lang="pt-BR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Gerar um diagrama flexível, facilitando futuras atualizações.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Desenvolver diagrama com base na ideia adotada, podendo ser um diagrama específico por área de um  sistema ou um diagrama com todas as classes envolvidas no sistema.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700"/>
              <a:t>O que não colocar em um Diagrama de Classes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Classes que aumentem a complexidade de um diagrama, sendo normalmente: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Classes que representam telas;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Classes de conexão e acesso ao banco de dados;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Classes de API’s da linguagem ou de terceiros.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pt-BR" sz="1400"/>
              <a:t>	</a:t>
            </a:r>
            <a:r>
              <a:rPr lang="pt-BR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Desenho de modelos para tudo, a menos que seja necessário.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Referências Bibliográficas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76200" rtl="0">
              <a:spcBef>
                <a:spcPts val="0"/>
              </a:spcBef>
              <a:buNone/>
            </a:pPr>
            <a:r>
              <a:rPr lang="pt-BR"/>
              <a:t>SAKURAI, Rafael; CASCARROLHO, Rodrigo. </a:t>
            </a:r>
            <a:r>
              <a:rPr b="1" lang="pt-BR"/>
              <a:t>UML - Criando Diagrama de Classes Eficientes</a:t>
            </a:r>
            <a:r>
              <a:rPr lang="pt-BR"/>
              <a:t>, Disponível em:</a:t>
            </a:r>
            <a:r>
              <a:rPr lang="pt-BR"/>
              <a:t> &lt;</a:t>
            </a:r>
            <a:r>
              <a:rPr lang="pt-BR">
                <a:solidFill>
                  <a:srgbClr val="000000"/>
                </a:solidFill>
                <a:hlinkClick r:id="rId3"/>
              </a:rPr>
              <a:t>https://pt.slideshare.net/rodrigocasca/uml-criando-diagramas-eficient</a:t>
            </a:r>
            <a:r>
              <a:rPr lang="pt-BR">
                <a:solidFill>
                  <a:srgbClr val="000000"/>
                </a:solidFill>
                <a:hlinkClick r:id="rId4"/>
              </a:rPr>
              <a:t>es</a:t>
            </a:r>
            <a:r>
              <a:rPr lang="pt-BR"/>
              <a:t>&gt;</a:t>
            </a:r>
          </a:p>
          <a:p>
            <a:pPr indent="0" lvl="0" marL="76200" rtl="0">
              <a:spcBef>
                <a:spcPts val="0"/>
              </a:spcBef>
              <a:buNone/>
            </a:pPr>
            <a:r>
              <a:rPr lang="pt-BR"/>
              <a:t>WIKIPEDIA. </a:t>
            </a:r>
            <a:r>
              <a:rPr b="1" lang="pt-BR"/>
              <a:t>Diagrama de Classes, </a:t>
            </a:r>
            <a:r>
              <a:rPr lang="pt-BR"/>
              <a:t>Disponível em: &lt;</a:t>
            </a:r>
            <a:r>
              <a:rPr lang="pt-BR">
                <a:solidFill>
                  <a:srgbClr val="000000"/>
                </a:solidFill>
                <a:hlinkClick r:id="rId5"/>
              </a:rPr>
              <a:t>https://pt.wikipedia.org/wiki/Diagrama_de_classes</a:t>
            </a:r>
            <a:r>
              <a:rPr lang="pt-BR"/>
              <a:t>&gt;</a:t>
            </a:r>
          </a:p>
          <a:p>
            <a:pPr indent="0" lvl="0" marL="76200" rtl="0">
              <a:spcBef>
                <a:spcPts val="0"/>
              </a:spcBef>
              <a:buNone/>
            </a:pPr>
            <a:r>
              <a:rPr lang="pt-BR"/>
              <a:t>SAUVÉ, Jacques Philippe. </a:t>
            </a:r>
            <a:r>
              <a:rPr b="1" lang="pt-BR"/>
              <a:t>Diagramas - Construindo um diagrama UML</a:t>
            </a:r>
            <a:r>
              <a:rPr lang="pt-BR"/>
              <a:t>, Disponível em: &lt;http://www.dsc.ufcg.edu.br/~jacques/cursos/map/html/uml/diagramas/diagramas.htm&gt;</a:t>
            </a:r>
          </a:p>
          <a:p>
            <a:pPr indent="0" lvl="0" marL="76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7620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04900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que é UML e porque usar?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UML -  </a:t>
            </a:r>
            <a:r>
              <a:rPr lang="pt-BR"/>
              <a:t>Unified</a:t>
            </a:r>
            <a:r>
              <a:rPr lang="pt-BR"/>
              <a:t> Modeling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Definição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pt-BR"/>
              <a:t>“É  uma </a:t>
            </a:r>
            <a:r>
              <a:rPr lang="pt-BR"/>
              <a:t>família</a:t>
            </a:r>
            <a:r>
              <a:rPr lang="pt-BR"/>
              <a:t>  de </a:t>
            </a:r>
            <a:r>
              <a:rPr lang="pt-BR">
                <a:solidFill>
                  <a:srgbClr val="FF0000"/>
                </a:solidFill>
              </a:rPr>
              <a:t>notações </a:t>
            </a:r>
            <a:r>
              <a:rPr lang="pt-BR">
                <a:solidFill>
                  <a:srgbClr val="FF0000"/>
                </a:solidFill>
              </a:rPr>
              <a:t>gráficas</a:t>
            </a:r>
            <a:r>
              <a:rPr lang="pt-BR"/>
              <a:t>, apoiada por um metamodelo único, que ajuda na </a:t>
            </a:r>
            <a:r>
              <a:rPr lang="pt-BR">
                <a:solidFill>
                  <a:srgbClr val="0000FF"/>
                </a:solidFill>
              </a:rPr>
              <a:t>descrição</a:t>
            </a:r>
            <a:r>
              <a:rPr lang="pt-BR"/>
              <a:t> e no </a:t>
            </a:r>
            <a:r>
              <a:rPr lang="pt-BR">
                <a:solidFill>
                  <a:srgbClr val="351C75"/>
                </a:solidFill>
              </a:rPr>
              <a:t>projeto</a:t>
            </a:r>
            <a:r>
              <a:rPr lang="pt-BR"/>
              <a:t> de sistemas de software, particularmente 	daqueles </a:t>
            </a:r>
            <a:r>
              <a:rPr lang="pt-BR"/>
              <a:t>construídos</a:t>
            </a:r>
            <a:r>
              <a:rPr lang="pt-BR"/>
              <a:t> utilizando  o estilo  </a:t>
            </a:r>
            <a:r>
              <a:rPr lang="pt-BR">
                <a:solidFill>
                  <a:srgbClr val="00FF00"/>
                </a:solidFill>
              </a:rPr>
              <a:t>orientado a objetos”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Por que usar  UML?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100" y="821070"/>
            <a:ext cx="1695200" cy="120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975" y="3116099"/>
            <a:ext cx="4040225" cy="17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1012150"/>
            <a:ext cx="9144000" cy="413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pt-BR"/>
              <a:t>Diagrama de Classe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00" y="1147235"/>
            <a:ext cx="5150999" cy="35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que é Diagrama de Classe?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21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pt-BR" sz="1800">
                <a:solidFill>
                  <a:srgbClr val="000000"/>
                </a:solidFill>
              </a:rPr>
              <a:t>Um </a:t>
            </a:r>
            <a:r>
              <a:rPr b="1" lang="pt-BR" sz="1800">
                <a:solidFill>
                  <a:srgbClr val="000000"/>
                </a:solidFill>
              </a:rPr>
              <a:t>diagrama de classes</a:t>
            </a:r>
            <a:r>
              <a:rPr lang="pt-BR" sz="1800">
                <a:solidFill>
                  <a:srgbClr val="000000"/>
                </a:solidFill>
              </a:rPr>
              <a:t> é uma representação da estrutura e relações das </a:t>
            </a:r>
            <a:r>
              <a:rPr lang="pt-BR" sz="1800" u="sng">
                <a:solidFill>
                  <a:srgbClr val="000000"/>
                </a:solidFill>
                <a:hlinkClick r:id="rId3"/>
              </a:rPr>
              <a:t>classes</a:t>
            </a:r>
            <a:r>
              <a:rPr lang="pt-BR" sz="1800">
                <a:solidFill>
                  <a:srgbClr val="000000"/>
                </a:solidFill>
              </a:rPr>
              <a:t> que servem de modelo para </a:t>
            </a:r>
            <a:r>
              <a:rPr lang="pt-BR" sz="1800" u="sng">
                <a:solidFill>
                  <a:srgbClr val="000000"/>
                </a:solidFill>
                <a:hlinkClick r:id="rId4"/>
              </a:rPr>
              <a:t>objetos</a:t>
            </a:r>
            <a:r>
              <a:rPr lang="pt-BR" sz="1800">
                <a:solidFill>
                  <a:srgbClr val="000000"/>
                </a:solidFill>
              </a:rPr>
              <a:t>.</a:t>
            </a:r>
            <a:br>
              <a:rPr lang="pt-BR" sz="1800">
                <a:solidFill>
                  <a:srgbClr val="000000"/>
                </a:solidFill>
              </a:rPr>
            </a:b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pt-BR" sz="1800">
                <a:solidFill>
                  <a:srgbClr val="000000"/>
                </a:solidFill>
              </a:rPr>
              <a:t>É uma modelagem muito útil para o desenvolvimento de sistemas, pois define todas as classes que o sistema necessita possuir e é a base para a construção dos diagramas de </a:t>
            </a:r>
            <a:r>
              <a:rPr lang="pt-BR" sz="1800" u="sng">
                <a:solidFill>
                  <a:srgbClr val="000000"/>
                </a:solidFill>
                <a:hlinkClick r:id="rId5"/>
              </a:rPr>
              <a:t>comunicação</a:t>
            </a:r>
            <a:r>
              <a:rPr lang="pt-BR" sz="1800">
                <a:solidFill>
                  <a:srgbClr val="000000"/>
                </a:solidFill>
              </a:rPr>
              <a:t>, </a:t>
            </a:r>
            <a:r>
              <a:rPr lang="pt-BR" sz="1800" u="sng">
                <a:solidFill>
                  <a:srgbClr val="000000"/>
                </a:solidFill>
                <a:hlinkClick r:id="rId6"/>
              </a:rPr>
              <a:t>sequência</a:t>
            </a:r>
            <a:r>
              <a:rPr lang="pt-BR" sz="1800">
                <a:solidFill>
                  <a:srgbClr val="000000"/>
                </a:solidFill>
              </a:rPr>
              <a:t> e </a:t>
            </a:r>
            <a:r>
              <a:rPr lang="pt-BR" sz="1800" u="sng">
                <a:solidFill>
                  <a:srgbClr val="000000"/>
                </a:solidFill>
                <a:hlinkClick r:id="rId7"/>
              </a:rPr>
              <a:t>estados</a:t>
            </a:r>
            <a:r>
              <a:rPr lang="pt-BR" sz="18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713200" y="4819200"/>
            <a:ext cx="3430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000">
                <a:solidFill>
                  <a:srgbClr val="86D1D8"/>
                </a:solidFill>
              </a:rPr>
              <a:t>Fonte: https://pt.wikipedia.org/wiki/Diagrama_de_classes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Qual a sua utilidade?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Define todas as classes que o sistema necessita possuir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 </a:t>
            </a:r>
          </a:p>
          <a:p>
            <a:pPr indent="-2286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É a base para a construção dos diagramas de</a:t>
            </a:r>
            <a:r>
              <a:rPr lang="pt-BR">
                <a:solidFill>
                  <a:srgbClr val="000000"/>
                </a:solidFill>
                <a:hlinkClick r:id="rId3"/>
              </a:rPr>
              <a:t> outros diagramas, como os de </a:t>
            </a:r>
            <a:r>
              <a:rPr lang="pt-BR" u="sng">
                <a:solidFill>
                  <a:srgbClr val="000000"/>
                </a:solidFill>
                <a:hlinkClick r:id="rId4"/>
              </a:rPr>
              <a:t>comunicação</a:t>
            </a:r>
            <a:r>
              <a:rPr lang="pt-BR">
                <a:solidFill>
                  <a:srgbClr val="000000"/>
                </a:solidFill>
              </a:rPr>
              <a:t>,</a:t>
            </a:r>
            <a:r>
              <a:rPr lang="pt-BR">
                <a:solidFill>
                  <a:srgbClr val="000000"/>
                </a:solidFill>
                <a:hlinkClick r:id="rId5"/>
              </a:rPr>
              <a:t> </a:t>
            </a:r>
            <a:r>
              <a:rPr lang="pt-BR" u="sng">
                <a:solidFill>
                  <a:srgbClr val="000000"/>
                </a:solidFill>
                <a:hlinkClick r:id="rId6"/>
              </a:rPr>
              <a:t>sequência</a:t>
            </a:r>
            <a:r>
              <a:rPr lang="pt-BR">
                <a:solidFill>
                  <a:srgbClr val="000000"/>
                </a:solidFill>
              </a:rPr>
              <a:t> e</a:t>
            </a:r>
            <a:r>
              <a:rPr lang="pt-BR">
                <a:solidFill>
                  <a:srgbClr val="000000"/>
                </a:solidFill>
                <a:hlinkClick r:id="rId7"/>
              </a:rPr>
              <a:t> </a:t>
            </a:r>
            <a:r>
              <a:rPr lang="pt-BR" u="sng">
                <a:solidFill>
                  <a:srgbClr val="000000"/>
                </a:solidFill>
                <a:hlinkClick r:id="rId8"/>
              </a:rPr>
              <a:t>estados</a:t>
            </a:r>
            <a:r>
              <a:rPr lang="pt-BR">
                <a:solidFill>
                  <a:srgbClr val="000000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17375" y="268900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As três perspectivas básicas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Century Gothic"/>
            </a:pPr>
            <a:r>
              <a:rPr lang="pt-BR">
                <a:solidFill>
                  <a:srgbClr val="000000"/>
                </a:solidFill>
              </a:rPr>
              <a:t>Conceitual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Century Gothic"/>
            </a:pPr>
            <a:r>
              <a:rPr lang="pt-BR">
                <a:solidFill>
                  <a:srgbClr val="000000"/>
                </a:solidFill>
              </a:rPr>
              <a:t>Especificação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 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entury Gothic"/>
            </a:pPr>
            <a:r>
              <a:rPr lang="pt-BR">
                <a:solidFill>
                  <a:srgbClr val="000000"/>
                </a:solidFill>
              </a:rPr>
              <a:t>Implementação</a:t>
            </a:r>
            <a:r>
              <a:rPr lang="pt-BR" sz="1400">
                <a:solidFill>
                  <a:srgbClr val="000000"/>
                </a:solidFill>
              </a:rPr>
              <a:t>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CB9C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Conceitual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77777"/>
              <a:buFont typeface="Century Gothic"/>
            </a:pPr>
            <a:r>
              <a:rPr lang="pt-BR">
                <a:solidFill>
                  <a:srgbClr val="000000"/>
                </a:solidFill>
              </a:rPr>
              <a:t>Representa conceitos do domínio em estudo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77777"/>
              <a:buFont typeface="Century Gothic"/>
            </a:pPr>
            <a:r>
              <a:rPr lang="pt-BR">
                <a:solidFill>
                  <a:srgbClr val="000000"/>
                </a:solidFill>
              </a:rPr>
              <a:t>Perspectiva ao cliente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4CB9C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nceitual_exemplo_banco.GIF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975" y="2053499"/>
            <a:ext cx="2692249" cy="276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Especificação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Gothic"/>
            </a:pPr>
            <a:r>
              <a:rPr lang="pt-BR" sz="1400">
                <a:solidFill>
                  <a:srgbClr val="000000"/>
                </a:solidFill>
              </a:rPr>
              <a:t>Foco nas interfaces da arquitetura, nos principais métodos, e não como eles irão ser implementados.</a:t>
            </a:r>
            <a:br>
              <a:rPr lang="pt-BR" sz="1400">
                <a:solidFill>
                  <a:srgbClr val="000000"/>
                </a:solidFill>
              </a:rPr>
            </a:br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pt-BR" sz="1400">
                <a:solidFill>
                  <a:srgbClr val="000000"/>
                </a:solidFill>
              </a:rPr>
              <a:t>Perspectiva destinada às pessoas que não precisam saber detalhes de desenvolvimento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specificacao_exemplo_banco.GIF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073" y="2351675"/>
            <a:ext cx="3153700" cy="23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