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A2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19500" y="1285875"/>
            <a:ext cx="1905000" cy="76200"/>
          </a:xfrm>
          <a:prstGeom prst="rect">
            <a:avLst/>
          </a:prstGeom>
          <a:solidFill>
            <a:srgbClr val="00BCD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85800" y="1743075"/>
            <a:ext cx="7772400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000"/>
              </a:spcAft>
              <a:buNone/>
            </a:pPr>
            <a:r>
              <a:rPr lang="en-US" sz="4800" b="1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Acme AI Solution</a:t>
            </a:r>
            <a:endParaRPr lang="en-US" sz="4800" dirty="0"/>
          </a:p>
        </p:txBody>
      </p:sp>
      <p:sp>
        <p:nvSpPr>
          <p:cNvPr id="4" name="Text 2"/>
          <p:cNvSpPr/>
          <p:nvPr/>
        </p:nvSpPr>
        <p:spPr>
          <a:xfrm>
            <a:off x="685800" y="2701826"/>
            <a:ext cx="7772400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4000"/>
              </a:spcAft>
              <a:buNone/>
            </a:pPr>
            <a:r>
              <a:rPr lang="en-US" sz="2800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Hospital Microservice Architecture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685800" y="3619351"/>
            <a:ext cx="7772400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600" dirty="0">
                <a:solidFill>
                  <a:srgbClr val="A0AEC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Presentation for Hospital CTO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2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01626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47625" y="0"/>
            <a:ext cx="0" cy="1101626"/>
          </a:xfrm>
          <a:prstGeom prst="line">
            <a:avLst/>
          </a:prstGeom>
          <a:noFill/>
          <a:ln w="95250">
            <a:solidFill>
              <a:srgbClr val="00BCD4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3200" y="317450"/>
            <a:ext cx="8193506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Deployment Options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507950" y="1355527"/>
            <a:ext cx="8128099" cy="1013668"/>
          </a:xfrm>
          <a:prstGeom prst="roundRect">
            <a:avLst>
              <a:gd name="adj" fmla="val 7517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31763" y="1355527"/>
            <a:ext cx="0" cy="1013668"/>
          </a:xfrm>
          <a:prstGeom prst="line">
            <a:avLst/>
          </a:prstGeom>
          <a:noFill/>
          <a:ln w="47625">
            <a:solidFill>
              <a:srgbClr val="F59E0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58726" y="1495127"/>
            <a:ext cx="782765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700"/>
              </a:spcAft>
              <a:buNone/>
            </a:pPr>
            <a:r>
              <a:rPr lang="en-US" sz="1500" dirty="0">
                <a:solidFill>
                  <a:srgbClr val="F59E0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Option 1: Kubernetes </a:t>
            </a:r>
            <a:pPr algn="l" indent="0" marL="0">
              <a:spcAft>
                <a:spcPts val="700"/>
              </a:spcAft>
              <a:buNone/>
            </a:pPr>
            <a:r>
              <a:rPr lang="en-US" sz="11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(RECOMMENDED)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758726" y="1803053"/>
            <a:ext cx="7827657" cy="4265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Production-grade orchestration with Helm charts, Istio service mesh, and Prometheus monitoring. Best for scalability and high availability.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507950" y="2483495"/>
            <a:ext cx="8128099" cy="1013668"/>
          </a:xfrm>
          <a:prstGeom prst="roundRect">
            <a:avLst>
              <a:gd name="adj" fmla="val 7517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531763" y="2483495"/>
            <a:ext cx="0" cy="1013668"/>
          </a:xfrm>
          <a:prstGeom prst="line">
            <a:avLst/>
          </a:prstGeom>
          <a:noFill/>
          <a:ln w="47625">
            <a:solidFill>
              <a:srgbClr val="F59E0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58726" y="2623096"/>
            <a:ext cx="782765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700"/>
              </a:spcAft>
              <a:buNone/>
            </a:pPr>
            <a:r>
              <a:rPr lang="en-US" sz="1500" b="1" dirty="0">
                <a:solidFill>
                  <a:srgbClr val="F59E0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Option 2: Docker Swarm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758726" y="2931021"/>
            <a:ext cx="7827657" cy="4265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Simpler container orchestration for 3-5 physical servers. Easier to manage with Portainer UI. Good for medium-scale deployments.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507950" y="3611463"/>
            <a:ext cx="8128099" cy="1013668"/>
          </a:xfrm>
          <a:prstGeom prst="roundRect">
            <a:avLst>
              <a:gd name="adj" fmla="val 7517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531763" y="3611463"/>
            <a:ext cx="0" cy="1013668"/>
          </a:xfrm>
          <a:prstGeom prst="line">
            <a:avLst/>
          </a:prstGeom>
          <a:noFill/>
          <a:ln w="47625">
            <a:solidFill>
              <a:srgbClr val="F59E0B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58726" y="3751064"/>
            <a:ext cx="782765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700"/>
              </a:spcAft>
              <a:buNone/>
            </a:pPr>
            <a:r>
              <a:rPr lang="en-US" sz="1500" b="1" dirty="0">
                <a:solidFill>
                  <a:srgbClr val="F59E0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Option 3: Traditional VMs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758726" y="4058989"/>
            <a:ext cx="7827657" cy="4265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VMware vSphere or Hyper-V with each service in separate VMs. Compatible with existing infrastructure. Ansible/Terraform for provisioning.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2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01626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47625" y="0"/>
            <a:ext cx="0" cy="1101626"/>
          </a:xfrm>
          <a:prstGeom prst="line">
            <a:avLst/>
          </a:prstGeom>
          <a:noFill/>
          <a:ln w="95250">
            <a:solidFill>
              <a:srgbClr val="00BCD4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3200" y="317450"/>
            <a:ext cx="8193506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Benefits for Hospital CTO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507950" y="1482626"/>
            <a:ext cx="398350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18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Technical Advantages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507950" y="1939826"/>
            <a:ext cx="3905399" cy="1892201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2380"/>
              </a:lnSpc>
              <a:spcAft>
                <a:spcPts val="1000"/>
              </a:spcAft>
              <a:buSzPct val="100000"/>
              <a:buChar char="•"/>
            </a:pPr>
            <a:r>
              <a:rPr lang="en-US" sz="1400" b="1" dirty="0">
                <a:solidFill>
                  <a:srgbClr val="F59E0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Independent scaling</a:t>
            </a:r>
            <a:pPr algn="l" indent="0" marL="0">
              <a:lnSpc>
                <a:spcPts val="2380"/>
              </a:lnSpc>
              <a:spcAft>
                <a:spcPts val="1000"/>
              </a:spcAft>
              <a:buNone/>
            </a:pPr>
            <a:r>
              <a:rPr lang="en-US" sz="14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based on demand</a:t>
            </a:r>
            <a:endParaRPr lang="en-US" sz="1400" dirty="0"/>
          </a:p>
          <a:p>
            <a:pPr algn="l" marL="127000" indent="-127000">
              <a:lnSpc>
                <a:spcPts val="2380"/>
              </a:lnSpc>
              <a:spcAft>
                <a:spcPts val="1000"/>
              </a:spcAft>
              <a:buSzPct val="100000"/>
              <a:buChar char="•"/>
            </a:pPr>
            <a:r>
              <a:rPr lang="en-US" sz="1400" b="1" dirty="0">
                <a:solidFill>
                  <a:srgbClr val="F59E0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Fault isolation</a:t>
            </a:r>
            <a:pPr algn="l" indent="0" marL="0">
              <a:lnSpc>
                <a:spcPts val="2380"/>
              </a:lnSpc>
              <a:spcAft>
                <a:spcPts val="1000"/>
              </a:spcAft>
              <a:buNone/>
            </a:pPr>
            <a:r>
              <a:rPr lang="en-US" sz="14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no single point of failure</a:t>
            </a:r>
            <a:endParaRPr lang="en-US" sz="1400" dirty="0"/>
          </a:p>
          <a:p>
            <a:pPr algn="l" marL="127000" indent="-127000">
              <a:lnSpc>
                <a:spcPts val="2380"/>
              </a:lnSpc>
              <a:spcAft>
                <a:spcPts val="1000"/>
              </a:spcAft>
              <a:buSzPct val="100000"/>
              <a:buChar char="•"/>
            </a:pPr>
            <a:r>
              <a:rPr lang="en-US" sz="1400" b="1" dirty="0">
                <a:solidFill>
                  <a:srgbClr val="F59E0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Technology flexibility</a:t>
            </a:r>
            <a:pPr algn="l" indent="0" marL="0">
              <a:lnSpc>
                <a:spcPts val="2380"/>
              </a:lnSpc>
              <a:spcAft>
                <a:spcPts val="1000"/>
              </a:spcAft>
              <a:buNone/>
            </a:pPr>
            <a:r>
              <a:rPr lang="en-US" sz="14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best tool for each job</a:t>
            </a:r>
            <a:endParaRPr lang="en-US" sz="1400" dirty="0"/>
          </a:p>
          <a:p>
            <a:pPr algn="l" marL="127000" indent="-127000">
              <a:lnSpc>
                <a:spcPts val="2380"/>
              </a:lnSpc>
              <a:spcAft>
                <a:spcPts val="1000"/>
              </a:spcAft>
              <a:buSzPct val="100000"/>
              <a:buChar char="•"/>
            </a:pPr>
            <a:r>
              <a:rPr lang="en-US" sz="1400" b="1" dirty="0">
                <a:solidFill>
                  <a:srgbClr val="F59E0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Fast deployment</a:t>
            </a:r>
            <a:pPr algn="l" indent="0" marL="0">
              <a:lnSpc>
                <a:spcPts val="2380"/>
              </a:lnSpc>
              <a:spcAft>
                <a:spcPts val="1000"/>
              </a:spcAft>
              <a:buNone/>
            </a:pPr>
            <a:r>
              <a:rPr lang="en-US" sz="14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rolling updates with zero downtime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730800" y="1482626"/>
            <a:ext cx="398350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18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Business Value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4730800" y="1939826"/>
            <a:ext cx="3905399" cy="1892201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2380"/>
              </a:lnSpc>
              <a:spcAft>
                <a:spcPts val="1000"/>
              </a:spcAft>
              <a:buSzPct val="100000"/>
              <a:buChar char="•"/>
            </a:pPr>
            <a:r>
              <a:rPr lang="en-US" sz="1400" b="1" dirty="0">
                <a:solidFill>
                  <a:srgbClr val="F59E0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Faster time-to-market</a:t>
            </a:r>
            <a:pPr algn="l" indent="0" marL="0">
              <a:lnSpc>
                <a:spcPts val="2380"/>
              </a:lnSpc>
              <a:spcAft>
                <a:spcPts val="1000"/>
              </a:spcAft>
              <a:buNone/>
            </a:pPr>
            <a:r>
              <a:rPr lang="en-US" sz="14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for new AI features</a:t>
            </a:r>
            <a:endParaRPr lang="en-US" sz="1400" dirty="0"/>
          </a:p>
          <a:p>
            <a:pPr algn="l" marL="127000" indent="-127000">
              <a:lnSpc>
                <a:spcPts val="2380"/>
              </a:lnSpc>
              <a:spcAft>
                <a:spcPts val="1000"/>
              </a:spcAft>
              <a:buSzPct val="100000"/>
              <a:buChar char="•"/>
            </a:pPr>
            <a:r>
              <a:rPr lang="en-US" sz="1400" b="1" dirty="0">
                <a:solidFill>
                  <a:srgbClr val="F59E0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Lower TCO</a:t>
            </a:r>
            <a:pPr algn="l" indent="0" marL="0">
              <a:lnSpc>
                <a:spcPts val="2380"/>
              </a:lnSpc>
              <a:spcAft>
                <a:spcPts val="1000"/>
              </a:spcAft>
              <a:buNone/>
            </a:pPr>
            <a:r>
              <a:rPr lang="en-US" sz="14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through efficient resource utilization</a:t>
            </a:r>
            <a:endParaRPr lang="en-US" sz="1400" dirty="0"/>
          </a:p>
          <a:p>
            <a:pPr algn="l" marL="127000" indent="-127000">
              <a:lnSpc>
                <a:spcPts val="2380"/>
              </a:lnSpc>
              <a:spcAft>
                <a:spcPts val="1000"/>
              </a:spcAft>
              <a:buSzPct val="100000"/>
              <a:buChar char="•"/>
            </a:pPr>
            <a:r>
              <a:rPr lang="en-US" sz="1400" b="1" dirty="0">
                <a:solidFill>
                  <a:srgbClr val="F59E0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Future-proof</a:t>
            </a:r>
            <a:pPr algn="l" indent="0" marL="0">
              <a:lnSpc>
                <a:spcPts val="2380"/>
              </a:lnSpc>
              <a:spcAft>
                <a:spcPts val="1000"/>
              </a:spcAft>
              <a:buNone/>
            </a:pPr>
            <a:r>
              <a:rPr lang="en-US" sz="14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architecture for growth</a:t>
            </a:r>
            <a:endParaRPr lang="en-US" sz="1400" dirty="0"/>
          </a:p>
          <a:p>
            <a:pPr algn="l" marL="127000" indent="-127000">
              <a:lnSpc>
                <a:spcPts val="2380"/>
              </a:lnSpc>
              <a:spcAft>
                <a:spcPts val="1000"/>
              </a:spcAft>
              <a:buSzPct val="100000"/>
              <a:buChar char="•"/>
            </a:pPr>
            <a:r>
              <a:rPr lang="en-US" sz="1400" b="1" dirty="0">
                <a:solidFill>
                  <a:srgbClr val="F59E0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Regulatory compliance</a:t>
            </a:r>
            <a:pPr algn="l" indent="0" marL="0">
              <a:lnSpc>
                <a:spcPts val="2380"/>
              </a:lnSpc>
              <a:spcAft>
                <a:spcPts val="1000"/>
              </a:spcAft>
              <a:buNone/>
            </a:pPr>
            <a:r>
              <a:rPr lang="en-US" sz="14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built-in from day one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2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01626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47625" y="0"/>
            <a:ext cx="0" cy="1101626"/>
          </a:xfrm>
          <a:prstGeom prst="line">
            <a:avLst/>
          </a:prstGeom>
          <a:noFill/>
          <a:ln w="95250">
            <a:solidFill>
              <a:srgbClr val="00BCD4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3200" y="317450"/>
            <a:ext cx="8193506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Implementation Roadmap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507950" y="1355527"/>
            <a:ext cx="571500" cy="571500"/>
          </a:xfrm>
          <a:prstGeom prst="roundRect">
            <a:avLst>
              <a:gd name="adj" fmla="val 13333"/>
            </a:avLst>
          </a:prstGeom>
          <a:solidFill>
            <a:srgbClr val="00BCD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16012" y="1479352"/>
            <a:ext cx="158484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 sz="2200" b="1" dirty="0">
                <a:solidFill>
                  <a:srgbClr val="1A20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231850" y="1380827"/>
            <a:ext cx="7552283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Infrastructure Setup (Weeks 1-2)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231850" y="1695152"/>
            <a:ext cx="7552283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Deploy Kubernetes cluster, configure networking, set up CI/CD pipelines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507950" y="2104727"/>
            <a:ext cx="571500" cy="571500"/>
          </a:xfrm>
          <a:prstGeom prst="roundRect">
            <a:avLst>
              <a:gd name="adj" fmla="val 13333"/>
            </a:avLst>
          </a:prstGeom>
          <a:solidFill>
            <a:srgbClr val="00BCD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716012" y="2228552"/>
            <a:ext cx="158484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 sz="2200" b="1" dirty="0">
                <a:solidFill>
                  <a:srgbClr val="1A20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231850" y="2130028"/>
            <a:ext cx="7552283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Core Services (Weeks 3-6)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1231850" y="2444353"/>
            <a:ext cx="7552283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 authentication, patient service, DICOM router, and API gateway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507950" y="2853928"/>
            <a:ext cx="571500" cy="571500"/>
          </a:xfrm>
          <a:prstGeom prst="roundRect">
            <a:avLst>
              <a:gd name="adj" fmla="val 13333"/>
            </a:avLst>
          </a:prstGeom>
          <a:solidFill>
            <a:srgbClr val="00BCD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716012" y="2977753"/>
            <a:ext cx="158484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 sz="2200" b="1" dirty="0">
                <a:solidFill>
                  <a:srgbClr val="1A20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231850" y="2879229"/>
            <a:ext cx="7552283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&amp; Analytics (Weeks 7-10)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1231850" y="3193554"/>
            <a:ext cx="7552283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Deploy AI inference service, image analysis, and reporting capabilities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507950" y="3603129"/>
            <a:ext cx="571500" cy="571500"/>
          </a:xfrm>
          <a:prstGeom prst="roundRect">
            <a:avLst>
              <a:gd name="adj" fmla="val 13333"/>
            </a:avLst>
          </a:prstGeom>
          <a:solidFill>
            <a:srgbClr val="00BCD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716012" y="3726954"/>
            <a:ext cx="158484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 sz="2200" b="1" dirty="0">
                <a:solidFill>
                  <a:srgbClr val="1A20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1231850" y="3628430"/>
            <a:ext cx="7552283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Integration &amp; Testing (Weeks 11-12)</a:t>
            </a:r>
            <a:endParaRPr lang="en-US" sz="1600" dirty="0"/>
          </a:p>
        </p:txBody>
      </p:sp>
      <p:sp>
        <p:nvSpPr>
          <p:cNvPr id="20" name="Text 18"/>
          <p:cNvSpPr/>
          <p:nvPr/>
        </p:nvSpPr>
        <p:spPr>
          <a:xfrm>
            <a:off x="1231850" y="3942755"/>
            <a:ext cx="7552283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Connect to PACS, HIS/EMR, RIS systems. Comprehensive testing and training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2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01626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47625" y="0"/>
            <a:ext cx="0" cy="1101626"/>
          </a:xfrm>
          <a:prstGeom prst="line">
            <a:avLst/>
          </a:prstGeom>
          <a:noFill/>
          <a:ln w="95250">
            <a:solidFill>
              <a:srgbClr val="00BCD4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3200" y="317450"/>
            <a:ext cx="8193506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Executive Summary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507950" y="1482626"/>
            <a:ext cx="8290661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0"/>
              </a:spcAft>
              <a:buNone/>
            </a:pPr>
            <a:r>
              <a:rPr lang="en-US" sz="22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Microservices for Hospital AI?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07950" y="2060377"/>
            <a:ext cx="8128099" cy="2437954"/>
          </a:xfrm>
          <a:prstGeom prst="rect">
            <a:avLst/>
          </a:prstGeom>
          <a:noFill/>
          <a:ln/>
        </p:spPr>
        <p:txBody>
          <a:bodyPr wrap="square" lIns="158750" tIns="0" rIns="0" bIns="0" rtlCol="0" anchor="t"/>
          <a:lstStyle/>
          <a:p>
            <a:pPr algn="l" marL="158750" indent="-158750">
              <a:lnSpc>
                <a:spcPts val="2880"/>
              </a:lnSpc>
              <a:spcAft>
                <a:spcPts val="1200"/>
              </a:spcAft>
              <a:buSzPct val="100000"/>
              <a:buChar char="•"/>
            </a:pPr>
            <a:r>
              <a:rPr lang="en-US" sz="16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Independent scaling of AI inference and clinical services</a:t>
            </a:r>
            <a:endParaRPr lang="en-US" sz="1600" dirty="0"/>
          </a:p>
          <a:p>
            <a:pPr algn="l" marL="158750" indent="-158750">
              <a:lnSpc>
                <a:spcPts val="2880"/>
              </a:lnSpc>
              <a:spcAft>
                <a:spcPts val="1200"/>
              </a:spcAft>
              <a:buSzPct val="100000"/>
              <a:buChar char="•"/>
            </a:pPr>
            <a:r>
              <a:rPr lang="en-US" sz="16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Technology flexibility: .NET, Python, Node.js, Go in one system</a:t>
            </a:r>
            <a:endParaRPr lang="en-US" sz="1600" dirty="0"/>
          </a:p>
          <a:p>
            <a:pPr algn="l" marL="158750" indent="-158750">
              <a:lnSpc>
                <a:spcPts val="2880"/>
              </a:lnSpc>
              <a:spcAft>
                <a:spcPts val="1200"/>
              </a:spcAft>
              <a:buSzPct val="100000"/>
              <a:buChar char="•"/>
            </a:pPr>
            <a:r>
              <a:rPr lang="en-US" sz="16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Fault isolation - one service failure doesn't impact patient care</a:t>
            </a:r>
            <a:endParaRPr lang="en-US" sz="1600" dirty="0"/>
          </a:p>
          <a:p>
            <a:pPr algn="l" marL="158750" indent="-158750">
              <a:lnSpc>
                <a:spcPts val="2880"/>
              </a:lnSpc>
              <a:spcAft>
                <a:spcPts val="1200"/>
              </a:spcAft>
              <a:buSzPct val="100000"/>
              <a:buChar char="•"/>
            </a:pPr>
            <a:r>
              <a:rPr lang="en-US" sz="16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Faster development cycles with parallel team workflows</a:t>
            </a:r>
            <a:endParaRPr lang="en-US" sz="1600" dirty="0"/>
          </a:p>
          <a:p>
            <a:pPr algn="l" marL="158750" indent="-158750">
              <a:lnSpc>
                <a:spcPts val="2880"/>
              </a:lnSpc>
              <a:spcAft>
                <a:spcPts val="1200"/>
              </a:spcAft>
              <a:buSzPct val="100000"/>
              <a:buChar char="•"/>
            </a:pPr>
            <a:r>
              <a:rPr lang="en-US" sz="16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Built-in HIPAA compliance and audit capabilities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2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01626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47625" y="0"/>
            <a:ext cx="0" cy="1101626"/>
          </a:xfrm>
          <a:prstGeom prst="line">
            <a:avLst/>
          </a:prstGeom>
          <a:noFill/>
          <a:ln w="95250">
            <a:solidFill>
              <a:srgbClr val="00BCD4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3200" y="317450"/>
            <a:ext cx="8193506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Architecture Overview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507950" y="1482626"/>
            <a:ext cx="362706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18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 Layers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507950" y="1939826"/>
            <a:ext cx="3555950" cy="2214860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2240"/>
              </a:lnSpc>
              <a:spcAft>
                <a:spcPts val="800"/>
              </a:spcAft>
              <a:buSzPct val="100000"/>
              <a:buChar char="•"/>
            </a:pPr>
            <a:r>
              <a:rPr lang="en-US" sz="14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Presentation Layer</a:t>
            </a:r>
            <a:endParaRPr lang="en-US" sz="1400" dirty="0"/>
          </a:p>
          <a:p>
            <a:pPr algn="l" marL="127000" indent="-127000">
              <a:lnSpc>
                <a:spcPts val="2240"/>
              </a:lnSpc>
              <a:spcAft>
                <a:spcPts val="800"/>
              </a:spcAft>
              <a:buSzPct val="100000"/>
              <a:buChar char="•"/>
            </a:pPr>
            <a:r>
              <a:rPr lang="en-US" sz="14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 Gateway</a:t>
            </a:r>
            <a:endParaRPr lang="en-US" sz="1400" dirty="0"/>
          </a:p>
          <a:p>
            <a:pPr algn="l" marL="127000" indent="-127000">
              <a:lnSpc>
                <a:spcPts val="2240"/>
              </a:lnSpc>
              <a:spcAft>
                <a:spcPts val="800"/>
              </a:spcAft>
              <a:buSzPct val="100000"/>
              <a:buChar char="•"/>
            </a:pPr>
            <a:r>
              <a:rPr lang="en-US" sz="14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Service Mesh</a:t>
            </a:r>
            <a:endParaRPr lang="en-US" sz="1400" dirty="0"/>
          </a:p>
          <a:p>
            <a:pPr algn="l" marL="127000" indent="-127000">
              <a:lnSpc>
                <a:spcPts val="2240"/>
              </a:lnSpc>
              <a:spcAft>
                <a:spcPts val="800"/>
              </a:spcAft>
              <a:buSzPct val="100000"/>
              <a:buChar char="•"/>
            </a:pPr>
            <a:r>
              <a:rPr lang="en-US" sz="14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Microservices Layer</a:t>
            </a:r>
            <a:endParaRPr lang="en-US" sz="1400" dirty="0"/>
          </a:p>
          <a:p>
            <a:pPr algn="l" marL="127000" indent="-127000">
              <a:lnSpc>
                <a:spcPts val="2240"/>
              </a:lnSpc>
              <a:spcAft>
                <a:spcPts val="800"/>
              </a:spcAft>
              <a:buSzPct val="100000"/>
              <a:buChar char="•"/>
            </a:pPr>
            <a:r>
              <a:rPr lang="en-US" sz="14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Message Broker</a:t>
            </a:r>
            <a:endParaRPr lang="en-US" sz="1400" dirty="0"/>
          </a:p>
          <a:p>
            <a:pPr algn="l" marL="127000" indent="-127000">
              <a:lnSpc>
                <a:spcPts val="2240"/>
              </a:lnSpc>
              <a:spcAft>
                <a:spcPts val="800"/>
              </a:spcAft>
              <a:buSzPct val="100000"/>
              <a:buChar char="•"/>
            </a:pPr>
            <a:r>
              <a:rPr lang="en-US" sz="14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Layer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5673923" y="3036838"/>
            <a:ext cx="1702793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400" dirty="0">
                <a:solidFill>
                  <a:srgbClr val="A0AEC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Architecture Diagram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2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01626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47625" y="0"/>
            <a:ext cx="0" cy="1101626"/>
          </a:xfrm>
          <a:prstGeom prst="line">
            <a:avLst/>
          </a:prstGeom>
          <a:noFill/>
          <a:ln w="95250">
            <a:solidFill>
              <a:srgbClr val="00BCD4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3200" y="317450"/>
            <a:ext cx="8193506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Presentation Layer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507950" y="1672977"/>
            <a:ext cx="3968800" cy="1577578"/>
          </a:xfrm>
          <a:prstGeom prst="roundRect">
            <a:avLst>
              <a:gd name="adj" fmla="val 4830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31763" y="1672977"/>
            <a:ext cx="0" cy="1577578"/>
          </a:xfrm>
          <a:prstGeom prst="line">
            <a:avLst/>
          </a:prstGeom>
          <a:noFill/>
          <a:ln w="47625">
            <a:solidFill>
              <a:srgbClr val="00BCD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46075" y="1863477"/>
            <a:ext cx="3610978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Radiology Portal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46075" y="2254002"/>
            <a:ext cx="3610978" cy="4950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spcAft>
                <a:spcPts val="800"/>
              </a:spcAft>
              <a:buNone/>
            </a:pPr>
            <a:r>
              <a:rPr lang="en-US" sz="13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AI-powered diagnostic imaging interface with DICOM viewer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746075" y="2850505"/>
            <a:ext cx="3610978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100" i="1" dirty="0">
                <a:solidFill>
                  <a:srgbClr val="A0AEC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React SPA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4667250" y="1672977"/>
            <a:ext cx="3968800" cy="1577578"/>
          </a:xfrm>
          <a:prstGeom prst="roundRect">
            <a:avLst>
              <a:gd name="adj" fmla="val 4830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Shape 9"/>
          <p:cNvSpPr/>
          <p:nvPr/>
        </p:nvSpPr>
        <p:spPr>
          <a:xfrm>
            <a:off x="4691063" y="1672977"/>
            <a:ext cx="0" cy="1577578"/>
          </a:xfrm>
          <a:prstGeom prst="line">
            <a:avLst/>
          </a:prstGeom>
          <a:noFill/>
          <a:ln w="47625">
            <a:solidFill>
              <a:srgbClr val="00BCD4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4905375" y="1863477"/>
            <a:ext cx="3610978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Clinical Dashboard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4905375" y="2254002"/>
            <a:ext cx="3610978" cy="4950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spcAft>
                <a:spcPts val="800"/>
              </a:spcAft>
              <a:buNone/>
            </a:pPr>
            <a:r>
              <a:rPr lang="en-US" sz="13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Real-time patient data and AI insights for clinicians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4905375" y="2850505"/>
            <a:ext cx="3610978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100" i="1" dirty="0">
                <a:solidFill>
                  <a:srgbClr val="A0AEC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React SPA</a:t>
            </a:r>
            <a:endParaRPr lang="en-US" sz="1100" dirty="0"/>
          </a:p>
        </p:txBody>
      </p:sp>
      <p:sp>
        <p:nvSpPr>
          <p:cNvPr id="15" name="Text 13"/>
          <p:cNvSpPr/>
          <p:nvPr/>
        </p:nvSpPr>
        <p:spPr>
          <a:xfrm>
            <a:off x="507950" y="3504456"/>
            <a:ext cx="3968800" cy="1330077"/>
          </a:xfrm>
          <a:prstGeom prst="roundRect">
            <a:avLst>
              <a:gd name="adj" fmla="val 5729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Shape 14"/>
          <p:cNvSpPr/>
          <p:nvPr/>
        </p:nvSpPr>
        <p:spPr>
          <a:xfrm>
            <a:off x="531763" y="3504456"/>
            <a:ext cx="0" cy="1330077"/>
          </a:xfrm>
          <a:prstGeom prst="line">
            <a:avLst/>
          </a:prstGeom>
          <a:noFill/>
          <a:ln w="47625">
            <a:solidFill>
              <a:srgbClr val="00BCD4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746075" y="3694956"/>
            <a:ext cx="3610978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Admin Portal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746075" y="4085481"/>
            <a:ext cx="3610978" cy="2475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spcAft>
                <a:spcPts val="800"/>
              </a:spcAft>
              <a:buNone/>
            </a:pPr>
            <a:r>
              <a:rPr lang="en-US" sz="13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 configuration and user management</a:t>
            </a:r>
            <a:endParaRPr lang="en-US" sz="1300" dirty="0"/>
          </a:p>
        </p:txBody>
      </p:sp>
      <p:sp>
        <p:nvSpPr>
          <p:cNvPr id="19" name="Text 17"/>
          <p:cNvSpPr/>
          <p:nvPr/>
        </p:nvSpPr>
        <p:spPr>
          <a:xfrm>
            <a:off x="746075" y="4434483"/>
            <a:ext cx="3610978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100" i="1" dirty="0">
                <a:solidFill>
                  <a:srgbClr val="A0AEC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React + FastAPI</a:t>
            </a:r>
            <a:endParaRPr lang="en-US" sz="1100" dirty="0"/>
          </a:p>
        </p:txBody>
      </p:sp>
      <p:sp>
        <p:nvSpPr>
          <p:cNvPr id="20" name="Text 18"/>
          <p:cNvSpPr/>
          <p:nvPr/>
        </p:nvSpPr>
        <p:spPr>
          <a:xfrm>
            <a:off x="4667250" y="3504456"/>
            <a:ext cx="3968800" cy="1330077"/>
          </a:xfrm>
          <a:prstGeom prst="roundRect">
            <a:avLst>
              <a:gd name="adj" fmla="val 5729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Shape 19"/>
          <p:cNvSpPr/>
          <p:nvPr/>
        </p:nvSpPr>
        <p:spPr>
          <a:xfrm>
            <a:off x="4691063" y="3504456"/>
            <a:ext cx="0" cy="1330077"/>
          </a:xfrm>
          <a:prstGeom prst="line">
            <a:avLst/>
          </a:prstGeom>
          <a:noFill/>
          <a:ln w="47625">
            <a:solidFill>
              <a:srgbClr val="00BCD4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4905375" y="3694956"/>
            <a:ext cx="3610978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Mobile App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4905375" y="4085481"/>
            <a:ext cx="3610978" cy="2475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spcAft>
                <a:spcPts val="800"/>
              </a:spcAft>
              <a:buNone/>
            </a:pPr>
            <a:r>
              <a:rPr lang="en-US" sz="13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On-the-go access for medical staff</a:t>
            </a:r>
            <a:endParaRPr lang="en-US" sz="1300" dirty="0"/>
          </a:p>
        </p:txBody>
      </p:sp>
      <p:sp>
        <p:nvSpPr>
          <p:cNvPr id="24" name="Text 22"/>
          <p:cNvSpPr/>
          <p:nvPr/>
        </p:nvSpPr>
        <p:spPr>
          <a:xfrm>
            <a:off x="4905375" y="4434483"/>
            <a:ext cx="3610978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100" i="1" dirty="0">
                <a:solidFill>
                  <a:srgbClr val="A0AEC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Flutter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2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01626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47625" y="0"/>
            <a:ext cx="0" cy="1101626"/>
          </a:xfrm>
          <a:prstGeom prst="line">
            <a:avLst/>
          </a:prstGeom>
          <a:noFill/>
          <a:ln w="95250">
            <a:solidFill>
              <a:srgbClr val="00BCD4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3200" y="317450"/>
            <a:ext cx="8193506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Infrastructure Layer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507950" y="1330226"/>
            <a:ext cx="8128099" cy="1593056"/>
          </a:xfrm>
          <a:prstGeom prst="roundRect">
            <a:avLst>
              <a:gd name="adj" fmla="val 4783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31763" y="1330226"/>
            <a:ext cx="0" cy="1593056"/>
          </a:xfrm>
          <a:prstGeom prst="line">
            <a:avLst/>
          </a:prstGeom>
          <a:noFill/>
          <a:ln w="47625">
            <a:solidFill>
              <a:srgbClr val="F59E0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809476" y="1495276"/>
            <a:ext cx="772412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F59E0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NGINX Reverse Proxy / API Gateway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809476" y="1863477"/>
            <a:ext cx="7572673" cy="844004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1950"/>
              </a:lnSpc>
              <a:spcAft>
                <a:spcPts val="400"/>
              </a:spcAft>
              <a:buSzPct val="100000"/>
              <a:buChar char="•"/>
            </a:pPr>
            <a:r>
              <a:rPr lang="en-US" sz="13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Load balancing across service instances</a:t>
            </a:r>
            <a:endParaRPr lang="en-US" sz="1300" dirty="0"/>
          </a:p>
          <a:p>
            <a:pPr algn="l" marL="127000" indent="-127000">
              <a:lnSpc>
                <a:spcPts val="1950"/>
              </a:lnSpc>
              <a:spcAft>
                <a:spcPts val="400"/>
              </a:spcAft>
              <a:buSzPct val="100000"/>
              <a:buChar char="•"/>
            </a:pPr>
            <a:r>
              <a:rPr lang="en-US" sz="13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SSL/TLS termination for secure communication</a:t>
            </a:r>
            <a:endParaRPr lang="en-US" sz="1300" dirty="0"/>
          </a:p>
          <a:p>
            <a:pPr algn="l" marL="127000" indent="-127000">
              <a:lnSpc>
                <a:spcPts val="1950"/>
              </a:lnSpc>
              <a:spcAft>
                <a:spcPts val="400"/>
              </a:spcAft>
              <a:buSzPct val="100000"/>
              <a:buChar char="•"/>
            </a:pPr>
            <a:r>
              <a:rPr lang="en-US" sz="13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Request routing and path-based routing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507950" y="3037582"/>
            <a:ext cx="8128099" cy="1593056"/>
          </a:xfrm>
          <a:prstGeom prst="roundRect">
            <a:avLst>
              <a:gd name="adj" fmla="val 4783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531763" y="3037582"/>
            <a:ext cx="0" cy="1593056"/>
          </a:xfrm>
          <a:prstGeom prst="line">
            <a:avLst/>
          </a:prstGeom>
          <a:noFill/>
          <a:ln w="47625">
            <a:solidFill>
              <a:srgbClr val="F59E0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809476" y="3202632"/>
            <a:ext cx="772412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F59E0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Service Mesh (Istio/Linkerd)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809476" y="3570833"/>
            <a:ext cx="7572673" cy="844004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1950"/>
              </a:lnSpc>
              <a:spcAft>
                <a:spcPts val="400"/>
              </a:spcAft>
              <a:buSzPct val="100000"/>
              <a:buChar char="•"/>
            </a:pPr>
            <a:r>
              <a:rPr lang="en-US" sz="13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Service discovery and health checking</a:t>
            </a:r>
            <a:endParaRPr lang="en-US" sz="1300" dirty="0"/>
          </a:p>
          <a:p>
            <a:pPr algn="l" marL="127000" indent="-127000">
              <a:lnSpc>
                <a:spcPts val="1950"/>
              </a:lnSpc>
              <a:spcAft>
                <a:spcPts val="400"/>
              </a:spcAft>
              <a:buSzPct val="100000"/>
              <a:buChar char="•"/>
            </a:pPr>
            <a:r>
              <a:rPr lang="en-US" sz="13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Circuit breaker for fault tolerance</a:t>
            </a:r>
            <a:endParaRPr lang="en-US" sz="1300" dirty="0"/>
          </a:p>
          <a:p>
            <a:pPr algn="l" marL="127000" indent="-127000">
              <a:lnSpc>
                <a:spcPts val="1950"/>
              </a:lnSpc>
              <a:spcAft>
                <a:spcPts val="400"/>
              </a:spcAft>
              <a:buSzPct val="100000"/>
              <a:buChar char="•"/>
            </a:pPr>
            <a:r>
              <a:rPr lang="en-US" sz="13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Mutual TLS (mTLS) for service-to-service encryption</a:t>
            </a:r>
            <a:endParaRPr lang="en-US"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2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01626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47625" y="0"/>
            <a:ext cx="0" cy="1101626"/>
          </a:xfrm>
          <a:prstGeom prst="line">
            <a:avLst/>
          </a:prstGeom>
          <a:noFill/>
          <a:ln w="95250">
            <a:solidFill>
              <a:srgbClr val="00BCD4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3200" y="317450"/>
            <a:ext cx="8193506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Microservices Layer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507950" y="1482626"/>
            <a:ext cx="398350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Inference Service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507950" y="1777901"/>
            <a:ext cx="398350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A0AEC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Python FastAPI, PyTorch, GPU support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07950" y="2152501"/>
            <a:ext cx="398350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Image Analysis Service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507950" y="2447776"/>
            <a:ext cx="398350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A0AEC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.NET Web API, DICOM handling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507950" y="2822377"/>
            <a:ext cx="398350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Patient Service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507950" y="3117652"/>
            <a:ext cx="398350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A0AEC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Python FastAPI, FHIR compliance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507950" y="3492252"/>
            <a:ext cx="398350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Notification Service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507950" y="3787527"/>
            <a:ext cx="398350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A0AEC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Node.js, real-time alerts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730800" y="1482626"/>
            <a:ext cx="398350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DICOM Router Service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4730800" y="1777901"/>
            <a:ext cx="398350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A0AEC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Go/C++, high-performance routing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730800" y="2152501"/>
            <a:ext cx="398350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Report Generation Service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4730800" y="2447776"/>
            <a:ext cx="398350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A0AEC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Python FastAPI, automated reports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730800" y="2822377"/>
            <a:ext cx="398350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Authentication Service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4730800" y="3117652"/>
            <a:ext cx="398350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A0AEC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.NET Core, OAuth 2.0/SAML 2.0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730800" y="3492252"/>
            <a:ext cx="398350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Audit Log Service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4730800" y="3787527"/>
            <a:ext cx="398350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A0AEC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Python FastAPI, HIPAA compliance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2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01626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47625" y="0"/>
            <a:ext cx="0" cy="1101626"/>
          </a:xfrm>
          <a:prstGeom prst="line">
            <a:avLst/>
          </a:prstGeom>
          <a:noFill/>
          <a:ln w="95250">
            <a:solidFill>
              <a:srgbClr val="00BCD4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3200" y="317450"/>
            <a:ext cx="8193506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Layer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507950" y="1355527"/>
            <a:ext cx="3937099" cy="1083469"/>
          </a:xfrm>
          <a:prstGeom prst="roundRect">
            <a:avLst>
              <a:gd name="adj" fmla="val 7033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07950" y="1374577"/>
            <a:ext cx="3937099" cy="0"/>
          </a:xfrm>
          <a:prstGeom prst="line">
            <a:avLst/>
          </a:prstGeom>
          <a:noFill/>
          <a:ln w="38100">
            <a:solidFill>
              <a:srgbClr val="00BCD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47551" y="1533227"/>
            <a:ext cx="3731056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PostgreSQL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647551" y="1872853"/>
            <a:ext cx="3731056" cy="4265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Patient records, clinical data, structured medical information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507950" y="2553295"/>
            <a:ext cx="3937099" cy="870198"/>
          </a:xfrm>
          <a:prstGeom prst="roundRect">
            <a:avLst>
              <a:gd name="adj" fmla="val 8757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507950" y="2572345"/>
            <a:ext cx="3937099" cy="0"/>
          </a:xfrm>
          <a:prstGeom prst="line">
            <a:avLst/>
          </a:prstGeom>
          <a:noFill/>
          <a:ln w="38100">
            <a:solidFill>
              <a:srgbClr val="00BCD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647551" y="2730996"/>
            <a:ext cx="3731056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MongoDB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647551" y="3070622"/>
            <a:ext cx="3731056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model results, unstructured data, flexible schema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507950" y="3537793"/>
            <a:ext cx="3937099" cy="1083469"/>
          </a:xfrm>
          <a:prstGeom prst="roundRect">
            <a:avLst>
              <a:gd name="adj" fmla="val 7033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507950" y="3556843"/>
            <a:ext cx="3937099" cy="0"/>
          </a:xfrm>
          <a:prstGeom prst="line">
            <a:avLst/>
          </a:prstGeom>
          <a:noFill/>
          <a:ln w="38100">
            <a:solidFill>
              <a:srgbClr val="00BCD4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647551" y="3715494"/>
            <a:ext cx="3731056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Redis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647551" y="4055120"/>
            <a:ext cx="3731056" cy="4265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management, caching, real-time performance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698950" y="1355527"/>
            <a:ext cx="3937099" cy="870198"/>
          </a:xfrm>
          <a:prstGeom prst="roundRect">
            <a:avLst>
              <a:gd name="adj" fmla="val 8757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Shape 16"/>
          <p:cNvSpPr/>
          <p:nvPr/>
        </p:nvSpPr>
        <p:spPr>
          <a:xfrm>
            <a:off x="4698950" y="1374577"/>
            <a:ext cx="3937099" cy="0"/>
          </a:xfrm>
          <a:prstGeom prst="line">
            <a:avLst/>
          </a:prstGeom>
          <a:noFill/>
          <a:ln w="38100">
            <a:solidFill>
              <a:srgbClr val="00BCD4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4838551" y="1533227"/>
            <a:ext cx="3731056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MinIO/S3</a:t>
            </a:r>
            <a:endParaRPr lang="en-US" sz="1600" dirty="0"/>
          </a:p>
        </p:txBody>
      </p:sp>
      <p:sp>
        <p:nvSpPr>
          <p:cNvPr id="20" name="Text 18"/>
          <p:cNvSpPr/>
          <p:nvPr/>
        </p:nvSpPr>
        <p:spPr>
          <a:xfrm>
            <a:off x="4838551" y="1872853"/>
            <a:ext cx="3731056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Medical images, DICOM files, large object storage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4698950" y="2340025"/>
            <a:ext cx="3937099" cy="870198"/>
          </a:xfrm>
          <a:prstGeom prst="roundRect">
            <a:avLst>
              <a:gd name="adj" fmla="val 8757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Shape 20"/>
          <p:cNvSpPr/>
          <p:nvPr/>
        </p:nvSpPr>
        <p:spPr>
          <a:xfrm>
            <a:off x="4698950" y="2359075"/>
            <a:ext cx="3937099" cy="0"/>
          </a:xfrm>
          <a:prstGeom prst="line">
            <a:avLst/>
          </a:prstGeom>
          <a:noFill/>
          <a:ln w="38100">
            <a:solidFill>
              <a:srgbClr val="00BCD4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4838551" y="2517725"/>
            <a:ext cx="3731056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InfluxDB</a:t>
            </a:r>
            <a:endParaRPr lang="en-US" sz="1600" dirty="0"/>
          </a:p>
        </p:txBody>
      </p:sp>
      <p:sp>
        <p:nvSpPr>
          <p:cNvPr id="24" name="Text 22"/>
          <p:cNvSpPr/>
          <p:nvPr/>
        </p:nvSpPr>
        <p:spPr>
          <a:xfrm>
            <a:off x="4838551" y="2857351"/>
            <a:ext cx="3731056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 metrics, monitoring data, time-series analytics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2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01626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47625" y="0"/>
            <a:ext cx="0" cy="1101626"/>
          </a:xfrm>
          <a:prstGeom prst="line">
            <a:avLst/>
          </a:prstGeom>
          <a:noFill/>
          <a:ln w="95250">
            <a:solidFill>
              <a:srgbClr val="00BCD4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3200" y="317450"/>
            <a:ext cx="8193506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Hospital System Integration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507950" y="1355527"/>
            <a:ext cx="8128099" cy="1139428"/>
          </a:xfrm>
          <a:prstGeom prst="roundRect">
            <a:avLst>
              <a:gd name="adj" fmla="val 6688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31763" y="1355527"/>
            <a:ext cx="0" cy="1139428"/>
          </a:xfrm>
          <a:prstGeom prst="line">
            <a:avLst/>
          </a:prstGeom>
          <a:noFill/>
          <a:ln w="47625">
            <a:solidFill>
              <a:srgbClr val="00BCD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84175" y="1507927"/>
            <a:ext cx="7775740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PACS (Picture Archiving System)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84175" y="1847552"/>
            <a:ext cx="7775740" cy="4950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3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Bi-directional DICOM communication through DICOM Router Service for seamless medical image exchange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507950" y="2621905"/>
            <a:ext cx="8128099" cy="891927"/>
          </a:xfrm>
          <a:prstGeom prst="roundRect">
            <a:avLst>
              <a:gd name="adj" fmla="val 8543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531763" y="2621905"/>
            <a:ext cx="0" cy="891927"/>
          </a:xfrm>
          <a:prstGeom prst="line">
            <a:avLst/>
          </a:prstGeom>
          <a:noFill/>
          <a:ln w="47625">
            <a:solidFill>
              <a:srgbClr val="00BCD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84175" y="2774305"/>
            <a:ext cx="7775740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HIS/EMR (Epic, Cerner, etc.)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784175" y="3113931"/>
            <a:ext cx="7775740" cy="2475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300" b="1" dirty="0">
                <a:solidFill>
                  <a:srgbClr val="F59E0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HL7 &amp; FHIR</a:t>
            </a:r>
            <a:pPr algn="l" indent="0" marL="0">
              <a:lnSpc>
                <a:spcPts val="1950"/>
              </a:lnSpc>
              <a:buNone/>
            </a:pPr>
            <a:r>
              <a:rPr lang="en-US" sz="13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integration via FHIR Adapter Service for patient data synchronization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507950" y="3640782"/>
            <a:ext cx="8128099" cy="891927"/>
          </a:xfrm>
          <a:prstGeom prst="roundRect">
            <a:avLst>
              <a:gd name="adj" fmla="val 8543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531763" y="3640782"/>
            <a:ext cx="0" cy="891927"/>
          </a:xfrm>
          <a:prstGeom prst="line">
            <a:avLst/>
          </a:prstGeom>
          <a:noFill/>
          <a:ln w="47625">
            <a:solidFill>
              <a:srgbClr val="00BCD4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84175" y="3793182"/>
            <a:ext cx="7775740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RIS (Radiology Information System)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784175" y="4132808"/>
            <a:ext cx="7775740" cy="2475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300" b="1" dirty="0">
                <a:solidFill>
                  <a:srgbClr val="F59E0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REST API</a:t>
            </a:r>
            <a:pPr algn="l" indent="0" marL="0">
              <a:lnSpc>
                <a:spcPts val="1950"/>
              </a:lnSpc>
              <a:buNone/>
            </a:pPr>
            <a:r>
              <a:rPr lang="en-US" sz="13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integration through Integration Service for workflow coordination</a:t>
            </a:r>
            <a:endParaRPr lang="en-US" sz="1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2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01626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47625" y="0"/>
            <a:ext cx="0" cy="1101626"/>
          </a:xfrm>
          <a:prstGeom prst="line">
            <a:avLst/>
          </a:prstGeom>
          <a:noFill/>
          <a:ln w="95250">
            <a:solidFill>
              <a:srgbClr val="00BCD4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3200" y="317450"/>
            <a:ext cx="8193506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Security &amp; Compliance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507950" y="1419076"/>
            <a:ext cx="398350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400"/>
              </a:spcAft>
              <a:buNone/>
            </a:pPr>
            <a:r>
              <a:rPr lang="en-US" sz="18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Security Features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507950" y="1863477"/>
            <a:ext cx="3905399" cy="1726109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3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End-to-end encryption (TLS 1.3)</a:t>
            </a:r>
            <a:endParaRPr lang="en-US" sz="13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3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OAuth 2.0 / SAML 2.0 with Active Directory</a:t>
            </a:r>
            <a:endParaRPr lang="en-US" sz="13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3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Role-Based Access Control (RBAC)</a:t>
            </a:r>
            <a:endParaRPr lang="en-US" sz="13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3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encryption at rest (AES-256)</a:t>
            </a:r>
            <a:endParaRPr lang="en-US" sz="13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3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 segmentation (VLANs)</a:t>
            </a:r>
            <a:endParaRPr lang="en-US" sz="1300" dirty="0"/>
          </a:p>
        </p:txBody>
      </p:sp>
      <p:sp>
        <p:nvSpPr>
          <p:cNvPr id="7" name="Text 5"/>
          <p:cNvSpPr/>
          <p:nvPr/>
        </p:nvSpPr>
        <p:spPr>
          <a:xfrm>
            <a:off x="4730800" y="1419076"/>
            <a:ext cx="398350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400"/>
              </a:spcAft>
              <a:buNone/>
            </a:pPr>
            <a:r>
              <a:rPr lang="en-US" sz="1800" b="1" dirty="0">
                <a:solidFill>
                  <a:srgbClr val="00BCD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Compliance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4730800" y="1863477"/>
            <a:ext cx="3905399" cy="1726109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3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HIPAA compliance built-in</a:t>
            </a:r>
            <a:endParaRPr lang="en-US" sz="13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3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Comprehensive audit logging</a:t>
            </a:r>
            <a:endParaRPr lang="en-US" sz="13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3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HL7 FHIR standards</a:t>
            </a:r>
            <a:endParaRPr lang="en-US" sz="13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3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Regular security scanning</a:t>
            </a:r>
            <a:endParaRPr lang="en-US" sz="13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300" dirty="0">
                <a:solidFill>
                  <a:srgbClr val="F7FAF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Automated compliance reporting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4730800" y="3818037"/>
            <a:ext cx="2061567" cy="371475"/>
          </a:xfrm>
          <a:prstGeom prst="roundRect">
            <a:avLst>
              <a:gd name="adj" fmla="val 13675"/>
            </a:avLst>
          </a:prstGeom>
          <a:solidFill>
            <a:srgbClr val="00BCD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4883200" y="3894237"/>
            <a:ext cx="1791903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A20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HIPAA COMPLIANT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Microservice Architecture</dc:title>
  <dc:subject>PptxGenJS Presentation</dc:subject>
  <dc:creator>Acme AI Solution</dc:creator>
  <cp:lastModifiedBy>Acme AI Solution</cp:lastModifiedBy>
  <cp:revision>1</cp:revision>
  <dcterms:created xsi:type="dcterms:W3CDTF">2025-10-18T15:57:47Z</dcterms:created>
  <dcterms:modified xsi:type="dcterms:W3CDTF">2025-10-18T15:57:47Z</dcterms:modified>
</cp:coreProperties>
</file>