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A4C3D4-11D6-453D-BB0D-90E9EB0D6695}" type="datetimeFigureOut">
              <a:rPr lang="en-IN" smtClean="0"/>
              <a:t>19-05-2022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5F0A15B-781E-4B3B-85CD-0FEE9D4878FC}" type="slidenum">
              <a:rPr lang="en-IN" smtClean="0"/>
              <a:t>‹#›</a:t>
            </a:fld>
            <a:endParaRPr lang="en-IN"/>
          </a:p>
        </p:txBody>
      </p:sp>
    </p:spTree>
    <p:extLst>
      <p:ext uri="{BB962C8B-B14F-4D97-AF65-F5344CB8AC3E}">
        <p14:creationId xmlns:p14="http://schemas.microsoft.com/office/powerpoint/2010/main" val="3725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A4C3D4-11D6-453D-BB0D-90E9EB0D6695}"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F0A15B-781E-4B3B-85CD-0FEE9D4878FC}" type="slidenum">
              <a:rPr lang="en-IN" smtClean="0"/>
              <a:t>‹#›</a:t>
            </a:fld>
            <a:endParaRPr lang="en-IN"/>
          </a:p>
        </p:txBody>
      </p:sp>
    </p:spTree>
    <p:extLst>
      <p:ext uri="{BB962C8B-B14F-4D97-AF65-F5344CB8AC3E}">
        <p14:creationId xmlns:p14="http://schemas.microsoft.com/office/powerpoint/2010/main" val="1053628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4C3D4-11D6-453D-BB0D-90E9EB0D6695}"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0A15B-781E-4B3B-85CD-0FEE9D4878FC}" type="slidenum">
              <a:rPr lang="en-IN" smtClean="0"/>
              <a:t>‹#›</a:t>
            </a:fld>
            <a:endParaRPr lang="en-IN"/>
          </a:p>
        </p:txBody>
      </p:sp>
    </p:spTree>
    <p:extLst>
      <p:ext uri="{BB962C8B-B14F-4D97-AF65-F5344CB8AC3E}">
        <p14:creationId xmlns:p14="http://schemas.microsoft.com/office/powerpoint/2010/main" val="426972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4C3D4-11D6-453D-BB0D-90E9EB0D6695}"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0A15B-781E-4B3B-85CD-0FEE9D4878FC}" type="slidenum">
              <a:rPr lang="en-IN" smtClean="0"/>
              <a:t>‹#›</a:t>
            </a:fld>
            <a:endParaRPr lang="en-IN"/>
          </a:p>
        </p:txBody>
      </p:sp>
    </p:spTree>
    <p:extLst>
      <p:ext uri="{BB962C8B-B14F-4D97-AF65-F5344CB8AC3E}">
        <p14:creationId xmlns:p14="http://schemas.microsoft.com/office/powerpoint/2010/main" val="380222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4C3D4-11D6-453D-BB0D-90E9EB0D6695}"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0A15B-781E-4B3B-85CD-0FEE9D4878FC}" type="slidenum">
              <a:rPr lang="en-IN" smtClean="0"/>
              <a:t>‹#›</a:t>
            </a:fld>
            <a:endParaRPr lang="en-IN"/>
          </a:p>
        </p:txBody>
      </p:sp>
    </p:spTree>
    <p:extLst>
      <p:ext uri="{BB962C8B-B14F-4D97-AF65-F5344CB8AC3E}">
        <p14:creationId xmlns:p14="http://schemas.microsoft.com/office/powerpoint/2010/main" val="921595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4C3D4-11D6-453D-BB0D-90E9EB0D6695}"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0A15B-781E-4B3B-85CD-0FEE9D4878FC}" type="slidenum">
              <a:rPr lang="en-IN" smtClean="0"/>
              <a:t>‹#›</a:t>
            </a:fld>
            <a:endParaRPr lang="en-IN"/>
          </a:p>
        </p:txBody>
      </p:sp>
    </p:spTree>
    <p:extLst>
      <p:ext uri="{BB962C8B-B14F-4D97-AF65-F5344CB8AC3E}">
        <p14:creationId xmlns:p14="http://schemas.microsoft.com/office/powerpoint/2010/main" val="1406947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4C3D4-11D6-453D-BB0D-90E9EB0D6695}"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0A15B-781E-4B3B-85CD-0FEE9D4878FC}" type="slidenum">
              <a:rPr lang="en-IN" smtClean="0"/>
              <a:t>‹#›</a:t>
            </a:fld>
            <a:endParaRPr lang="en-IN"/>
          </a:p>
        </p:txBody>
      </p:sp>
    </p:spTree>
    <p:extLst>
      <p:ext uri="{BB962C8B-B14F-4D97-AF65-F5344CB8AC3E}">
        <p14:creationId xmlns:p14="http://schemas.microsoft.com/office/powerpoint/2010/main" val="1821170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A4C3D4-11D6-453D-BB0D-90E9EB0D6695}"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0A15B-781E-4B3B-85CD-0FEE9D4878FC}" type="slidenum">
              <a:rPr lang="en-IN" smtClean="0"/>
              <a:t>‹#›</a:t>
            </a:fld>
            <a:endParaRPr lang="en-IN"/>
          </a:p>
        </p:txBody>
      </p:sp>
    </p:spTree>
    <p:extLst>
      <p:ext uri="{BB962C8B-B14F-4D97-AF65-F5344CB8AC3E}">
        <p14:creationId xmlns:p14="http://schemas.microsoft.com/office/powerpoint/2010/main" val="199242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A4C3D4-11D6-453D-BB0D-90E9EB0D6695}"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0A15B-781E-4B3B-85CD-0FEE9D4878FC}" type="slidenum">
              <a:rPr lang="en-IN" smtClean="0"/>
              <a:t>‹#›</a:t>
            </a:fld>
            <a:endParaRPr lang="en-IN"/>
          </a:p>
        </p:txBody>
      </p:sp>
    </p:spTree>
    <p:extLst>
      <p:ext uri="{BB962C8B-B14F-4D97-AF65-F5344CB8AC3E}">
        <p14:creationId xmlns:p14="http://schemas.microsoft.com/office/powerpoint/2010/main" val="3927390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A4C3D4-11D6-453D-BB0D-90E9EB0D6695}"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5F0A15B-781E-4B3B-85CD-0FEE9D4878FC}" type="slidenum">
              <a:rPr lang="en-IN" smtClean="0"/>
              <a:t>‹#›</a:t>
            </a:fld>
            <a:endParaRPr lang="en-IN"/>
          </a:p>
        </p:txBody>
      </p:sp>
    </p:spTree>
    <p:extLst>
      <p:ext uri="{BB962C8B-B14F-4D97-AF65-F5344CB8AC3E}">
        <p14:creationId xmlns:p14="http://schemas.microsoft.com/office/powerpoint/2010/main" val="278801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4C3D4-11D6-453D-BB0D-90E9EB0D6695}"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0A15B-781E-4B3B-85CD-0FEE9D4878FC}" type="slidenum">
              <a:rPr lang="en-IN" smtClean="0"/>
              <a:t>‹#›</a:t>
            </a:fld>
            <a:endParaRPr lang="en-IN"/>
          </a:p>
        </p:txBody>
      </p:sp>
    </p:spTree>
    <p:extLst>
      <p:ext uri="{BB962C8B-B14F-4D97-AF65-F5344CB8AC3E}">
        <p14:creationId xmlns:p14="http://schemas.microsoft.com/office/powerpoint/2010/main" val="1762754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A4C3D4-11D6-453D-BB0D-90E9EB0D6695}"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F0A15B-781E-4B3B-85CD-0FEE9D4878FC}" type="slidenum">
              <a:rPr lang="en-IN" smtClean="0"/>
              <a:t>‹#›</a:t>
            </a:fld>
            <a:endParaRPr lang="en-IN"/>
          </a:p>
        </p:txBody>
      </p:sp>
    </p:spTree>
    <p:extLst>
      <p:ext uri="{BB962C8B-B14F-4D97-AF65-F5344CB8AC3E}">
        <p14:creationId xmlns:p14="http://schemas.microsoft.com/office/powerpoint/2010/main" val="298202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A4C3D4-11D6-453D-BB0D-90E9EB0D6695}" type="datetimeFigureOut">
              <a:rPr lang="en-IN" smtClean="0"/>
              <a:t>19-05-2022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F0A15B-781E-4B3B-85CD-0FEE9D4878FC}" type="slidenum">
              <a:rPr lang="en-IN" smtClean="0"/>
              <a:t>‹#›</a:t>
            </a:fld>
            <a:endParaRPr lang="en-IN"/>
          </a:p>
        </p:txBody>
      </p:sp>
    </p:spTree>
    <p:extLst>
      <p:ext uri="{BB962C8B-B14F-4D97-AF65-F5344CB8AC3E}">
        <p14:creationId xmlns:p14="http://schemas.microsoft.com/office/powerpoint/2010/main" val="16652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A4C3D4-11D6-453D-BB0D-90E9EB0D6695}" type="datetimeFigureOut">
              <a:rPr lang="en-IN" smtClean="0"/>
              <a:t>19-05-2022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F0A15B-781E-4B3B-85CD-0FEE9D4878FC}" type="slidenum">
              <a:rPr lang="en-IN" smtClean="0"/>
              <a:t>‹#›</a:t>
            </a:fld>
            <a:endParaRPr lang="en-IN"/>
          </a:p>
        </p:txBody>
      </p:sp>
    </p:spTree>
    <p:extLst>
      <p:ext uri="{BB962C8B-B14F-4D97-AF65-F5344CB8AC3E}">
        <p14:creationId xmlns:p14="http://schemas.microsoft.com/office/powerpoint/2010/main" val="188028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4C3D4-11D6-453D-BB0D-90E9EB0D6695}" type="datetimeFigureOut">
              <a:rPr lang="en-IN" smtClean="0"/>
              <a:t>19-05-2022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F0A15B-781E-4B3B-85CD-0FEE9D4878FC}" type="slidenum">
              <a:rPr lang="en-IN" smtClean="0"/>
              <a:t>‹#›</a:t>
            </a:fld>
            <a:endParaRPr lang="en-IN"/>
          </a:p>
        </p:txBody>
      </p:sp>
    </p:spTree>
    <p:extLst>
      <p:ext uri="{BB962C8B-B14F-4D97-AF65-F5344CB8AC3E}">
        <p14:creationId xmlns:p14="http://schemas.microsoft.com/office/powerpoint/2010/main" val="220077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A4C3D4-11D6-453D-BB0D-90E9EB0D6695}"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F0A15B-781E-4B3B-85CD-0FEE9D4878FC}" type="slidenum">
              <a:rPr lang="en-IN" smtClean="0"/>
              <a:t>‹#›</a:t>
            </a:fld>
            <a:endParaRPr lang="en-IN"/>
          </a:p>
        </p:txBody>
      </p:sp>
    </p:spTree>
    <p:extLst>
      <p:ext uri="{BB962C8B-B14F-4D97-AF65-F5344CB8AC3E}">
        <p14:creationId xmlns:p14="http://schemas.microsoft.com/office/powerpoint/2010/main" val="1682133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A4C3D4-11D6-453D-BB0D-90E9EB0D6695}"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F0A15B-781E-4B3B-85CD-0FEE9D4878FC}" type="slidenum">
              <a:rPr lang="en-IN" smtClean="0"/>
              <a:t>‹#›</a:t>
            </a:fld>
            <a:endParaRPr lang="en-IN"/>
          </a:p>
        </p:txBody>
      </p:sp>
    </p:spTree>
    <p:extLst>
      <p:ext uri="{BB962C8B-B14F-4D97-AF65-F5344CB8AC3E}">
        <p14:creationId xmlns:p14="http://schemas.microsoft.com/office/powerpoint/2010/main" val="242021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4C3D4-11D6-453D-BB0D-90E9EB0D6695}" type="datetimeFigureOut">
              <a:rPr lang="en-IN" smtClean="0"/>
              <a:t>19-05-2022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F0A15B-781E-4B3B-85CD-0FEE9D4878FC}" type="slidenum">
              <a:rPr lang="en-IN" smtClean="0"/>
              <a:t>‹#›</a:t>
            </a:fld>
            <a:endParaRPr lang="en-IN"/>
          </a:p>
        </p:txBody>
      </p:sp>
    </p:spTree>
    <p:extLst>
      <p:ext uri="{BB962C8B-B14F-4D97-AF65-F5344CB8AC3E}">
        <p14:creationId xmlns:p14="http://schemas.microsoft.com/office/powerpoint/2010/main" val="191642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77874-846E-08C6-E8A7-D92AC0652ED2}"/>
              </a:ext>
            </a:extLst>
          </p:cNvPr>
          <p:cNvSpPr>
            <a:spLocks noGrp="1"/>
          </p:cNvSpPr>
          <p:nvPr>
            <p:ph type="ctrTitle"/>
          </p:nvPr>
        </p:nvSpPr>
        <p:spPr>
          <a:xfrm>
            <a:off x="1390260" y="812801"/>
            <a:ext cx="10112762" cy="2616199"/>
          </a:xfrm>
        </p:spPr>
        <p:txBody>
          <a:bodyPr/>
          <a:lstStyle/>
          <a:p>
            <a:pPr algn="ctr"/>
            <a:r>
              <a:rPr lang="en-IN" dirty="0"/>
              <a:t>Data Engineering – Capstone Project-1</a:t>
            </a:r>
          </a:p>
        </p:txBody>
      </p:sp>
    </p:spTree>
    <p:extLst>
      <p:ext uri="{BB962C8B-B14F-4D97-AF65-F5344CB8AC3E}">
        <p14:creationId xmlns:p14="http://schemas.microsoft.com/office/powerpoint/2010/main" val="3461655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93928-0F12-4BF1-980B-B43DB0E943A4}"/>
              </a:ext>
            </a:extLst>
          </p:cNvPr>
          <p:cNvSpPr>
            <a:spLocks noGrp="1"/>
          </p:cNvSpPr>
          <p:nvPr>
            <p:ph idx="1"/>
          </p:nvPr>
        </p:nvSpPr>
        <p:spPr>
          <a:xfrm>
            <a:off x="1484310" y="989045"/>
            <a:ext cx="10018713" cy="4802155"/>
          </a:xfrm>
        </p:spPr>
        <p:txBody>
          <a:bodyPr anchor="t"/>
          <a:lstStyle/>
          <a:p>
            <a:r>
              <a:rPr lang="en-US" dirty="0"/>
              <a:t>A list showing first name, last_name and hire date for employees who were hired in 1986.</a:t>
            </a:r>
          </a:p>
          <a:p>
            <a:endParaRPr lang="en-IN" dirty="0"/>
          </a:p>
        </p:txBody>
      </p:sp>
      <p:graphicFrame>
        <p:nvGraphicFramePr>
          <p:cNvPr id="4" name="Table 3">
            <a:extLst>
              <a:ext uri="{FF2B5EF4-FFF2-40B4-BE49-F238E27FC236}">
                <a16:creationId xmlns:a16="http://schemas.microsoft.com/office/drawing/2014/main" id="{EF4C04CA-F6D0-F1B5-8DF2-D050DF765E3D}"/>
              </a:ext>
            </a:extLst>
          </p:cNvPr>
          <p:cNvGraphicFramePr>
            <a:graphicFrameLocks noGrp="1"/>
          </p:cNvGraphicFramePr>
          <p:nvPr>
            <p:extLst>
              <p:ext uri="{D42A27DB-BD31-4B8C-83A1-F6EECF244321}">
                <p14:modId xmlns:p14="http://schemas.microsoft.com/office/powerpoint/2010/main" val="1549435860"/>
              </p:ext>
            </p:extLst>
          </p:nvPr>
        </p:nvGraphicFramePr>
        <p:xfrm>
          <a:off x="4048911" y="1851020"/>
          <a:ext cx="4094178" cy="5006980"/>
        </p:xfrm>
        <a:graphic>
          <a:graphicData uri="http://schemas.openxmlformats.org/drawingml/2006/table">
            <a:tbl>
              <a:tblPr>
                <a:tableStyleId>{5C22544A-7EE6-4342-B048-85BDC9FD1C3A}</a:tableStyleId>
              </a:tblPr>
              <a:tblGrid>
                <a:gridCol w="1364726">
                  <a:extLst>
                    <a:ext uri="{9D8B030D-6E8A-4147-A177-3AD203B41FA5}">
                      <a16:colId xmlns:a16="http://schemas.microsoft.com/office/drawing/2014/main" val="2758849555"/>
                    </a:ext>
                  </a:extLst>
                </a:gridCol>
                <a:gridCol w="1364726">
                  <a:extLst>
                    <a:ext uri="{9D8B030D-6E8A-4147-A177-3AD203B41FA5}">
                      <a16:colId xmlns:a16="http://schemas.microsoft.com/office/drawing/2014/main" val="1395689277"/>
                    </a:ext>
                  </a:extLst>
                </a:gridCol>
                <a:gridCol w="1364726">
                  <a:extLst>
                    <a:ext uri="{9D8B030D-6E8A-4147-A177-3AD203B41FA5}">
                      <a16:colId xmlns:a16="http://schemas.microsoft.com/office/drawing/2014/main" val="3127234430"/>
                    </a:ext>
                  </a:extLst>
                </a:gridCol>
              </a:tblGrid>
              <a:tr h="229533">
                <a:tc>
                  <a:txBody>
                    <a:bodyPr/>
                    <a:lstStyle/>
                    <a:p>
                      <a:pPr algn="l" fontAlgn="b"/>
                      <a:r>
                        <a:rPr lang="en-IN" sz="1600" u="none" strike="noStrike">
                          <a:effectLst/>
                        </a:rPr>
                        <a:t>first_name</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last_name</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hire_date</a:t>
                      </a:r>
                      <a:endParaRPr lang="en-IN" sz="1600" b="0" i="0" u="none" strike="noStrike">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2964360121"/>
                  </a:ext>
                </a:extLst>
              </a:tr>
              <a:tr h="229533">
                <a:tc>
                  <a:txBody>
                    <a:bodyPr/>
                    <a:lstStyle/>
                    <a:p>
                      <a:pPr algn="l" fontAlgn="b"/>
                      <a:r>
                        <a:rPr lang="en-IN" sz="1600" u="none" strike="noStrike">
                          <a:effectLst/>
                        </a:rPr>
                        <a:t>Zeydy</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Hutter</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10/10/1986</a:t>
                      </a:r>
                      <a:endParaRPr lang="en-IN" sz="1600" b="0" i="0" u="none" strike="noStrike">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4119060836"/>
                  </a:ext>
                </a:extLst>
              </a:tr>
              <a:tr h="229533">
                <a:tc>
                  <a:txBody>
                    <a:bodyPr/>
                    <a:lstStyle/>
                    <a:p>
                      <a:pPr algn="l" fontAlgn="b"/>
                      <a:r>
                        <a:rPr lang="en-IN" sz="1600" u="none" strike="noStrike">
                          <a:effectLst/>
                        </a:rPr>
                        <a:t>Sachar</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dirty="0">
                          <a:effectLst/>
                        </a:rPr>
                        <a:t>Guenter</a:t>
                      </a:r>
                      <a:endParaRPr lang="en-IN" sz="1600" b="0" i="0" u="none" strike="noStrike" dirty="0">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10/11/1986</a:t>
                      </a:r>
                      <a:endParaRPr lang="en-IN" sz="1600" b="0" i="0" u="none" strike="noStrike">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1946700676"/>
                  </a:ext>
                </a:extLst>
              </a:tr>
              <a:tr h="229533">
                <a:tc>
                  <a:txBody>
                    <a:bodyPr/>
                    <a:lstStyle/>
                    <a:p>
                      <a:pPr algn="l" fontAlgn="b"/>
                      <a:r>
                        <a:rPr lang="en-IN" sz="1600" u="none" strike="noStrike">
                          <a:effectLst/>
                        </a:rPr>
                        <a:t>Xuedong</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dirty="0">
                          <a:effectLst/>
                        </a:rPr>
                        <a:t>Eiter</a:t>
                      </a:r>
                      <a:endParaRPr lang="en-IN" sz="1600" b="0" i="0" u="none" strike="noStrike" dirty="0">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11/11/1986</a:t>
                      </a:r>
                      <a:endParaRPr lang="en-IN" sz="1600" b="0" i="0" u="none" strike="noStrike">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3995517602"/>
                  </a:ext>
                </a:extLst>
              </a:tr>
              <a:tr h="229533">
                <a:tc>
                  <a:txBody>
                    <a:bodyPr/>
                    <a:lstStyle/>
                    <a:p>
                      <a:pPr algn="l" fontAlgn="b"/>
                      <a:r>
                        <a:rPr lang="en-IN" sz="1600" u="none" strike="noStrike">
                          <a:effectLst/>
                        </a:rPr>
                        <a:t>Jinxi</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dirty="0">
                          <a:effectLst/>
                        </a:rPr>
                        <a:t>Luef</a:t>
                      </a:r>
                      <a:endParaRPr lang="en-IN" sz="1600" b="0" i="0" u="none" strike="noStrike" dirty="0">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10/10/1986</a:t>
                      </a:r>
                      <a:endParaRPr lang="en-IN" sz="1600" b="0" i="0" u="none" strike="noStrike">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1234215499"/>
                  </a:ext>
                </a:extLst>
              </a:tr>
              <a:tr h="229533">
                <a:tc>
                  <a:txBody>
                    <a:bodyPr/>
                    <a:lstStyle/>
                    <a:p>
                      <a:pPr algn="l" fontAlgn="b"/>
                      <a:r>
                        <a:rPr lang="en-IN" sz="1600" u="none" strike="noStrike">
                          <a:effectLst/>
                        </a:rPr>
                        <a:t>Kyoichi</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Domenig</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dirty="0">
                          <a:effectLst/>
                        </a:rPr>
                        <a:t>11/10/1986</a:t>
                      </a:r>
                      <a:endParaRPr lang="en-IN" sz="1600" b="0" i="0" u="none" strike="noStrike" dirty="0">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1818595852"/>
                  </a:ext>
                </a:extLst>
              </a:tr>
              <a:tr h="229533">
                <a:tc>
                  <a:txBody>
                    <a:bodyPr/>
                    <a:lstStyle/>
                    <a:p>
                      <a:pPr algn="l" fontAlgn="b"/>
                      <a:r>
                        <a:rPr lang="en-IN" sz="1600" u="none" strike="noStrike">
                          <a:effectLst/>
                        </a:rPr>
                        <a:t>Zvonko</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Stanfel</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dirty="0">
                          <a:effectLst/>
                        </a:rPr>
                        <a:t>11/11/1986</a:t>
                      </a:r>
                      <a:endParaRPr lang="en-IN" sz="1600" b="0" i="0" u="none" strike="noStrike" dirty="0">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4201559402"/>
                  </a:ext>
                </a:extLst>
              </a:tr>
              <a:tr h="229533">
                <a:tc>
                  <a:txBody>
                    <a:bodyPr/>
                    <a:lstStyle/>
                    <a:p>
                      <a:pPr algn="l" fontAlgn="b"/>
                      <a:r>
                        <a:rPr lang="en-IN" sz="1600" u="none" strike="noStrike">
                          <a:effectLst/>
                        </a:rPr>
                        <a:t>Mohammad</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Vesel</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10/11/1986</a:t>
                      </a:r>
                      <a:endParaRPr lang="en-IN" sz="1600" b="0" i="0" u="none" strike="noStrike">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2602150937"/>
                  </a:ext>
                </a:extLst>
              </a:tr>
              <a:tr h="229533">
                <a:tc>
                  <a:txBody>
                    <a:bodyPr/>
                    <a:lstStyle/>
                    <a:p>
                      <a:pPr algn="l" fontAlgn="b"/>
                      <a:r>
                        <a:rPr lang="en-IN" sz="1600" u="none" strike="noStrike">
                          <a:effectLst/>
                        </a:rPr>
                        <a:t>Froduald</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Danecki</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12/10/1986</a:t>
                      </a:r>
                      <a:endParaRPr lang="en-IN" sz="1600" b="0" i="0" u="none" strike="noStrike">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3652282351"/>
                  </a:ext>
                </a:extLst>
              </a:tr>
              <a:tr h="229533">
                <a:tc>
                  <a:txBody>
                    <a:bodyPr/>
                    <a:lstStyle/>
                    <a:p>
                      <a:pPr algn="l" fontAlgn="b"/>
                      <a:r>
                        <a:rPr lang="en-IN" sz="1600" u="none" strike="noStrike">
                          <a:effectLst/>
                        </a:rPr>
                        <a:t>Chiradeep</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Ciolek</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12/10/1986</a:t>
                      </a:r>
                      <a:endParaRPr lang="en-IN" sz="1600" b="0" i="0" u="none" strike="noStrike">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3617555201"/>
                  </a:ext>
                </a:extLst>
              </a:tr>
              <a:tr h="229533">
                <a:tc>
                  <a:txBody>
                    <a:bodyPr/>
                    <a:lstStyle/>
                    <a:p>
                      <a:pPr algn="l" fontAlgn="b"/>
                      <a:r>
                        <a:rPr lang="en-IN" sz="1600" u="none" strike="noStrike">
                          <a:effectLst/>
                        </a:rPr>
                        <a:t>Lijie</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Schlenzig</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11/11/1986</a:t>
                      </a:r>
                      <a:endParaRPr lang="en-IN" sz="1600" b="0" i="0" u="none" strike="noStrike">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1001068119"/>
                  </a:ext>
                </a:extLst>
              </a:tr>
              <a:tr h="229533">
                <a:tc>
                  <a:txBody>
                    <a:bodyPr/>
                    <a:lstStyle/>
                    <a:p>
                      <a:pPr algn="l" fontAlgn="b"/>
                      <a:r>
                        <a:rPr lang="en-IN" sz="1600" u="none" strike="noStrike">
                          <a:effectLst/>
                        </a:rPr>
                        <a:t>Jeane</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Lammel</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11/12/1986</a:t>
                      </a:r>
                      <a:endParaRPr lang="en-IN" sz="1600" b="0" i="0" u="none" strike="noStrike">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3776814944"/>
                  </a:ext>
                </a:extLst>
              </a:tr>
              <a:tr h="229533">
                <a:tc>
                  <a:txBody>
                    <a:bodyPr/>
                    <a:lstStyle/>
                    <a:p>
                      <a:pPr algn="l" fontAlgn="b"/>
                      <a:r>
                        <a:rPr lang="en-IN" sz="1600" u="none" strike="noStrike">
                          <a:effectLst/>
                        </a:rPr>
                        <a:t>Ger</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Baik</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11/12/1986</a:t>
                      </a:r>
                      <a:endParaRPr lang="en-IN" sz="1600" b="0" i="0" u="none" strike="noStrike">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1666822321"/>
                  </a:ext>
                </a:extLst>
              </a:tr>
              <a:tr h="229533">
                <a:tc>
                  <a:txBody>
                    <a:bodyPr/>
                    <a:lstStyle/>
                    <a:p>
                      <a:pPr algn="l" fontAlgn="b"/>
                      <a:r>
                        <a:rPr lang="en-IN" sz="1600" u="none" strike="noStrike">
                          <a:effectLst/>
                        </a:rPr>
                        <a:t>Hongzue</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Mandell</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12/11/1986</a:t>
                      </a:r>
                      <a:endParaRPr lang="en-IN" sz="1600" b="0" i="0" u="none" strike="noStrike">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2455610383"/>
                  </a:ext>
                </a:extLst>
              </a:tr>
              <a:tr h="229533">
                <a:tc>
                  <a:txBody>
                    <a:bodyPr/>
                    <a:lstStyle/>
                    <a:p>
                      <a:pPr algn="l" fontAlgn="b"/>
                      <a:r>
                        <a:rPr lang="en-IN" sz="1600" u="none" strike="noStrike">
                          <a:effectLst/>
                        </a:rPr>
                        <a:t>Chinya</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Lally</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10/10/1986</a:t>
                      </a:r>
                      <a:endParaRPr lang="en-IN" sz="1600" b="0" i="0" u="none" strike="noStrike">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3201104668"/>
                  </a:ext>
                </a:extLst>
              </a:tr>
              <a:tr h="229533">
                <a:tc>
                  <a:txBody>
                    <a:bodyPr/>
                    <a:lstStyle/>
                    <a:p>
                      <a:pPr algn="l" fontAlgn="b"/>
                      <a:r>
                        <a:rPr lang="en-IN" sz="1600" u="none" strike="noStrike">
                          <a:effectLst/>
                        </a:rPr>
                        <a:t>Yaghout</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Verspoor</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10/11/1986</a:t>
                      </a:r>
                      <a:endParaRPr lang="en-IN" sz="1600" b="0" i="0" u="none" strike="noStrike">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2127608927"/>
                  </a:ext>
                </a:extLst>
              </a:tr>
              <a:tr h="229533">
                <a:tc>
                  <a:txBody>
                    <a:bodyPr/>
                    <a:lstStyle/>
                    <a:p>
                      <a:pPr algn="l" fontAlgn="b"/>
                      <a:r>
                        <a:rPr lang="en-IN" sz="1600" u="none" strike="noStrike">
                          <a:effectLst/>
                        </a:rPr>
                        <a:t>Goetz</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Legleitner</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11/10/1986</a:t>
                      </a:r>
                      <a:endParaRPr lang="en-IN" sz="1600" b="0" i="0" u="none" strike="noStrike">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2522772229"/>
                  </a:ext>
                </a:extLst>
              </a:tr>
              <a:tr h="229533">
                <a:tc>
                  <a:txBody>
                    <a:bodyPr/>
                    <a:lstStyle/>
                    <a:p>
                      <a:pPr algn="l" fontAlgn="b"/>
                      <a:r>
                        <a:rPr lang="en-IN" sz="1600" u="none" strike="noStrike">
                          <a:effectLst/>
                        </a:rPr>
                        <a:t>Nakhoon</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Malabarba</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10/11/1986</a:t>
                      </a:r>
                      <a:endParaRPr lang="en-IN" sz="1600" b="0" i="0" u="none" strike="noStrike">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700678828"/>
                  </a:ext>
                </a:extLst>
              </a:tr>
              <a:tr h="229533">
                <a:tc>
                  <a:txBody>
                    <a:bodyPr/>
                    <a:lstStyle/>
                    <a:p>
                      <a:pPr algn="l" fontAlgn="b"/>
                      <a:r>
                        <a:rPr lang="en-IN" sz="1600" u="none" strike="noStrike">
                          <a:effectLst/>
                        </a:rPr>
                        <a:t>Izaskun</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Bernick</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11/11/1986</a:t>
                      </a:r>
                      <a:endParaRPr lang="en-IN" sz="1600" b="0" i="0" u="none" strike="noStrike">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1045032695"/>
                  </a:ext>
                </a:extLst>
              </a:tr>
              <a:tr h="229533">
                <a:tc>
                  <a:txBody>
                    <a:bodyPr/>
                    <a:lstStyle/>
                    <a:p>
                      <a:pPr algn="l" fontAlgn="b"/>
                      <a:r>
                        <a:rPr lang="en-IN" sz="1600" u="none" strike="noStrike">
                          <a:effectLst/>
                        </a:rPr>
                        <a:t>Navin</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a:effectLst/>
                        </a:rPr>
                        <a:t>Strooper</a:t>
                      </a:r>
                      <a:endParaRPr lang="en-IN" sz="1600" b="0" i="0" u="none" strike="noStrike">
                        <a:solidFill>
                          <a:srgbClr val="000000"/>
                        </a:solidFill>
                        <a:effectLst/>
                        <a:latin typeface="Calibri" panose="020F0502020204030204" pitchFamily="34" charset="0"/>
                      </a:endParaRPr>
                    </a:p>
                  </a:txBody>
                  <a:tcPr marL="6509" marR="6509" marT="6509" marB="0" anchor="b"/>
                </a:tc>
                <a:tc>
                  <a:txBody>
                    <a:bodyPr/>
                    <a:lstStyle/>
                    <a:p>
                      <a:pPr algn="l" fontAlgn="b"/>
                      <a:r>
                        <a:rPr lang="en-IN" sz="1600" u="none" strike="noStrike" dirty="0">
                          <a:effectLst/>
                        </a:rPr>
                        <a:t>10/10/1986</a:t>
                      </a:r>
                      <a:endParaRPr lang="en-IN" sz="1600" b="0" i="0" u="none" strike="noStrike" dirty="0">
                        <a:solidFill>
                          <a:srgbClr val="000000"/>
                        </a:solidFill>
                        <a:effectLst/>
                        <a:latin typeface="Calibri" panose="020F0502020204030204" pitchFamily="34" charset="0"/>
                      </a:endParaRPr>
                    </a:p>
                  </a:txBody>
                  <a:tcPr marL="6509" marR="6509" marT="6509" marB="0" anchor="b"/>
                </a:tc>
                <a:extLst>
                  <a:ext uri="{0D108BD9-81ED-4DB2-BD59-A6C34878D82A}">
                    <a16:rowId xmlns:a16="http://schemas.microsoft.com/office/drawing/2014/main" val="2314398894"/>
                  </a:ext>
                </a:extLst>
              </a:tr>
            </a:tbl>
          </a:graphicData>
        </a:graphic>
      </p:graphicFrame>
    </p:spTree>
    <p:extLst>
      <p:ext uri="{BB962C8B-B14F-4D97-AF65-F5344CB8AC3E}">
        <p14:creationId xmlns:p14="http://schemas.microsoft.com/office/powerpoint/2010/main" val="2386000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BCB6C-C81D-73DF-F205-2C4F4905504D}"/>
              </a:ext>
            </a:extLst>
          </p:cNvPr>
          <p:cNvSpPr>
            <a:spLocks noGrp="1"/>
          </p:cNvSpPr>
          <p:nvPr>
            <p:ph type="title"/>
          </p:nvPr>
        </p:nvSpPr>
        <p:spPr/>
        <p:txBody>
          <a:bodyPr>
            <a:noAutofit/>
          </a:bodyPr>
          <a:lstStyle/>
          <a:p>
            <a:r>
              <a:rPr lang="en-US" sz="2800" dirty="0"/>
              <a:t>A list showing the manager of each department with the following information: department number, department name, the manager's employee number, last name, first name.</a:t>
            </a:r>
            <a:endParaRPr lang="en-IN" sz="2800" dirty="0"/>
          </a:p>
        </p:txBody>
      </p:sp>
      <p:graphicFrame>
        <p:nvGraphicFramePr>
          <p:cNvPr id="4" name="Content Placeholder 3">
            <a:extLst>
              <a:ext uri="{FF2B5EF4-FFF2-40B4-BE49-F238E27FC236}">
                <a16:creationId xmlns:a16="http://schemas.microsoft.com/office/drawing/2014/main" id="{99423EFE-52FB-142F-C971-5B2E8285F07B}"/>
              </a:ext>
            </a:extLst>
          </p:cNvPr>
          <p:cNvGraphicFramePr>
            <a:graphicFrameLocks noGrp="1"/>
          </p:cNvGraphicFramePr>
          <p:nvPr>
            <p:ph idx="1"/>
            <p:extLst>
              <p:ext uri="{D42A27DB-BD31-4B8C-83A1-F6EECF244321}">
                <p14:modId xmlns:p14="http://schemas.microsoft.com/office/powerpoint/2010/main" val="1405564503"/>
              </p:ext>
            </p:extLst>
          </p:nvPr>
        </p:nvGraphicFramePr>
        <p:xfrm>
          <a:off x="2808074" y="2341986"/>
          <a:ext cx="7371185" cy="4303155"/>
        </p:xfrm>
        <a:graphic>
          <a:graphicData uri="http://schemas.openxmlformats.org/drawingml/2006/table">
            <a:tbl>
              <a:tblPr>
                <a:tableStyleId>{5C22544A-7EE6-4342-B048-85BDC9FD1C3A}</a:tableStyleId>
              </a:tblPr>
              <a:tblGrid>
                <a:gridCol w="1474237">
                  <a:extLst>
                    <a:ext uri="{9D8B030D-6E8A-4147-A177-3AD203B41FA5}">
                      <a16:colId xmlns:a16="http://schemas.microsoft.com/office/drawing/2014/main" val="2316696801"/>
                    </a:ext>
                  </a:extLst>
                </a:gridCol>
                <a:gridCol w="1474237">
                  <a:extLst>
                    <a:ext uri="{9D8B030D-6E8A-4147-A177-3AD203B41FA5}">
                      <a16:colId xmlns:a16="http://schemas.microsoft.com/office/drawing/2014/main" val="3938772772"/>
                    </a:ext>
                  </a:extLst>
                </a:gridCol>
                <a:gridCol w="1474237">
                  <a:extLst>
                    <a:ext uri="{9D8B030D-6E8A-4147-A177-3AD203B41FA5}">
                      <a16:colId xmlns:a16="http://schemas.microsoft.com/office/drawing/2014/main" val="1415501915"/>
                    </a:ext>
                  </a:extLst>
                </a:gridCol>
                <a:gridCol w="1474237">
                  <a:extLst>
                    <a:ext uri="{9D8B030D-6E8A-4147-A177-3AD203B41FA5}">
                      <a16:colId xmlns:a16="http://schemas.microsoft.com/office/drawing/2014/main" val="927783923"/>
                    </a:ext>
                  </a:extLst>
                </a:gridCol>
                <a:gridCol w="1474237">
                  <a:extLst>
                    <a:ext uri="{9D8B030D-6E8A-4147-A177-3AD203B41FA5}">
                      <a16:colId xmlns:a16="http://schemas.microsoft.com/office/drawing/2014/main" val="3617348607"/>
                    </a:ext>
                  </a:extLst>
                </a:gridCol>
              </a:tblGrid>
              <a:tr h="195216">
                <a:tc>
                  <a:txBody>
                    <a:bodyPr/>
                    <a:lstStyle/>
                    <a:p>
                      <a:pPr algn="ctr" fontAlgn="b"/>
                      <a:r>
                        <a:rPr lang="en-IN" sz="1400" u="none" strike="noStrike">
                          <a:effectLst/>
                        </a:rPr>
                        <a:t>dept_no</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dept_name</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emp_no</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last_name</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first_name</a:t>
                      </a:r>
                      <a:endParaRPr lang="en-IN" sz="1400" b="0" i="0" u="none" strike="noStrike">
                        <a:solidFill>
                          <a:srgbClr val="000000"/>
                        </a:solidFill>
                        <a:effectLst/>
                        <a:latin typeface="Calibri" panose="020F0502020204030204" pitchFamily="34" charset="0"/>
                      </a:endParaRPr>
                    </a:p>
                  </a:txBody>
                  <a:tcPr marL="5895" marR="5895" marT="5895" marB="0" anchor="b"/>
                </a:tc>
                <a:extLst>
                  <a:ext uri="{0D108BD9-81ED-4DB2-BD59-A6C34878D82A}">
                    <a16:rowId xmlns:a16="http://schemas.microsoft.com/office/drawing/2014/main" val="3846828480"/>
                  </a:ext>
                </a:extLst>
              </a:tr>
              <a:tr h="195216">
                <a:tc>
                  <a:txBody>
                    <a:bodyPr/>
                    <a:lstStyle/>
                    <a:p>
                      <a:pPr algn="ctr" fontAlgn="b"/>
                      <a:r>
                        <a:rPr lang="en-IN" sz="1400" u="none" strike="noStrike">
                          <a:effectLst/>
                        </a:rPr>
                        <a:t>d001</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"Marketing"</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dirty="0">
                          <a:effectLst/>
                        </a:rPr>
                        <a:t>110039</a:t>
                      </a:r>
                      <a:endParaRPr lang="en-IN" sz="1400" b="0" i="0" u="none" strike="noStrike" dirty="0">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Minakawa</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Vishwani</a:t>
                      </a:r>
                      <a:endParaRPr lang="en-IN" sz="1400" b="0" i="0" u="none" strike="noStrike">
                        <a:solidFill>
                          <a:srgbClr val="000000"/>
                        </a:solidFill>
                        <a:effectLst/>
                        <a:latin typeface="Calibri" panose="020F0502020204030204" pitchFamily="34" charset="0"/>
                      </a:endParaRPr>
                    </a:p>
                  </a:txBody>
                  <a:tcPr marL="5895" marR="5895" marT="5895" marB="0" anchor="b"/>
                </a:tc>
                <a:extLst>
                  <a:ext uri="{0D108BD9-81ED-4DB2-BD59-A6C34878D82A}">
                    <a16:rowId xmlns:a16="http://schemas.microsoft.com/office/drawing/2014/main" val="2205613127"/>
                  </a:ext>
                </a:extLst>
              </a:tr>
              <a:tr h="195216">
                <a:tc>
                  <a:txBody>
                    <a:bodyPr/>
                    <a:lstStyle/>
                    <a:p>
                      <a:pPr algn="ctr" fontAlgn="b"/>
                      <a:r>
                        <a:rPr lang="en-IN" sz="1400" u="none" strike="noStrike">
                          <a:effectLst/>
                        </a:rPr>
                        <a:t>d001</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"Marketing"</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110022</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Markovitch</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Margareta</a:t>
                      </a:r>
                      <a:endParaRPr lang="en-IN" sz="1400" b="0" i="0" u="none" strike="noStrike">
                        <a:solidFill>
                          <a:srgbClr val="000000"/>
                        </a:solidFill>
                        <a:effectLst/>
                        <a:latin typeface="Calibri" panose="020F0502020204030204" pitchFamily="34" charset="0"/>
                      </a:endParaRPr>
                    </a:p>
                  </a:txBody>
                  <a:tcPr marL="5895" marR="5895" marT="5895" marB="0" anchor="b"/>
                </a:tc>
                <a:extLst>
                  <a:ext uri="{0D108BD9-81ED-4DB2-BD59-A6C34878D82A}">
                    <a16:rowId xmlns:a16="http://schemas.microsoft.com/office/drawing/2014/main" val="96063350"/>
                  </a:ext>
                </a:extLst>
              </a:tr>
              <a:tr h="195216">
                <a:tc>
                  <a:txBody>
                    <a:bodyPr/>
                    <a:lstStyle/>
                    <a:p>
                      <a:pPr algn="ctr" fontAlgn="b"/>
                      <a:r>
                        <a:rPr lang="en-IN" sz="1400" u="none" strike="noStrike">
                          <a:effectLst/>
                        </a:rPr>
                        <a:t>d002</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"Finance"</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110114</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Legleitner</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Isamu</a:t>
                      </a:r>
                      <a:endParaRPr lang="en-IN" sz="1400" b="0" i="0" u="none" strike="noStrike">
                        <a:solidFill>
                          <a:srgbClr val="000000"/>
                        </a:solidFill>
                        <a:effectLst/>
                        <a:latin typeface="Calibri" panose="020F0502020204030204" pitchFamily="34" charset="0"/>
                      </a:endParaRPr>
                    </a:p>
                  </a:txBody>
                  <a:tcPr marL="5895" marR="5895" marT="5895" marB="0" anchor="b"/>
                </a:tc>
                <a:extLst>
                  <a:ext uri="{0D108BD9-81ED-4DB2-BD59-A6C34878D82A}">
                    <a16:rowId xmlns:a16="http://schemas.microsoft.com/office/drawing/2014/main" val="646982501"/>
                  </a:ext>
                </a:extLst>
              </a:tr>
              <a:tr h="195216">
                <a:tc>
                  <a:txBody>
                    <a:bodyPr/>
                    <a:lstStyle/>
                    <a:p>
                      <a:pPr algn="ctr" fontAlgn="b"/>
                      <a:r>
                        <a:rPr lang="en-IN" sz="1400" u="none" strike="noStrike">
                          <a:effectLst/>
                        </a:rPr>
                        <a:t>d002</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"Finance"</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110085</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Alpin</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Ebru</a:t>
                      </a:r>
                      <a:endParaRPr lang="en-IN" sz="1400" b="0" i="0" u="none" strike="noStrike">
                        <a:solidFill>
                          <a:srgbClr val="000000"/>
                        </a:solidFill>
                        <a:effectLst/>
                        <a:latin typeface="Calibri" panose="020F0502020204030204" pitchFamily="34" charset="0"/>
                      </a:endParaRPr>
                    </a:p>
                  </a:txBody>
                  <a:tcPr marL="5895" marR="5895" marT="5895" marB="0" anchor="b"/>
                </a:tc>
                <a:extLst>
                  <a:ext uri="{0D108BD9-81ED-4DB2-BD59-A6C34878D82A}">
                    <a16:rowId xmlns:a16="http://schemas.microsoft.com/office/drawing/2014/main" val="1463048780"/>
                  </a:ext>
                </a:extLst>
              </a:tr>
              <a:tr h="374376">
                <a:tc>
                  <a:txBody>
                    <a:bodyPr/>
                    <a:lstStyle/>
                    <a:p>
                      <a:pPr algn="ctr" fontAlgn="b"/>
                      <a:r>
                        <a:rPr lang="en-IN" sz="1400" u="none" strike="noStrike">
                          <a:effectLst/>
                        </a:rPr>
                        <a:t>d003</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"Human Resources"</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110228</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Sigstam</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Karsten</a:t>
                      </a:r>
                      <a:endParaRPr lang="en-IN" sz="1400" b="0" i="0" u="none" strike="noStrike">
                        <a:solidFill>
                          <a:srgbClr val="000000"/>
                        </a:solidFill>
                        <a:effectLst/>
                        <a:latin typeface="Calibri" panose="020F0502020204030204" pitchFamily="34" charset="0"/>
                      </a:endParaRPr>
                    </a:p>
                  </a:txBody>
                  <a:tcPr marL="5895" marR="5895" marT="5895" marB="0" anchor="b"/>
                </a:tc>
                <a:extLst>
                  <a:ext uri="{0D108BD9-81ED-4DB2-BD59-A6C34878D82A}">
                    <a16:rowId xmlns:a16="http://schemas.microsoft.com/office/drawing/2014/main" val="2434157523"/>
                  </a:ext>
                </a:extLst>
              </a:tr>
              <a:tr h="374376">
                <a:tc>
                  <a:txBody>
                    <a:bodyPr/>
                    <a:lstStyle/>
                    <a:p>
                      <a:pPr algn="ctr" fontAlgn="b"/>
                      <a:r>
                        <a:rPr lang="en-IN" sz="1400" u="none" strike="noStrike">
                          <a:effectLst/>
                        </a:rPr>
                        <a:t>d003</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dirty="0">
                          <a:effectLst/>
                        </a:rPr>
                        <a:t>"Human Resources"</a:t>
                      </a:r>
                      <a:endParaRPr lang="en-IN" sz="1400" b="0" i="0" u="none" strike="noStrike" dirty="0">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110183</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Ossenbruggen</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Shirish</a:t>
                      </a:r>
                      <a:endParaRPr lang="en-IN" sz="1400" b="0" i="0" u="none" strike="noStrike">
                        <a:solidFill>
                          <a:srgbClr val="000000"/>
                        </a:solidFill>
                        <a:effectLst/>
                        <a:latin typeface="Calibri" panose="020F0502020204030204" pitchFamily="34" charset="0"/>
                      </a:endParaRPr>
                    </a:p>
                  </a:txBody>
                  <a:tcPr marL="5895" marR="5895" marT="5895" marB="0" anchor="b"/>
                </a:tc>
                <a:extLst>
                  <a:ext uri="{0D108BD9-81ED-4DB2-BD59-A6C34878D82A}">
                    <a16:rowId xmlns:a16="http://schemas.microsoft.com/office/drawing/2014/main" val="1063243052"/>
                  </a:ext>
                </a:extLst>
              </a:tr>
              <a:tr h="195216">
                <a:tc>
                  <a:txBody>
                    <a:bodyPr/>
                    <a:lstStyle/>
                    <a:p>
                      <a:pPr algn="ctr" fontAlgn="b"/>
                      <a:r>
                        <a:rPr lang="en-IN" sz="1400" u="none" strike="noStrike">
                          <a:effectLst/>
                        </a:rPr>
                        <a:t>d004</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"Production"</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110420</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Ghazalie</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Oscar</a:t>
                      </a:r>
                      <a:endParaRPr lang="en-IN" sz="1400" b="0" i="0" u="none" strike="noStrike">
                        <a:solidFill>
                          <a:srgbClr val="000000"/>
                        </a:solidFill>
                        <a:effectLst/>
                        <a:latin typeface="Calibri" panose="020F0502020204030204" pitchFamily="34" charset="0"/>
                      </a:endParaRPr>
                    </a:p>
                  </a:txBody>
                  <a:tcPr marL="5895" marR="5895" marT="5895" marB="0" anchor="b"/>
                </a:tc>
                <a:extLst>
                  <a:ext uri="{0D108BD9-81ED-4DB2-BD59-A6C34878D82A}">
                    <a16:rowId xmlns:a16="http://schemas.microsoft.com/office/drawing/2014/main" val="2467851418"/>
                  </a:ext>
                </a:extLst>
              </a:tr>
              <a:tr h="195216">
                <a:tc>
                  <a:txBody>
                    <a:bodyPr/>
                    <a:lstStyle/>
                    <a:p>
                      <a:pPr algn="ctr" fontAlgn="b"/>
                      <a:r>
                        <a:rPr lang="en-IN" sz="1400" u="none" strike="noStrike">
                          <a:effectLst/>
                        </a:rPr>
                        <a:t>d004</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"Production"</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110386</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Kieras</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Shem</a:t>
                      </a:r>
                      <a:endParaRPr lang="en-IN" sz="1400" b="0" i="0" u="none" strike="noStrike">
                        <a:solidFill>
                          <a:srgbClr val="000000"/>
                        </a:solidFill>
                        <a:effectLst/>
                        <a:latin typeface="Calibri" panose="020F0502020204030204" pitchFamily="34" charset="0"/>
                      </a:endParaRPr>
                    </a:p>
                  </a:txBody>
                  <a:tcPr marL="5895" marR="5895" marT="5895" marB="0" anchor="b"/>
                </a:tc>
                <a:extLst>
                  <a:ext uri="{0D108BD9-81ED-4DB2-BD59-A6C34878D82A}">
                    <a16:rowId xmlns:a16="http://schemas.microsoft.com/office/drawing/2014/main" val="984103727"/>
                  </a:ext>
                </a:extLst>
              </a:tr>
              <a:tr h="195216">
                <a:tc>
                  <a:txBody>
                    <a:bodyPr/>
                    <a:lstStyle/>
                    <a:p>
                      <a:pPr algn="ctr" fontAlgn="b"/>
                      <a:r>
                        <a:rPr lang="en-IN" sz="1400" u="none" strike="noStrike">
                          <a:effectLst/>
                        </a:rPr>
                        <a:t>d004</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"Production"</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110344</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Cools</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Rosine</a:t>
                      </a:r>
                      <a:endParaRPr lang="en-IN" sz="1400" b="0" i="0" u="none" strike="noStrike">
                        <a:solidFill>
                          <a:srgbClr val="000000"/>
                        </a:solidFill>
                        <a:effectLst/>
                        <a:latin typeface="Calibri" panose="020F0502020204030204" pitchFamily="34" charset="0"/>
                      </a:endParaRPr>
                    </a:p>
                  </a:txBody>
                  <a:tcPr marL="5895" marR="5895" marT="5895" marB="0" anchor="b"/>
                </a:tc>
                <a:extLst>
                  <a:ext uri="{0D108BD9-81ED-4DB2-BD59-A6C34878D82A}">
                    <a16:rowId xmlns:a16="http://schemas.microsoft.com/office/drawing/2014/main" val="1755170592"/>
                  </a:ext>
                </a:extLst>
              </a:tr>
              <a:tr h="195216">
                <a:tc>
                  <a:txBody>
                    <a:bodyPr/>
                    <a:lstStyle/>
                    <a:p>
                      <a:pPr algn="ctr" fontAlgn="b"/>
                      <a:r>
                        <a:rPr lang="en-IN" sz="1400" u="none" strike="noStrike">
                          <a:effectLst/>
                        </a:rPr>
                        <a:t>d004</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"Production"</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110303</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Wegerle</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Krassimir</a:t>
                      </a:r>
                      <a:endParaRPr lang="en-IN" sz="1400" b="0" i="0" u="none" strike="noStrike">
                        <a:solidFill>
                          <a:srgbClr val="000000"/>
                        </a:solidFill>
                        <a:effectLst/>
                        <a:latin typeface="Calibri" panose="020F0502020204030204" pitchFamily="34" charset="0"/>
                      </a:endParaRPr>
                    </a:p>
                  </a:txBody>
                  <a:tcPr marL="5895" marR="5895" marT="5895" marB="0" anchor="b"/>
                </a:tc>
                <a:extLst>
                  <a:ext uri="{0D108BD9-81ED-4DB2-BD59-A6C34878D82A}">
                    <a16:rowId xmlns:a16="http://schemas.microsoft.com/office/drawing/2014/main" val="1886443818"/>
                  </a:ext>
                </a:extLst>
              </a:tr>
              <a:tr h="317086">
                <a:tc>
                  <a:txBody>
                    <a:bodyPr/>
                    <a:lstStyle/>
                    <a:p>
                      <a:pPr algn="ctr" fontAlgn="b"/>
                      <a:r>
                        <a:rPr lang="en-IN" sz="1400" u="none" strike="noStrike">
                          <a:effectLst/>
                        </a:rPr>
                        <a:t>d005</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"development"</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110567</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DasSarma</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Leon</a:t>
                      </a:r>
                      <a:endParaRPr lang="en-IN" sz="1400" b="0" i="0" u="none" strike="noStrike">
                        <a:solidFill>
                          <a:srgbClr val="000000"/>
                        </a:solidFill>
                        <a:effectLst/>
                        <a:latin typeface="Calibri" panose="020F0502020204030204" pitchFamily="34" charset="0"/>
                      </a:endParaRPr>
                    </a:p>
                  </a:txBody>
                  <a:tcPr marL="5895" marR="5895" marT="5895" marB="0" anchor="b"/>
                </a:tc>
                <a:extLst>
                  <a:ext uri="{0D108BD9-81ED-4DB2-BD59-A6C34878D82A}">
                    <a16:rowId xmlns:a16="http://schemas.microsoft.com/office/drawing/2014/main" val="2837567709"/>
                  </a:ext>
                </a:extLst>
              </a:tr>
              <a:tr h="317086">
                <a:tc>
                  <a:txBody>
                    <a:bodyPr/>
                    <a:lstStyle/>
                    <a:p>
                      <a:pPr algn="ctr" fontAlgn="b"/>
                      <a:r>
                        <a:rPr lang="en-IN" sz="1400" u="none" strike="noStrike">
                          <a:effectLst/>
                        </a:rPr>
                        <a:t>d005</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"development"</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110511</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Hagimont</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DeForest</a:t>
                      </a:r>
                      <a:endParaRPr lang="en-IN" sz="1400" b="0" i="0" u="none" strike="noStrike">
                        <a:solidFill>
                          <a:srgbClr val="000000"/>
                        </a:solidFill>
                        <a:effectLst/>
                        <a:latin typeface="Calibri" panose="020F0502020204030204" pitchFamily="34" charset="0"/>
                      </a:endParaRPr>
                    </a:p>
                  </a:txBody>
                  <a:tcPr marL="5895" marR="5895" marT="5895" marB="0" anchor="b"/>
                </a:tc>
                <a:extLst>
                  <a:ext uri="{0D108BD9-81ED-4DB2-BD59-A6C34878D82A}">
                    <a16:rowId xmlns:a16="http://schemas.microsoft.com/office/drawing/2014/main" val="2562974191"/>
                  </a:ext>
                </a:extLst>
              </a:tr>
              <a:tr h="473468">
                <a:tc>
                  <a:txBody>
                    <a:bodyPr/>
                    <a:lstStyle/>
                    <a:p>
                      <a:pPr algn="ctr" fontAlgn="b"/>
                      <a:r>
                        <a:rPr lang="en-IN" sz="1400" u="none" strike="noStrike">
                          <a:effectLst/>
                        </a:rPr>
                        <a:t>d006</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"Quality Management"</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110854</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Pesch</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Dung</a:t>
                      </a:r>
                      <a:endParaRPr lang="en-IN" sz="1400" b="0" i="0" u="none" strike="noStrike">
                        <a:solidFill>
                          <a:srgbClr val="000000"/>
                        </a:solidFill>
                        <a:effectLst/>
                        <a:latin typeface="Calibri" panose="020F0502020204030204" pitchFamily="34" charset="0"/>
                      </a:endParaRPr>
                    </a:p>
                  </a:txBody>
                  <a:tcPr marL="5895" marR="5895" marT="5895" marB="0" anchor="b"/>
                </a:tc>
                <a:extLst>
                  <a:ext uri="{0D108BD9-81ED-4DB2-BD59-A6C34878D82A}">
                    <a16:rowId xmlns:a16="http://schemas.microsoft.com/office/drawing/2014/main" val="2563130128"/>
                  </a:ext>
                </a:extLst>
              </a:tr>
              <a:tr h="473468">
                <a:tc>
                  <a:txBody>
                    <a:bodyPr/>
                    <a:lstStyle/>
                    <a:p>
                      <a:pPr algn="ctr" fontAlgn="b"/>
                      <a:r>
                        <a:rPr lang="en-IN" sz="1400" u="none" strike="noStrike">
                          <a:effectLst/>
                        </a:rPr>
                        <a:t>d006</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"Quality Management"</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110800</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a:effectLst/>
                        </a:rPr>
                        <a:t>Quadeer</a:t>
                      </a:r>
                      <a:endParaRPr lang="en-IN" sz="1400" b="0" i="0" u="none" strike="noStrike">
                        <a:solidFill>
                          <a:srgbClr val="000000"/>
                        </a:solidFill>
                        <a:effectLst/>
                        <a:latin typeface="Calibri" panose="020F0502020204030204" pitchFamily="34" charset="0"/>
                      </a:endParaRPr>
                    </a:p>
                  </a:txBody>
                  <a:tcPr marL="5895" marR="5895" marT="5895" marB="0" anchor="b"/>
                </a:tc>
                <a:tc>
                  <a:txBody>
                    <a:bodyPr/>
                    <a:lstStyle/>
                    <a:p>
                      <a:pPr algn="ctr" fontAlgn="b"/>
                      <a:r>
                        <a:rPr lang="en-IN" sz="1400" u="none" strike="noStrike" dirty="0">
                          <a:effectLst/>
                        </a:rPr>
                        <a:t>Sanjoy</a:t>
                      </a:r>
                      <a:endParaRPr lang="en-IN" sz="1400" b="0" i="0" u="none" strike="noStrike" dirty="0">
                        <a:solidFill>
                          <a:srgbClr val="000000"/>
                        </a:solidFill>
                        <a:effectLst/>
                        <a:latin typeface="Calibri" panose="020F0502020204030204" pitchFamily="34" charset="0"/>
                      </a:endParaRPr>
                    </a:p>
                  </a:txBody>
                  <a:tcPr marL="5895" marR="5895" marT="5895" marB="0" anchor="b"/>
                </a:tc>
                <a:extLst>
                  <a:ext uri="{0D108BD9-81ED-4DB2-BD59-A6C34878D82A}">
                    <a16:rowId xmlns:a16="http://schemas.microsoft.com/office/drawing/2014/main" val="594930905"/>
                  </a:ext>
                </a:extLst>
              </a:tr>
            </a:tbl>
          </a:graphicData>
        </a:graphic>
      </p:graphicFrame>
    </p:spTree>
    <p:extLst>
      <p:ext uri="{BB962C8B-B14F-4D97-AF65-F5344CB8AC3E}">
        <p14:creationId xmlns:p14="http://schemas.microsoft.com/office/powerpoint/2010/main" val="1976895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C754-2EF0-883F-912C-A8F7A723B3FE}"/>
              </a:ext>
            </a:extLst>
          </p:cNvPr>
          <p:cNvSpPr>
            <a:spLocks noGrp="1"/>
          </p:cNvSpPr>
          <p:nvPr>
            <p:ph type="title"/>
          </p:nvPr>
        </p:nvSpPr>
        <p:spPr/>
        <p:txBody>
          <a:bodyPr>
            <a:normAutofit/>
          </a:bodyPr>
          <a:lstStyle/>
          <a:p>
            <a:r>
              <a:rPr lang="en-US" sz="2800" dirty="0"/>
              <a:t>A list showing first name, last name, and sex of employees whose first name is 'Hercules’ and last name begin with 'B'</a:t>
            </a:r>
            <a:endParaRPr lang="en-IN" sz="2800" dirty="0"/>
          </a:p>
        </p:txBody>
      </p:sp>
      <p:graphicFrame>
        <p:nvGraphicFramePr>
          <p:cNvPr id="5" name="Content Placeholder 4">
            <a:extLst>
              <a:ext uri="{FF2B5EF4-FFF2-40B4-BE49-F238E27FC236}">
                <a16:creationId xmlns:a16="http://schemas.microsoft.com/office/drawing/2014/main" id="{175FDC10-4A49-CEB3-B500-EE7155B71718}"/>
              </a:ext>
            </a:extLst>
          </p:cNvPr>
          <p:cNvGraphicFramePr>
            <a:graphicFrameLocks noGrp="1"/>
          </p:cNvGraphicFramePr>
          <p:nvPr>
            <p:ph idx="1"/>
            <p:extLst>
              <p:ext uri="{D42A27DB-BD31-4B8C-83A1-F6EECF244321}">
                <p14:modId xmlns:p14="http://schemas.microsoft.com/office/powerpoint/2010/main" val="1980554225"/>
              </p:ext>
            </p:extLst>
          </p:nvPr>
        </p:nvGraphicFramePr>
        <p:xfrm>
          <a:off x="3810000" y="2209802"/>
          <a:ext cx="4572000" cy="4419600"/>
        </p:xfrm>
        <a:graphic>
          <a:graphicData uri="http://schemas.openxmlformats.org/drawingml/2006/table">
            <a:tbl>
              <a:tblPr>
                <a:tableStyleId>{5C22544A-7EE6-4342-B048-85BDC9FD1C3A}</a:tableStyleId>
              </a:tblPr>
              <a:tblGrid>
                <a:gridCol w="1524000">
                  <a:extLst>
                    <a:ext uri="{9D8B030D-6E8A-4147-A177-3AD203B41FA5}">
                      <a16:colId xmlns:a16="http://schemas.microsoft.com/office/drawing/2014/main" val="4171529831"/>
                    </a:ext>
                  </a:extLst>
                </a:gridCol>
                <a:gridCol w="1524000">
                  <a:extLst>
                    <a:ext uri="{9D8B030D-6E8A-4147-A177-3AD203B41FA5}">
                      <a16:colId xmlns:a16="http://schemas.microsoft.com/office/drawing/2014/main" val="3828705869"/>
                    </a:ext>
                  </a:extLst>
                </a:gridCol>
                <a:gridCol w="1524000">
                  <a:extLst>
                    <a:ext uri="{9D8B030D-6E8A-4147-A177-3AD203B41FA5}">
                      <a16:colId xmlns:a16="http://schemas.microsoft.com/office/drawing/2014/main" val="2245904995"/>
                    </a:ext>
                  </a:extLst>
                </a:gridCol>
              </a:tblGrid>
              <a:tr h="294640">
                <a:tc>
                  <a:txBody>
                    <a:bodyPr/>
                    <a:lstStyle/>
                    <a:p>
                      <a:pPr algn="ctr" fontAlgn="b"/>
                      <a:r>
                        <a:rPr lang="en-IN" sz="1600" u="none" strike="noStrike">
                          <a:effectLst/>
                        </a:rPr>
                        <a:t>first_name</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last_name</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sex</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95764842"/>
                  </a:ext>
                </a:extLst>
              </a:tr>
              <a:tr h="294640">
                <a:tc>
                  <a:txBody>
                    <a:bodyPr/>
                    <a:lstStyle/>
                    <a:p>
                      <a:pPr algn="ctr" fontAlgn="b"/>
                      <a:r>
                        <a:rPr lang="en-IN" sz="1600" u="none" strike="noStrike">
                          <a:effectLst/>
                        </a:rPr>
                        <a:t>Hercules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Bernatsky</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M</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59451347"/>
                  </a:ext>
                </a:extLst>
              </a:tr>
              <a:tr h="294640">
                <a:tc>
                  <a:txBody>
                    <a:bodyPr/>
                    <a:lstStyle/>
                    <a:p>
                      <a:pPr algn="ctr" fontAlgn="b"/>
                      <a:r>
                        <a:rPr lang="en-IN" sz="1600" u="none" strike="noStrike">
                          <a:effectLst/>
                        </a:rPr>
                        <a:t>Hercules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Bail</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F</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8062882"/>
                  </a:ext>
                </a:extLst>
              </a:tr>
              <a:tr h="294640">
                <a:tc>
                  <a:txBody>
                    <a:bodyPr/>
                    <a:lstStyle/>
                    <a:p>
                      <a:pPr algn="ctr" fontAlgn="b"/>
                      <a:r>
                        <a:rPr lang="en-IN" sz="1600" u="none" strike="noStrike">
                          <a:effectLst/>
                        </a:rPr>
                        <a:t>Hercules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Birge</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F</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82703134"/>
                  </a:ext>
                </a:extLst>
              </a:tr>
              <a:tr h="294640">
                <a:tc>
                  <a:txBody>
                    <a:bodyPr/>
                    <a:lstStyle/>
                    <a:p>
                      <a:pPr algn="ctr" fontAlgn="b"/>
                      <a:r>
                        <a:rPr lang="en-IN" sz="1600" u="none" strike="noStrike">
                          <a:effectLst/>
                        </a:rPr>
                        <a:t>Hercules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Bisiani</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F</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67748891"/>
                  </a:ext>
                </a:extLst>
              </a:tr>
              <a:tr h="294640">
                <a:tc>
                  <a:txBody>
                    <a:bodyPr/>
                    <a:lstStyle/>
                    <a:p>
                      <a:pPr algn="ctr" fontAlgn="b"/>
                      <a:r>
                        <a:rPr lang="en-IN" sz="1600" u="none" strike="noStrike">
                          <a:effectLst/>
                        </a:rPr>
                        <a:t>Hercules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Bodoff</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M</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4754372"/>
                  </a:ext>
                </a:extLst>
              </a:tr>
              <a:tr h="294640">
                <a:tc>
                  <a:txBody>
                    <a:bodyPr/>
                    <a:lstStyle/>
                    <a:p>
                      <a:pPr algn="ctr" fontAlgn="b"/>
                      <a:r>
                        <a:rPr lang="en-IN" sz="1600" u="none" strike="noStrike">
                          <a:effectLst/>
                        </a:rPr>
                        <a:t>Hercules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Benzmuller</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M</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097675"/>
                  </a:ext>
                </a:extLst>
              </a:tr>
              <a:tr h="294640">
                <a:tc>
                  <a:txBody>
                    <a:bodyPr/>
                    <a:lstStyle/>
                    <a:p>
                      <a:pPr algn="ctr" fontAlgn="b"/>
                      <a:r>
                        <a:rPr lang="en-IN" sz="1600" u="none" strike="noStrike">
                          <a:effectLst/>
                        </a:rPr>
                        <a:t>Hercules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Brendel</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F</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3932230"/>
                  </a:ext>
                </a:extLst>
              </a:tr>
              <a:tr h="294640">
                <a:tc>
                  <a:txBody>
                    <a:bodyPr/>
                    <a:lstStyle/>
                    <a:p>
                      <a:pPr algn="ctr" fontAlgn="b"/>
                      <a:r>
                        <a:rPr lang="en-IN" sz="1600" u="none" strike="noStrike">
                          <a:effectLst/>
                        </a:rPr>
                        <a:t>Hercules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Baranowski</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M</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6203973"/>
                  </a:ext>
                </a:extLst>
              </a:tr>
              <a:tr h="294640">
                <a:tc>
                  <a:txBody>
                    <a:bodyPr/>
                    <a:lstStyle/>
                    <a:p>
                      <a:pPr algn="ctr" fontAlgn="b"/>
                      <a:r>
                        <a:rPr lang="en-IN" sz="1600" u="none" strike="noStrike">
                          <a:effectLst/>
                        </a:rPr>
                        <a:t>Hercules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Barreiro</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M</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982511"/>
                  </a:ext>
                </a:extLst>
              </a:tr>
              <a:tr h="294640">
                <a:tc>
                  <a:txBody>
                    <a:bodyPr/>
                    <a:lstStyle/>
                    <a:p>
                      <a:pPr algn="ctr" fontAlgn="b"/>
                      <a:r>
                        <a:rPr lang="en-IN" sz="1600" u="none" strike="noStrike" dirty="0">
                          <a:effectLst/>
                        </a:rPr>
                        <a:t>Hercules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Baer</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M</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5256526"/>
                  </a:ext>
                </a:extLst>
              </a:tr>
              <a:tr h="294640">
                <a:tc>
                  <a:txBody>
                    <a:bodyPr/>
                    <a:lstStyle/>
                    <a:p>
                      <a:pPr algn="ctr" fontAlgn="b"/>
                      <a:r>
                        <a:rPr lang="en-IN" sz="1600" u="none" strike="noStrike" dirty="0">
                          <a:effectLst/>
                        </a:rPr>
                        <a:t>Hercules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Bernardinello</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F</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96569471"/>
                  </a:ext>
                </a:extLst>
              </a:tr>
              <a:tr h="294640">
                <a:tc>
                  <a:txBody>
                    <a:bodyPr/>
                    <a:lstStyle/>
                    <a:p>
                      <a:pPr algn="ctr" fontAlgn="b"/>
                      <a:r>
                        <a:rPr lang="en-IN" sz="1600" u="none" strike="noStrike">
                          <a:effectLst/>
                        </a:rPr>
                        <a:t>Hercules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Basagni</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M</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6340358"/>
                  </a:ext>
                </a:extLst>
              </a:tr>
              <a:tr h="294640">
                <a:tc>
                  <a:txBody>
                    <a:bodyPr/>
                    <a:lstStyle/>
                    <a:p>
                      <a:pPr algn="ctr" fontAlgn="b"/>
                      <a:r>
                        <a:rPr lang="en-IN" sz="1600" u="none" strike="noStrike">
                          <a:effectLst/>
                        </a:rPr>
                        <a:t>Hercules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Biran</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F</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5931791"/>
                  </a:ext>
                </a:extLst>
              </a:tr>
              <a:tr h="294640">
                <a:tc>
                  <a:txBody>
                    <a:bodyPr/>
                    <a:lstStyle/>
                    <a:p>
                      <a:pPr algn="ctr" fontAlgn="b"/>
                      <a:r>
                        <a:rPr lang="en-IN" sz="1600" u="none" strike="noStrike">
                          <a:effectLst/>
                        </a:rPr>
                        <a:t>Hercules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Bahr</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M</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1527367"/>
                  </a:ext>
                </a:extLst>
              </a:tr>
            </a:tbl>
          </a:graphicData>
        </a:graphic>
      </p:graphicFrame>
    </p:spTree>
    <p:extLst>
      <p:ext uri="{BB962C8B-B14F-4D97-AF65-F5344CB8AC3E}">
        <p14:creationId xmlns:p14="http://schemas.microsoft.com/office/powerpoint/2010/main" val="3725514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021A-498D-69A1-058C-B51357386805}"/>
              </a:ext>
            </a:extLst>
          </p:cNvPr>
          <p:cNvSpPr>
            <a:spLocks noGrp="1"/>
          </p:cNvSpPr>
          <p:nvPr>
            <p:ph type="title"/>
          </p:nvPr>
        </p:nvSpPr>
        <p:spPr/>
        <p:txBody>
          <a:bodyPr>
            <a:normAutofit/>
          </a:bodyPr>
          <a:lstStyle/>
          <a:p>
            <a:r>
              <a:rPr lang="en-US" sz="2800" dirty="0"/>
              <a:t>A list showing all employees in the Sales department, including their employee number, last name, first name, department name.</a:t>
            </a:r>
            <a:endParaRPr lang="en-IN" sz="2800" dirty="0"/>
          </a:p>
        </p:txBody>
      </p:sp>
      <p:graphicFrame>
        <p:nvGraphicFramePr>
          <p:cNvPr id="4" name="Content Placeholder 3">
            <a:extLst>
              <a:ext uri="{FF2B5EF4-FFF2-40B4-BE49-F238E27FC236}">
                <a16:creationId xmlns:a16="http://schemas.microsoft.com/office/drawing/2014/main" id="{6B9AF31E-1AF0-360C-6FDA-EB97F7D15B7E}"/>
              </a:ext>
            </a:extLst>
          </p:cNvPr>
          <p:cNvGraphicFramePr>
            <a:graphicFrameLocks noGrp="1"/>
          </p:cNvGraphicFramePr>
          <p:nvPr>
            <p:ph idx="1"/>
            <p:extLst>
              <p:ext uri="{D42A27DB-BD31-4B8C-83A1-F6EECF244321}">
                <p14:modId xmlns:p14="http://schemas.microsoft.com/office/powerpoint/2010/main" val="218668346"/>
              </p:ext>
            </p:extLst>
          </p:nvPr>
        </p:nvGraphicFramePr>
        <p:xfrm>
          <a:off x="3012232" y="2438399"/>
          <a:ext cx="6167536" cy="3771900"/>
        </p:xfrm>
        <a:graphic>
          <a:graphicData uri="http://schemas.openxmlformats.org/drawingml/2006/table">
            <a:tbl>
              <a:tblPr>
                <a:tableStyleId>{5C22544A-7EE6-4342-B048-85BDC9FD1C3A}</a:tableStyleId>
              </a:tblPr>
              <a:tblGrid>
                <a:gridCol w="1541884">
                  <a:extLst>
                    <a:ext uri="{9D8B030D-6E8A-4147-A177-3AD203B41FA5}">
                      <a16:colId xmlns:a16="http://schemas.microsoft.com/office/drawing/2014/main" val="3875825169"/>
                    </a:ext>
                  </a:extLst>
                </a:gridCol>
                <a:gridCol w="1541884">
                  <a:extLst>
                    <a:ext uri="{9D8B030D-6E8A-4147-A177-3AD203B41FA5}">
                      <a16:colId xmlns:a16="http://schemas.microsoft.com/office/drawing/2014/main" val="990230826"/>
                    </a:ext>
                  </a:extLst>
                </a:gridCol>
                <a:gridCol w="1541884">
                  <a:extLst>
                    <a:ext uri="{9D8B030D-6E8A-4147-A177-3AD203B41FA5}">
                      <a16:colId xmlns:a16="http://schemas.microsoft.com/office/drawing/2014/main" val="2268000645"/>
                    </a:ext>
                  </a:extLst>
                </a:gridCol>
                <a:gridCol w="1541884">
                  <a:extLst>
                    <a:ext uri="{9D8B030D-6E8A-4147-A177-3AD203B41FA5}">
                      <a16:colId xmlns:a16="http://schemas.microsoft.com/office/drawing/2014/main" val="3259054777"/>
                    </a:ext>
                  </a:extLst>
                </a:gridCol>
              </a:tblGrid>
              <a:tr h="237464">
                <a:tc>
                  <a:txBody>
                    <a:bodyPr/>
                    <a:lstStyle/>
                    <a:p>
                      <a:pPr algn="l" fontAlgn="b"/>
                      <a:r>
                        <a:rPr lang="en-IN" sz="1600" u="none" strike="noStrike" dirty="0" err="1">
                          <a:effectLst/>
                        </a:rPr>
                        <a:t>de.dept_no</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e.last_name</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e.first_name</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d.dept_name</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4569042"/>
                  </a:ext>
                </a:extLst>
              </a:tr>
              <a:tr h="237464">
                <a:tc>
                  <a:txBody>
                    <a:bodyPr/>
                    <a:lstStyle/>
                    <a:p>
                      <a:pPr algn="l" fontAlgn="b"/>
                      <a:r>
                        <a:rPr lang="en-IN" sz="1600" u="none" strike="noStrike">
                          <a:effectLst/>
                        </a:rPr>
                        <a:t>d007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Simmel</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Bezalel</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"Sales"</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8775580"/>
                  </a:ext>
                </a:extLst>
              </a:tr>
              <a:tr h="237464">
                <a:tc>
                  <a:txBody>
                    <a:bodyPr/>
                    <a:lstStyle/>
                    <a:p>
                      <a:pPr algn="l" fontAlgn="b"/>
                      <a:r>
                        <a:rPr lang="en-IN" sz="1600" u="none" strike="noStrike">
                          <a:effectLst/>
                        </a:rPr>
                        <a:t>d007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Cappelletti</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Kazuhito</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"Sales"</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9682715"/>
                  </a:ext>
                </a:extLst>
              </a:tr>
              <a:tr h="237464">
                <a:tc>
                  <a:txBody>
                    <a:bodyPr/>
                    <a:lstStyle/>
                    <a:p>
                      <a:pPr algn="l" fontAlgn="b"/>
                      <a:r>
                        <a:rPr lang="en-IN" sz="1600" u="none" strike="noStrike">
                          <a:effectLst/>
                        </a:rPr>
                        <a:t>d007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Swan</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Bader</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"Sales"</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1493436"/>
                  </a:ext>
                </a:extLst>
              </a:tr>
              <a:tr h="237464">
                <a:tc>
                  <a:txBody>
                    <a:bodyPr/>
                    <a:lstStyle/>
                    <a:p>
                      <a:pPr algn="l" fontAlgn="b"/>
                      <a:r>
                        <a:rPr lang="en-IN" sz="1600" u="none" strike="noStrike">
                          <a:effectLst/>
                        </a:rPr>
                        <a:t>d007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Lenart</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Uri</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"Sales"</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5688671"/>
                  </a:ext>
                </a:extLst>
              </a:tr>
              <a:tr h="237464">
                <a:tc>
                  <a:txBody>
                    <a:bodyPr/>
                    <a:lstStyle/>
                    <a:p>
                      <a:pPr algn="l" fontAlgn="b"/>
                      <a:r>
                        <a:rPr lang="en-IN" sz="1600" u="none" strike="noStrike">
                          <a:effectLst/>
                        </a:rPr>
                        <a:t>d007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Dredge</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Yinghua</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"Sales"</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6442640"/>
                  </a:ext>
                </a:extLst>
              </a:tr>
              <a:tr h="237464">
                <a:tc>
                  <a:txBody>
                    <a:bodyPr/>
                    <a:lstStyle/>
                    <a:p>
                      <a:pPr algn="l" fontAlgn="b"/>
                      <a:r>
                        <a:rPr lang="en-IN" sz="1600" u="none" strike="noStrike">
                          <a:effectLst/>
                        </a:rPr>
                        <a:t>d007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Zschoche</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Sanjiv</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"Sales"</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8417173"/>
                  </a:ext>
                </a:extLst>
              </a:tr>
              <a:tr h="237464">
                <a:tc>
                  <a:txBody>
                    <a:bodyPr/>
                    <a:lstStyle/>
                    <a:p>
                      <a:pPr algn="l" fontAlgn="b"/>
                      <a:r>
                        <a:rPr lang="en-IN" sz="1600" u="none" strike="noStrike">
                          <a:effectLst/>
                        </a:rPr>
                        <a:t>d007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Billingsley</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Breannda</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"Sales"</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6556720"/>
                  </a:ext>
                </a:extLst>
              </a:tr>
              <a:tr h="237464">
                <a:tc>
                  <a:txBody>
                    <a:bodyPr/>
                    <a:lstStyle/>
                    <a:p>
                      <a:pPr algn="l" fontAlgn="b"/>
                      <a:r>
                        <a:rPr lang="en-IN" sz="1600" u="none" strike="noStrike">
                          <a:effectLst/>
                        </a:rPr>
                        <a:t>d007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Herber</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Tse</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"Sales"</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642721"/>
                  </a:ext>
                </a:extLst>
              </a:tr>
              <a:tr h="237464">
                <a:tc>
                  <a:txBody>
                    <a:bodyPr/>
                    <a:lstStyle/>
                    <a:p>
                      <a:pPr algn="l" fontAlgn="b"/>
                      <a:r>
                        <a:rPr lang="en-IN" sz="1600" u="none" strike="noStrike">
                          <a:effectLst/>
                        </a:rPr>
                        <a:t>d007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Brattka</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Charlene</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"Sales"</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6099147"/>
                  </a:ext>
                </a:extLst>
              </a:tr>
              <a:tr h="237464">
                <a:tc>
                  <a:txBody>
                    <a:bodyPr/>
                    <a:lstStyle/>
                    <a:p>
                      <a:pPr algn="l" fontAlgn="b"/>
                      <a:r>
                        <a:rPr lang="en-IN" sz="1600" u="none" strike="noStrike">
                          <a:effectLst/>
                        </a:rPr>
                        <a:t>d007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Eugenio</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Xinglin</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"Sales"</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4540459"/>
                  </a:ext>
                </a:extLst>
              </a:tr>
              <a:tr h="237464">
                <a:tc>
                  <a:txBody>
                    <a:bodyPr/>
                    <a:lstStyle/>
                    <a:p>
                      <a:pPr algn="l" fontAlgn="b"/>
                      <a:r>
                        <a:rPr lang="en-IN" sz="1600" u="none" strike="noStrike">
                          <a:effectLst/>
                        </a:rPr>
                        <a:t>d007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Syrzycki</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Jungsoon</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"Sales"</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74975136"/>
                  </a:ext>
                </a:extLst>
              </a:tr>
              <a:tr h="237464">
                <a:tc>
                  <a:txBody>
                    <a:bodyPr/>
                    <a:lstStyle/>
                    <a:p>
                      <a:pPr algn="l" fontAlgn="b"/>
                      <a:r>
                        <a:rPr lang="en-IN" sz="1600" u="none" strike="noStrike">
                          <a:effectLst/>
                        </a:rPr>
                        <a:t>d007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Flasterstein</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Sudharsan</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"Sales"</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81652052"/>
                  </a:ext>
                </a:extLst>
              </a:tr>
              <a:tr h="237464">
                <a:tc>
                  <a:txBody>
                    <a:bodyPr/>
                    <a:lstStyle/>
                    <a:p>
                      <a:pPr algn="l" fontAlgn="b"/>
                      <a:r>
                        <a:rPr lang="en-IN" sz="1600" u="none" strike="noStrike">
                          <a:effectLst/>
                        </a:rPr>
                        <a:t>d007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Desikan</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Sailaja</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"Sales"</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30118440"/>
                  </a:ext>
                </a:extLst>
              </a:tr>
              <a:tr h="237464">
                <a:tc>
                  <a:txBody>
                    <a:bodyPr/>
                    <a:lstStyle/>
                    <a:p>
                      <a:pPr algn="l" fontAlgn="b"/>
                      <a:r>
                        <a:rPr lang="en-IN" sz="1600" u="none" strike="noStrike">
                          <a:effectLst/>
                        </a:rPr>
                        <a:t>d007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Morton</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Hilari</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"Sales"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3017356"/>
                  </a:ext>
                </a:extLst>
              </a:tr>
            </a:tbl>
          </a:graphicData>
        </a:graphic>
      </p:graphicFrame>
    </p:spTree>
    <p:extLst>
      <p:ext uri="{BB962C8B-B14F-4D97-AF65-F5344CB8AC3E}">
        <p14:creationId xmlns:p14="http://schemas.microsoft.com/office/powerpoint/2010/main" val="549189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5F25-16EB-DEEF-AB0D-1F7C2B11D979}"/>
              </a:ext>
            </a:extLst>
          </p:cNvPr>
          <p:cNvSpPr>
            <a:spLocks noGrp="1"/>
          </p:cNvSpPr>
          <p:nvPr>
            <p:ph type="title"/>
          </p:nvPr>
        </p:nvSpPr>
        <p:spPr/>
        <p:txBody>
          <a:bodyPr>
            <a:noAutofit/>
          </a:bodyPr>
          <a:lstStyle/>
          <a:p>
            <a:r>
              <a:rPr lang="en-US" sz="2400" i="0" dirty="0">
                <a:solidFill>
                  <a:srgbClr val="000000"/>
                </a:solidFill>
                <a:effectLst/>
                <a:latin typeface="Helvetica Neue"/>
              </a:rPr>
              <a:t>A list showing all employees in the sales and development departments including their employee number, last name, first name and department name.</a:t>
            </a:r>
            <a:endParaRPr lang="en-IN" sz="2400" dirty="0"/>
          </a:p>
        </p:txBody>
      </p:sp>
      <p:pic>
        <p:nvPicPr>
          <p:cNvPr id="6" name="Content Placeholder 5">
            <a:extLst>
              <a:ext uri="{FF2B5EF4-FFF2-40B4-BE49-F238E27FC236}">
                <a16:creationId xmlns:a16="http://schemas.microsoft.com/office/drawing/2014/main" id="{6F8FE66C-15F5-B64A-94B7-A465D4085726}"/>
              </a:ext>
            </a:extLst>
          </p:cNvPr>
          <p:cNvPicPr>
            <a:picLocks noGrp="1" noChangeAspect="1"/>
          </p:cNvPicPr>
          <p:nvPr>
            <p:ph idx="1"/>
          </p:nvPr>
        </p:nvPicPr>
        <p:blipFill>
          <a:blip r:embed="rId2"/>
          <a:stretch>
            <a:fillRect/>
          </a:stretch>
        </p:blipFill>
        <p:spPr>
          <a:xfrm>
            <a:off x="4625631" y="2298709"/>
            <a:ext cx="3736072" cy="4270041"/>
          </a:xfrm>
        </p:spPr>
      </p:pic>
    </p:spTree>
    <p:extLst>
      <p:ext uri="{BB962C8B-B14F-4D97-AF65-F5344CB8AC3E}">
        <p14:creationId xmlns:p14="http://schemas.microsoft.com/office/powerpoint/2010/main" val="3441638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F3E3-148B-9FE7-3D99-8AF6CA59867E}"/>
              </a:ext>
            </a:extLst>
          </p:cNvPr>
          <p:cNvSpPr>
            <a:spLocks noGrp="1"/>
          </p:cNvSpPr>
          <p:nvPr>
            <p:ph type="title"/>
          </p:nvPr>
        </p:nvSpPr>
        <p:spPr/>
        <p:txBody>
          <a:bodyPr>
            <a:normAutofit/>
          </a:bodyPr>
          <a:lstStyle/>
          <a:p>
            <a:r>
              <a:rPr lang="en-US" sz="2800" i="0" dirty="0">
                <a:solidFill>
                  <a:srgbClr val="000000"/>
                </a:solidFill>
                <a:effectLst/>
                <a:latin typeface="Helvetica Neue"/>
              </a:rPr>
              <a:t>A list showing the frequency count of employee last name, in descending order (i.e., how many employees share each last name)</a:t>
            </a:r>
            <a:endParaRPr lang="en-IN" sz="5400" dirty="0"/>
          </a:p>
        </p:txBody>
      </p:sp>
      <p:pic>
        <p:nvPicPr>
          <p:cNvPr id="5" name="Content Placeholder 4">
            <a:extLst>
              <a:ext uri="{FF2B5EF4-FFF2-40B4-BE49-F238E27FC236}">
                <a16:creationId xmlns:a16="http://schemas.microsoft.com/office/drawing/2014/main" id="{92313CE5-999B-7E1F-B987-6C16E1D9FC57}"/>
              </a:ext>
            </a:extLst>
          </p:cNvPr>
          <p:cNvPicPr>
            <a:picLocks noGrp="1" noChangeAspect="1"/>
          </p:cNvPicPr>
          <p:nvPr>
            <p:ph idx="1"/>
          </p:nvPr>
        </p:nvPicPr>
        <p:blipFill>
          <a:blip r:embed="rId2"/>
          <a:stretch>
            <a:fillRect/>
          </a:stretch>
        </p:blipFill>
        <p:spPr>
          <a:xfrm>
            <a:off x="4329061" y="2438399"/>
            <a:ext cx="3533877" cy="4265746"/>
          </a:xfrm>
        </p:spPr>
      </p:pic>
    </p:spTree>
    <p:extLst>
      <p:ext uri="{BB962C8B-B14F-4D97-AF65-F5344CB8AC3E}">
        <p14:creationId xmlns:p14="http://schemas.microsoft.com/office/powerpoint/2010/main" val="4042223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452F-5CD4-FCAF-AC35-B41CF179B84B}"/>
              </a:ext>
            </a:extLst>
          </p:cNvPr>
          <p:cNvSpPr>
            <a:spLocks noGrp="1"/>
          </p:cNvSpPr>
          <p:nvPr>
            <p:ph type="title"/>
          </p:nvPr>
        </p:nvSpPr>
        <p:spPr/>
        <p:txBody>
          <a:bodyPr>
            <a:normAutofit/>
          </a:bodyPr>
          <a:lstStyle/>
          <a:p>
            <a:r>
              <a:rPr lang="en-US" sz="2800" i="0" dirty="0">
                <a:solidFill>
                  <a:srgbClr val="000000"/>
                </a:solidFill>
                <a:effectLst/>
                <a:latin typeface="Helvetica Neue"/>
              </a:rPr>
              <a:t>Histogram to show the salary distribution among the employee.</a:t>
            </a:r>
            <a:endParaRPr lang="en-IN" sz="2800" dirty="0"/>
          </a:p>
        </p:txBody>
      </p:sp>
      <p:pic>
        <p:nvPicPr>
          <p:cNvPr id="15" name="Content Placeholder 14">
            <a:extLst>
              <a:ext uri="{FF2B5EF4-FFF2-40B4-BE49-F238E27FC236}">
                <a16:creationId xmlns:a16="http://schemas.microsoft.com/office/drawing/2014/main" id="{25675785-A60F-57C8-BA37-FEE38AD129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7906" y="2192694"/>
            <a:ext cx="8019783" cy="4665306"/>
          </a:xfrm>
        </p:spPr>
      </p:pic>
    </p:spTree>
    <p:extLst>
      <p:ext uri="{BB962C8B-B14F-4D97-AF65-F5344CB8AC3E}">
        <p14:creationId xmlns:p14="http://schemas.microsoft.com/office/powerpoint/2010/main" val="3496346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D7D11-AEBF-F1CF-35C8-16CCBDAD05DF}"/>
              </a:ext>
            </a:extLst>
          </p:cNvPr>
          <p:cNvSpPr>
            <a:spLocks noGrp="1"/>
          </p:cNvSpPr>
          <p:nvPr>
            <p:ph type="title"/>
          </p:nvPr>
        </p:nvSpPr>
        <p:spPr/>
        <p:txBody>
          <a:bodyPr>
            <a:normAutofit/>
          </a:bodyPr>
          <a:lstStyle/>
          <a:p>
            <a:r>
              <a:rPr lang="en-US" sz="2800" i="0" dirty="0">
                <a:solidFill>
                  <a:srgbClr val="000000"/>
                </a:solidFill>
                <a:effectLst/>
                <a:latin typeface="Helvetica Neue"/>
              </a:rPr>
              <a:t>Bar graph to show Avg salary per title (designation)</a:t>
            </a:r>
            <a:endParaRPr lang="en-IN" sz="2800" dirty="0"/>
          </a:p>
        </p:txBody>
      </p:sp>
      <p:pic>
        <p:nvPicPr>
          <p:cNvPr id="5" name="Content Placeholder 4">
            <a:extLst>
              <a:ext uri="{FF2B5EF4-FFF2-40B4-BE49-F238E27FC236}">
                <a16:creationId xmlns:a16="http://schemas.microsoft.com/office/drawing/2014/main" id="{2C334E50-7E4D-6E06-E39B-2FB9E8B42F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235" y="2667000"/>
            <a:ext cx="8914867" cy="3124200"/>
          </a:xfrm>
        </p:spPr>
      </p:pic>
    </p:spTree>
    <p:extLst>
      <p:ext uri="{BB962C8B-B14F-4D97-AF65-F5344CB8AC3E}">
        <p14:creationId xmlns:p14="http://schemas.microsoft.com/office/powerpoint/2010/main" val="1926529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76E3-42C0-35A7-EA6B-F68FF15D0B7D}"/>
              </a:ext>
            </a:extLst>
          </p:cNvPr>
          <p:cNvSpPr>
            <a:spLocks noGrp="1"/>
          </p:cNvSpPr>
          <p:nvPr>
            <p:ph type="title"/>
          </p:nvPr>
        </p:nvSpPr>
        <p:spPr/>
        <p:txBody>
          <a:bodyPr>
            <a:normAutofit/>
          </a:bodyPr>
          <a:lstStyle/>
          <a:p>
            <a:r>
              <a:rPr lang="en-US" sz="3200" i="0" dirty="0">
                <a:solidFill>
                  <a:srgbClr val="000000"/>
                </a:solidFill>
                <a:effectLst/>
                <a:latin typeface="Helvetica Neue"/>
              </a:rPr>
              <a:t>Calculate employee tenure and show tenure distribution among the employees.</a:t>
            </a:r>
            <a:endParaRPr lang="en-IN" sz="3200" dirty="0"/>
          </a:p>
        </p:txBody>
      </p:sp>
      <p:pic>
        <p:nvPicPr>
          <p:cNvPr id="5" name="Content Placeholder 4">
            <a:extLst>
              <a:ext uri="{FF2B5EF4-FFF2-40B4-BE49-F238E27FC236}">
                <a16:creationId xmlns:a16="http://schemas.microsoft.com/office/drawing/2014/main" id="{DC0516E4-F8A3-309B-F0A2-8A78DE91C0B5}"/>
              </a:ext>
            </a:extLst>
          </p:cNvPr>
          <p:cNvPicPr>
            <a:picLocks noGrp="1" noChangeAspect="1"/>
          </p:cNvPicPr>
          <p:nvPr>
            <p:ph idx="1"/>
          </p:nvPr>
        </p:nvPicPr>
        <p:blipFill>
          <a:blip r:embed="rId2"/>
          <a:stretch>
            <a:fillRect/>
          </a:stretch>
        </p:blipFill>
        <p:spPr>
          <a:xfrm>
            <a:off x="2684975" y="2438399"/>
            <a:ext cx="3411025" cy="441960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42C6DE39-F01D-4FF9-987F-2F72C8470707}"/>
              </a:ext>
            </a:extLst>
          </p:cNvPr>
          <p:cNvPicPr>
            <a:picLocks noChangeAspect="1"/>
          </p:cNvPicPr>
          <p:nvPr/>
        </p:nvPicPr>
        <p:blipFill>
          <a:blip r:embed="rId3"/>
          <a:stretch>
            <a:fillRect/>
          </a:stretch>
        </p:blipFill>
        <p:spPr>
          <a:xfrm>
            <a:off x="7187681" y="2438399"/>
            <a:ext cx="2581469" cy="44985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1754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E70E-9299-1396-6158-A6DB733107E2}"/>
              </a:ext>
            </a:extLst>
          </p:cNvPr>
          <p:cNvSpPr>
            <a:spLocks noGrp="1"/>
          </p:cNvSpPr>
          <p:nvPr>
            <p:ph type="title"/>
          </p:nvPr>
        </p:nvSpPr>
        <p:spPr/>
        <p:txBody>
          <a:bodyPr>
            <a:normAutofit/>
          </a:bodyPr>
          <a:lstStyle/>
          <a:p>
            <a:pPr algn="l"/>
            <a:r>
              <a:rPr lang="en-IN" sz="2800" dirty="0"/>
              <a:t>Prediction on test Data and Root-mean-square deviation (RMSE) and R-Squared for Accuracy (goodness of fit)</a:t>
            </a:r>
          </a:p>
        </p:txBody>
      </p:sp>
      <p:pic>
        <p:nvPicPr>
          <p:cNvPr id="5" name="Content Placeholder 4">
            <a:extLst>
              <a:ext uri="{FF2B5EF4-FFF2-40B4-BE49-F238E27FC236}">
                <a16:creationId xmlns:a16="http://schemas.microsoft.com/office/drawing/2014/main" id="{C1FF578A-4AA4-96F5-9741-4CF6F302D03B}"/>
              </a:ext>
            </a:extLst>
          </p:cNvPr>
          <p:cNvPicPr>
            <a:picLocks noGrp="1" noChangeAspect="1"/>
          </p:cNvPicPr>
          <p:nvPr>
            <p:ph idx="1"/>
          </p:nvPr>
        </p:nvPicPr>
        <p:blipFill>
          <a:blip r:embed="rId2"/>
          <a:stretch>
            <a:fillRect/>
          </a:stretch>
        </p:blipFill>
        <p:spPr>
          <a:xfrm>
            <a:off x="1484311" y="2313326"/>
            <a:ext cx="5227657" cy="2678552"/>
          </a:xfrm>
        </p:spPr>
      </p:pic>
      <p:pic>
        <p:nvPicPr>
          <p:cNvPr id="7" name="Picture 6">
            <a:extLst>
              <a:ext uri="{FF2B5EF4-FFF2-40B4-BE49-F238E27FC236}">
                <a16:creationId xmlns:a16="http://schemas.microsoft.com/office/drawing/2014/main" id="{2C95738F-849C-82CE-19E3-4BF245FECF06}"/>
              </a:ext>
            </a:extLst>
          </p:cNvPr>
          <p:cNvPicPr>
            <a:picLocks noChangeAspect="1"/>
          </p:cNvPicPr>
          <p:nvPr/>
        </p:nvPicPr>
        <p:blipFill>
          <a:blip r:embed="rId3"/>
          <a:stretch>
            <a:fillRect/>
          </a:stretch>
        </p:blipFill>
        <p:spPr>
          <a:xfrm>
            <a:off x="6493667" y="2313326"/>
            <a:ext cx="4821470" cy="3249251"/>
          </a:xfrm>
          <a:prstGeom prst="rect">
            <a:avLst/>
          </a:prstGeom>
        </p:spPr>
      </p:pic>
    </p:spTree>
    <p:extLst>
      <p:ext uri="{BB962C8B-B14F-4D97-AF65-F5344CB8AC3E}">
        <p14:creationId xmlns:p14="http://schemas.microsoft.com/office/powerpoint/2010/main" val="399245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5B62-0301-ABC3-74FB-5BCE9AF3AAF3}"/>
              </a:ext>
            </a:extLst>
          </p:cNvPr>
          <p:cNvSpPr>
            <a:spLocks noGrp="1"/>
          </p:cNvSpPr>
          <p:nvPr>
            <p:ph type="title"/>
          </p:nvPr>
        </p:nvSpPr>
        <p:spPr>
          <a:xfrm>
            <a:off x="1484311" y="1218421"/>
            <a:ext cx="9451167" cy="648478"/>
          </a:xfrm>
        </p:spPr>
        <p:txBody>
          <a:bodyPr>
            <a:normAutofit/>
          </a:bodyPr>
          <a:lstStyle/>
          <a:p>
            <a:pPr algn="l"/>
            <a:r>
              <a:rPr lang="en-IN" sz="3600" dirty="0"/>
              <a:t>Contents</a:t>
            </a:r>
          </a:p>
        </p:txBody>
      </p:sp>
      <p:sp>
        <p:nvSpPr>
          <p:cNvPr id="3" name="Content Placeholder 2">
            <a:extLst>
              <a:ext uri="{FF2B5EF4-FFF2-40B4-BE49-F238E27FC236}">
                <a16:creationId xmlns:a16="http://schemas.microsoft.com/office/drawing/2014/main" id="{7BFBAD35-3243-CC2C-9968-D0B711E25C3E}"/>
              </a:ext>
            </a:extLst>
          </p:cNvPr>
          <p:cNvSpPr>
            <a:spLocks noGrp="1"/>
          </p:cNvSpPr>
          <p:nvPr>
            <p:ph idx="1"/>
          </p:nvPr>
        </p:nvSpPr>
        <p:spPr>
          <a:xfrm>
            <a:off x="1484311" y="1866899"/>
            <a:ext cx="10018713" cy="3124201"/>
          </a:xfrm>
        </p:spPr>
        <p:txBody>
          <a:bodyPr>
            <a:normAutofit fontScale="92500" lnSpcReduction="10000"/>
          </a:bodyPr>
          <a:lstStyle/>
          <a:p>
            <a:r>
              <a:rPr lang="en-IN" dirty="0"/>
              <a:t>Business objective</a:t>
            </a:r>
          </a:p>
          <a:p>
            <a:r>
              <a:rPr lang="en-IN" dirty="0"/>
              <a:t>Data used &amp; description</a:t>
            </a:r>
          </a:p>
          <a:p>
            <a:r>
              <a:rPr lang="en-IN" dirty="0"/>
              <a:t>Technology stack used</a:t>
            </a:r>
          </a:p>
          <a:p>
            <a:r>
              <a:rPr lang="en-IN" dirty="0"/>
              <a:t>ER Diagram (data model)</a:t>
            </a:r>
          </a:p>
          <a:p>
            <a:r>
              <a:rPr lang="en-IN" dirty="0"/>
              <a:t>Architecture of pipeline (stages)</a:t>
            </a:r>
          </a:p>
          <a:p>
            <a:r>
              <a:rPr lang="en-IN" dirty="0"/>
              <a:t>Outputs for different analysis (EDA &amp; ML Model)</a:t>
            </a:r>
          </a:p>
          <a:p>
            <a:r>
              <a:rPr lang="en-IN" dirty="0"/>
              <a:t>Challenges you faced</a:t>
            </a:r>
          </a:p>
        </p:txBody>
      </p:sp>
    </p:spTree>
    <p:extLst>
      <p:ext uri="{BB962C8B-B14F-4D97-AF65-F5344CB8AC3E}">
        <p14:creationId xmlns:p14="http://schemas.microsoft.com/office/powerpoint/2010/main" val="2704900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7E15C-E6F0-F98F-BE3B-2876C8E39049}"/>
              </a:ext>
            </a:extLst>
          </p:cNvPr>
          <p:cNvSpPr>
            <a:spLocks noGrp="1"/>
          </p:cNvSpPr>
          <p:nvPr>
            <p:ph type="title"/>
          </p:nvPr>
        </p:nvSpPr>
        <p:spPr>
          <a:xfrm>
            <a:off x="1484311" y="685801"/>
            <a:ext cx="10018713" cy="769776"/>
          </a:xfrm>
        </p:spPr>
        <p:txBody>
          <a:bodyPr/>
          <a:lstStyle/>
          <a:p>
            <a:pPr algn="l"/>
            <a:r>
              <a:rPr lang="en-IN" dirty="0"/>
              <a:t>Challenges you faced</a:t>
            </a:r>
          </a:p>
        </p:txBody>
      </p:sp>
      <p:sp>
        <p:nvSpPr>
          <p:cNvPr id="3" name="Content Placeholder 2">
            <a:extLst>
              <a:ext uri="{FF2B5EF4-FFF2-40B4-BE49-F238E27FC236}">
                <a16:creationId xmlns:a16="http://schemas.microsoft.com/office/drawing/2014/main" id="{A920593D-1503-7609-03B4-8E3F73ACB7E8}"/>
              </a:ext>
            </a:extLst>
          </p:cNvPr>
          <p:cNvSpPr>
            <a:spLocks noGrp="1"/>
          </p:cNvSpPr>
          <p:nvPr>
            <p:ph idx="1"/>
          </p:nvPr>
        </p:nvSpPr>
        <p:spPr>
          <a:xfrm>
            <a:off x="1484310" y="1455577"/>
            <a:ext cx="10018713" cy="5402423"/>
          </a:xfrm>
        </p:spPr>
        <p:txBody>
          <a:bodyPr>
            <a:normAutofit/>
          </a:bodyPr>
          <a:lstStyle/>
          <a:p>
            <a:r>
              <a:rPr lang="en-IN" dirty="0"/>
              <a:t>I faced a challenge during the initial stages of the project while loading the data into table which caused error while exporting tables via sqoop.</a:t>
            </a:r>
          </a:p>
          <a:p>
            <a:r>
              <a:rPr lang="en-IN" dirty="0"/>
              <a:t>Another challenge was importing tables via sqoop, since not all tables do not have a primary key assigned, I had to import each table individually.</a:t>
            </a:r>
          </a:p>
          <a:p>
            <a:r>
              <a:rPr lang="en-IN" dirty="0"/>
              <a:t>In Impala after loading the tables into Hive the query which are simple ran without any issues. But queries with complex queries did run since Impala memory got full and had to close and reopen again to run the queries.</a:t>
            </a:r>
          </a:p>
          <a:p>
            <a:r>
              <a:rPr lang="en-IN" dirty="0"/>
              <a:t>In Spark I faced an Issue while importing data from Hive tables. I had to run spark SQL queries to get all columns and save them as Spark Data Frames</a:t>
            </a:r>
          </a:p>
          <a:p>
            <a:r>
              <a:rPr lang="en-IN" dirty="0"/>
              <a:t>In Spark ML and pipeline creation I struggled with the data transformation 	and what columns to include for model creation and creating a pipeline.</a:t>
            </a:r>
          </a:p>
        </p:txBody>
      </p:sp>
    </p:spTree>
    <p:extLst>
      <p:ext uri="{BB962C8B-B14F-4D97-AF65-F5344CB8AC3E}">
        <p14:creationId xmlns:p14="http://schemas.microsoft.com/office/powerpoint/2010/main" val="145965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39AC-389E-A2A2-1FF4-49AE759B96C4}"/>
              </a:ext>
            </a:extLst>
          </p:cNvPr>
          <p:cNvSpPr>
            <a:spLocks noGrp="1"/>
          </p:cNvSpPr>
          <p:nvPr>
            <p:ph type="title"/>
          </p:nvPr>
        </p:nvSpPr>
        <p:spPr>
          <a:xfrm>
            <a:off x="1484311" y="1013148"/>
            <a:ext cx="9329869" cy="853751"/>
          </a:xfrm>
        </p:spPr>
        <p:txBody>
          <a:bodyPr/>
          <a:lstStyle/>
          <a:p>
            <a:pPr algn="l"/>
            <a:r>
              <a:rPr lang="en-IN" dirty="0"/>
              <a:t>Business Objective</a:t>
            </a:r>
          </a:p>
        </p:txBody>
      </p:sp>
      <p:sp>
        <p:nvSpPr>
          <p:cNvPr id="3" name="Content Placeholder 2">
            <a:extLst>
              <a:ext uri="{FF2B5EF4-FFF2-40B4-BE49-F238E27FC236}">
                <a16:creationId xmlns:a16="http://schemas.microsoft.com/office/drawing/2014/main" id="{CF88B2CF-0AD6-D3BF-5489-6D02E86BC8BA}"/>
              </a:ext>
            </a:extLst>
          </p:cNvPr>
          <p:cNvSpPr>
            <a:spLocks noGrp="1"/>
          </p:cNvSpPr>
          <p:nvPr>
            <p:ph idx="1"/>
          </p:nvPr>
        </p:nvSpPr>
        <p:spPr>
          <a:xfrm>
            <a:off x="1484311" y="1866899"/>
            <a:ext cx="10018713" cy="3124201"/>
          </a:xfrm>
        </p:spPr>
        <p:txBody>
          <a:bodyPr/>
          <a:lstStyle/>
          <a:p>
            <a:pPr algn="just"/>
            <a:r>
              <a:rPr lang="en-US" sz="2000" b="0" i="0" u="none" strike="noStrike" baseline="0" dirty="0">
                <a:solidFill>
                  <a:srgbClr val="000000"/>
                </a:solidFill>
                <a:latin typeface="Calibri" panose="020F0502020204030204" pitchFamily="34" charset="0"/>
              </a:rPr>
              <a:t>You have been hired as a new data engineer at AnalytixLabs. Your first major task is to work on data engineering project for one of the big corporation’s employees data from the 1980s and 1995s. All the database of employees from that period are provided six CSV files. In this project, you will design data model with all the tables to hold data, import the CSVs into a SQL database, transfer SQL database to HDFS/Hive, and perform analysis using Hive/Impala/Spark/SparkML using the data and create data and ML pipelines. </a:t>
            </a:r>
          </a:p>
          <a:p>
            <a:endParaRPr lang="en-IN" dirty="0"/>
          </a:p>
        </p:txBody>
      </p:sp>
    </p:spTree>
    <p:extLst>
      <p:ext uri="{BB962C8B-B14F-4D97-AF65-F5344CB8AC3E}">
        <p14:creationId xmlns:p14="http://schemas.microsoft.com/office/powerpoint/2010/main" val="790464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E5D4-5A84-1F82-AC21-54E41F6CD370}"/>
              </a:ext>
            </a:extLst>
          </p:cNvPr>
          <p:cNvSpPr>
            <a:spLocks noGrp="1"/>
          </p:cNvSpPr>
          <p:nvPr>
            <p:ph type="title"/>
          </p:nvPr>
        </p:nvSpPr>
        <p:spPr>
          <a:xfrm>
            <a:off x="1484312" y="685800"/>
            <a:ext cx="8462122" cy="667139"/>
          </a:xfrm>
        </p:spPr>
        <p:txBody>
          <a:bodyPr>
            <a:normAutofit fontScale="90000"/>
          </a:bodyPr>
          <a:lstStyle/>
          <a:p>
            <a:pPr algn="l"/>
            <a:r>
              <a:rPr lang="en-IN" dirty="0"/>
              <a:t>Data Used &amp; Description</a:t>
            </a:r>
          </a:p>
        </p:txBody>
      </p:sp>
      <p:sp>
        <p:nvSpPr>
          <p:cNvPr id="3" name="Content Placeholder 2">
            <a:extLst>
              <a:ext uri="{FF2B5EF4-FFF2-40B4-BE49-F238E27FC236}">
                <a16:creationId xmlns:a16="http://schemas.microsoft.com/office/drawing/2014/main" id="{13CB0113-9911-4978-FB9B-549F7E6DB637}"/>
              </a:ext>
            </a:extLst>
          </p:cNvPr>
          <p:cNvSpPr>
            <a:spLocks noGrp="1"/>
          </p:cNvSpPr>
          <p:nvPr>
            <p:ph idx="1"/>
          </p:nvPr>
        </p:nvSpPr>
        <p:spPr>
          <a:xfrm>
            <a:off x="1484312" y="1352939"/>
            <a:ext cx="10018713" cy="4991101"/>
          </a:xfrm>
        </p:spPr>
        <p:txBody>
          <a:bodyPr>
            <a:normAutofit/>
          </a:bodyPr>
          <a:lstStyle/>
          <a:p>
            <a:pPr marL="457200" indent="-457200">
              <a:buFont typeface="+mj-lt"/>
              <a:buAutoNum type="alphaUcPeriod"/>
            </a:pPr>
            <a:r>
              <a:rPr lang="en-US" sz="1800" b="1" i="0" u="none" strike="noStrike" baseline="0" dirty="0">
                <a:solidFill>
                  <a:srgbClr val="000000"/>
                </a:solidFill>
                <a:latin typeface="Calibri" panose="020F0502020204030204" pitchFamily="34" charset="0"/>
              </a:rPr>
              <a:t>Titles (titles.csv): </a:t>
            </a:r>
          </a:p>
          <a:p>
            <a:pPr lvl="1">
              <a:lnSpc>
                <a:spcPct val="70000"/>
              </a:lnSpc>
            </a:pPr>
            <a:r>
              <a:rPr lang="en-US" sz="1400" b="0" i="0" u="none" strike="noStrike" baseline="0" dirty="0">
                <a:solidFill>
                  <a:srgbClr val="000000"/>
                </a:solidFill>
                <a:latin typeface="Calibri" panose="020F0502020204030204" pitchFamily="34" charset="0"/>
              </a:rPr>
              <a:t>title_id – Unique id of type of employee (designation id) – Character – Not Null </a:t>
            </a:r>
          </a:p>
          <a:p>
            <a:pPr lvl="1">
              <a:lnSpc>
                <a:spcPct val="70000"/>
              </a:lnSpc>
            </a:pPr>
            <a:r>
              <a:rPr lang="en-US" sz="1400" b="0" i="0" u="none" strike="noStrike" baseline="0" dirty="0">
                <a:solidFill>
                  <a:srgbClr val="000000"/>
                </a:solidFill>
                <a:latin typeface="Calibri" panose="020F0502020204030204" pitchFamily="34" charset="0"/>
              </a:rPr>
              <a:t>title – Designation – Character – Not Null </a:t>
            </a:r>
          </a:p>
          <a:p>
            <a:pPr marL="800100" lvl="1" indent="-342900">
              <a:lnSpc>
                <a:spcPct val="70000"/>
              </a:lnSpc>
              <a:buFont typeface="+mj-lt"/>
              <a:buAutoNum type="alphaUcPeriod"/>
            </a:pPr>
            <a:endParaRPr lang="en-US" sz="1400" b="0" i="0" u="none" strike="noStrike" baseline="0" dirty="0">
              <a:solidFill>
                <a:srgbClr val="000000"/>
              </a:solidFill>
              <a:latin typeface="Calibri" panose="020F0502020204030204" pitchFamily="34" charset="0"/>
            </a:endParaRPr>
          </a:p>
          <a:p>
            <a:pPr marL="457200" indent="-457200">
              <a:lnSpc>
                <a:spcPct val="70000"/>
              </a:lnSpc>
              <a:buFont typeface="+mj-lt"/>
              <a:buAutoNum type="alphaUcPeriod"/>
            </a:pPr>
            <a:r>
              <a:rPr lang="en-US" sz="1800" b="1" i="0" u="none" strike="noStrike" baseline="0" dirty="0">
                <a:solidFill>
                  <a:srgbClr val="000000"/>
                </a:solidFill>
                <a:latin typeface="Calibri" panose="020F0502020204030204" pitchFamily="34" charset="0"/>
              </a:rPr>
              <a:t>Employees (employees.csv): </a:t>
            </a:r>
          </a:p>
          <a:p>
            <a:pPr lvl="1">
              <a:lnSpc>
                <a:spcPct val="70000"/>
              </a:lnSpc>
            </a:pPr>
            <a:r>
              <a:rPr lang="en-US" sz="1400" b="0" i="0" u="none" strike="noStrike" baseline="0" dirty="0">
                <a:solidFill>
                  <a:srgbClr val="000000"/>
                </a:solidFill>
                <a:latin typeface="Calibri" panose="020F0502020204030204" pitchFamily="34" charset="0"/>
              </a:rPr>
              <a:t>emp_no – Employee Id – Integer – Not Null </a:t>
            </a:r>
          </a:p>
          <a:p>
            <a:pPr lvl="1">
              <a:lnSpc>
                <a:spcPct val="70000"/>
              </a:lnSpc>
            </a:pPr>
            <a:r>
              <a:rPr lang="en-US" sz="1400" b="0" i="0" u="none" strike="noStrike" baseline="0" dirty="0">
                <a:solidFill>
                  <a:srgbClr val="000000"/>
                </a:solidFill>
                <a:latin typeface="Calibri" panose="020F0502020204030204" pitchFamily="34" charset="0"/>
              </a:rPr>
              <a:t>emp_titles_id – designation id – Not Null </a:t>
            </a:r>
          </a:p>
          <a:p>
            <a:pPr lvl="1">
              <a:lnSpc>
                <a:spcPct val="70000"/>
              </a:lnSpc>
            </a:pPr>
            <a:r>
              <a:rPr lang="en-US" sz="1400" b="0" i="0" u="none" strike="noStrike" baseline="0" dirty="0">
                <a:solidFill>
                  <a:srgbClr val="000000"/>
                </a:solidFill>
                <a:latin typeface="Calibri" panose="020F0502020204030204" pitchFamily="34" charset="0"/>
              </a:rPr>
              <a:t>birth_date – Date of Birth – Date Time – Not Null </a:t>
            </a:r>
          </a:p>
          <a:p>
            <a:pPr lvl="1">
              <a:lnSpc>
                <a:spcPct val="70000"/>
              </a:lnSpc>
            </a:pPr>
            <a:r>
              <a:rPr lang="en-US" sz="1400" b="0" i="0" u="none" strike="noStrike" baseline="0" dirty="0">
                <a:solidFill>
                  <a:srgbClr val="000000"/>
                </a:solidFill>
                <a:latin typeface="Calibri" panose="020F0502020204030204" pitchFamily="34" charset="0"/>
              </a:rPr>
              <a:t>first_name – First Name – Character – Not Null </a:t>
            </a:r>
          </a:p>
          <a:p>
            <a:pPr lvl="1">
              <a:lnSpc>
                <a:spcPct val="70000"/>
              </a:lnSpc>
            </a:pPr>
            <a:r>
              <a:rPr lang="en-US" sz="1400" b="0" i="0" u="none" strike="noStrike" baseline="0" dirty="0">
                <a:solidFill>
                  <a:srgbClr val="000000"/>
                </a:solidFill>
                <a:latin typeface="Calibri" panose="020F0502020204030204" pitchFamily="34" charset="0"/>
              </a:rPr>
              <a:t>last_name – Last Name – Character – Not Null </a:t>
            </a:r>
          </a:p>
          <a:p>
            <a:pPr lvl="1">
              <a:lnSpc>
                <a:spcPct val="70000"/>
              </a:lnSpc>
            </a:pPr>
            <a:r>
              <a:rPr lang="en-US" sz="1400" b="0" i="0" u="none" strike="noStrike" baseline="0" dirty="0">
                <a:solidFill>
                  <a:srgbClr val="000000"/>
                </a:solidFill>
                <a:latin typeface="Calibri" panose="020F0502020204030204" pitchFamily="34" charset="0"/>
              </a:rPr>
              <a:t>sex – Gender – Character – Not Null </a:t>
            </a:r>
          </a:p>
          <a:p>
            <a:pPr lvl="1">
              <a:lnSpc>
                <a:spcPct val="70000"/>
              </a:lnSpc>
            </a:pPr>
            <a:r>
              <a:rPr lang="en-US" sz="1400" b="0" i="0" u="none" strike="noStrike" baseline="0" dirty="0">
                <a:solidFill>
                  <a:srgbClr val="000000"/>
                </a:solidFill>
                <a:latin typeface="Calibri" panose="020F0502020204030204" pitchFamily="34" charset="0"/>
              </a:rPr>
              <a:t>hire_date – Employee Hire date –Date Time -Not Null</a:t>
            </a:r>
          </a:p>
          <a:p>
            <a:pPr lvl="1">
              <a:lnSpc>
                <a:spcPct val="70000"/>
              </a:lnSpc>
            </a:pPr>
            <a:r>
              <a:rPr lang="en-US" sz="1400" b="0" i="0" u="none" strike="noStrike" baseline="0" dirty="0">
                <a:solidFill>
                  <a:srgbClr val="000000"/>
                </a:solidFill>
                <a:latin typeface="Calibri" panose="020F0502020204030204" pitchFamily="34" charset="0"/>
              </a:rPr>
              <a:t> no_of_projects – Number of projects worked on – Integer – Not Null </a:t>
            </a:r>
          </a:p>
          <a:p>
            <a:pPr lvl="1">
              <a:lnSpc>
                <a:spcPct val="70000"/>
              </a:lnSpc>
            </a:pPr>
            <a:r>
              <a:rPr lang="en-US" sz="1400" b="0" i="0" u="none" strike="noStrike" baseline="0" dirty="0">
                <a:solidFill>
                  <a:srgbClr val="000000"/>
                </a:solidFill>
                <a:latin typeface="Calibri" panose="020F0502020204030204" pitchFamily="34" charset="0"/>
              </a:rPr>
              <a:t>Last_performance_rating – Last year performance rating – Character – Not Null </a:t>
            </a:r>
          </a:p>
          <a:p>
            <a:pPr lvl="1">
              <a:lnSpc>
                <a:spcPct val="70000"/>
              </a:lnSpc>
            </a:pPr>
            <a:r>
              <a:rPr lang="en-US" sz="1400" b="0" i="0" u="none" strike="noStrike" baseline="0" dirty="0">
                <a:solidFill>
                  <a:srgbClr val="000000"/>
                </a:solidFill>
                <a:latin typeface="Calibri" panose="020F0502020204030204" pitchFamily="34" charset="0"/>
              </a:rPr>
              <a:t>left – Employee left the organization – Boolean – Not Null </a:t>
            </a:r>
          </a:p>
          <a:p>
            <a:pPr lvl="1">
              <a:lnSpc>
                <a:spcPct val="70000"/>
              </a:lnSpc>
            </a:pPr>
            <a:r>
              <a:rPr lang="en-US" sz="1400" b="0" i="0" u="none" strike="noStrike" baseline="0" dirty="0">
                <a:solidFill>
                  <a:srgbClr val="000000"/>
                </a:solidFill>
                <a:latin typeface="Calibri" panose="020F0502020204030204" pitchFamily="34" charset="0"/>
              </a:rPr>
              <a:t>Last_date - Last date of employment (Exit Date) – Date Time </a:t>
            </a:r>
            <a:endParaRPr lang="en-IN" dirty="0"/>
          </a:p>
        </p:txBody>
      </p:sp>
    </p:spTree>
    <p:extLst>
      <p:ext uri="{BB962C8B-B14F-4D97-AF65-F5344CB8AC3E}">
        <p14:creationId xmlns:p14="http://schemas.microsoft.com/office/powerpoint/2010/main" val="269155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9D37D-7F97-EE0C-7C16-DB073B478F33}"/>
              </a:ext>
            </a:extLst>
          </p:cNvPr>
          <p:cNvSpPr>
            <a:spLocks noGrp="1"/>
          </p:cNvSpPr>
          <p:nvPr>
            <p:ph idx="1"/>
          </p:nvPr>
        </p:nvSpPr>
        <p:spPr>
          <a:xfrm>
            <a:off x="1484312" y="1352939"/>
            <a:ext cx="10018713" cy="4879910"/>
          </a:xfrm>
        </p:spPr>
        <p:txBody>
          <a:bodyPr/>
          <a:lstStyle/>
          <a:p>
            <a:r>
              <a:rPr lang="en-IN" sz="1800" b="1" i="0" u="none" strike="noStrike" baseline="0" dirty="0">
                <a:solidFill>
                  <a:srgbClr val="000000"/>
                </a:solidFill>
                <a:latin typeface="Calibri" panose="020F0502020204030204" pitchFamily="34" charset="0"/>
              </a:rPr>
              <a:t>Salaries (salaries.csv): </a:t>
            </a:r>
            <a:endParaRPr lang="en-IN" sz="1800" b="0" i="0" u="none" strike="noStrike" baseline="0" dirty="0">
              <a:solidFill>
                <a:srgbClr val="000000"/>
              </a:solidFill>
              <a:latin typeface="Calibri" panose="020F0502020204030204" pitchFamily="34" charset="0"/>
            </a:endParaRPr>
          </a:p>
          <a:p>
            <a:pPr lvl="1"/>
            <a:r>
              <a:rPr lang="en-US" sz="1400" b="0" i="0" u="none" strike="noStrike" baseline="0" dirty="0">
                <a:solidFill>
                  <a:srgbClr val="000000"/>
                </a:solidFill>
                <a:latin typeface="Calibri" panose="020F0502020204030204" pitchFamily="34" charset="0"/>
              </a:rPr>
              <a:t>emp_no – Employee id – Integer – Not Null </a:t>
            </a:r>
          </a:p>
          <a:p>
            <a:pPr lvl="1"/>
            <a:r>
              <a:rPr lang="en-US" sz="1400" b="0" i="0" u="none" strike="noStrike" baseline="0" dirty="0">
                <a:solidFill>
                  <a:srgbClr val="000000"/>
                </a:solidFill>
                <a:latin typeface="Calibri" panose="020F0502020204030204" pitchFamily="34" charset="0"/>
              </a:rPr>
              <a:t>Salary – Employee’s Salary – Integer – Not Null </a:t>
            </a:r>
          </a:p>
          <a:p>
            <a:r>
              <a:rPr lang="en-IN" sz="1800" b="1" i="0" u="none" strike="noStrike" baseline="0" dirty="0">
                <a:solidFill>
                  <a:srgbClr val="000000"/>
                </a:solidFill>
                <a:latin typeface="Calibri" panose="020F0502020204030204" pitchFamily="34" charset="0"/>
              </a:rPr>
              <a:t>Departments (departments.csv) </a:t>
            </a:r>
            <a:endParaRPr lang="en-IN" sz="1800" b="0" i="0" u="none" strike="noStrike" baseline="0" dirty="0">
              <a:solidFill>
                <a:srgbClr val="000000"/>
              </a:solidFill>
              <a:latin typeface="Calibri" panose="020F0502020204030204" pitchFamily="34" charset="0"/>
            </a:endParaRPr>
          </a:p>
          <a:p>
            <a:pPr lvl="1"/>
            <a:r>
              <a:rPr lang="en-US" sz="1400" b="0" i="0" u="none" strike="noStrike" baseline="0" dirty="0">
                <a:solidFill>
                  <a:srgbClr val="000000"/>
                </a:solidFill>
                <a:latin typeface="Calibri" panose="020F0502020204030204" pitchFamily="34" charset="0"/>
              </a:rPr>
              <a:t>dept_no - Unique id for each department – character – Not Null </a:t>
            </a:r>
          </a:p>
          <a:p>
            <a:pPr lvl="1"/>
            <a:r>
              <a:rPr lang="en-US" sz="1400" b="0" i="0" u="none" strike="noStrike" baseline="0" dirty="0">
                <a:solidFill>
                  <a:srgbClr val="000000"/>
                </a:solidFill>
                <a:latin typeface="Calibri" panose="020F0502020204030204" pitchFamily="34" charset="0"/>
              </a:rPr>
              <a:t>dept_name – Department Name – Character – Not Null </a:t>
            </a:r>
          </a:p>
          <a:p>
            <a:r>
              <a:rPr lang="en-US" sz="1800" b="1" i="0" u="none" strike="noStrike" baseline="0" dirty="0">
                <a:solidFill>
                  <a:srgbClr val="000000"/>
                </a:solidFill>
                <a:latin typeface="Calibri" panose="020F0502020204030204" pitchFamily="34" charset="0"/>
              </a:rPr>
              <a:t>Department Managers (dept_manager.csv) </a:t>
            </a:r>
            <a:endParaRPr lang="en-US" sz="1800" b="0" i="0" u="none" strike="noStrike" baseline="0" dirty="0">
              <a:solidFill>
                <a:srgbClr val="000000"/>
              </a:solidFill>
              <a:latin typeface="Calibri" panose="020F0502020204030204" pitchFamily="34" charset="0"/>
            </a:endParaRPr>
          </a:p>
          <a:p>
            <a:pPr lvl="1"/>
            <a:r>
              <a:rPr lang="en-US" sz="1400" b="0" i="0" u="none" strike="noStrike" baseline="0" dirty="0">
                <a:solidFill>
                  <a:srgbClr val="000000"/>
                </a:solidFill>
                <a:latin typeface="Calibri" panose="020F0502020204030204" pitchFamily="34" charset="0"/>
              </a:rPr>
              <a:t>dept_no - Unique id for each department – character – Not Null </a:t>
            </a:r>
          </a:p>
          <a:p>
            <a:pPr lvl="1"/>
            <a:r>
              <a:rPr lang="en-US" sz="1400" b="0" i="0" u="none" strike="noStrike" baseline="0" dirty="0">
                <a:solidFill>
                  <a:srgbClr val="000000"/>
                </a:solidFill>
                <a:latin typeface="Calibri" panose="020F0502020204030204" pitchFamily="34" charset="0"/>
              </a:rPr>
              <a:t>emp_no – Employee number (head of the department ) – Integer – Not Null </a:t>
            </a:r>
          </a:p>
          <a:p>
            <a:r>
              <a:rPr lang="en-US" sz="1800" b="1" i="0" u="none" strike="noStrike" baseline="0" dirty="0">
                <a:solidFill>
                  <a:srgbClr val="000000"/>
                </a:solidFill>
                <a:latin typeface="Calibri" panose="020F0502020204030204" pitchFamily="34" charset="0"/>
              </a:rPr>
              <a:t>Department Employees (dept_emp.csv) </a:t>
            </a:r>
            <a:endParaRPr lang="en-US" sz="1800" b="0" i="0" u="none" strike="noStrike" baseline="0" dirty="0">
              <a:solidFill>
                <a:srgbClr val="000000"/>
              </a:solidFill>
              <a:latin typeface="Calibri" panose="020F0502020204030204" pitchFamily="34" charset="0"/>
            </a:endParaRPr>
          </a:p>
          <a:p>
            <a:pPr lvl="1"/>
            <a:r>
              <a:rPr lang="en-US" sz="1400" b="0" i="0" u="none" strike="noStrike" baseline="0" dirty="0">
                <a:solidFill>
                  <a:srgbClr val="000000"/>
                </a:solidFill>
                <a:latin typeface="Calibri" panose="020F0502020204030204" pitchFamily="34" charset="0"/>
              </a:rPr>
              <a:t>emp_no – Employee id – Integer – Not Null </a:t>
            </a:r>
          </a:p>
          <a:p>
            <a:pPr lvl="1"/>
            <a:r>
              <a:rPr lang="en-US" sz="1400" b="0" i="0" u="none" strike="noStrike" baseline="0" dirty="0">
                <a:solidFill>
                  <a:srgbClr val="000000"/>
                </a:solidFill>
                <a:latin typeface="Calibri" panose="020F0502020204030204" pitchFamily="34" charset="0"/>
              </a:rPr>
              <a:t>dept_no - Unique id for each department – character – Not Null </a:t>
            </a:r>
            <a:endParaRPr lang="en-IN" dirty="0"/>
          </a:p>
        </p:txBody>
      </p:sp>
      <p:sp>
        <p:nvSpPr>
          <p:cNvPr id="4" name="Title 1">
            <a:extLst>
              <a:ext uri="{FF2B5EF4-FFF2-40B4-BE49-F238E27FC236}">
                <a16:creationId xmlns:a16="http://schemas.microsoft.com/office/drawing/2014/main" id="{499657C2-36B2-B69D-CB47-4C38E168AE4D}"/>
              </a:ext>
            </a:extLst>
          </p:cNvPr>
          <p:cNvSpPr>
            <a:spLocks noGrp="1"/>
          </p:cNvSpPr>
          <p:nvPr>
            <p:ph type="title"/>
          </p:nvPr>
        </p:nvSpPr>
        <p:spPr>
          <a:xfrm>
            <a:off x="1484312" y="685800"/>
            <a:ext cx="8462122" cy="667139"/>
          </a:xfrm>
        </p:spPr>
        <p:txBody>
          <a:bodyPr>
            <a:normAutofit fontScale="90000"/>
          </a:bodyPr>
          <a:lstStyle/>
          <a:p>
            <a:pPr algn="l"/>
            <a:r>
              <a:rPr lang="en-IN" dirty="0"/>
              <a:t>Data Used &amp; Description</a:t>
            </a:r>
          </a:p>
        </p:txBody>
      </p:sp>
    </p:spTree>
    <p:extLst>
      <p:ext uri="{BB962C8B-B14F-4D97-AF65-F5344CB8AC3E}">
        <p14:creationId xmlns:p14="http://schemas.microsoft.com/office/powerpoint/2010/main" val="417849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BFBD-F240-952A-D31B-3AAA0716C51C}"/>
              </a:ext>
            </a:extLst>
          </p:cNvPr>
          <p:cNvSpPr>
            <a:spLocks noGrp="1"/>
          </p:cNvSpPr>
          <p:nvPr>
            <p:ph type="title"/>
          </p:nvPr>
        </p:nvSpPr>
        <p:spPr>
          <a:xfrm>
            <a:off x="1484311" y="929951"/>
            <a:ext cx="6605329" cy="760445"/>
          </a:xfrm>
        </p:spPr>
        <p:txBody>
          <a:bodyPr>
            <a:normAutofit/>
          </a:bodyPr>
          <a:lstStyle/>
          <a:p>
            <a:pPr algn="l"/>
            <a:r>
              <a:rPr lang="en-IN" dirty="0"/>
              <a:t>Technology stack used</a:t>
            </a:r>
          </a:p>
        </p:txBody>
      </p:sp>
      <p:sp>
        <p:nvSpPr>
          <p:cNvPr id="3" name="Content Placeholder 2">
            <a:extLst>
              <a:ext uri="{FF2B5EF4-FFF2-40B4-BE49-F238E27FC236}">
                <a16:creationId xmlns:a16="http://schemas.microsoft.com/office/drawing/2014/main" id="{075600B0-579F-77BC-E5EA-9618E9647700}"/>
              </a:ext>
            </a:extLst>
          </p:cNvPr>
          <p:cNvSpPr>
            <a:spLocks noGrp="1"/>
          </p:cNvSpPr>
          <p:nvPr>
            <p:ph idx="1"/>
          </p:nvPr>
        </p:nvSpPr>
        <p:spPr>
          <a:xfrm>
            <a:off x="1484311" y="1690396"/>
            <a:ext cx="10018713" cy="3477208"/>
          </a:xfrm>
        </p:spPr>
        <p:txBody>
          <a:bodyPr>
            <a:normAutofit/>
          </a:bodyPr>
          <a:lstStyle/>
          <a:p>
            <a:r>
              <a:rPr lang="en-IN" sz="1800" b="0" i="0" u="none" strike="noStrike" baseline="0" dirty="0">
                <a:solidFill>
                  <a:srgbClr val="000000"/>
                </a:solidFill>
                <a:latin typeface="Calibri" panose="020F0502020204030204" pitchFamily="34" charset="0"/>
              </a:rPr>
              <a:t>MySQL (to create database) </a:t>
            </a:r>
          </a:p>
          <a:p>
            <a:r>
              <a:rPr lang="en-IN" sz="1800" b="0" i="0" u="none" strike="noStrike" baseline="0" dirty="0">
                <a:solidFill>
                  <a:srgbClr val="000000"/>
                </a:solidFill>
                <a:latin typeface="Calibri" panose="020F0502020204030204" pitchFamily="34" charset="0"/>
              </a:rPr>
              <a:t>Linux Commands </a:t>
            </a:r>
          </a:p>
          <a:p>
            <a:r>
              <a:rPr lang="en-IN" sz="1800" b="0" i="0" u="none" strike="noStrike" baseline="0" dirty="0">
                <a:solidFill>
                  <a:srgbClr val="000000"/>
                </a:solidFill>
                <a:latin typeface="Calibri" panose="020F0502020204030204" pitchFamily="34" charset="0"/>
              </a:rPr>
              <a:t>Sqoop (Transfer data from MySQL Server to HDFS/Hive) </a:t>
            </a:r>
          </a:p>
          <a:p>
            <a:r>
              <a:rPr lang="en-IN" sz="1800" b="0" i="0" u="none" strike="noStrike" baseline="0" dirty="0">
                <a:solidFill>
                  <a:srgbClr val="000000"/>
                </a:solidFill>
                <a:latin typeface="Calibri" panose="020F0502020204030204" pitchFamily="34" charset="0"/>
              </a:rPr>
              <a:t>HDFS (to store the data) </a:t>
            </a:r>
          </a:p>
          <a:p>
            <a:r>
              <a:rPr lang="en-IN" sz="1800" b="0" i="0" u="none" strike="noStrike" baseline="0" dirty="0">
                <a:solidFill>
                  <a:srgbClr val="000000"/>
                </a:solidFill>
                <a:latin typeface="Calibri" panose="020F0502020204030204" pitchFamily="34" charset="0"/>
              </a:rPr>
              <a:t>Hive (to create database) </a:t>
            </a:r>
          </a:p>
          <a:p>
            <a:r>
              <a:rPr lang="en-IN" sz="1800" b="0" i="0" u="none" strike="noStrike" baseline="0" dirty="0">
                <a:solidFill>
                  <a:srgbClr val="000000"/>
                </a:solidFill>
                <a:latin typeface="Calibri" panose="020F0502020204030204" pitchFamily="34" charset="0"/>
              </a:rPr>
              <a:t>Impala (to perform the EDA) </a:t>
            </a:r>
          </a:p>
          <a:p>
            <a:r>
              <a:rPr lang="en-IN" sz="1800" b="0" i="0" u="none" strike="noStrike" baseline="0" dirty="0">
                <a:solidFill>
                  <a:srgbClr val="000000"/>
                </a:solidFill>
                <a:latin typeface="Calibri" panose="020F0502020204030204" pitchFamily="34" charset="0"/>
              </a:rPr>
              <a:t>SparkSQL (to perform the EDA) </a:t>
            </a:r>
          </a:p>
          <a:p>
            <a:r>
              <a:rPr lang="en-IN" sz="1800" b="0" i="0" u="none" strike="noStrike" baseline="0" dirty="0">
                <a:solidFill>
                  <a:srgbClr val="000000"/>
                </a:solidFill>
                <a:latin typeface="Calibri" panose="020F0502020204030204" pitchFamily="34" charset="0"/>
              </a:rPr>
              <a:t>SparkML (to perform model building) </a:t>
            </a:r>
          </a:p>
        </p:txBody>
      </p:sp>
    </p:spTree>
    <p:extLst>
      <p:ext uri="{BB962C8B-B14F-4D97-AF65-F5344CB8AC3E}">
        <p14:creationId xmlns:p14="http://schemas.microsoft.com/office/powerpoint/2010/main" val="2914976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2EF9-B560-F1E7-8863-695CB8D86E16}"/>
              </a:ext>
            </a:extLst>
          </p:cNvPr>
          <p:cNvSpPr>
            <a:spLocks noGrp="1"/>
          </p:cNvSpPr>
          <p:nvPr>
            <p:ph type="title"/>
          </p:nvPr>
        </p:nvSpPr>
        <p:spPr>
          <a:xfrm>
            <a:off x="1484310" y="0"/>
            <a:ext cx="5634946" cy="825759"/>
          </a:xfrm>
        </p:spPr>
        <p:txBody>
          <a:bodyPr/>
          <a:lstStyle/>
          <a:p>
            <a:r>
              <a:rPr lang="en-IN" dirty="0"/>
              <a:t>ER Diagram (data model)</a:t>
            </a:r>
          </a:p>
        </p:txBody>
      </p:sp>
      <p:pic>
        <p:nvPicPr>
          <p:cNvPr id="5" name="Content Placeholder 4">
            <a:extLst>
              <a:ext uri="{FF2B5EF4-FFF2-40B4-BE49-F238E27FC236}">
                <a16:creationId xmlns:a16="http://schemas.microsoft.com/office/drawing/2014/main" id="{E9AC6726-2AC1-F862-8C00-0898F33326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0" y="825758"/>
            <a:ext cx="10373230" cy="511784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73223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3AF5-0A80-CBBB-31F8-E31D616D2FC2}"/>
              </a:ext>
            </a:extLst>
          </p:cNvPr>
          <p:cNvSpPr>
            <a:spLocks noGrp="1"/>
          </p:cNvSpPr>
          <p:nvPr>
            <p:ph type="title"/>
          </p:nvPr>
        </p:nvSpPr>
        <p:spPr>
          <a:xfrm>
            <a:off x="1484312" y="685800"/>
            <a:ext cx="9199239" cy="909735"/>
          </a:xfrm>
        </p:spPr>
        <p:txBody>
          <a:bodyPr>
            <a:normAutofit/>
          </a:bodyPr>
          <a:lstStyle/>
          <a:p>
            <a:pPr algn="l"/>
            <a:r>
              <a:rPr lang="en-IN" dirty="0"/>
              <a:t>Architecture of pipeline (stages)</a:t>
            </a:r>
          </a:p>
        </p:txBody>
      </p:sp>
      <p:pic>
        <p:nvPicPr>
          <p:cNvPr id="15" name="Content Placeholder 14">
            <a:extLst>
              <a:ext uri="{FF2B5EF4-FFF2-40B4-BE49-F238E27FC236}">
                <a16:creationId xmlns:a16="http://schemas.microsoft.com/office/drawing/2014/main" id="{D025AB3D-D8E8-033C-88F3-E8F90DFC6B5C}"/>
              </a:ext>
            </a:extLst>
          </p:cNvPr>
          <p:cNvPicPr>
            <a:picLocks noGrp="1" noChangeAspect="1"/>
          </p:cNvPicPr>
          <p:nvPr>
            <p:ph idx="1"/>
          </p:nvPr>
        </p:nvPicPr>
        <p:blipFill>
          <a:blip r:embed="rId3"/>
          <a:stretch>
            <a:fillRect/>
          </a:stretch>
        </p:blipFill>
        <p:spPr>
          <a:xfrm>
            <a:off x="2552457" y="1455738"/>
            <a:ext cx="7087086" cy="5372712"/>
          </a:xfrm>
          <a:prstGeom prst="rect">
            <a:avLst/>
          </a:prstGeom>
          <a:ln>
            <a:noFill/>
          </a:ln>
          <a:effectLst>
            <a:softEdge rad="112500"/>
          </a:effectLst>
        </p:spPr>
      </p:pic>
    </p:spTree>
    <p:extLst>
      <p:ext uri="{BB962C8B-B14F-4D97-AF65-F5344CB8AC3E}">
        <p14:creationId xmlns:p14="http://schemas.microsoft.com/office/powerpoint/2010/main" val="351985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6657-10A2-0483-B485-F8F2204F2D42}"/>
              </a:ext>
            </a:extLst>
          </p:cNvPr>
          <p:cNvSpPr>
            <a:spLocks noGrp="1"/>
          </p:cNvSpPr>
          <p:nvPr>
            <p:ph type="title"/>
          </p:nvPr>
        </p:nvSpPr>
        <p:spPr>
          <a:xfrm>
            <a:off x="1484310" y="560614"/>
            <a:ext cx="10598832" cy="1012371"/>
          </a:xfrm>
        </p:spPr>
        <p:txBody>
          <a:bodyPr>
            <a:normAutofit/>
          </a:bodyPr>
          <a:lstStyle/>
          <a:p>
            <a:pPr algn="l"/>
            <a:r>
              <a:rPr lang="en-IN" dirty="0"/>
              <a:t>Outputs for different analysis (EDA &amp; ML Model)</a:t>
            </a:r>
          </a:p>
        </p:txBody>
      </p:sp>
      <p:sp>
        <p:nvSpPr>
          <p:cNvPr id="4" name="Content Placeholder 2">
            <a:extLst>
              <a:ext uri="{FF2B5EF4-FFF2-40B4-BE49-F238E27FC236}">
                <a16:creationId xmlns:a16="http://schemas.microsoft.com/office/drawing/2014/main" id="{CF70B51A-6C50-D7F2-A5EE-1C3507D09230}"/>
              </a:ext>
            </a:extLst>
          </p:cNvPr>
          <p:cNvSpPr>
            <a:spLocks noGrp="1"/>
          </p:cNvSpPr>
          <p:nvPr>
            <p:ph idx="1"/>
          </p:nvPr>
        </p:nvSpPr>
        <p:spPr>
          <a:xfrm>
            <a:off x="1484313" y="2667000"/>
            <a:ext cx="10018712" cy="3124200"/>
          </a:xfrm>
        </p:spPr>
        <p:txBody>
          <a:bodyPr anchor="t">
            <a:normAutofit/>
          </a:bodyPr>
          <a:lstStyle/>
          <a:p>
            <a:r>
              <a:rPr lang="en-US" sz="2000" dirty="0"/>
              <a:t>A List showing employee number, last_name, first name, sex and salary for each employee.</a:t>
            </a:r>
          </a:p>
          <a:p>
            <a:endParaRPr lang="en-US" sz="2000" dirty="0"/>
          </a:p>
          <a:p>
            <a:endParaRPr lang="en-IN" sz="2000" dirty="0"/>
          </a:p>
        </p:txBody>
      </p:sp>
      <p:graphicFrame>
        <p:nvGraphicFramePr>
          <p:cNvPr id="5" name="Table 4">
            <a:extLst>
              <a:ext uri="{FF2B5EF4-FFF2-40B4-BE49-F238E27FC236}">
                <a16:creationId xmlns:a16="http://schemas.microsoft.com/office/drawing/2014/main" id="{6E1E07DB-5FB9-8431-FAE5-528DD689EF80}"/>
              </a:ext>
            </a:extLst>
          </p:cNvPr>
          <p:cNvGraphicFramePr>
            <a:graphicFrameLocks noGrp="1"/>
          </p:cNvGraphicFramePr>
          <p:nvPr>
            <p:extLst>
              <p:ext uri="{D42A27DB-BD31-4B8C-83A1-F6EECF244321}">
                <p14:modId xmlns:p14="http://schemas.microsoft.com/office/powerpoint/2010/main" val="3865490030"/>
              </p:ext>
            </p:extLst>
          </p:nvPr>
        </p:nvGraphicFramePr>
        <p:xfrm>
          <a:off x="3828661" y="3094728"/>
          <a:ext cx="4326293" cy="3124200"/>
        </p:xfrm>
        <a:graphic>
          <a:graphicData uri="http://schemas.openxmlformats.org/drawingml/2006/table">
            <a:tbl>
              <a:tblPr>
                <a:tableStyleId>{5C22544A-7EE6-4342-B048-85BDC9FD1C3A}</a:tableStyleId>
              </a:tblPr>
              <a:tblGrid>
                <a:gridCol w="871027">
                  <a:extLst>
                    <a:ext uri="{9D8B030D-6E8A-4147-A177-3AD203B41FA5}">
                      <a16:colId xmlns:a16="http://schemas.microsoft.com/office/drawing/2014/main" val="3546002232"/>
                    </a:ext>
                  </a:extLst>
                </a:gridCol>
                <a:gridCol w="1510556">
                  <a:extLst>
                    <a:ext uri="{9D8B030D-6E8A-4147-A177-3AD203B41FA5}">
                      <a16:colId xmlns:a16="http://schemas.microsoft.com/office/drawing/2014/main" val="3839999294"/>
                    </a:ext>
                  </a:extLst>
                </a:gridCol>
                <a:gridCol w="395344">
                  <a:extLst>
                    <a:ext uri="{9D8B030D-6E8A-4147-A177-3AD203B41FA5}">
                      <a16:colId xmlns:a16="http://schemas.microsoft.com/office/drawing/2014/main" val="123439289"/>
                    </a:ext>
                  </a:extLst>
                </a:gridCol>
                <a:gridCol w="1549366">
                  <a:extLst>
                    <a:ext uri="{9D8B030D-6E8A-4147-A177-3AD203B41FA5}">
                      <a16:colId xmlns:a16="http://schemas.microsoft.com/office/drawing/2014/main" val="1881466384"/>
                    </a:ext>
                  </a:extLst>
                </a:gridCol>
              </a:tblGrid>
              <a:tr h="312420">
                <a:tc>
                  <a:txBody>
                    <a:bodyPr/>
                    <a:lstStyle/>
                    <a:p>
                      <a:pPr algn="ctr" fontAlgn="b"/>
                      <a:r>
                        <a:rPr lang="en-IN" sz="1600" u="none" strike="noStrike" dirty="0">
                          <a:effectLst/>
                        </a:rPr>
                        <a:t>emp_no</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last_name</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sex</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salary</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4768199"/>
                  </a:ext>
                </a:extLst>
              </a:tr>
              <a:tr h="312420">
                <a:tc>
                  <a:txBody>
                    <a:bodyPr/>
                    <a:lstStyle/>
                    <a:p>
                      <a:pPr algn="ctr" fontAlgn="b"/>
                      <a:r>
                        <a:rPr lang="en-IN" sz="1600" u="none" strike="noStrike">
                          <a:effectLst/>
                        </a:rPr>
                        <a:t>255001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Panangaden</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M</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40000</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17077441"/>
                  </a:ext>
                </a:extLst>
              </a:tr>
              <a:tr h="312420">
                <a:tc>
                  <a:txBody>
                    <a:bodyPr/>
                    <a:lstStyle/>
                    <a:p>
                      <a:pPr algn="ctr" fontAlgn="b"/>
                      <a:r>
                        <a:rPr lang="en-IN" sz="1600" u="none" strike="noStrike">
                          <a:effectLst/>
                        </a:rPr>
                        <a:t>255002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Morrey</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M</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40000</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5331285"/>
                  </a:ext>
                </a:extLst>
              </a:tr>
              <a:tr h="312420">
                <a:tc>
                  <a:txBody>
                    <a:bodyPr/>
                    <a:lstStyle/>
                    <a:p>
                      <a:pPr algn="ctr" fontAlgn="b"/>
                      <a:r>
                        <a:rPr lang="en-IN" sz="1600" u="none" strike="noStrike">
                          <a:effectLst/>
                        </a:rPr>
                        <a:t>255003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Undy</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F</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40000</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88485991"/>
                  </a:ext>
                </a:extLst>
              </a:tr>
              <a:tr h="312420">
                <a:tc>
                  <a:txBody>
                    <a:bodyPr/>
                    <a:lstStyle/>
                    <a:p>
                      <a:pPr algn="ctr" fontAlgn="b"/>
                      <a:r>
                        <a:rPr lang="en-IN" sz="1600" u="none" strike="noStrike">
                          <a:effectLst/>
                        </a:rPr>
                        <a:t>255004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Coorg</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F</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48894</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0285868"/>
                  </a:ext>
                </a:extLst>
              </a:tr>
              <a:tr h="312420">
                <a:tc>
                  <a:txBody>
                    <a:bodyPr/>
                    <a:lstStyle/>
                    <a:p>
                      <a:pPr algn="ctr" fontAlgn="b"/>
                      <a:r>
                        <a:rPr lang="en-IN" sz="1600" u="none" strike="noStrike">
                          <a:effectLst/>
                        </a:rPr>
                        <a:t>255005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Otillio</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F</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40000</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4662735"/>
                  </a:ext>
                </a:extLst>
              </a:tr>
              <a:tr h="312420">
                <a:tc>
                  <a:txBody>
                    <a:bodyPr/>
                    <a:lstStyle/>
                    <a:p>
                      <a:pPr algn="ctr" fontAlgn="b"/>
                      <a:r>
                        <a:rPr lang="en-IN" sz="1600" u="none" strike="noStrike">
                          <a:effectLst/>
                        </a:rPr>
                        <a:t>255006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Heyers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F</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53133</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273999"/>
                  </a:ext>
                </a:extLst>
              </a:tr>
              <a:tr h="312420">
                <a:tc>
                  <a:txBody>
                    <a:bodyPr/>
                    <a:lstStyle/>
                    <a:p>
                      <a:pPr algn="ctr" fontAlgn="b"/>
                      <a:r>
                        <a:rPr lang="en-IN" sz="1600" u="none" strike="noStrike">
                          <a:effectLst/>
                        </a:rPr>
                        <a:t>255007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Radhakrishnan</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M</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40000</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4505573"/>
                  </a:ext>
                </a:extLst>
              </a:tr>
              <a:tr h="312420">
                <a:tc>
                  <a:txBody>
                    <a:bodyPr/>
                    <a:lstStyle/>
                    <a:p>
                      <a:pPr algn="ctr" fontAlgn="b"/>
                      <a:r>
                        <a:rPr lang="en-IN" sz="1600" u="none" strike="noStrike">
                          <a:effectLst/>
                        </a:rPr>
                        <a:t>255008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Zongker</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M</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54753</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8276203"/>
                  </a:ext>
                </a:extLst>
              </a:tr>
              <a:tr h="312420">
                <a:tc>
                  <a:txBody>
                    <a:bodyPr/>
                    <a:lstStyle/>
                    <a:p>
                      <a:pPr algn="ctr" fontAlgn="b"/>
                      <a:r>
                        <a:rPr lang="en-IN" sz="1600" u="none" strike="noStrike">
                          <a:effectLst/>
                        </a:rPr>
                        <a:t>255009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Shinomoto</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M</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84004</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77182599"/>
                  </a:ext>
                </a:extLst>
              </a:tr>
            </a:tbl>
          </a:graphicData>
        </a:graphic>
      </p:graphicFrame>
    </p:spTree>
    <p:extLst>
      <p:ext uri="{BB962C8B-B14F-4D97-AF65-F5344CB8AC3E}">
        <p14:creationId xmlns:p14="http://schemas.microsoft.com/office/powerpoint/2010/main" val="3754133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585</TotalTime>
  <Words>1299</Words>
  <Application>Microsoft Office PowerPoint</Application>
  <PresentationFormat>Widescreen</PresentationFormat>
  <Paragraphs>350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Corbel</vt:lpstr>
      <vt:lpstr>Helvetica Neue</vt:lpstr>
      <vt:lpstr>Parallax</vt:lpstr>
      <vt:lpstr>Data Engineering – Capstone Project-1</vt:lpstr>
      <vt:lpstr>Contents</vt:lpstr>
      <vt:lpstr>Business Objective</vt:lpstr>
      <vt:lpstr>Data Used &amp; Description</vt:lpstr>
      <vt:lpstr>Data Used &amp; Description</vt:lpstr>
      <vt:lpstr>Technology stack used</vt:lpstr>
      <vt:lpstr>ER Diagram (data model)</vt:lpstr>
      <vt:lpstr>Architecture of pipeline (stages)</vt:lpstr>
      <vt:lpstr>Outputs for different analysis (EDA &amp; ML Model)</vt:lpstr>
      <vt:lpstr>PowerPoint Presentation</vt:lpstr>
      <vt:lpstr>A list showing the manager of each department with the following information: department number, department name, the manager's employee number, last name, first name.</vt:lpstr>
      <vt:lpstr>A list showing first name, last name, and sex of employees whose first name is 'Hercules’ and last name begin with 'B'</vt:lpstr>
      <vt:lpstr>A list showing all employees in the Sales department, including their employee number, last name, first name, department name.</vt:lpstr>
      <vt:lpstr>A list showing all employees in the sales and development departments including their employee number, last name, first name and department name.</vt:lpstr>
      <vt:lpstr>A list showing the frequency count of employee last name, in descending order (i.e., how many employees share each last name)</vt:lpstr>
      <vt:lpstr>Histogram to show the salary distribution among the employee.</vt:lpstr>
      <vt:lpstr>Bar graph to show Avg salary per title (designation)</vt:lpstr>
      <vt:lpstr>Calculate employee tenure and show tenure distribution among the employees.</vt:lpstr>
      <vt:lpstr>Prediction on test Data and Root-mean-square deviation (RMSE) and R-Squared for Accuracy (goodness of fit)</vt:lpstr>
      <vt:lpstr>Challenges you faced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 Capstone Project-1</dc:title>
  <dc:creator>Riaz Kasim</dc:creator>
  <cp:lastModifiedBy>Riaz Kasim</cp:lastModifiedBy>
  <cp:revision>22</cp:revision>
  <dcterms:created xsi:type="dcterms:W3CDTF">2022-05-19T06:57:47Z</dcterms:created>
  <dcterms:modified xsi:type="dcterms:W3CDTF">2022-05-19T16:43:32Z</dcterms:modified>
</cp:coreProperties>
</file>