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772160" y="409575"/>
            <a:ext cx="5180330" cy="518033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5"/>
          </p:cNvCxnSpPr>
          <p:nvPr/>
        </p:nvCxnSpPr>
        <p:spPr>
          <a:xfrm>
            <a:off x="1530985" y="1168400"/>
            <a:ext cx="3662680" cy="36626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772160" y="2999740"/>
            <a:ext cx="51803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3"/>
            <a:endCxn id="4" idx="7"/>
          </p:cNvCxnSpPr>
          <p:nvPr/>
        </p:nvCxnSpPr>
        <p:spPr>
          <a:xfrm flipV="1">
            <a:off x="1530985" y="1168400"/>
            <a:ext cx="3662680" cy="36626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  <a:endCxn id="4" idx="0"/>
          </p:cNvCxnSpPr>
          <p:nvPr/>
        </p:nvCxnSpPr>
        <p:spPr>
          <a:xfrm flipV="1">
            <a:off x="3362325" y="409575"/>
            <a:ext cx="0" cy="51803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58895" y="116840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26665" y="129540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530985" y="221678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701165" y="335915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680335" y="433578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85540" y="417512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681220" y="334962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681220" y="221678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62325" y="-11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255385" y="3169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344545" y="-895350"/>
            <a:ext cx="29210" cy="7837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0" y="2989580"/>
            <a:ext cx="7123430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5648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2389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130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5871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612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353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6094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835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9576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6317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3058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443990" y="5582285"/>
            <a:ext cx="10624185" cy="14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17625" y="558546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876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25628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12496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99364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86232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310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59968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46836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33704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20572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10744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-2620010" y="10299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</a:t>
            </a:r>
            <a:r>
              <a:rPr lang="en-US" altLang="zh-CN" sz="2400" baseline="-25000"/>
              <a:t>i</a:t>
            </a:r>
            <a:r>
              <a:rPr lang="en-US" altLang="zh-CN" sz="2400"/>
              <a:t> = n</a:t>
            </a:r>
            <a:r>
              <a:rPr lang="en-US" altLang="zh-CN" sz="2400" baseline="-25000"/>
              <a:t>q</a:t>
            </a:r>
            <a:r>
              <a:rPr lang="en-US" altLang="zh-CN" sz="2400"/>
              <a:t>z * 10</a:t>
            </a:r>
            <a:endParaRPr lang="en-US" altLang="zh-CN" sz="2400"/>
          </a:p>
          <a:p>
            <a:r>
              <a:rPr lang="en-US" altLang="zh-CN" sz="2400"/>
              <a:t>index = floor(h</a:t>
            </a:r>
            <a:r>
              <a:rPr lang="en-US" altLang="zh-CN" sz="2400" baseline="-25000"/>
              <a:t>i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d</a:t>
            </a:r>
            <a:r>
              <a:rPr lang="en-US" altLang="zh-CN" sz="2400" baseline="-25000"/>
              <a:t>i</a:t>
            </a:r>
            <a:r>
              <a:rPr lang="en-US" altLang="zh-CN" sz="2400"/>
              <a:t>=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θ/π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6365" y="6343650"/>
            <a:ext cx="117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index</a:t>
            </a:r>
            <a:endParaRPr lang="en-US" altLang="zh-CN" sz="2400">
              <a:sym typeface="+mn-ea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4125595" y="603313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09085" y="358076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1-d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33" name="上箭头 32"/>
          <p:cNvSpPr/>
          <p:nvPr/>
        </p:nvSpPr>
        <p:spPr>
          <a:xfrm rot="10800000">
            <a:off x="4097020" y="401002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5648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2389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9130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5871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82612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9353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094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2835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29576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16317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03058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1443990" y="2283460"/>
            <a:ext cx="10624185" cy="14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317625" y="2286635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23876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25628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12496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99364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86232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67310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759968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46836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933704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020572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10744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6" name="饼形 85"/>
          <p:cNvSpPr/>
          <p:nvPr/>
        </p:nvSpPr>
        <p:spPr>
          <a:xfrm>
            <a:off x="-2904490" y="3072765"/>
            <a:ext cx="3959860" cy="3959860"/>
          </a:xfrm>
          <a:prstGeom prst="pie">
            <a:avLst>
              <a:gd name="adj1" fmla="val 0"/>
              <a:gd name="adj2" fmla="val 10832384"/>
            </a:avLst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936365" y="3044825"/>
            <a:ext cx="117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index</a:t>
            </a:r>
            <a:endParaRPr lang="en-US" altLang="zh-CN" sz="2400">
              <a:sym typeface="+mn-ea"/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4125595" y="2734310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饼形 86"/>
          <p:cNvSpPr/>
          <p:nvPr/>
        </p:nvSpPr>
        <p:spPr>
          <a:xfrm rot="10800000">
            <a:off x="-2904490" y="3061970"/>
            <a:ext cx="3959860" cy="3959860"/>
          </a:xfrm>
          <a:prstGeom prst="pie">
            <a:avLst>
              <a:gd name="adj1" fmla="val 0"/>
              <a:gd name="adj2" fmla="val 10832384"/>
            </a:avLst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85285" y="28194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68" name="上箭头 67"/>
          <p:cNvSpPr/>
          <p:nvPr/>
        </p:nvSpPr>
        <p:spPr>
          <a:xfrm rot="10800000">
            <a:off x="4097020" y="711200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2904490" y="3061970"/>
            <a:ext cx="3959860" cy="395986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29" idx="2"/>
            <a:endCxn id="29" idx="6"/>
          </p:cNvCxnSpPr>
          <p:nvPr/>
        </p:nvCxnSpPr>
        <p:spPr>
          <a:xfrm>
            <a:off x="-2904490" y="5041900"/>
            <a:ext cx="39598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1741805" y="356235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-1779905" y="603313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-974090" y="2475230"/>
            <a:ext cx="0" cy="508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-695960" y="2449830"/>
            <a:ext cx="42608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431800" y="4243070"/>
            <a:ext cx="114300" cy="114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50850" y="3803015"/>
            <a:ext cx="44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-955040" y="3837940"/>
            <a:ext cx="2342515" cy="1200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弧形 82"/>
          <p:cNvSpPr/>
          <p:nvPr/>
        </p:nvSpPr>
        <p:spPr>
          <a:xfrm>
            <a:off x="-2783205" y="2904490"/>
            <a:ext cx="3959860" cy="3959860"/>
          </a:xfrm>
          <a:prstGeom prst="arc">
            <a:avLst>
              <a:gd name="adj1" fmla="val 16067759"/>
              <a:gd name="adj2" fmla="val 1992791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5250" y="2786380"/>
            <a:ext cx="45085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0" name="组合 99"/>
          <p:cNvGrpSpPr/>
          <p:nvPr/>
        </p:nvGrpSpPr>
        <p:grpSpPr>
          <a:xfrm>
            <a:off x="-3578860" y="281940"/>
            <a:ext cx="15647035" cy="7164070"/>
            <a:chOff x="-5636" y="444"/>
            <a:chExt cx="24641" cy="11282"/>
          </a:xfrm>
        </p:grpSpPr>
        <p:sp>
          <p:nvSpPr>
            <p:cNvPr id="4" name="矩形 3"/>
            <p:cNvSpPr/>
            <p:nvPr/>
          </p:nvSpPr>
          <p:spPr>
            <a:xfrm>
              <a:off x="3711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077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43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809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75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541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907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3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639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005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71" y="6968"/>
              <a:ext cx="823" cy="182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2274" y="8791"/>
              <a:ext cx="16731" cy="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75" y="8796"/>
              <a:ext cx="14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weight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28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96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64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232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600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968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336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04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072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440" y="8859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-4126" y="1622"/>
              <a:ext cx="64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 = n</a:t>
              </a:r>
              <a:r>
                <a:rPr lang="en-US" altLang="zh-CN" sz="2400" baseline="-25000"/>
                <a:t>q</a:t>
              </a:r>
              <a:r>
                <a:rPr lang="en-US" altLang="zh-CN" sz="2400"/>
                <a:t>z * 10</a:t>
              </a:r>
              <a:endParaRPr lang="en-US" altLang="zh-CN" sz="2400"/>
            </a:p>
            <a:p>
              <a:r>
                <a:rPr lang="en-US" altLang="zh-CN" sz="2400"/>
                <a:t>index = floor(h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)</a:t>
              </a:r>
              <a:endParaRPr lang="en-US" altLang="zh-CN" sz="2400"/>
            </a:p>
            <a:p>
              <a:r>
                <a:rPr lang="en-US" altLang="zh-CN" sz="2400"/>
                <a:t>d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=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θ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ω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99" y="9990"/>
              <a:ext cx="185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ym typeface="+mn-ea"/>
                </a:rPr>
                <a:t>index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31" name="上箭头 30"/>
            <p:cNvSpPr/>
            <p:nvPr/>
          </p:nvSpPr>
          <p:spPr>
            <a:xfrm>
              <a:off x="6497" y="9501"/>
              <a:ext cx="800" cy="502"/>
            </a:xfrm>
            <a:prstGeom prst="up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71" y="5639"/>
              <a:ext cx="11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1-d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  <p:sp>
          <p:nvSpPr>
            <p:cNvPr id="33" name="上箭头 32"/>
            <p:cNvSpPr/>
            <p:nvPr/>
          </p:nvSpPr>
          <p:spPr>
            <a:xfrm rot="10800000">
              <a:off x="6452" y="6315"/>
              <a:ext cx="800" cy="502"/>
            </a:xfrm>
            <a:prstGeom prst="up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11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77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443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09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175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541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1907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273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4639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6005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371" y="1773"/>
              <a:ext cx="823" cy="18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2274" y="3596"/>
              <a:ext cx="16731" cy="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075" y="3601"/>
              <a:ext cx="14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weight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60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28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96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64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232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600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968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336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704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072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440" y="3664"/>
              <a:ext cx="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199" y="4795"/>
              <a:ext cx="185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ym typeface="+mn-ea"/>
                </a:rPr>
                <a:t>index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66" name="上箭头 65"/>
            <p:cNvSpPr/>
            <p:nvPr/>
          </p:nvSpPr>
          <p:spPr>
            <a:xfrm>
              <a:off x="6497" y="4306"/>
              <a:ext cx="800" cy="502"/>
            </a:xfrm>
            <a:prstGeom prst="up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91" y="444"/>
              <a:ext cx="11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  <p:sp>
          <p:nvSpPr>
            <p:cNvPr id="68" name="上箭头 67"/>
            <p:cNvSpPr/>
            <p:nvPr/>
          </p:nvSpPr>
          <p:spPr>
            <a:xfrm rot="10800000">
              <a:off x="6452" y="1120"/>
              <a:ext cx="800" cy="502"/>
            </a:xfrm>
            <a:prstGeom prst="up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-5127" y="4795"/>
              <a:ext cx="6236" cy="6236"/>
            </a:xfrm>
            <a:prstGeom prst="ellipse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2" idx="1"/>
              <a:endCxn id="2" idx="5"/>
            </p:cNvCxnSpPr>
            <p:nvPr/>
          </p:nvCxnSpPr>
          <p:spPr>
            <a:xfrm>
              <a:off x="-4214" y="5708"/>
              <a:ext cx="4410" cy="441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" idx="2"/>
              <a:endCxn id="2" idx="6"/>
            </p:cNvCxnSpPr>
            <p:nvPr/>
          </p:nvCxnSpPr>
          <p:spPr>
            <a:xfrm>
              <a:off x="-5127" y="7913"/>
              <a:ext cx="623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" idx="3"/>
              <a:endCxn id="2" idx="7"/>
            </p:cNvCxnSpPr>
            <p:nvPr/>
          </p:nvCxnSpPr>
          <p:spPr>
            <a:xfrm flipV="1">
              <a:off x="-4214" y="5708"/>
              <a:ext cx="4410" cy="441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" idx="4"/>
              <a:endCxn id="2" idx="0"/>
            </p:cNvCxnSpPr>
            <p:nvPr/>
          </p:nvCxnSpPr>
          <p:spPr>
            <a:xfrm flipV="1">
              <a:off x="-2009" y="4795"/>
              <a:ext cx="0" cy="6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-1841" y="3720"/>
              <a:ext cx="782" cy="4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 flipV="1">
              <a:off x="-2036" y="4046"/>
              <a:ext cx="30" cy="7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-5636" y="7916"/>
              <a:ext cx="7409" cy="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563" y="8036"/>
              <a:ext cx="621" cy="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90" name="饼形 89"/>
            <p:cNvSpPr/>
            <p:nvPr/>
          </p:nvSpPr>
          <p:spPr>
            <a:xfrm rot="10800000">
              <a:off x="-5127" y="4795"/>
              <a:ext cx="6236" cy="6236"/>
            </a:xfrm>
            <a:prstGeom prst="pie">
              <a:avLst>
                <a:gd name="adj1" fmla="val 2703528"/>
                <a:gd name="adj2" fmla="val 53664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饼形 90"/>
            <p:cNvSpPr/>
            <p:nvPr/>
          </p:nvSpPr>
          <p:spPr>
            <a:xfrm rot="10800000">
              <a:off x="-5127" y="4795"/>
              <a:ext cx="6236" cy="6236"/>
            </a:xfrm>
            <a:prstGeom prst="pie">
              <a:avLst>
                <a:gd name="adj1" fmla="val 5408493"/>
                <a:gd name="adj2" fmla="val 812676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 flipV="1">
              <a:off x="-3446" y="4549"/>
              <a:ext cx="1410" cy="33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-2036" y="4519"/>
              <a:ext cx="1320" cy="34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-1720" y="5572"/>
              <a:ext cx="180" cy="1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-1690" y="4879"/>
              <a:ext cx="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q’</a:t>
              </a:r>
              <a:endParaRPr lang="en-US" altLang="zh-CN"/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-2036" y="4393"/>
              <a:ext cx="660" cy="34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-1350" y="4227"/>
              <a:ext cx="720" cy="60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θ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8" name="弧形 97"/>
            <p:cNvSpPr/>
            <p:nvPr/>
          </p:nvSpPr>
          <p:spPr>
            <a:xfrm rot="16620000">
              <a:off x="-3447" y="6744"/>
              <a:ext cx="2835" cy="2835"/>
            </a:xfrm>
            <a:prstGeom prst="arc">
              <a:avLst>
                <a:gd name="adj1" fmla="val 16380084"/>
                <a:gd name="adj2" fmla="val 18840058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-3850" y="6857"/>
              <a:ext cx="720" cy="60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ω</a:t>
              </a:r>
              <a:endPara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772160" y="814705"/>
            <a:ext cx="5180330" cy="518033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772160" y="3404870"/>
            <a:ext cx="51803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39110" y="180975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39110" y="428053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334385" y="68580"/>
            <a:ext cx="32385" cy="6711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551555" y="6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923415" y="1560830"/>
            <a:ext cx="3131820" cy="31318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72160" y="409575"/>
            <a:ext cx="5400000" cy="54000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9270" y="140462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88895" y="269240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" name="直接箭头连接符 2"/>
          <p:cNvCxnSpPr>
            <a:endCxn id="2" idx="7"/>
          </p:cNvCxnSpPr>
          <p:nvPr/>
        </p:nvCxnSpPr>
        <p:spPr>
          <a:xfrm flipV="1">
            <a:off x="3526155" y="2019300"/>
            <a:ext cx="1070610" cy="108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64000" y="2513965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R/2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40760" y="583565"/>
            <a:ext cx="871220" cy="2525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91000" y="103632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34440" y="3048000"/>
          <a:ext cx="9121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582930"/>
                <a:gridCol w="760095"/>
                <a:gridCol w="760095"/>
                <a:gridCol w="760095"/>
                <a:gridCol w="760095"/>
                <a:gridCol w="760095"/>
                <a:gridCol w="760095"/>
                <a:gridCol w="760095"/>
                <a:gridCol w="760095"/>
                <a:gridCol w="760095"/>
                <a:gridCol w="760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70075" y="219773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8025" y="219773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5975" y="219773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7075" y="70929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75025" y="70929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52975" y="709295"/>
            <a:ext cx="1103630" cy="1231265"/>
          </a:xfrm>
          <a:prstGeom prst="rect">
            <a:avLst/>
          </a:prstGeom>
          <a:solidFill>
            <a:schemeClr val="accent5">
              <a:alpha val="50000"/>
            </a:schemeClr>
          </a:solidFill>
          <a:scene3d>
            <a:camera prst="isometricOffAxis2Left">
              <a:rot lat="480000" lon="960000" rev="0"/>
            </a:camera>
            <a:lightRig rig="threePt" dir="t">
              <a:rot lat="0" lon="0" rev="12600000"/>
            </a:lightRig>
          </a:scene3d>
          <a:sp3d extrusionH="1270000" contourW="12700" prstMaterial="matte">
            <a:extrusionClr>
              <a:schemeClr val="accent5"/>
            </a:extrusionClr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 rot="2160000">
            <a:off x="1581150" y="864235"/>
            <a:ext cx="6935470" cy="3343275"/>
            <a:chOff x="2490" y="1361"/>
            <a:chExt cx="10922" cy="5265"/>
          </a:xfrm>
        </p:grpSpPr>
        <p:grpSp>
          <p:nvGrpSpPr>
            <p:cNvPr id="16" name="组合 15"/>
            <p:cNvGrpSpPr/>
            <p:nvPr/>
          </p:nvGrpSpPr>
          <p:grpSpPr>
            <a:xfrm>
              <a:off x="2490" y="1376"/>
              <a:ext cx="5266" cy="5250"/>
              <a:chOff x="7153" y="2085"/>
              <a:chExt cx="5266" cy="5250"/>
            </a:xfrm>
            <a:scene3d>
              <a:camera prst="perspectiveFront" fov="6900000">
                <a:rot lat="0" lon="2700000" rev="0"/>
              </a:camera>
              <a:lightRig rig="threePt" dir="t"/>
            </a:scene3d>
          </p:grpSpPr>
          <p:sp>
            <p:nvSpPr>
              <p:cNvPr id="4" name="矩形 3"/>
              <p:cNvSpPr/>
              <p:nvPr/>
            </p:nvSpPr>
            <p:spPr>
              <a:xfrm>
                <a:off x="10773" y="2085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963" y="2085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153" y="2085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73" y="3887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963" y="3887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153" y="3887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773" y="5689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963" y="5689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53" y="5689"/>
                <a:ext cx="1646" cy="1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146" y="1361"/>
              <a:ext cx="5266" cy="5250"/>
              <a:chOff x="7153" y="2085"/>
              <a:chExt cx="5266" cy="5250"/>
            </a:xfrm>
            <a:scene3d>
              <a:camera prst="perspectiveFront" fov="6900000">
                <a:rot lat="0" lon="18900000" rev="0"/>
              </a:camera>
              <a:lightRig rig="threePt" dir="t"/>
            </a:scene3d>
          </p:grpSpPr>
          <p:sp>
            <p:nvSpPr>
              <p:cNvPr id="18" name="矩形 17"/>
              <p:cNvSpPr/>
              <p:nvPr/>
            </p:nvSpPr>
            <p:spPr>
              <a:xfrm>
                <a:off x="10773" y="2085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963" y="2085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53" y="2085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773" y="3887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963" y="3887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153" y="3887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773" y="5689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963" y="5689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153" y="5689"/>
                <a:ext cx="1646" cy="1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 rot="2160000">
            <a:off x="1736725" y="-666750"/>
            <a:ext cx="3343910" cy="3333750"/>
            <a:chOff x="7153" y="2085"/>
            <a:chExt cx="5266" cy="5250"/>
          </a:xfrm>
          <a:scene3d>
            <a:camera prst="perspectiveFront" fov="1200000">
              <a:rot lat="10200000" lon="8400000" rev="3000000"/>
            </a:camera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077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96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15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77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5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7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6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5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2160000">
            <a:off x="4177030" y="935355"/>
            <a:ext cx="3343910" cy="3333750"/>
            <a:chOff x="7153" y="2085"/>
            <a:chExt cx="5266" cy="5250"/>
          </a:xfrm>
          <a:scene3d>
            <a:camera prst="perspectiveFront" fov="1200000">
              <a:rot lat="10200000" lon="8400000" rev="3000000"/>
            </a:camera>
            <a:lightRig rig="threePt" dir="t"/>
          </a:scene3d>
        </p:grpSpPr>
        <p:sp>
          <p:nvSpPr>
            <p:cNvPr id="36" name="矩形 35"/>
            <p:cNvSpPr/>
            <p:nvPr/>
          </p:nvSpPr>
          <p:spPr>
            <a:xfrm>
              <a:off x="1077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96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15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77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96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5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77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96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5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1397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60000">
            <a:off x="6801485" y="2395220"/>
            <a:ext cx="3343910" cy="3333750"/>
            <a:chOff x="7153" y="2085"/>
            <a:chExt cx="5266" cy="5250"/>
          </a:xfrm>
          <a:scene3d>
            <a:camera prst="perspectiveFront" fov="1200000">
              <a:rot lat="10200000" lon="8400000" rev="3000000"/>
            </a:camera>
            <a:lightRig rig="threePt" dir="t"/>
          </a:scene3d>
        </p:grpSpPr>
        <p:sp>
          <p:nvSpPr>
            <p:cNvPr id="14" name="矩形 13"/>
            <p:cNvSpPr/>
            <p:nvPr/>
          </p:nvSpPr>
          <p:spPr>
            <a:xfrm>
              <a:off x="1077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6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153" y="2085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77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96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53" y="3887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77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96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53" y="5689"/>
              <a:ext cx="1646" cy="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p3d z="2794000" extrusionH="1270000">
              <a:extrusionClr>
                <a:schemeClr val="accent4"/>
              </a:extrusionClr>
            </a:sp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025015" y="196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019425" y="-26733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3820795" y="-54610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421255" y="11118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208655" y="80200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082415" y="43624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2732405" y="22040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525520" y="18992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417185" y="149225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085580" y="289242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6399530" y="125412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7169785" y="97155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5810250" y="271335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648450" y="234505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7486015" y="203835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6147435" y="386651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6882765" y="349821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9971405" y="261366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10805795" y="226758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1309985" y="456501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1063605" y="347345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0202545" y="374840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9460865" y="411670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9688830" y="5349240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10574655" y="4933315"/>
            <a:ext cx="60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5648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2389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130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5871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612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353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6094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835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9576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6317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30585" y="391033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443990" y="5067935"/>
            <a:ext cx="10624185" cy="14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17625" y="507111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8760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25628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12496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99364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86232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3100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59968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46836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33704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20572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1074400" y="51111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453515" y="1207770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</a:t>
            </a:r>
            <a:r>
              <a:rPr lang="en-US" altLang="zh-CN" sz="2400" baseline="-25000"/>
              <a:t>i</a:t>
            </a:r>
            <a:r>
              <a:rPr lang="en-US" altLang="zh-CN" sz="2400"/>
              <a:t> = n</a:t>
            </a:r>
            <a:r>
              <a:rPr lang="en-US" altLang="zh-CN" sz="2400" baseline="-25000"/>
              <a:t>q</a:t>
            </a:r>
            <a:r>
              <a:rPr lang="en-US" altLang="zh-CN" sz="2400"/>
              <a:t>z * 10</a:t>
            </a:r>
            <a:endParaRPr lang="en-US" altLang="zh-CN" sz="2400"/>
          </a:p>
          <a:p>
            <a:r>
              <a:rPr lang="en-US" altLang="zh-CN" sz="2400"/>
              <a:t>index = floor(h</a:t>
            </a:r>
            <a:r>
              <a:rPr lang="en-US" altLang="zh-CN" sz="2400" baseline="-25000"/>
              <a:t>i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d</a:t>
            </a:r>
            <a:r>
              <a:rPr lang="en-US" altLang="zh-CN" sz="2400" baseline="-25000"/>
              <a:t>i</a:t>
            </a:r>
            <a:r>
              <a:rPr lang="en-US" altLang="zh-CN" sz="2400"/>
              <a:t>=h</a:t>
            </a:r>
            <a:r>
              <a:rPr lang="en-US" altLang="zh-CN" sz="2400" baseline="-25000"/>
              <a:t>i</a:t>
            </a:r>
            <a:r>
              <a:rPr lang="en-US" altLang="zh-CN" sz="2400"/>
              <a:t>-index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d</a:t>
            </a:r>
            <a:r>
              <a:rPr lang="en-US" altLang="zh-CN" sz="2400" baseline="-25000">
                <a:sym typeface="+mn-ea"/>
              </a:rPr>
              <a:t>i+1</a:t>
            </a:r>
            <a:r>
              <a:rPr lang="en-US" altLang="zh-CN" sz="2400">
                <a:sym typeface="+mn-ea"/>
              </a:rPr>
              <a:t>=1-d</a:t>
            </a:r>
            <a:r>
              <a:rPr lang="en-US" altLang="zh-CN" sz="2400" baseline="-25000">
                <a:sym typeface="+mn-ea"/>
              </a:rPr>
              <a:t>i</a:t>
            </a:r>
            <a:endParaRPr lang="en-US" altLang="zh-CN" sz="2400" baseline="-250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6365" y="5829300"/>
            <a:ext cx="117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index</a:t>
            </a:r>
            <a:endParaRPr lang="en-US" altLang="zh-CN" sz="2400">
              <a:sym typeface="+mn-ea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4125595" y="551878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09085" y="306641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1-d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33" name="上箭头 32"/>
          <p:cNvSpPr/>
          <p:nvPr/>
        </p:nvSpPr>
        <p:spPr>
          <a:xfrm rot="10800000">
            <a:off x="4097020" y="349567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990465" y="305371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1-d</a:t>
            </a:r>
            <a:r>
              <a:rPr lang="en-US" altLang="zh-CN" baseline="-25000"/>
              <a:t>i+1</a:t>
            </a:r>
            <a:endParaRPr lang="en-US" altLang="zh-CN" baseline="-25000"/>
          </a:p>
        </p:txBody>
      </p:sp>
      <p:sp>
        <p:nvSpPr>
          <p:cNvPr id="35" name="上箭头 34"/>
          <p:cNvSpPr/>
          <p:nvPr/>
        </p:nvSpPr>
        <p:spPr>
          <a:xfrm rot="10800000">
            <a:off x="4978400" y="348297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5648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2389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130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5871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612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353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6094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835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9576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6317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30585" y="4424680"/>
            <a:ext cx="522605" cy="1160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443990" y="5582285"/>
            <a:ext cx="10624185" cy="14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17625" y="558546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876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25628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12496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99364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86232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310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59968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46836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33704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20572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1074400" y="56254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-2620010" y="10299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</a:t>
            </a:r>
            <a:r>
              <a:rPr lang="en-US" altLang="zh-CN" sz="2400" baseline="-25000"/>
              <a:t>i</a:t>
            </a:r>
            <a:r>
              <a:rPr lang="en-US" altLang="zh-CN" sz="2400"/>
              <a:t> = n</a:t>
            </a:r>
            <a:r>
              <a:rPr lang="en-US" altLang="zh-CN" sz="2400" baseline="-25000"/>
              <a:t>q</a:t>
            </a:r>
            <a:r>
              <a:rPr lang="en-US" altLang="zh-CN" sz="2400"/>
              <a:t>z * 10</a:t>
            </a:r>
            <a:endParaRPr lang="en-US" altLang="zh-CN" sz="2400"/>
          </a:p>
          <a:p>
            <a:r>
              <a:rPr lang="en-US" altLang="zh-CN" sz="2400"/>
              <a:t>index = floor(h</a:t>
            </a:r>
            <a:r>
              <a:rPr lang="en-US" altLang="zh-CN" sz="2400" baseline="-25000"/>
              <a:t>i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d</a:t>
            </a:r>
            <a:r>
              <a:rPr lang="en-US" altLang="zh-CN" sz="2400" baseline="-25000"/>
              <a:t>i</a:t>
            </a:r>
            <a:r>
              <a:rPr lang="en-US" altLang="zh-CN" sz="2400"/>
              <a:t>=</a:t>
            </a:r>
            <a:r>
              <a:rPr lang="en-US" altLang="zh-CN" sz="2400"/>
              <a:t>dist/R</a:t>
            </a:r>
            <a:endParaRPr lang="en-US" altLang="zh-CN" sz="2400" baseline="-250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6365" y="6343650"/>
            <a:ext cx="117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index</a:t>
            </a:r>
            <a:endParaRPr lang="en-US" altLang="zh-CN" sz="2400">
              <a:sym typeface="+mn-ea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4125595" y="603313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09085" y="358076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1-d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33" name="上箭头 32"/>
          <p:cNvSpPr/>
          <p:nvPr/>
        </p:nvSpPr>
        <p:spPr>
          <a:xfrm rot="10800000">
            <a:off x="4097020" y="4010025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3093720" y="2822575"/>
            <a:ext cx="3808730" cy="380873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-2277110" y="3639185"/>
            <a:ext cx="2209800" cy="22098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5648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2389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9130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5871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82612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9353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094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2835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29576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16317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030585" y="1125855"/>
            <a:ext cx="522605" cy="1160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1443990" y="2283460"/>
            <a:ext cx="10624185" cy="14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317625" y="2286635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23876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25628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12496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99364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86232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67310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759968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46836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933704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020572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1074400" y="232664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3936365" y="3044825"/>
            <a:ext cx="117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index</a:t>
            </a:r>
            <a:endParaRPr lang="en-US" altLang="zh-CN" sz="2400">
              <a:sym typeface="+mn-ea"/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4125595" y="2734310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185285" y="28194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68" name="上箭头 67"/>
          <p:cNvSpPr/>
          <p:nvPr/>
        </p:nvSpPr>
        <p:spPr>
          <a:xfrm rot="10800000">
            <a:off x="4097020" y="711200"/>
            <a:ext cx="508000" cy="3187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-1925955" y="482092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-2789555" y="3785870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80" name="组合 79"/>
          <p:cNvGrpSpPr/>
          <p:nvPr/>
        </p:nvGrpSpPr>
        <p:grpSpPr>
          <a:xfrm rot="0">
            <a:off x="-3082925" y="2822575"/>
            <a:ext cx="3808730" cy="3808730"/>
            <a:chOff x="-2687" y="-7230"/>
            <a:chExt cx="5998" cy="5998"/>
          </a:xfrm>
        </p:grpSpPr>
        <p:sp>
          <p:nvSpPr>
            <p:cNvPr id="78" name="饼形 77"/>
            <p:cNvSpPr/>
            <p:nvPr/>
          </p:nvSpPr>
          <p:spPr>
            <a:xfrm rot="3840000">
              <a:off x="-2687" y="-7230"/>
              <a:ext cx="5998" cy="5998"/>
            </a:xfrm>
            <a:prstGeom prst="pie">
              <a:avLst>
                <a:gd name="adj1" fmla="val 13585925"/>
                <a:gd name="adj2" fmla="val 1620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饼形 78"/>
            <p:cNvSpPr/>
            <p:nvPr/>
          </p:nvSpPr>
          <p:spPr>
            <a:xfrm rot="3840000">
              <a:off x="-1406" y="-5973"/>
              <a:ext cx="3481" cy="3481"/>
            </a:xfrm>
            <a:prstGeom prst="pie">
              <a:avLst>
                <a:gd name="adj1" fmla="val 13585925"/>
                <a:gd name="adj2" fmla="val 1620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椭圆 70"/>
          <p:cNvSpPr/>
          <p:nvPr/>
        </p:nvSpPr>
        <p:spPr>
          <a:xfrm>
            <a:off x="-410845" y="3652520"/>
            <a:ext cx="114300" cy="114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-1172845" y="3219450"/>
            <a:ext cx="11811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" idx="0"/>
          </p:cNvCxnSpPr>
          <p:nvPr/>
        </p:nvCxnSpPr>
        <p:spPr>
          <a:xfrm>
            <a:off x="-1189355" y="2822575"/>
            <a:ext cx="35560" cy="1863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-1687195" y="3053080"/>
            <a:ext cx="57150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-848995" y="4154170"/>
            <a:ext cx="57150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dist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391795" y="3212465"/>
            <a:ext cx="44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17*80"/>
  <p:tag name="TABLE_ENDDRAG_RECT" val="97*240*717*80"/>
</p:tagLst>
</file>

<file path=ppt/tags/tag2.xml><?xml version="1.0" encoding="utf-8"?>
<p:tagLst xmlns:p="http://schemas.openxmlformats.org/presentationml/2006/main">
  <p:tag name="commondata" val="eyJoZGlkIjoiY2M4NWUzZTA2MzRhYTg2NmU2MGIwZDEyYTIxMDQ1M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355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17</cp:revision>
  <dcterms:created xsi:type="dcterms:W3CDTF">2023-08-09T12:44:00Z</dcterms:created>
  <dcterms:modified xsi:type="dcterms:W3CDTF">2024-09-05T08:11:29Z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