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63" r:id="rId4"/>
    <p:sldId id="264" r:id="rId5"/>
    <p:sldId id="261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/>
    <p:restoredTop sz="94635"/>
  </p:normalViewPr>
  <p:slideViewPr>
    <p:cSldViewPr snapToGrid="0" snapToObjects="1">
      <p:cViewPr varScale="1">
        <p:scale>
          <a:sx n="142" d="100"/>
          <a:sy n="142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AADC-FCA0-4E42-BA4C-3B8B8EBBD17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F603-BF80-C84A-A451-4E2C8BDBD0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212582" y="699297"/>
            <a:ext cx="1014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A</a:t>
            </a:r>
            <a:r>
              <a:rPr kumimoji="1" lang="zh-CN" altLang="en-US" dirty="0"/>
              <a:t>的</a:t>
            </a:r>
            <a:r>
              <a:rPr kumimoji="1" lang="zh-CN" altLang="en-US" dirty="0"/>
              <a:t>祖先</a:t>
            </a:r>
            <a:endParaRPr kumimoji="1" lang="zh-CN" altLang="en-US" dirty="0"/>
          </a:p>
        </p:txBody>
      </p:sp>
      <p:graphicFrame>
        <p:nvGraphicFramePr>
          <p:cNvPr id="31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376639" y="649225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</a:tblGrid>
              <a:tr h="516295"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表格 1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76639" y="1479904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</a:tblGrid>
              <a:tr h="516295"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83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altLang="zh-CN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76537" y="1553385"/>
            <a:ext cx="996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B</a:t>
            </a:r>
            <a:r>
              <a:rPr kumimoji="1" lang="zh-CN" altLang="en-US" dirty="0"/>
              <a:t>的</a:t>
            </a:r>
            <a:r>
              <a:rPr kumimoji="1" lang="zh-CN" altLang="en-US" dirty="0"/>
              <a:t>祖先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/>
          <p:cNvGraphicFramePr>
            <a:graphicFrameLocks noGrp="1"/>
          </p:cNvGraphicFramePr>
          <p:nvPr/>
        </p:nvGraphicFramePr>
        <p:xfrm>
          <a:off x="1376639" y="5618834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6537" y="569231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原数组</a:t>
            </a:r>
            <a:r>
              <a:rPr kumimoji="1" lang="en-US" altLang="zh-CN" dirty="0" err="1"/>
              <a:t>arr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1452" y="69929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树状数组</a:t>
            </a:r>
            <a:endParaRPr kumimoji="1" lang="en-US" altLang="zh-CN" dirty="0"/>
          </a:p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9221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/>
          <p:cNvCxnSpPr>
            <a:endCxn id="6" idx="0"/>
          </p:cNvCxnSpPr>
          <p:nvPr/>
        </p:nvCxnSpPr>
        <p:spPr>
          <a:xfrm flipH="1">
            <a:off x="2269958" y="760257"/>
            <a:ext cx="6067" cy="442800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625866" y="4554572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/>
          <p:cNvCxnSpPr/>
          <p:nvPr/>
        </p:nvCxnSpPr>
        <p:spPr>
          <a:xfrm flipH="1">
            <a:off x="2906603" y="734446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160758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9" name="直线箭头连接符 38"/>
          <p:cNvCxnSpPr>
            <a:endCxn id="38" idx="0"/>
          </p:cNvCxnSpPr>
          <p:nvPr/>
        </p:nvCxnSpPr>
        <p:spPr>
          <a:xfrm flipH="1">
            <a:off x="3441495" y="746021"/>
            <a:ext cx="19924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3750203" y="3839249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线箭头连接符 40"/>
          <p:cNvCxnSpPr/>
          <p:nvPr/>
        </p:nvCxnSpPr>
        <p:spPr>
          <a:xfrm>
            <a:off x="4030940" y="734446"/>
            <a:ext cx="0" cy="312795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332295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/>
          <p:cNvCxnSpPr>
            <a:endCxn id="43" idx="0"/>
          </p:cNvCxnSpPr>
          <p:nvPr/>
        </p:nvCxnSpPr>
        <p:spPr>
          <a:xfrm flipH="1">
            <a:off x="4613032" y="746021"/>
            <a:ext cx="14553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968940" y="4542997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线箭头连接符 45"/>
          <p:cNvCxnSpPr/>
          <p:nvPr/>
        </p:nvCxnSpPr>
        <p:spPr>
          <a:xfrm flipH="1">
            <a:off x="5249677" y="746021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503832" y="51882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0111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>
            <a:endCxn id="47" idx="0"/>
          </p:cNvCxnSpPr>
          <p:nvPr/>
        </p:nvCxnSpPr>
        <p:spPr>
          <a:xfrm flipH="1">
            <a:off x="5784569" y="746021"/>
            <a:ext cx="23342" cy="44422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50" idx="0"/>
          </p:cNvCxnSpPr>
          <p:nvPr/>
        </p:nvCxnSpPr>
        <p:spPr>
          <a:xfrm flipH="1">
            <a:off x="6369385" y="746021"/>
            <a:ext cx="20313" cy="21926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088648" y="2938658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03082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3" name="直线箭头连接符 52"/>
          <p:cNvCxnSpPr>
            <a:endCxn id="52" idx="0"/>
          </p:cNvCxnSpPr>
          <p:nvPr/>
        </p:nvCxnSpPr>
        <p:spPr>
          <a:xfrm flipH="1">
            <a:off x="6983819" y="734446"/>
            <a:ext cx="14553" cy="44448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339727" y="4557233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/>
          <p:cNvCxnSpPr>
            <a:endCxn id="54" idx="0"/>
          </p:cNvCxnSpPr>
          <p:nvPr/>
        </p:nvCxnSpPr>
        <p:spPr>
          <a:xfrm flipH="1">
            <a:off x="7620464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874619" y="5179344"/>
            <a:ext cx="561474" cy="421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7" name="直线箭头连接符 56"/>
          <p:cNvCxnSpPr>
            <a:endCxn id="56" idx="0"/>
          </p:cNvCxnSpPr>
          <p:nvPr/>
        </p:nvCxnSpPr>
        <p:spPr>
          <a:xfrm flipH="1">
            <a:off x="8155356" y="746021"/>
            <a:ext cx="2519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464064" y="3853485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9" name="直线箭头连接符 58"/>
          <p:cNvCxnSpPr>
            <a:endCxn id="58" idx="0"/>
          </p:cNvCxnSpPr>
          <p:nvPr/>
        </p:nvCxnSpPr>
        <p:spPr>
          <a:xfrm>
            <a:off x="8744801" y="746021"/>
            <a:ext cx="0" cy="31074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9046156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1" name="直线箭头连接符 60"/>
          <p:cNvCxnSpPr>
            <a:endCxn id="60" idx="0"/>
          </p:cNvCxnSpPr>
          <p:nvPr/>
        </p:nvCxnSpPr>
        <p:spPr>
          <a:xfrm>
            <a:off x="9316581" y="746021"/>
            <a:ext cx="1031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682801" y="4557233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线箭头连接符 62"/>
          <p:cNvCxnSpPr>
            <a:endCxn id="62" idx="0"/>
          </p:cNvCxnSpPr>
          <p:nvPr/>
        </p:nvCxnSpPr>
        <p:spPr>
          <a:xfrm flipH="1">
            <a:off x="9963538" y="737107"/>
            <a:ext cx="2" cy="38201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10217693" y="51793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1111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2" name="直线箭头连接符 81"/>
          <p:cNvCxnSpPr>
            <a:endCxn id="79" idx="0"/>
          </p:cNvCxnSpPr>
          <p:nvPr/>
        </p:nvCxnSpPr>
        <p:spPr>
          <a:xfrm flipH="1">
            <a:off x="10498430" y="746021"/>
            <a:ext cx="26582" cy="4433323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endCxn id="84" idx="0"/>
          </p:cNvCxnSpPr>
          <p:nvPr/>
        </p:nvCxnSpPr>
        <p:spPr>
          <a:xfrm>
            <a:off x="11087874" y="737107"/>
            <a:ext cx="0" cy="12838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0807137" y="2020944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10000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401259" y="5178858"/>
            <a:ext cx="561474" cy="4211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10001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6" name="直线箭头连接符 85"/>
          <p:cNvCxnSpPr>
            <a:endCxn id="85" idx="0"/>
          </p:cNvCxnSpPr>
          <p:nvPr/>
        </p:nvCxnSpPr>
        <p:spPr>
          <a:xfrm flipH="1">
            <a:off x="11681996" y="785724"/>
            <a:ext cx="24063" cy="43931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13"/>
          <p:cNvGraphicFramePr>
            <a:graphicFrameLocks noGrp="1"/>
          </p:cNvGraphicFramePr>
          <p:nvPr/>
        </p:nvGraphicFramePr>
        <p:xfrm>
          <a:off x="1376639" y="649225"/>
          <a:ext cx="10584000" cy="516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  <a:gridCol w="588000"/>
              </a:tblGrid>
              <a:tr h="516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1" name="直线连接符 90"/>
          <p:cNvCxnSpPr>
            <a:stCxn id="6" idx="0"/>
            <a:endCxn id="35" idx="2"/>
          </p:cNvCxnSpPr>
          <p:nvPr/>
        </p:nvCxnSpPr>
        <p:spPr>
          <a:xfrm flipV="1">
            <a:off x="2269958" y="4975764"/>
            <a:ext cx="636645" cy="21249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/>
          <p:cNvCxnSpPr>
            <a:stCxn id="35" idx="0"/>
            <a:endCxn id="40" idx="2"/>
          </p:cNvCxnSpPr>
          <p:nvPr/>
        </p:nvCxnSpPr>
        <p:spPr>
          <a:xfrm flipV="1">
            <a:off x="2906603" y="4260441"/>
            <a:ext cx="1124337" cy="29413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/>
          <p:cNvCxnSpPr>
            <a:stCxn id="38" idx="0"/>
            <a:endCxn id="40" idx="2"/>
          </p:cNvCxnSpPr>
          <p:nvPr/>
        </p:nvCxnSpPr>
        <p:spPr>
          <a:xfrm flipV="1">
            <a:off x="3441495" y="4260441"/>
            <a:ext cx="589445" cy="92781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/>
          <p:cNvCxnSpPr/>
          <p:nvPr/>
        </p:nvCxnSpPr>
        <p:spPr>
          <a:xfrm flipV="1">
            <a:off x="4017442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/>
          <p:cNvCxnSpPr>
            <a:stCxn id="43" idx="0"/>
            <a:endCxn id="45" idx="2"/>
          </p:cNvCxnSpPr>
          <p:nvPr/>
        </p:nvCxnSpPr>
        <p:spPr>
          <a:xfrm flipV="1">
            <a:off x="4613032" y="4964189"/>
            <a:ext cx="636645" cy="22406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/>
          <p:cNvCxnSpPr>
            <a:stCxn id="45" idx="0"/>
            <a:endCxn id="50" idx="2"/>
          </p:cNvCxnSpPr>
          <p:nvPr/>
        </p:nvCxnSpPr>
        <p:spPr>
          <a:xfrm flipV="1">
            <a:off x="5249677" y="3359850"/>
            <a:ext cx="1119708" cy="118314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/>
          <p:cNvCxnSpPr>
            <a:stCxn id="40" idx="0"/>
            <a:endCxn id="50" idx="2"/>
          </p:cNvCxnSpPr>
          <p:nvPr/>
        </p:nvCxnSpPr>
        <p:spPr>
          <a:xfrm flipV="1">
            <a:off x="4030940" y="3359850"/>
            <a:ext cx="2338445" cy="47939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/>
          <p:cNvCxnSpPr>
            <a:stCxn id="47" idx="0"/>
            <a:endCxn id="50" idx="2"/>
          </p:cNvCxnSpPr>
          <p:nvPr/>
        </p:nvCxnSpPr>
        <p:spPr>
          <a:xfrm flipV="1">
            <a:off x="5784569" y="3359850"/>
            <a:ext cx="584816" cy="18284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/>
          <p:cNvCxnSpPr>
            <a:endCxn id="50" idx="2"/>
          </p:cNvCxnSpPr>
          <p:nvPr/>
        </p:nvCxnSpPr>
        <p:spPr>
          <a:xfrm flipV="1">
            <a:off x="6357997" y="3359850"/>
            <a:ext cx="11388" cy="225497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/>
          <p:cNvCxnSpPr>
            <a:endCxn id="54" idx="2"/>
          </p:cNvCxnSpPr>
          <p:nvPr/>
        </p:nvCxnSpPr>
        <p:spPr>
          <a:xfrm flipV="1">
            <a:off x="6992254" y="4978425"/>
            <a:ext cx="628210" cy="20043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/>
          <p:cNvCxnSpPr>
            <a:stCxn id="54" idx="0"/>
            <a:endCxn id="58" idx="2"/>
          </p:cNvCxnSpPr>
          <p:nvPr/>
        </p:nvCxnSpPr>
        <p:spPr>
          <a:xfrm flipV="1">
            <a:off x="7620464" y="4274677"/>
            <a:ext cx="1124337" cy="2825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/>
          <p:cNvCxnSpPr>
            <a:stCxn id="56" idx="0"/>
            <a:endCxn id="58" idx="2"/>
          </p:cNvCxnSpPr>
          <p:nvPr/>
        </p:nvCxnSpPr>
        <p:spPr>
          <a:xfrm flipV="1">
            <a:off x="8155356" y="4274677"/>
            <a:ext cx="589445" cy="90466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连接符 123"/>
          <p:cNvCxnSpPr/>
          <p:nvPr/>
        </p:nvCxnSpPr>
        <p:spPr>
          <a:xfrm flipV="1">
            <a:off x="8730145" y="4272016"/>
            <a:ext cx="13498" cy="133960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/>
          <p:cNvCxnSpPr>
            <a:stCxn id="60" idx="0"/>
            <a:endCxn id="62" idx="2"/>
          </p:cNvCxnSpPr>
          <p:nvPr/>
        </p:nvCxnSpPr>
        <p:spPr>
          <a:xfrm flipV="1">
            <a:off x="9326893" y="4978425"/>
            <a:ext cx="636645" cy="20091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/>
          <p:cNvCxnSpPr>
            <a:endCxn id="35" idx="2"/>
          </p:cNvCxnSpPr>
          <p:nvPr/>
        </p:nvCxnSpPr>
        <p:spPr>
          <a:xfrm flipV="1">
            <a:off x="2896889" y="4975764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/>
          <p:cNvCxnSpPr/>
          <p:nvPr/>
        </p:nvCxnSpPr>
        <p:spPr>
          <a:xfrm flipV="1">
            <a:off x="7597460" y="4992541"/>
            <a:ext cx="9714" cy="6242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/>
          <p:cNvCxnSpPr>
            <a:endCxn id="62" idx="2"/>
          </p:cNvCxnSpPr>
          <p:nvPr/>
        </p:nvCxnSpPr>
        <p:spPr>
          <a:xfrm flipV="1">
            <a:off x="9959440" y="4978425"/>
            <a:ext cx="4098" cy="63840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/>
          <p:cNvCxnSpPr>
            <a:endCxn id="45" idx="2"/>
          </p:cNvCxnSpPr>
          <p:nvPr/>
        </p:nvCxnSpPr>
        <p:spPr>
          <a:xfrm flipV="1">
            <a:off x="5244842" y="4964189"/>
            <a:ext cx="4835" cy="65063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连接符 143"/>
          <p:cNvCxnSpPr>
            <a:stCxn id="50" idx="0"/>
            <a:endCxn id="84" idx="2"/>
          </p:cNvCxnSpPr>
          <p:nvPr/>
        </p:nvCxnSpPr>
        <p:spPr>
          <a:xfrm flipV="1">
            <a:off x="6369385" y="2442136"/>
            <a:ext cx="4718489" cy="49652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/>
          <p:cNvCxnSpPr>
            <a:stCxn id="58" idx="0"/>
            <a:endCxn id="84" idx="2"/>
          </p:cNvCxnSpPr>
          <p:nvPr/>
        </p:nvCxnSpPr>
        <p:spPr>
          <a:xfrm flipV="1">
            <a:off x="8744801" y="2442136"/>
            <a:ext cx="2343073" cy="14113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149"/>
          <p:cNvCxnSpPr>
            <a:stCxn id="62" idx="0"/>
            <a:endCxn id="84" idx="2"/>
          </p:cNvCxnSpPr>
          <p:nvPr/>
        </p:nvCxnSpPr>
        <p:spPr>
          <a:xfrm flipV="1">
            <a:off x="9963538" y="2442136"/>
            <a:ext cx="1124336" cy="211509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线连接符 152"/>
          <p:cNvCxnSpPr>
            <a:endCxn id="84" idx="2"/>
          </p:cNvCxnSpPr>
          <p:nvPr/>
        </p:nvCxnSpPr>
        <p:spPr>
          <a:xfrm flipV="1">
            <a:off x="11068064" y="2442136"/>
            <a:ext cx="19810" cy="31726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线连接符 156"/>
          <p:cNvCxnSpPr>
            <a:stCxn id="79" idx="0"/>
            <a:endCxn id="84" idx="2"/>
          </p:cNvCxnSpPr>
          <p:nvPr/>
        </p:nvCxnSpPr>
        <p:spPr>
          <a:xfrm flipV="1">
            <a:off x="10498430" y="2442136"/>
            <a:ext cx="589444" cy="273720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大括号 64"/>
          <p:cNvSpPr/>
          <p:nvPr/>
        </p:nvSpPr>
        <p:spPr>
          <a:xfrm rot="5400000">
            <a:off x="4908372" y="3548275"/>
            <a:ext cx="515404" cy="5978565"/>
          </a:xfrm>
          <a:prstGeom prst="rightBrac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238914" y="6818388"/>
            <a:ext cx="2186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对</a:t>
            </a:r>
            <a:r>
              <a:rPr kumimoji="1" lang="en-US" altLang="zh-CN" sz="1400" dirty="0" err="1"/>
              <a:t>arr</a:t>
            </a:r>
            <a:r>
              <a:rPr kumimoji="1" lang="en-US" altLang="zh-CN" sz="1400" dirty="0"/>
              <a:t>[1]</a:t>
            </a:r>
            <a:r>
              <a:rPr kumimoji="1" lang="zh-CN" altLang="en-US" sz="1400" dirty="0"/>
              <a:t>到</a:t>
            </a:r>
            <a:r>
              <a:rPr kumimoji="1" lang="en-US" altLang="zh-CN" sz="1400" dirty="0" err="1"/>
              <a:t>arr</a:t>
            </a:r>
            <a:r>
              <a:rPr kumimoji="1" lang="en-US" altLang="zh-CN" sz="1400" dirty="0"/>
              <a:t>[11]</a:t>
            </a:r>
            <a:r>
              <a:rPr kumimoji="1" lang="zh-CN" altLang="en-US" sz="1400" dirty="0"/>
              <a:t>求和</a:t>
            </a:r>
            <a:endParaRPr kumimoji="1" lang="en-US" altLang="zh-CN" sz="1400" dirty="0"/>
          </a:p>
          <a:p>
            <a:r>
              <a:rPr kumimoji="1" lang="en-US" altLang="zh-CN" sz="1400" dirty="0"/>
              <a:t>sum[11]+sum[10]+sum[8]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3"/>
          <p:cNvGraphicFramePr>
            <a:graphicFrameLocks noGrp="1"/>
          </p:cNvGraphicFramePr>
          <p:nvPr/>
        </p:nvGraphicFramePr>
        <p:xfrm>
          <a:off x="1872077" y="2137018"/>
          <a:ext cx="66802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  <a:gridCol w="3036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数字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b="0" dirty="0">
                          <a:solidFill>
                            <a:schemeClr val="tx1"/>
                          </a:solidFill>
                        </a:rPr>
                        <a:t>个数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99247" y="232319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Cnt</a:t>
            </a:r>
            <a:r>
              <a:rPr kumimoji="1" lang="zh-CN" altLang="en-US" dirty="0"/>
              <a:t> 数组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2187388" y="1766047"/>
            <a:ext cx="3292889" cy="23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87388" y="1119716"/>
            <a:ext cx="3292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不停地遍历</a:t>
            </a:r>
            <a:r>
              <a:rPr kumimoji="1" lang="en-US" altLang="zh-CN" dirty="0"/>
              <a:t>K-</a:t>
            </a:r>
            <a:r>
              <a:rPr kumimoji="1" lang="en-US" altLang="zh-CN" dirty="0" err="1"/>
              <a:t>cnt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],</a:t>
            </a:r>
            <a:endParaRPr kumimoji="1" lang="en-US" altLang="zh-CN" dirty="0"/>
          </a:p>
          <a:p>
            <a:r>
              <a:rPr kumimoji="1" lang="zh-CN" altLang="en-US" dirty="0"/>
              <a:t>直到</a:t>
            </a:r>
            <a:r>
              <a:rPr kumimoji="1" lang="en-US" altLang="zh-CN" dirty="0"/>
              <a:t>K&lt;=0</a:t>
            </a:r>
            <a:r>
              <a:rPr kumimoji="1" lang="zh-CN" altLang="en-US" dirty="0"/>
              <a:t> 说明第</a:t>
            </a:r>
            <a:r>
              <a:rPr kumimoji="1" lang="en-US" altLang="zh-CN" dirty="0"/>
              <a:t>K</a:t>
            </a:r>
            <a:r>
              <a:rPr kumimoji="1" lang="zh-CN" altLang="en-US" dirty="0"/>
              <a:t>小的数字是</a:t>
            </a:r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5927534" y="4695572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84281" y="4084739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原码（</a:t>
            </a:r>
            <a:r>
              <a:rPr kumimoji="1" lang="en-US" altLang="zh-CN" dirty="0"/>
              <a:t>356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933168" y="4708635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128946" y="4135821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反码</a:t>
            </a:r>
            <a:endParaRPr kumimoji="1" lang="zh-CN" altLang="en-US" dirty="0"/>
          </a:p>
        </p:txBody>
      </p:sp>
      <p:sp>
        <p:nvSpPr>
          <p:cNvPr id="11" name="燕尾形箭头 10"/>
          <p:cNvSpPr/>
          <p:nvPr/>
        </p:nvSpPr>
        <p:spPr>
          <a:xfrm>
            <a:off x="4795419" y="4850674"/>
            <a:ext cx="927463" cy="543416"/>
          </a:xfrm>
          <a:prstGeom prst="notch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18701" y="4551294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取反</a:t>
            </a:r>
            <a:endParaRPr kumimoji="1" lang="zh-CN" altLang="en-US" dirty="0"/>
          </a:p>
        </p:txBody>
      </p:sp>
      <p:sp>
        <p:nvSpPr>
          <p:cNvPr id="75" name="燕尾形箭头 74"/>
          <p:cNvSpPr/>
          <p:nvPr/>
        </p:nvSpPr>
        <p:spPr>
          <a:xfrm>
            <a:off x="9963130" y="4844061"/>
            <a:ext cx="927463" cy="543416"/>
          </a:xfrm>
          <a:prstGeom prst="notched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8799473" y="4564186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+1</a:t>
            </a:r>
            <a:endParaRPr kumimoji="1"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11107719" y="4695572"/>
            <a:ext cx="3657600" cy="8378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1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0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1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r>
              <a:rPr kumimoji="1" lang="zh-CN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</a:rPr>
              <a:t>0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1264307" y="4145967"/>
            <a:ext cx="325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负数（</a:t>
            </a:r>
            <a:r>
              <a:rPr kumimoji="1" lang="en-US" altLang="zh-CN" dirty="0"/>
              <a:t>-356</a:t>
            </a:r>
            <a:r>
              <a:rPr kumimoji="1" lang="zh-CN" altLang="en-US" dirty="0"/>
              <a:t>）前面隐藏位是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Y2M4NWUzZTA2MzRhYTg2NmU2MGIwZDEyYTIxMDQ1M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WPS 演示</Application>
  <PresentationFormat>宽屏</PresentationFormat>
  <Paragraphs>299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闪电彬彬</cp:lastModifiedBy>
  <cp:revision>46</cp:revision>
  <dcterms:created xsi:type="dcterms:W3CDTF">2020-12-26T07:42:00Z</dcterms:created>
  <dcterms:modified xsi:type="dcterms:W3CDTF">2023-10-09T00:50:27Z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116D2B29FA594E0AAD8DCCF5FF21EB4A_12</vt:lpwstr>
  </property>
  <property fmtid="{D5CDD505-2E9C-101B-9397-08002B2CF9AE}" pid="3" name="KSOProductBuildVer">
    <vt:lpwstr>2052-12.1.0.15404</vt:lpwstr>
  </property>
</Properties>
</file>