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DE8B-4CFC-8D4C-B9A2-3EF9ACCF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9F952-4B84-2646-B2A6-73715CF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83C-B498-2346-8992-E840E63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CBBC2-5B8F-1D4D-8BC3-B16461E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6157E-4AE7-F54E-A031-C824FF4B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C3C1-3E55-FF4B-A08C-12A52DD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F6367-F785-4546-A0A0-1514F3A5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1899-7A6E-E445-88E3-5AEEDAD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AD97E-B533-B548-B90F-2A3DE904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735-171B-2348-8295-51FF466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3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7CDB0-EC28-7447-B83A-5CAE3A88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73CA3-9FD7-2246-8780-7EC3F7FF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3E643-AE0C-474D-ADEC-AA0F3793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EDBFC-1ED9-1846-9636-27E83BDC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727CB-40CF-2E4C-9DEF-EF30E4F2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5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3BC1-D7D9-114D-8870-0515150D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EC45-8741-D24C-A798-1C412CB9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6E2E7-E7B9-8D43-8601-D11675F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9BC1-F9DE-E547-88B4-E7236FF9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3D210-662E-4F4F-A996-A547C1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21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0E8A-FDFB-3949-BDFC-DF6F94D7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E6E85-11D4-B24C-8131-25A3289D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EFDCA-1536-E14F-99F1-3412130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EC635-CDA3-6B40-9BC7-28DD5747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45C87-3A89-0A4E-82B2-4569ADB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075D-D842-9146-87AE-A53D3B3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3517-41FB-D14F-8D7E-252325CA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9E91-7870-974E-A039-936E8CA2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F9C9A-FBDA-AC44-9467-CD9469C7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222A-FD78-C54F-871A-E26FA6B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40A62-48D9-A74A-92B7-FE0A7E2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9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1B1F-A948-BF40-882B-F323050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4829C-DF2D-CB43-9237-A1E8984F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007D0-714C-5C4C-9C39-D5B3267E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A92F6-21A9-8B46-9786-C414BA8C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8487C-4177-8549-9A57-23EC155ED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E413-A4FF-A146-A033-95FCB12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736AB-D094-D944-BFAA-2A58E945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878DF-71A2-CF4B-AC8A-D56FBA5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BB17-0A5B-D74E-B32F-DA7FCAC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5D28D-7225-CA44-BB38-DD08576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0B566-8F44-444D-95D0-A3F2C5E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7209E-4A67-D34F-B7F5-F2A01D8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CC74E-DE54-7A4E-9284-CC3A3EF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8ACBB-42DC-0F4E-8ECD-52C6CAB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BF04-9393-294A-A45B-A2CC1D1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E381-047C-A347-860E-825B468F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96E02-CB80-0B45-B5B6-64D739F6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B7CD-BAA8-954D-B9D3-CCDD6441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828A0-51A9-CE41-AFDA-C591954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E04F4-88F6-6545-8A2B-CA0CBB2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A3DEC-2CB4-4D4F-B07D-6007EB9B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9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9DF8-691E-C445-ADE1-DFF5BED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6D58B-67CC-CB45-A242-E236CBDC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A609E-90D3-6A4A-90B3-631496A8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71EFA-8F9D-6347-9410-FB8C1C72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039E-6322-C244-97B5-01E8EDC7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02740-5358-3348-8994-20A84F1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9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88373-A890-6B48-97F0-9216FB01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35734-5747-8840-BEF2-3DFA9F37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E506A-7F8E-F343-869A-B07CAED6E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8220-CFAA-5B4D-A5C8-39F0E3DA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39019-EC80-2240-A9D1-87D89AA3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94550"/>
              </p:ext>
            </p:extLst>
          </p:nvPr>
        </p:nvGraphicFramePr>
        <p:xfrm>
          <a:off x="2045654" y="1586332"/>
          <a:ext cx="38217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17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87718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579523526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7568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1583257" y="1587840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</a:t>
            </a:r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18510B5-D38D-EF4D-A465-35E5606C2F59}"/>
              </a:ext>
            </a:extLst>
          </p:cNvPr>
          <p:cNvSpPr/>
          <p:nvPr/>
        </p:nvSpPr>
        <p:spPr>
          <a:xfrm rot="16200000">
            <a:off x="3746979" y="786232"/>
            <a:ext cx="419100" cy="118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9C03E-2965-1D4E-A71D-A11096296DD1}"/>
              </a:ext>
            </a:extLst>
          </p:cNvPr>
          <p:cNvSpPr txBox="1"/>
          <p:nvPr/>
        </p:nvSpPr>
        <p:spPr>
          <a:xfrm>
            <a:off x="3381741" y="797899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后缀</a:t>
            </a:r>
            <a:r>
              <a:rPr kumimoji="1" lang="en-US" altLang="zh-CN" dirty="0"/>
              <a:t>str1</a:t>
            </a:r>
            <a:r>
              <a:rPr kumimoji="1" lang="zh-CN" altLang="en-US" dirty="0"/>
              <a:t>长度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962AC79-62E3-6940-8ACA-6E886F7CBEC9}"/>
              </a:ext>
            </a:extLst>
          </p:cNvPr>
          <p:cNvSpPr/>
          <p:nvPr/>
        </p:nvSpPr>
        <p:spPr>
          <a:xfrm rot="5400000">
            <a:off x="2743439" y="1421472"/>
            <a:ext cx="419100" cy="1536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2EC428-6060-F74C-8367-ACDF6C67BA23}"/>
              </a:ext>
            </a:extLst>
          </p:cNvPr>
          <p:cNvSpPr txBox="1"/>
          <p:nvPr/>
        </p:nvSpPr>
        <p:spPr>
          <a:xfrm>
            <a:off x="2188419" y="242199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前缀</a:t>
            </a:r>
            <a:r>
              <a:rPr kumimoji="1" lang="en-US" altLang="zh-CN" dirty="0"/>
              <a:t>str2</a:t>
            </a:r>
            <a:r>
              <a:rPr kumimoji="1" lang="zh-CN" altLang="en-US" dirty="0"/>
              <a:t>长度</a:t>
            </a:r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BB634D-C9F1-0142-9C0B-0640FC88B1F8}"/>
              </a:ext>
            </a:extLst>
          </p:cNvPr>
          <p:cNvSpPr txBox="1"/>
          <p:nvPr/>
        </p:nvSpPr>
        <p:spPr>
          <a:xfrm>
            <a:off x="2045654" y="2967335"/>
            <a:ext cx="3906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str2,</a:t>
            </a:r>
            <a:r>
              <a:rPr kumimoji="1" lang="zh-CN" altLang="en-US" dirty="0"/>
              <a:t> 且长度</a:t>
            </a:r>
            <a:r>
              <a:rPr kumimoji="1" lang="en-US" altLang="zh-CN" dirty="0"/>
              <a:t>k</a:t>
            </a:r>
            <a:r>
              <a:rPr kumimoji="1" lang="zh-CN" altLang="en-US" dirty="0"/>
              <a:t>最大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s[0]s[1]…s[k-1]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s[i-k+1]s[i-k+2]…s[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A1D7C4B9-A2C8-B746-8EE2-500FB3549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95386"/>
              </p:ext>
            </p:extLst>
          </p:nvPr>
        </p:nvGraphicFramePr>
        <p:xfrm>
          <a:off x="2045654" y="4529988"/>
          <a:ext cx="38217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17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87718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579523526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7568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BD2F9D2-F375-5B44-936D-8619CC174F3A}"/>
              </a:ext>
            </a:extLst>
          </p:cNvPr>
          <p:cNvSpPr txBox="1"/>
          <p:nvPr/>
        </p:nvSpPr>
        <p:spPr>
          <a:xfrm>
            <a:off x="613760" y="4529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例子</a:t>
            </a:r>
          </a:p>
        </p:txBody>
      </p:sp>
      <p:graphicFrame>
        <p:nvGraphicFramePr>
          <p:cNvPr id="25" name="表格 2">
            <a:extLst>
              <a:ext uri="{FF2B5EF4-FFF2-40B4-BE49-F238E27FC236}">
                <a16:creationId xmlns:a16="http://schemas.microsoft.com/office/drawing/2014/main" id="{38EC72AF-EF73-2F4B-B509-01DA89E5D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88420"/>
              </p:ext>
            </p:extLst>
          </p:nvPr>
        </p:nvGraphicFramePr>
        <p:xfrm>
          <a:off x="2045654" y="4062968"/>
          <a:ext cx="38217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17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363660118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90659807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2149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230BB3A-A318-454B-B734-02EF306866E5}"/>
              </a:ext>
            </a:extLst>
          </p:cNvPr>
          <p:cNvSpPr txBox="1"/>
          <p:nvPr/>
        </p:nvSpPr>
        <p:spPr>
          <a:xfrm>
            <a:off x="1260091" y="40644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编号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809717-8556-094A-9579-C7DA0592D095}"/>
              </a:ext>
            </a:extLst>
          </p:cNvPr>
          <p:cNvSpPr/>
          <p:nvPr/>
        </p:nvSpPr>
        <p:spPr>
          <a:xfrm>
            <a:off x="1443634" y="4529988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</a:t>
            </a:r>
            <a:endParaRPr lang="zh-CN" altLang="en-US" dirty="0"/>
          </a:p>
        </p:txBody>
      </p:sp>
      <p:graphicFrame>
        <p:nvGraphicFramePr>
          <p:cNvPr id="41" name="表格 2">
            <a:extLst>
              <a:ext uri="{FF2B5EF4-FFF2-40B4-BE49-F238E27FC236}">
                <a16:creationId xmlns:a16="http://schemas.microsoft.com/office/drawing/2014/main" id="{A342D437-61A6-7E49-900B-0A7FC18EA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91927"/>
              </p:ext>
            </p:extLst>
          </p:nvPr>
        </p:nvGraphicFramePr>
        <p:xfrm>
          <a:off x="2045654" y="4995500"/>
          <a:ext cx="38217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17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1363660118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3906598075"/>
                    </a:ext>
                  </a:extLst>
                </a:gridCol>
                <a:gridCol w="382175">
                  <a:extLst>
                    <a:ext uri="{9D8B030D-6E8A-4147-A177-3AD203B41FA5}">
                      <a16:colId xmlns:a16="http://schemas.microsoft.com/office/drawing/2014/main" val="292149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301A505C-752F-3C4A-A1ED-BC12B9BC5324}"/>
              </a:ext>
            </a:extLst>
          </p:cNvPr>
          <p:cNvSpPr txBox="1"/>
          <p:nvPr/>
        </p:nvSpPr>
        <p:spPr>
          <a:xfrm>
            <a:off x="1260091" y="49970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507948-FB08-6A43-AF53-43F17B706A6B}"/>
              </a:ext>
            </a:extLst>
          </p:cNvPr>
          <p:cNvSpPr txBox="1"/>
          <p:nvPr/>
        </p:nvSpPr>
        <p:spPr>
          <a:xfrm>
            <a:off x="1813218" y="5674803"/>
            <a:ext cx="413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=6</a:t>
            </a:r>
            <a:r>
              <a:rPr kumimoji="1" lang="zh-CN" altLang="en-US" dirty="0"/>
              <a:t>为例，最长公共前缀，后缀是 </a:t>
            </a:r>
            <a:r>
              <a:rPr kumimoji="1" lang="en-US" altLang="zh-CN" dirty="0"/>
              <a:t>ac,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所以</a:t>
            </a:r>
            <a:r>
              <a:rPr kumimoji="1" lang="en-US" altLang="zh-CN" dirty="0"/>
              <a:t>next[6]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其他自行拆解</a:t>
            </a:r>
          </a:p>
        </p:txBody>
      </p:sp>
    </p:spTree>
    <p:extLst>
      <p:ext uri="{BB962C8B-B14F-4D97-AF65-F5344CB8AC3E}">
        <p14:creationId xmlns:p14="http://schemas.microsoft.com/office/powerpoint/2010/main" val="407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32769"/>
              </p:ext>
            </p:extLst>
          </p:nvPr>
        </p:nvGraphicFramePr>
        <p:xfrm>
          <a:off x="2127929" y="2943509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1009811" y="2945017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978A7BD4-361E-4042-A7A0-9A243C9A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94534"/>
              </p:ext>
            </p:extLst>
          </p:nvPr>
        </p:nvGraphicFramePr>
        <p:xfrm>
          <a:off x="2127929" y="3505813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A2D3DC02-4AB8-2A4F-929D-F056776297CD}"/>
              </a:ext>
            </a:extLst>
          </p:cNvPr>
          <p:cNvSpPr/>
          <p:nvPr/>
        </p:nvSpPr>
        <p:spPr>
          <a:xfrm>
            <a:off x="1009811" y="3507321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606A5-F95D-EF4E-A1B5-9B17D92AC327}"/>
              </a:ext>
            </a:extLst>
          </p:cNvPr>
          <p:cNvSpPr/>
          <p:nvPr/>
        </p:nvSpPr>
        <p:spPr>
          <a:xfrm>
            <a:off x="3012948" y="201790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ABE8D2-AF30-2C4C-991E-9771E1FEA1A2}"/>
              </a:ext>
            </a:extLst>
          </p:cNvPr>
          <p:cNvSpPr/>
          <p:nvPr/>
        </p:nvSpPr>
        <p:spPr>
          <a:xfrm>
            <a:off x="8598322" y="32563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9E674AC-4FE2-9B46-83AB-08A677FF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92679"/>
              </p:ext>
            </p:extLst>
          </p:nvPr>
        </p:nvGraphicFramePr>
        <p:xfrm>
          <a:off x="1435568" y="5044425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833F4F44-459A-5D49-BCC2-BEF43E1CE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64841"/>
              </p:ext>
            </p:extLst>
          </p:nvPr>
        </p:nvGraphicFramePr>
        <p:xfrm>
          <a:off x="2127929" y="2465383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F5E074E-1CE3-FD4E-8A78-D09BCC32B1D3}"/>
              </a:ext>
            </a:extLst>
          </p:cNvPr>
          <p:cNvSpPr/>
          <p:nvPr/>
        </p:nvSpPr>
        <p:spPr>
          <a:xfrm>
            <a:off x="1041128" y="24791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FEFCABB9-A080-5346-A902-110DFC926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24073"/>
              </p:ext>
            </p:extLst>
          </p:nvPr>
        </p:nvGraphicFramePr>
        <p:xfrm>
          <a:off x="7793907" y="1442704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DD2C8CC-E3FF-D348-8B51-163452CB4122}"/>
              </a:ext>
            </a:extLst>
          </p:cNvPr>
          <p:cNvSpPr/>
          <p:nvPr/>
        </p:nvSpPr>
        <p:spPr>
          <a:xfrm>
            <a:off x="6675789" y="144421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41" name="表格 2">
            <a:extLst>
              <a:ext uri="{FF2B5EF4-FFF2-40B4-BE49-F238E27FC236}">
                <a16:creationId xmlns:a16="http://schemas.microsoft.com/office/drawing/2014/main" id="{954DFDE9-54C9-D24C-A064-CCC8A5EC8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89834"/>
              </p:ext>
            </p:extLst>
          </p:nvPr>
        </p:nvGraphicFramePr>
        <p:xfrm>
          <a:off x="8189383" y="2018332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9758E898-640C-4846-8026-E8BC851287DB}"/>
              </a:ext>
            </a:extLst>
          </p:cNvPr>
          <p:cNvSpPr/>
          <p:nvPr/>
        </p:nvSpPr>
        <p:spPr>
          <a:xfrm>
            <a:off x="6675789" y="200651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graphicFrame>
        <p:nvGraphicFramePr>
          <p:cNvPr id="43" name="表格 2">
            <a:extLst>
              <a:ext uri="{FF2B5EF4-FFF2-40B4-BE49-F238E27FC236}">
                <a16:creationId xmlns:a16="http://schemas.microsoft.com/office/drawing/2014/main" id="{2A2F4681-F403-4748-B55B-94C769A52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51380"/>
              </p:ext>
            </p:extLst>
          </p:nvPr>
        </p:nvGraphicFramePr>
        <p:xfrm>
          <a:off x="7793907" y="964578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C11B3E96-991A-4947-8127-A825DED82F8A}"/>
              </a:ext>
            </a:extLst>
          </p:cNvPr>
          <p:cNvSpPr/>
          <p:nvPr/>
        </p:nvSpPr>
        <p:spPr>
          <a:xfrm>
            <a:off x="6707106" y="9783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45" name="表格 2">
            <a:extLst>
              <a:ext uri="{FF2B5EF4-FFF2-40B4-BE49-F238E27FC236}">
                <a16:creationId xmlns:a16="http://schemas.microsoft.com/office/drawing/2014/main" id="{856732D6-6813-6E4D-B89C-AF5EC64DE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01871"/>
              </p:ext>
            </p:extLst>
          </p:nvPr>
        </p:nvGraphicFramePr>
        <p:xfrm>
          <a:off x="2127929" y="4065368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7FF02713-1F14-B943-967C-967E80C43D23}"/>
              </a:ext>
            </a:extLst>
          </p:cNvPr>
          <p:cNvSpPr/>
          <p:nvPr/>
        </p:nvSpPr>
        <p:spPr>
          <a:xfrm>
            <a:off x="1041128" y="40791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47" name="表格 2">
            <a:extLst>
              <a:ext uri="{FF2B5EF4-FFF2-40B4-BE49-F238E27FC236}">
                <a16:creationId xmlns:a16="http://schemas.microsoft.com/office/drawing/2014/main" id="{61B2E531-B73C-9943-9CEA-D669D859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1623"/>
              </p:ext>
            </p:extLst>
          </p:nvPr>
        </p:nvGraphicFramePr>
        <p:xfrm>
          <a:off x="8189383" y="2576871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280876C1-0919-7845-A324-45FE12818B3D}"/>
              </a:ext>
            </a:extLst>
          </p:cNvPr>
          <p:cNvSpPr/>
          <p:nvPr/>
        </p:nvSpPr>
        <p:spPr>
          <a:xfrm>
            <a:off x="6708177" y="25783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5FB13EB-8A01-374A-8C94-E0BF2330B74A}"/>
              </a:ext>
            </a:extLst>
          </p:cNvPr>
          <p:cNvCxnSpPr/>
          <p:nvPr/>
        </p:nvCxnSpPr>
        <p:spPr>
          <a:xfrm>
            <a:off x="6337300" y="3124200"/>
            <a:ext cx="53340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2">
            <a:extLst>
              <a:ext uri="{FF2B5EF4-FFF2-40B4-BE49-F238E27FC236}">
                <a16:creationId xmlns:a16="http://schemas.microsoft.com/office/drawing/2014/main" id="{D2D42BFB-A0AA-F148-B8C5-AA32966EA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50193"/>
              </p:ext>
            </p:extLst>
          </p:nvPr>
        </p:nvGraphicFramePr>
        <p:xfrm>
          <a:off x="7826295" y="3778816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0" name="矩形 49">
            <a:extLst>
              <a:ext uri="{FF2B5EF4-FFF2-40B4-BE49-F238E27FC236}">
                <a16:creationId xmlns:a16="http://schemas.microsoft.com/office/drawing/2014/main" id="{3F9B4F15-2D86-F94D-B33D-B6CB9D43C116}"/>
              </a:ext>
            </a:extLst>
          </p:cNvPr>
          <p:cNvSpPr/>
          <p:nvPr/>
        </p:nvSpPr>
        <p:spPr>
          <a:xfrm>
            <a:off x="6708177" y="378032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51" name="表格 2">
            <a:extLst>
              <a:ext uri="{FF2B5EF4-FFF2-40B4-BE49-F238E27FC236}">
                <a16:creationId xmlns:a16="http://schemas.microsoft.com/office/drawing/2014/main" id="{FA7B006E-FD3B-1846-B930-1867932AD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01064"/>
              </p:ext>
            </p:extLst>
          </p:nvPr>
        </p:nvGraphicFramePr>
        <p:xfrm>
          <a:off x="8598322" y="4238227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2" name="矩形 51">
            <a:extLst>
              <a:ext uri="{FF2B5EF4-FFF2-40B4-BE49-F238E27FC236}">
                <a16:creationId xmlns:a16="http://schemas.microsoft.com/office/drawing/2014/main" id="{5FA0D8B6-101D-DC4C-9E20-DC4270993408}"/>
              </a:ext>
            </a:extLst>
          </p:cNvPr>
          <p:cNvSpPr/>
          <p:nvPr/>
        </p:nvSpPr>
        <p:spPr>
          <a:xfrm>
            <a:off x="6708177" y="434262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id="{0E2CF635-796C-8B43-929D-B9DFF021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7354"/>
              </p:ext>
            </p:extLst>
          </p:nvPr>
        </p:nvGraphicFramePr>
        <p:xfrm>
          <a:off x="7826295" y="3300690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4" name="矩形 53">
            <a:extLst>
              <a:ext uri="{FF2B5EF4-FFF2-40B4-BE49-F238E27FC236}">
                <a16:creationId xmlns:a16="http://schemas.microsoft.com/office/drawing/2014/main" id="{EE977055-257A-954D-BF84-CF13C06BDBA6}"/>
              </a:ext>
            </a:extLst>
          </p:cNvPr>
          <p:cNvSpPr/>
          <p:nvPr/>
        </p:nvSpPr>
        <p:spPr>
          <a:xfrm>
            <a:off x="6739494" y="33145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55" name="表格 2">
            <a:extLst>
              <a:ext uri="{FF2B5EF4-FFF2-40B4-BE49-F238E27FC236}">
                <a16:creationId xmlns:a16="http://schemas.microsoft.com/office/drawing/2014/main" id="{EB826309-04FD-4147-8760-8FD131FAC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46021"/>
              </p:ext>
            </p:extLst>
          </p:nvPr>
        </p:nvGraphicFramePr>
        <p:xfrm>
          <a:off x="8598322" y="4796766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6" name="矩形 55">
            <a:extLst>
              <a:ext uri="{FF2B5EF4-FFF2-40B4-BE49-F238E27FC236}">
                <a16:creationId xmlns:a16="http://schemas.microsoft.com/office/drawing/2014/main" id="{3A97E293-6B0C-BC48-9B10-2F3FF194819B}"/>
              </a:ext>
            </a:extLst>
          </p:cNvPr>
          <p:cNvSpPr/>
          <p:nvPr/>
        </p:nvSpPr>
        <p:spPr>
          <a:xfrm>
            <a:off x="6740565" y="49144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3AC1A72-04C7-504F-9553-DF5A66067659}"/>
              </a:ext>
            </a:extLst>
          </p:cNvPr>
          <p:cNvCxnSpPr/>
          <p:nvPr/>
        </p:nvCxnSpPr>
        <p:spPr>
          <a:xfrm>
            <a:off x="6369688" y="5460312"/>
            <a:ext cx="53340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2">
            <a:extLst>
              <a:ext uri="{FF2B5EF4-FFF2-40B4-BE49-F238E27FC236}">
                <a16:creationId xmlns:a16="http://schemas.microsoft.com/office/drawing/2014/main" id="{8720D0C3-C716-2A49-A7CF-AF0E8E5F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80379"/>
              </p:ext>
            </p:extLst>
          </p:nvPr>
        </p:nvGraphicFramePr>
        <p:xfrm>
          <a:off x="7857612" y="6114928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03D222C6-E261-3D46-95E2-EA2D5BC0C6A1}"/>
              </a:ext>
            </a:extLst>
          </p:cNvPr>
          <p:cNvSpPr/>
          <p:nvPr/>
        </p:nvSpPr>
        <p:spPr>
          <a:xfrm>
            <a:off x="6739494" y="611643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60" name="表格 2">
            <a:extLst>
              <a:ext uri="{FF2B5EF4-FFF2-40B4-BE49-F238E27FC236}">
                <a16:creationId xmlns:a16="http://schemas.microsoft.com/office/drawing/2014/main" id="{B8A6E8AA-5A56-3543-8755-831DE9B12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12666"/>
              </p:ext>
            </p:extLst>
          </p:nvPr>
        </p:nvGraphicFramePr>
        <p:xfrm>
          <a:off x="9065888" y="6662192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1" name="矩形 60">
            <a:extLst>
              <a:ext uri="{FF2B5EF4-FFF2-40B4-BE49-F238E27FC236}">
                <a16:creationId xmlns:a16="http://schemas.microsoft.com/office/drawing/2014/main" id="{A0FD49DD-3D01-614B-954D-3312BE45A1B8}"/>
              </a:ext>
            </a:extLst>
          </p:cNvPr>
          <p:cNvSpPr/>
          <p:nvPr/>
        </p:nvSpPr>
        <p:spPr>
          <a:xfrm>
            <a:off x="6739494" y="667874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graphicFrame>
        <p:nvGraphicFramePr>
          <p:cNvPr id="62" name="表格 2">
            <a:extLst>
              <a:ext uri="{FF2B5EF4-FFF2-40B4-BE49-F238E27FC236}">
                <a16:creationId xmlns:a16="http://schemas.microsoft.com/office/drawing/2014/main" id="{819093B2-FE46-FC41-9D7D-7227355E2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512"/>
              </p:ext>
            </p:extLst>
          </p:nvPr>
        </p:nvGraphicFramePr>
        <p:xfrm>
          <a:off x="7857612" y="5636802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1F494ABF-B170-2C44-900A-F0C345CCB9A6}"/>
              </a:ext>
            </a:extLst>
          </p:cNvPr>
          <p:cNvSpPr/>
          <p:nvPr/>
        </p:nvSpPr>
        <p:spPr>
          <a:xfrm>
            <a:off x="6770811" y="56506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64" name="表格 2">
            <a:extLst>
              <a:ext uri="{FF2B5EF4-FFF2-40B4-BE49-F238E27FC236}">
                <a16:creationId xmlns:a16="http://schemas.microsoft.com/office/drawing/2014/main" id="{4DABA58B-CD64-834A-AE91-5DEBD58F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14220"/>
              </p:ext>
            </p:extLst>
          </p:nvPr>
        </p:nvGraphicFramePr>
        <p:xfrm>
          <a:off x="9065888" y="7220731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5" name="矩形 64">
            <a:extLst>
              <a:ext uri="{FF2B5EF4-FFF2-40B4-BE49-F238E27FC236}">
                <a16:creationId xmlns:a16="http://schemas.microsoft.com/office/drawing/2014/main" id="{B7D251C0-E7AC-7544-8530-AB72FB5B8F72}"/>
              </a:ext>
            </a:extLst>
          </p:cNvPr>
          <p:cNvSpPr/>
          <p:nvPr/>
        </p:nvSpPr>
        <p:spPr>
          <a:xfrm>
            <a:off x="6771882" y="72506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5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/>
        </p:nvGraphicFramePr>
        <p:xfrm>
          <a:off x="2045656" y="1586332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927538" y="158784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978A7BD4-361E-4042-A7A0-9A243C9A3FD6}"/>
              </a:ext>
            </a:extLst>
          </p:cNvPr>
          <p:cNvGraphicFramePr>
            <a:graphicFrameLocks noGrp="1"/>
          </p:cNvGraphicFramePr>
          <p:nvPr/>
        </p:nvGraphicFramePr>
        <p:xfrm>
          <a:off x="2045656" y="2148636"/>
          <a:ext cx="12101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A2D3DC02-4AB8-2A4F-929D-F056776297CD}"/>
              </a:ext>
            </a:extLst>
          </p:cNvPr>
          <p:cNvSpPr/>
          <p:nvPr/>
        </p:nvSpPr>
        <p:spPr>
          <a:xfrm>
            <a:off x="927538" y="215014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606A5-F95D-EF4E-A1B5-9B17D92AC327}"/>
              </a:ext>
            </a:extLst>
          </p:cNvPr>
          <p:cNvSpPr/>
          <p:nvPr/>
        </p:nvSpPr>
        <p:spPr>
          <a:xfrm>
            <a:off x="2875105" y="102553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31" name="表格 2">
            <a:extLst>
              <a:ext uri="{FF2B5EF4-FFF2-40B4-BE49-F238E27FC236}">
                <a16:creationId xmlns:a16="http://schemas.microsoft.com/office/drawing/2014/main" id="{3936A988-1665-7642-963F-9F506DF3E54F}"/>
              </a:ext>
            </a:extLst>
          </p:cNvPr>
          <p:cNvGraphicFramePr>
            <a:graphicFrameLocks noGrp="1"/>
          </p:cNvGraphicFramePr>
          <p:nvPr/>
        </p:nvGraphicFramePr>
        <p:xfrm>
          <a:off x="6984436" y="1586332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F24256CC-6DC3-2540-82E9-33D2945F8C5C}"/>
              </a:ext>
            </a:extLst>
          </p:cNvPr>
          <p:cNvSpPr/>
          <p:nvPr/>
        </p:nvSpPr>
        <p:spPr>
          <a:xfrm>
            <a:off x="5866318" y="158784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33" name="表格 2">
            <a:extLst>
              <a:ext uri="{FF2B5EF4-FFF2-40B4-BE49-F238E27FC236}">
                <a16:creationId xmlns:a16="http://schemas.microsoft.com/office/drawing/2014/main" id="{585D32C3-644D-7047-B9E8-D5593BEF3508}"/>
              </a:ext>
            </a:extLst>
          </p:cNvPr>
          <p:cNvGraphicFramePr>
            <a:graphicFrameLocks noGrp="1"/>
          </p:cNvGraphicFramePr>
          <p:nvPr/>
        </p:nvGraphicFramePr>
        <p:xfrm>
          <a:off x="7378136" y="2148636"/>
          <a:ext cx="12101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:a16="http://schemas.microsoft.com/office/drawing/2014/main" id="{8E425407-1D8C-AF40-9355-10B76FBF28C0}"/>
              </a:ext>
            </a:extLst>
          </p:cNvPr>
          <p:cNvSpPr/>
          <p:nvPr/>
        </p:nvSpPr>
        <p:spPr>
          <a:xfrm>
            <a:off x="5866318" y="215014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ABE8D2-AF30-2C4C-991E-9771E1FEA1A2}"/>
              </a:ext>
            </a:extLst>
          </p:cNvPr>
          <p:cNvSpPr/>
          <p:nvPr/>
        </p:nvSpPr>
        <p:spPr>
          <a:xfrm>
            <a:off x="7820168" y="1025536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36" name="表格 2">
            <a:extLst>
              <a:ext uri="{FF2B5EF4-FFF2-40B4-BE49-F238E27FC236}">
                <a16:creationId xmlns:a16="http://schemas.microsoft.com/office/drawing/2014/main" id="{BA32FA11-D1BF-DF40-9EEA-E1B0B8AB496A}"/>
              </a:ext>
            </a:extLst>
          </p:cNvPr>
          <p:cNvGraphicFramePr>
            <a:graphicFrameLocks noGrp="1"/>
          </p:cNvGraphicFramePr>
          <p:nvPr/>
        </p:nvGraphicFramePr>
        <p:xfrm>
          <a:off x="2039373" y="3591560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1EDF8F6C-372A-974D-9F59-90D02C7E9CC0}"/>
              </a:ext>
            </a:extLst>
          </p:cNvPr>
          <p:cNvSpPr/>
          <p:nvPr/>
        </p:nvSpPr>
        <p:spPr>
          <a:xfrm>
            <a:off x="921255" y="359306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38" name="表格 2">
            <a:extLst>
              <a:ext uri="{FF2B5EF4-FFF2-40B4-BE49-F238E27FC236}">
                <a16:creationId xmlns:a16="http://schemas.microsoft.com/office/drawing/2014/main" id="{6879C42A-66BB-2A46-894F-FF21574E7D4F}"/>
              </a:ext>
            </a:extLst>
          </p:cNvPr>
          <p:cNvGraphicFramePr>
            <a:graphicFrameLocks noGrp="1"/>
          </p:cNvGraphicFramePr>
          <p:nvPr/>
        </p:nvGraphicFramePr>
        <p:xfrm>
          <a:off x="2818923" y="4153864"/>
          <a:ext cx="121019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4BD0C67-77C0-B842-80FE-ACA9C6933A15}"/>
              </a:ext>
            </a:extLst>
          </p:cNvPr>
          <p:cNvSpPr/>
          <p:nvPr/>
        </p:nvSpPr>
        <p:spPr>
          <a:xfrm>
            <a:off x="921255" y="415537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71A3CE-DC1E-5E4E-8128-F8D55DBB767F}"/>
              </a:ext>
            </a:extLst>
          </p:cNvPr>
          <p:cNvSpPr/>
          <p:nvPr/>
        </p:nvSpPr>
        <p:spPr>
          <a:xfrm>
            <a:off x="2875105" y="3030764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9E674AC-4FE2-9B46-83AB-08A677FFA5CE}"/>
              </a:ext>
            </a:extLst>
          </p:cNvPr>
          <p:cNvGraphicFramePr>
            <a:graphicFrameLocks noGrp="1"/>
          </p:cNvGraphicFramePr>
          <p:nvPr/>
        </p:nvGraphicFramePr>
        <p:xfrm>
          <a:off x="7378136" y="3540759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0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表格 2">
            <a:extLst>
              <a:ext uri="{FF2B5EF4-FFF2-40B4-BE49-F238E27FC236}">
                <a16:creationId xmlns:a16="http://schemas.microsoft.com/office/drawing/2014/main" id="{CA857203-2414-9443-B227-87047B199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33195"/>
              </p:ext>
            </p:extLst>
          </p:nvPr>
        </p:nvGraphicFramePr>
        <p:xfrm>
          <a:off x="1742451" y="1770120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2FE582DA-A870-0841-9C8A-3BD4DD2B7938}"/>
              </a:ext>
            </a:extLst>
          </p:cNvPr>
          <p:cNvSpPr/>
          <p:nvPr/>
        </p:nvSpPr>
        <p:spPr>
          <a:xfrm>
            <a:off x="624333" y="177162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86" name="表格 2">
            <a:extLst>
              <a:ext uri="{FF2B5EF4-FFF2-40B4-BE49-F238E27FC236}">
                <a16:creationId xmlns:a16="http://schemas.microsoft.com/office/drawing/2014/main" id="{5445F57F-822A-784C-8D40-F3EAF3D66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86774"/>
              </p:ext>
            </p:extLst>
          </p:nvPr>
        </p:nvGraphicFramePr>
        <p:xfrm>
          <a:off x="1742451" y="2332424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5A0C0F70-4011-F148-A4CC-369DE40E8A70}"/>
              </a:ext>
            </a:extLst>
          </p:cNvPr>
          <p:cNvSpPr/>
          <p:nvPr/>
        </p:nvSpPr>
        <p:spPr>
          <a:xfrm>
            <a:off x="624333" y="233393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426393F-9467-EB48-BD23-A2D23EB1376F}"/>
              </a:ext>
            </a:extLst>
          </p:cNvPr>
          <p:cNvSpPr/>
          <p:nvPr/>
        </p:nvSpPr>
        <p:spPr>
          <a:xfrm>
            <a:off x="2627470" y="84451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4AE4F8A-6FFF-8B4F-93DB-C6D3CFF3665E}"/>
              </a:ext>
            </a:extLst>
          </p:cNvPr>
          <p:cNvSpPr/>
          <p:nvPr/>
        </p:nvSpPr>
        <p:spPr>
          <a:xfrm>
            <a:off x="2770260" y="3561237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90" name="表格 6">
            <a:extLst>
              <a:ext uri="{FF2B5EF4-FFF2-40B4-BE49-F238E27FC236}">
                <a16:creationId xmlns:a16="http://schemas.microsoft.com/office/drawing/2014/main" id="{DACF4074-326F-3449-BAEF-DD1D4146D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86247"/>
              </p:ext>
            </p:extLst>
          </p:nvPr>
        </p:nvGraphicFramePr>
        <p:xfrm>
          <a:off x="5629601" y="3071473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91" name="表格 2">
            <a:extLst>
              <a:ext uri="{FF2B5EF4-FFF2-40B4-BE49-F238E27FC236}">
                <a16:creationId xmlns:a16="http://schemas.microsoft.com/office/drawing/2014/main" id="{E49995FD-F024-274C-A461-89186B9E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62565"/>
              </p:ext>
            </p:extLst>
          </p:nvPr>
        </p:nvGraphicFramePr>
        <p:xfrm>
          <a:off x="1742451" y="1291994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2" name="矩形 91">
            <a:extLst>
              <a:ext uri="{FF2B5EF4-FFF2-40B4-BE49-F238E27FC236}">
                <a16:creationId xmlns:a16="http://schemas.microsoft.com/office/drawing/2014/main" id="{727DE3F9-26DA-C145-B871-59E788CDC139}"/>
              </a:ext>
            </a:extLst>
          </p:cNvPr>
          <p:cNvSpPr/>
          <p:nvPr/>
        </p:nvSpPr>
        <p:spPr>
          <a:xfrm>
            <a:off x="655650" y="13058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93" name="表格 2">
            <a:extLst>
              <a:ext uri="{FF2B5EF4-FFF2-40B4-BE49-F238E27FC236}">
                <a16:creationId xmlns:a16="http://schemas.microsoft.com/office/drawing/2014/main" id="{10674A28-76A4-E64B-8B97-AC34E4136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8677"/>
              </p:ext>
            </p:extLst>
          </p:nvPr>
        </p:nvGraphicFramePr>
        <p:xfrm>
          <a:off x="1789962" y="4693896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FA08CEAD-5574-9141-A5D1-AED91C7239D4}"/>
              </a:ext>
            </a:extLst>
          </p:cNvPr>
          <p:cNvSpPr/>
          <p:nvPr/>
        </p:nvSpPr>
        <p:spPr>
          <a:xfrm>
            <a:off x="671844" y="469540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95" name="表格 2">
            <a:extLst>
              <a:ext uri="{FF2B5EF4-FFF2-40B4-BE49-F238E27FC236}">
                <a16:creationId xmlns:a16="http://schemas.microsoft.com/office/drawing/2014/main" id="{FCF33415-A9AF-734F-8FAE-05F90449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17424"/>
              </p:ext>
            </p:extLst>
          </p:nvPr>
        </p:nvGraphicFramePr>
        <p:xfrm>
          <a:off x="2185438" y="5269524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6" name="矩形 95">
            <a:extLst>
              <a:ext uri="{FF2B5EF4-FFF2-40B4-BE49-F238E27FC236}">
                <a16:creationId xmlns:a16="http://schemas.microsoft.com/office/drawing/2014/main" id="{E3028173-CA9A-224A-8B3E-8C49061E3E24}"/>
              </a:ext>
            </a:extLst>
          </p:cNvPr>
          <p:cNvSpPr/>
          <p:nvPr/>
        </p:nvSpPr>
        <p:spPr>
          <a:xfrm>
            <a:off x="671844" y="525770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9339AF5-BDAB-BB43-8BA9-9ADCA0288BCA}"/>
              </a:ext>
            </a:extLst>
          </p:cNvPr>
          <p:cNvSpPr/>
          <p:nvPr/>
        </p:nvSpPr>
        <p:spPr>
          <a:xfrm>
            <a:off x="703161" y="42295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99" name="表格 2">
            <a:extLst>
              <a:ext uri="{FF2B5EF4-FFF2-40B4-BE49-F238E27FC236}">
                <a16:creationId xmlns:a16="http://schemas.microsoft.com/office/drawing/2014/main" id="{B28F7D74-283A-5942-ADE0-B830B1F64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63586"/>
              </p:ext>
            </p:extLst>
          </p:nvPr>
        </p:nvGraphicFramePr>
        <p:xfrm>
          <a:off x="1742451" y="2891979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0" name="矩形 99">
            <a:extLst>
              <a:ext uri="{FF2B5EF4-FFF2-40B4-BE49-F238E27FC236}">
                <a16:creationId xmlns:a16="http://schemas.microsoft.com/office/drawing/2014/main" id="{1D87C91D-1D53-6449-A640-5DEBC9B59D8B}"/>
              </a:ext>
            </a:extLst>
          </p:cNvPr>
          <p:cNvSpPr/>
          <p:nvPr/>
        </p:nvSpPr>
        <p:spPr>
          <a:xfrm>
            <a:off x="655650" y="290579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01" name="表格 2">
            <a:extLst>
              <a:ext uri="{FF2B5EF4-FFF2-40B4-BE49-F238E27FC236}">
                <a16:creationId xmlns:a16="http://schemas.microsoft.com/office/drawing/2014/main" id="{980A70C1-C544-D445-9491-7F5DC3129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96401"/>
              </p:ext>
            </p:extLst>
          </p:nvPr>
        </p:nvGraphicFramePr>
        <p:xfrm>
          <a:off x="2185438" y="5828063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2" name="矩形 101">
            <a:extLst>
              <a:ext uri="{FF2B5EF4-FFF2-40B4-BE49-F238E27FC236}">
                <a16:creationId xmlns:a16="http://schemas.microsoft.com/office/drawing/2014/main" id="{13E7F580-E5AE-CB48-B121-F43EE8FE534A}"/>
              </a:ext>
            </a:extLst>
          </p:cNvPr>
          <p:cNvSpPr/>
          <p:nvPr/>
        </p:nvSpPr>
        <p:spPr>
          <a:xfrm>
            <a:off x="704232" y="58295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21" name="表格 2">
            <a:extLst>
              <a:ext uri="{FF2B5EF4-FFF2-40B4-BE49-F238E27FC236}">
                <a16:creationId xmlns:a16="http://schemas.microsoft.com/office/drawing/2014/main" id="{F567B41A-FA69-7943-9783-5B15A0288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74912"/>
              </p:ext>
            </p:extLst>
          </p:nvPr>
        </p:nvGraphicFramePr>
        <p:xfrm>
          <a:off x="1789962" y="3992192"/>
          <a:ext cx="2823779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6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表格 6">
            <a:extLst>
              <a:ext uri="{FF2B5EF4-FFF2-40B4-BE49-F238E27FC236}">
                <a16:creationId xmlns:a16="http://schemas.microsoft.com/office/drawing/2014/main" id="{DACF4074-326F-3449-BAEF-DD1D4146D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33444"/>
              </p:ext>
            </p:extLst>
          </p:nvPr>
        </p:nvGraphicFramePr>
        <p:xfrm>
          <a:off x="6096000" y="2530068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93" name="表格 2">
            <a:extLst>
              <a:ext uri="{FF2B5EF4-FFF2-40B4-BE49-F238E27FC236}">
                <a16:creationId xmlns:a16="http://schemas.microsoft.com/office/drawing/2014/main" id="{10674A28-76A4-E64B-8B97-AC34E4136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7099"/>
              </p:ext>
            </p:extLst>
          </p:nvPr>
        </p:nvGraphicFramePr>
        <p:xfrm>
          <a:off x="1866162" y="2494827"/>
          <a:ext cx="28237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FA08CEAD-5574-9141-A5D1-AED91C7239D4}"/>
              </a:ext>
            </a:extLst>
          </p:cNvPr>
          <p:cNvSpPr/>
          <p:nvPr/>
        </p:nvSpPr>
        <p:spPr>
          <a:xfrm>
            <a:off x="748044" y="24963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95" name="表格 2">
            <a:extLst>
              <a:ext uri="{FF2B5EF4-FFF2-40B4-BE49-F238E27FC236}">
                <a16:creationId xmlns:a16="http://schemas.microsoft.com/office/drawing/2014/main" id="{FCF33415-A9AF-734F-8FAE-05F90449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75214"/>
              </p:ext>
            </p:extLst>
          </p:nvPr>
        </p:nvGraphicFramePr>
        <p:xfrm>
          <a:off x="2251681" y="3381994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6" name="矩形 95">
            <a:extLst>
              <a:ext uri="{FF2B5EF4-FFF2-40B4-BE49-F238E27FC236}">
                <a16:creationId xmlns:a16="http://schemas.microsoft.com/office/drawing/2014/main" id="{E3028173-CA9A-224A-8B3E-8C49061E3E24}"/>
              </a:ext>
            </a:extLst>
          </p:cNvPr>
          <p:cNvSpPr/>
          <p:nvPr/>
        </p:nvSpPr>
        <p:spPr>
          <a:xfrm>
            <a:off x="437862" y="2921255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101" name="表格 2">
            <a:extLst>
              <a:ext uri="{FF2B5EF4-FFF2-40B4-BE49-F238E27FC236}">
                <a16:creationId xmlns:a16="http://schemas.microsoft.com/office/drawing/2014/main" id="{980A70C1-C544-D445-9491-7F5DC3129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66342"/>
              </p:ext>
            </p:extLst>
          </p:nvPr>
        </p:nvGraphicFramePr>
        <p:xfrm>
          <a:off x="2251681" y="3940533"/>
          <a:ext cx="242038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2" name="矩形 101">
            <a:extLst>
              <a:ext uri="{FF2B5EF4-FFF2-40B4-BE49-F238E27FC236}">
                <a16:creationId xmlns:a16="http://schemas.microsoft.com/office/drawing/2014/main" id="{13E7F580-E5AE-CB48-B121-F43EE8FE534A}"/>
              </a:ext>
            </a:extLst>
          </p:cNvPr>
          <p:cNvSpPr/>
          <p:nvPr/>
        </p:nvSpPr>
        <p:spPr>
          <a:xfrm>
            <a:off x="738087" y="39434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9DC76D-C144-F046-9B49-A58539D0F6B0}"/>
              </a:ext>
            </a:extLst>
          </p:cNvPr>
          <p:cNvSpPr txBox="1"/>
          <p:nvPr/>
        </p:nvSpPr>
        <p:spPr>
          <a:xfrm>
            <a:off x="3160070" y="210537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12D639E4-5753-F943-980F-351DB63B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28097"/>
              </p:ext>
            </p:extLst>
          </p:nvPr>
        </p:nvGraphicFramePr>
        <p:xfrm>
          <a:off x="1867973" y="2900941"/>
          <a:ext cx="245277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9327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6C6D71E5-795F-464B-8476-D5B69B856EFA}"/>
              </a:ext>
            </a:extLst>
          </p:cNvPr>
          <p:cNvSpPr/>
          <p:nvPr/>
        </p:nvSpPr>
        <p:spPr>
          <a:xfrm>
            <a:off x="450562" y="3381994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r>
              <a:rPr lang="zh-CN" altLang="en-US" dirty="0"/>
              <a:t> 移动后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BEA5F1-4DDC-E546-93E6-40C68CCE2560}"/>
              </a:ext>
            </a:extLst>
          </p:cNvPr>
          <p:cNvSpPr/>
          <p:nvPr/>
        </p:nvSpPr>
        <p:spPr>
          <a:xfrm>
            <a:off x="2144827" y="2336799"/>
            <a:ext cx="1031051" cy="9537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9165906-120E-394E-8675-2DCE7014EB8F}"/>
              </a:ext>
            </a:extLst>
          </p:cNvPr>
          <p:cNvSpPr/>
          <p:nvPr/>
        </p:nvSpPr>
        <p:spPr>
          <a:xfrm>
            <a:off x="2397437" y="1627013"/>
            <a:ext cx="596900" cy="59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033A9-4B9E-B447-B24C-A05C9521F81B}"/>
              </a:ext>
            </a:extLst>
          </p:cNvPr>
          <p:cNvSpPr txBox="1"/>
          <p:nvPr/>
        </p:nvSpPr>
        <p:spPr>
          <a:xfrm>
            <a:off x="1779095" y="394797"/>
            <a:ext cx="3179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这块可以表示为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haystack[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-k,</a:t>
            </a:r>
            <a:r>
              <a:rPr kumimoji="1" lang="zh-CN" altLang="en-US" dirty="0"/>
              <a:t> </a:t>
            </a:r>
            <a:r>
              <a:rPr kumimoji="1" lang="en-US" altLang="zh-CN" dirty="0"/>
              <a:t>i-1]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needle[j-k,</a:t>
            </a:r>
            <a:r>
              <a:rPr kumimoji="1" lang="zh-CN" altLang="en-US" dirty="0"/>
              <a:t> </a:t>
            </a:r>
            <a:r>
              <a:rPr kumimoji="1" lang="en-US" altLang="zh-CN" dirty="0"/>
              <a:t>j-1]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相当于</a:t>
            </a:r>
            <a:r>
              <a:rPr kumimoji="1" lang="en-US" altLang="zh-CN" dirty="0"/>
              <a:t>needle[0,j-1]</a:t>
            </a:r>
            <a:r>
              <a:rPr kumimoji="1" lang="zh-CN" altLang="en-US" dirty="0"/>
              <a:t>的后缀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082D17-A497-EF42-AB9D-6FB7AE2A91F5}"/>
              </a:ext>
            </a:extLst>
          </p:cNvPr>
          <p:cNvSpPr/>
          <p:nvPr/>
        </p:nvSpPr>
        <p:spPr>
          <a:xfrm>
            <a:off x="2129019" y="3349745"/>
            <a:ext cx="1031051" cy="9537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96C37EAF-D751-4A40-B785-475F1F512459}"/>
              </a:ext>
            </a:extLst>
          </p:cNvPr>
          <p:cNvSpPr/>
          <p:nvPr/>
        </p:nvSpPr>
        <p:spPr>
          <a:xfrm rot="10800000">
            <a:off x="2346094" y="4413745"/>
            <a:ext cx="596900" cy="594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BAED25-D162-A140-8EE6-02936173F911}"/>
              </a:ext>
            </a:extLst>
          </p:cNvPr>
          <p:cNvSpPr txBox="1"/>
          <p:nvPr/>
        </p:nvSpPr>
        <p:spPr>
          <a:xfrm>
            <a:off x="1600875" y="5152439"/>
            <a:ext cx="3179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这块可以表示为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needle[0,k-1]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相当于</a:t>
            </a:r>
            <a:r>
              <a:rPr kumimoji="1" lang="en-US" altLang="zh-CN" dirty="0"/>
              <a:t>needle[0,j-1]</a:t>
            </a:r>
            <a:r>
              <a:rPr kumimoji="1" lang="zh-CN" altLang="en-US" dirty="0"/>
              <a:t>的前缀</a:t>
            </a:r>
          </a:p>
        </p:txBody>
      </p:sp>
    </p:spTree>
    <p:extLst>
      <p:ext uri="{BB962C8B-B14F-4D97-AF65-F5344CB8AC3E}">
        <p14:creationId xmlns:p14="http://schemas.microsoft.com/office/powerpoint/2010/main" val="177577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98478"/>
              </p:ext>
            </p:extLst>
          </p:nvPr>
        </p:nvGraphicFramePr>
        <p:xfrm>
          <a:off x="1249558" y="2668554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236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131441" y="267006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978A7BD4-361E-4042-A7A0-9A243C9A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86348"/>
              </p:ext>
            </p:extLst>
          </p:nvPr>
        </p:nvGraphicFramePr>
        <p:xfrm>
          <a:off x="1249559" y="3230858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A2D3DC02-4AB8-2A4F-929D-F056776297CD}"/>
              </a:ext>
            </a:extLst>
          </p:cNvPr>
          <p:cNvSpPr/>
          <p:nvPr/>
        </p:nvSpPr>
        <p:spPr>
          <a:xfrm>
            <a:off x="131441" y="323236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9606A5-F95D-EF4E-A1B5-9B17D92AC327}"/>
              </a:ext>
            </a:extLst>
          </p:cNvPr>
          <p:cNvSpPr/>
          <p:nvPr/>
        </p:nvSpPr>
        <p:spPr>
          <a:xfrm>
            <a:off x="2134578" y="174295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9E674AC-4FE2-9B46-83AB-08A677FF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01568"/>
              </p:ext>
            </p:extLst>
          </p:nvPr>
        </p:nvGraphicFramePr>
        <p:xfrm>
          <a:off x="4388886" y="93968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833F4F44-459A-5D49-BCC2-BEF43E1CE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07858"/>
              </p:ext>
            </p:extLst>
          </p:nvPr>
        </p:nvGraphicFramePr>
        <p:xfrm>
          <a:off x="1249558" y="2190428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181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F5E074E-1CE3-FD4E-8A78-D09BCC32B1D3}"/>
              </a:ext>
            </a:extLst>
          </p:cNvPr>
          <p:cNvSpPr/>
          <p:nvPr/>
        </p:nvSpPr>
        <p:spPr>
          <a:xfrm>
            <a:off x="162758" y="22042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45" name="表格 2">
            <a:extLst>
              <a:ext uri="{FF2B5EF4-FFF2-40B4-BE49-F238E27FC236}">
                <a16:creationId xmlns:a16="http://schemas.microsoft.com/office/drawing/2014/main" id="{856732D6-6813-6E4D-B89C-AF5EC64DE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12839"/>
              </p:ext>
            </p:extLst>
          </p:nvPr>
        </p:nvGraphicFramePr>
        <p:xfrm>
          <a:off x="1249559" y="3790413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7FF02713-1F14-B943-967C-967E80C43D23}"/>
              </a:ext>
            </a:extLst>
          </p:cNvPr>
          <p:cNvSpPr/>
          <p:nvPr/>
        </p:nvSpPr>
        <p:spPr>
          <a:xfrm>
            <a:off x="162758" y="38042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0D665D1B-F1BB-6F43-90BB-B58624E3E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01083"/>
              </p:ext>
            </p:extLst>
          </p:nvPr>
        </p:nvGraphicFramePr>
        <p:xfrm>
          <a:off x="1732159" y="568299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0" name="矩形 39">
            <a:extLst>
              <a:ext uri="{FF2B5EF4-FFF2-40B4-BE49-F238E27FC236}">
                <a16:creationId xmlns:a16="http://schemas.microsoft.com/office/drawing/2014/main" id="{DBDB963D-2CC1-8C47-9E95-319256F0EB40}"/>
              </a:ext>
            </a:extLst>
          </p:cNvPr>
          <p:cNvSpPr/>
          <p:nvPr/>
        </p:nvSpPr>
        <p:spPr>
          <a:xfrm>
            <a:off x="649764" y="1051002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</a:t>
            </a:r>
            <a:r>
              <a:rPr lang="en-US" altLang="zh-CN" dirty="0" err="1"/>
              <a:t>xt</a:t>
            </a:r>
            <a:endParaRPr lang="zh-CN" altLang="en-US" dirty="0"/>
          </a:p>
        </p:txBody>
      </p:sp>
      <p:graphicFrame>
        <p:nvGraphicFramePr>
          <p:cNvPr id="66" name="表格 2">
            <a:extLst>
              <a:ext uri="{FF2B5EF4-FFF2-40B4-BE49-F238E27FC236}">
                <a16:creationId xmlns:a16="http://schemas.microsoft.com/office/drawing/2014/main" id="{BF209795-2792-7F40-918F-DD537F603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60060"/>
              </p:ext>
            </p:extLst>
          </p:nvPr>
        </p:nvGraphicFramePr>
        <p:xfrm>
          <a:off x="1732159" y="82676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28E04344-5F2E-654B-B035-51B0764CCC59}"/>
              </a:ext>
            </a:extLst>
          </p:cNvPr>
          <p:cNvSpPr/>
          <p:nvPr/>
        </p:nvSpPr>
        <p:spPr>
          <a:xfrm>
            <a:off x="645358" y="964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68" name="表格 2">
            <a:extLst>
              <a:ext uri="{FF2B5EF4-FFF2-40B4-BE49-F238E27FC236}">
                <a16:creationId xmlns:a16="http://schemas.microsoft.com/office/drawing/2014/main" id="{F033DB61-EAB3-7847-8BE3-1C004532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32307"/>
              </p:ext>
            </p:extLst>
          </p:nvPr>
        </p:nvGraphicFramePr>
        <p:xfrm>
          <a:off x="1732158" y="1045373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E66F174-05E9-BC46-9D04-0D50F3520E3A}"/>
              </a:ext>
            </a:extLst>
          </p:cNvPr>
          <p:cNvSpPr/>
          <p:nvPr/>
        </p:nvSpPr>
        <p:spPr>
          <a:xfrm>
            <a:off x="645358" y="56611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graphicFrame>
        <p:nvGraphicFramePr>
          <p:cNvPr id="70" name="表格 2">
            <a:extLst>
              <a:ext uri="{FF2B5EF4-FFF2-40B4-BE49-F238E27FC236}">
                <a16:creationId xmlns:a16="http://schemas.microsoft.com/office/drawing/2014/main" id="{4DAB3AB9-F1A8-1C44-B9D8-06C001631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14741"/>
              </p:ext>
            </p:extLst>
          </p:nvPr>
        </p:nvGraphicFramePr>
        <p:xfrm>
          <a:off x="8490128" y="2698301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236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566FB4CD-EC8D-5745-97B6-84186C732F2A}"/>
              </a:ext>
            </a:extLst>
          </p:cNvPr>
          <p:cNvSpPr/>
          <p:nvPr/>
        </p:nvSpPr>
        <p:spPr>
          <a:xfrm>
            <a:off x="7372011" y="2699809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72" name="表格 2">
            <a:extLst>
              <a:ext uri="{FF2B5EF4-FFF2-40B4-BE49-F238E27FC236}">
                <a16:creationId xmlns:a16="http://schemas.microsoft.com/office/drawing/2014/main" id="{BD02B809-44FD-0F48-932F-14FDE5BD7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60"/>
              </p:ext>
            </p:extLst>
          </p:nvPr>
        </p:nvGraphicFramePr>
        <p:xfrm>
          <a:off x="9277529" y="3243166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82BD1E4C-9711-0942-A7B3-738122B31910}"/>
              </a:ext>
            </a:extLst>
          </p:cNvPr>
          <p:cNvSpPr/>
          <p:nvPr/>
        </p:nvSpPr>
        <p:spPr>
          <a:xfrm>
            <a:off x="7372011" y="326211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FE74FE8-F547-EF4B-A408-26ACEFD41DDD}"/>
              </a:ext>
            </a:extLst>
          </p:cNvPr>
          <p:cNvSpPr/>
          <p:nvPr/>
        </p:nvSpPr>
        <p:spPr>
          <a:xfrm>
            <a:off x="9375148" y="177269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75" name="表格 2">
            <a:extLst>
              <a:ext uri="{FF2B5EF4-FFF2-40B4-BE49-F238E27FC236}">
                <a16:creationId xmlns:a16="http://schemas.microsoft.com/office/drawing/2014/main" id="{E706F558-5748-6E44-A92C-29E2415B8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41212"/>
              </p:ext>
            </p:extLst>
          </p:nvPr>
        </p:nvGraphicFramePr>
        <p:xfrm>
          <a:off x="8490128" y="2220175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181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6" name="矩形 75">
            <a:extLst>
              <a:ext uri="{FF2B5EF4-FFF2-40B4-BE49-F238E27FC236}">
                <a16:creationId xmlns:a16="http://schemas.microsoft.com/office/drawing/2014/main" id="{40352EC7-9EC0-8E4A-B576-95A439121985}"/>
              </a:ext>
            </a:extLst>
          </p:cNvPr>
          <p:cNvSpPr/>
          <p:nvPr/>
        </p:nvSpPr>
        <p:spPr>
          <a:xfrm>
            <a:off x="7403328" y="22339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77" name="表格 2">
            <a:extLst>
              <a:ext uri="{FF2B5EF4-FFF2-40B4-BE49-F238E27FC236}">
                <a16:creationId xmlns:a16="http://schemas.microsoft.com/office/drawing/2014/main" id="{04FFC524-25EE-F243-8C61-3C5E123C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05859"/>
              </p:ext>
            </p:extLst>
          </p:nvPr>
        </p:nvGraphicFramePr>
        <p:xfrm>
          <a:off x="9277529" y="3802721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8" name="矩形 77">
            <a:extLst>
              <a:ext uri="{FF2B5EF4-FFF2-40B4-BE49-F238E27FC236}">
                <a16:creationId xmlns:a16="http://schemas.microsoft.com/office/drawing/2014/main" id="{C670F382-F572-1948-BB48-FFF0BBB1840F}"/>
              </a:ext>
            </a:extLst>
          </p:cNvPr>
          <p:cNvSpPr/>
          <p:nvPr/>
        </p:nvSpPr>
        <p:spPr>
          <a:xfrm>
            <a:off x="7403328" y="38339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449036D-E9FD-6B43-BAA4-1E065869AEB4}"/>
              </a:ext>
            </a:extLst>
          </p:cNvPr>
          <p:cNvCxnSpPr/>
          <p:nvPr/>
        </p:nvCxnSpPr>
        <p:spPr>
          <a:xfrm>
            <a:off x="5537200" y="2603323"/>
            <a:ext cx="101600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31299B2-22CD-9244-9D3F-FFDA3F0F7E1C}"/>
              </a:ext>
            </a:extLst>
          </p:cNvPr>
          <p:cNvSpPr txBox="1"/>
          <p:nvPr/>
        </p:nvSpPr>
        <p:spPr>
          <a:xfrm>
            <a:off x="4019754" y="3176825"/>
            <a:ext cx="259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Haystack[3]!=needle[3]</a:t>
            </a:r>
          </a:p>
          <a:p>
            <a:r>
              <a:rPr kumimoji="1" lang="zh-CN" altLang="en-US" dirty="0"/>
              <a:t>让</a:t>
            </a:r>
            <a:r>
              <a:rPr kumimoji="1" lang="en-US" altLang="zh-CN" dirty="0"/>
              <a:t>Haystack[3]</a:t>
            </a:r>
            <a:r>
              <a:rPr kumimoji="1" lang="zh-CN" altLang="en-US" dirty="0"/>
              <a:t>与</a:t>
            </a:r>
            <a:r>
              <a:rPr kumimoji="1" lang="en-US" altLang="zh-CN" dirty="0"/>
              <a:t>needle[next[3-1]]</a:t>
            </a:r>
            <a:r>
              <a:rPr kumimoji="1" lang="zh-CN" altLang="en-US" dirty="0"/>
              <a:t> 对准继续比较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882B7E20-ACDA-F246-995F-CA84D1B96C9A}"/>
              </a:ext>
            </a:extLst>
          </p:cNvPr>
          <p:cNvCxnSpPr>
            <a:cxnSpLocks/>
          </p:cNvCxnSpPr>
          <p:nvPr/>
        </p:nvCxnSpPr>
        <p:spPr>
          <a:xfrm flipH="1">
            <a:off x="7895062" y="4351577"/>
            <a:ext cx="1" cy="86812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9EBBC9-7EBD-454F-A686-6C1B736A89FE}"/>
              </a:ext>
            </a:extLst>
          </p:cNvPr>
          <p:cNvSpPr txBox="1"/>
          <p:nvPr/>
        </p:nvSpPr>
        <p:spPr>
          <a:xfrm>
            <a:off x="8352649" y="4351577"/>
            <a:ext cx="3483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比较完成，后面继续比较相当于</a:t>
            </a:r>
            <a:r>
              <a:rPr kumimoji="1" lang="en-US" altLang="zh-CN" dirty="0"/>
              <a:t>haystack[7]!=needle[5](</a:t>
            </a:r>
            <a:r>
              <a:rPr kumimoji="1" lang="zh-CN" altLang="en-US" dirty="0"/>
              <a:t>空值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，把让</a:t>
            </a:r>
            <a:r>
              <a:rPr kumimoji="1" lang="en-US" altLang="zh-CN" dirty="0"/>
              <a:t>Haystack[7]</a:t>
            </a:r>
            <a:r>
              <a:rPr kumimoji="1" lang="zh-CN" altLang="en-US" dirty="0"/>
              <a:t>与</a:t>
            </a:r>
            <a:r>
              <a:rPr kumimoji="1" lang="en-US" altLang="zh-CN" dirty="0"/>
              <a:t>needle[next[4]]</a:t>
            </a:r>
            <a:r>
              <a:rPr kumimoji="1" lang="zh-CN" altLang="en-US" dirty="0"/>
              <a:t> 对准继续比较</a:t>
            </a:r>
          </a:p>
          <a:p>
            <a:endParaRPr kumimoji="1" lang="zh-CN" altLang="en-US" dirty="0"/>
          </a:p>
        </p:txBody>
      </p:sp>
      <p:graphicFrame>
        <p:nvGraphicFramePr>
          <p:cNvPr id="81" name="表格 2">
            <a:extLst>
              <a:ext uri="{FF2B5EF4-FFF2-40B4-BE49-F238E27FC236}">
                <a16:creationId xmlns:a16="http://schemas.microsoft.com/office/drawing/2014/main" id="{BC1E4521-2DEE-BB49-A83A-07BC6E87E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20312"/>
              </p:ext>
            </p:extLst>
          </p:nvPr>
        </p:nvGraphicFramePr>
        <p:xfrm>
          <a:off x="8490128" y="6485047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236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2" name="矩形 81">
            <a:extLst>
              <a:ext uri="{FF2B5EF4-FFF2-40B4-BE49-F238E27FC236}">
                <a16:creationId xmlns:a16="http://schemas.microsoft.com/office/drawing/2014/main" id="{0DD2BD2E-F617-FF43-8E10-0712B9B2875A}"/>
              </a:ext>
            </a:extLst>
          </p:cNvPr>
          <p:cNvSpPr/>
          <p:nvPr/>
        </p:nvSpPr>
        <p:spPr>
          <a:xfrm>
            <a:off x="7372011" y="648655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haystack</a:t>
            </a:r>
            <a:endParaRPr lang="zh-CN" altLang="en-US" dirty="0"/>
          </a:p>
        </p:txBody>
      </p:sp>
      <p:graphicFrame>
        <p:nvGraphicFramePr>
          <p:cNvPr id="83" name="表格 2">
            <a:extLst>
              <a:ext uri="{FF2B5EF4-FFF2-40B4-BE49-F238E27FC236}">
                <a16:creationId xmlns:a16="http://schemas.microsoft.com/office/drawing/2014/main" id="{BE4FDA14-CAF6-B644-884E-7F905CB5C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70375"/>
              </p:ext>
            </p:extLst>
          </p:nvPr>
        </p:nvGraphicFramePr>
        <p:xfrm>
          <a:off x="10522129" y="6976845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4" name="矩形 83">
            <a:extLst>
              <a:ext uri="{FF2B5EF4-FFF2-40B4-BE49-F238E27FC236}">
                <a16:creationId xmlns:a16="http://schemas.microsoft.com/office/drawing/2014/main" id="{C6B90E3C-5CC7-494A-B15D-03B26B85C9AC}"/>
              </a:ext>
            </a:extLst>
          </p:cNvPr>
          <p:cNvSpPr/>
          <p:nvPr/>
        </p:nvSpPr>
        <p:spPr>
          <a:xfrm>
            <a:off x="7372011" y="7048859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needle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6732D5E-3E18-6B48-8477-BB992AA3DA29}"/>
              </a:ext>
            </a:extLst>
          </p:cNvPr>
          <p:cNvSpPr/>
          <p:nvPr/>
        </p:nvSpPr>
        <p:spPr>
          <a:xfrm>
            <a:off x="9375148" y="5559444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趟</a:t>
            </a:r>
          </a:p>
        </p:txBody>
      </p:sp>
      <p:graphicFrame>
        <p:nvGraphicFramePr>
          <p:cNvPr id="86" name="表格 2">
            <a:extLst>
              <a:ext uri="{FF2B5EF4-FFF2-40B4-BE49-F238E27FC236}">
                <a16:creationId xmlns:a16="http://schemas.microsoft.com/office/drawing/2014/main" id="{C3B40F4C-943A-8745-8B8E-9FFD21069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24911"/>
              </p:ext>
            </p:extLst>
          </p:nvPr>
        </p:nvGraphicFramePr>
        <p:xfrm>
          <a:off x="8490128" y="6006921"/>
          <a:ext cx="32519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95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19527089"/>
                    </a:ext>
                  </a:extLst>
                </a:gridCol>
                <a:gridCol w="406495">
                  <a:extLst>
                    <a:ext uri="{9D8B030D-6E8A-4147-A177-3AD203B41FA5}">
                      <a16:colId xmlns:a16="http://schemas.microsoft.com/office/drawing/2014/main" val="318110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9D2F698B-87D1-B74B-AA48-A6CA9BD1AC8A}"/>
              </a:ext>
            </a:extLst>
          </p:cNvPr>
          <p:cNvSpPr/>
          <p:nvPr/>
        </p:nvSpPr>
        <p:spPr>
          <a:xfrm>
            <a:off x="7403328" y="6020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88" name="表格 2">
            <a:extLst>
              <a:ext uri="{FF2B5EF4-FFF2-40B4-BE49-F238E27FC236}">
                <a16:creationId xmlns:a16="http://schemas.microsoft.com/office/drawing/2014/main" id="{EBABA3FA-48E7-C340-BD37-2DAFC4E5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94664"/>
              </p:ext>
            </p:extLst>
          </p:nvPr>
        </p:nvGraphicFramePr>
        <p:xfrm>
          <a:off x="10522129" y="7476210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05C5E36D-9865-184A-81D7-AFB82018C54D}"/>
              </a:ext>
            </a:extLst>
          </p:cNvPr>
          <p:cNvSpPr/>
          <p:nvPr/>
        </p:nvSpPr>
        <p:spPr>
          <a:xfrm>
            <a:off x="7403328" y="76207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F359B19-F914-8E40-BE01-31D124C6373E}"/>
              </a:ext>
            </a:extLst>
          </p:cNvPr>
          <p:cNvSpPr txBox="1"/>
          <p:nvPr/>
        </p:nvSpPr>
        <p:spPr>
          <a:xfrm>
            <a:off x="4243499" y="6375637"/>
            <a:ext cx="30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主串比较完成，算法结束</a:t>
            </a:r>
          </a:p>
        </p:txBody>
      </p:sp>
    </p:spTree>
    <p:extLst>
      <p:ext uri="{BB962C8B-B14F-4D97-AF65-F5344CB8AC3E}">
        <p14:creationId xmlns:p14="http://schemas.microsoft.com/office/powerpoint/2010/main" val="54289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978A7BD4-361E-4042-A7A0-9A243C9A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63282"/>
              </p:ext>
            </p:extLst>
          </p:nvPr>
        </p:nvGraphicFramePr>
        <p:xfrm>
          <a:off x="2062450" y="3140923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A2D3DC02-4AB8-2A4F-929D-F056776297CD}"/>
              </a:ext>
            </a:extLst>
          </p:cNvPr>
          <p:cNvSpPr/>
          <p:nvPr/>
        </p:nvSpPr>
        <p:spPr>
          <a:xfrm>
            <a:off x="137449" y="3121037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41" name="表格 2">
            <a:extLst>
              <a:ext uri="{FF2B5EF4-FFF2-40B4-BE49-F238E27FC236}">
                <a16:creationId xmlns:a16="http://schemas.microsoft.com/office/drawing/2014/main" id="{77B748D3-F959-5842-8236-7EDF5E58D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50341"/>
              </p:ext>
            </p:extLst>
          </p:nvPr>
        </p:nvGraphicFramePr>
        <p:xfrm>
          <a:off x="1630650" y="3673568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2424BF17-8601-B745-BD59-4481EF810BFC}"/>
              </a:ext>
            </a:extLst>
          </p:cNvPr>
          <p:cNvSpPr/>
          <p:nvPr/>
        </p:nvSpPr>
        <p:spPr>
          <a:xfrm>
            <a:off x="106132" y="3675076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43" name="表格 2">
            <a:extLst>
              <a:ext uri="{FF2B5EF4-FFF2-40B4-BE49-F238E27FC236}">
                <a16:creationId xmlns:a16="http://schemas.microsoft.com/office/drawing/2014/main" id="{8E768F3E-B57C-EA4B-BD91-512B54171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14961"/>
              </p:ext>
            </p:extLst>
          </p:nvPr>
        </p:nvGraphicFramePr>
        <p:xfrm>
          <a:off x="1630650" y="4206213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BA996351-1C62-124D-A7FB-6F512F033C75}"/>
              </a:ext>
            </a:extLst>
          </p:cNvPr>
          <p:cNvSpPr/>
          <p:nvPr/>
        </p:nvSpPr>
        <p:spPr>
          <a:xfrm>
            <a:off x="137449" y="42200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49" name="表格 2">
            <a:extLst>
              <a:ext uri="{FF2B5EF4-FFF2-40B4-BE49-F238E27FC236}">
                <a16:creationId xmlns:a16="http://schemas.microsoft.com/office/drawing/2014/main" id="{19BAAC0D-8D6B-9840-B1D9-83484AECA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27725"/>
              </p:ext>
            </p:extLst>
          </p:nvPr>
        </p:nvGraphicFramePr>
        <p:xfrm>
          <a:off x="1630650" y="4725489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0" name="矩形 49">
            <a:extLst>
              <a:ext uri="{FF2B5EF4-FFF2-40B4-BE49-F238E27FC236}">
                <a16:creationId xmlns:a16="http://schemas.microsoft.com/office/drawing/2014/main" id="{72AE7022-69CD-5545-A5BA-C6540B0508C2}"/>
              </a:ext>
            </a:extLst>
          </p:cNvPr>
          <p:cNvSpPr/>
          <p:nvPr/>
        </p:nvSpPr>
        <p:spPr>
          <a:xfrm>
            <a:off x="131532" y="4726997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graphicFrame>
        <p:nvGraphicFramePr>
          <p:cNvPr id="51" name="表格 6">
            <a:extLst>
              <a:ext uri="{FF2B5EF4-FFF2-40B4-BE49-F238E27FC236}">
                <a16:creationId xmlns:a16="http://schemas.microsoft.com/office/drawing/2014/main" id="{9ED0773F-1D70-AE4A-8013-2825151A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70660"/>
              </p:ext>
            </p:extLst>
          </p:nvPr>
        </p:nvGraphicFramePr>
        <p:xfrm>
          <a:off x="9461500" y="237103"/>
          <a:ext cx="2223064" cy="12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32">
                  <a:extLst>
                    <a:ext uri="{9D8B030D-6E8A-4147-A177-3AD203B41FA5}">
                      <a16:colId xmlns:a16="http://schemas.microsoft.com/office/drawing/2014/main" val="2796924331"/>
                    </a:ext>
                  </a:extLst>
                </a:gridCol>
                <a:gridCol w="1111532">
                  <a:extLst>
                    <a:ext uri="{9D8B030D-6E8A-4147-A177-3AD203B41FA5}">
                      <a16:colId xmlns:a16="http://schemas.microsoft.com/office/drawing/2014/main" val="3545757650"/>
                    </a:ext>
                  </a:extLst>
                </a:gridCol>
              </a:tblGrid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54181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不相等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1984"/>
                  </a:ext>
                </a:extLst>
              </a:tr>
              <a:tr h="4321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未比较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06128"/>
                  </a:ext>
                </a:extLst>
              </a:tr>
            </a:tbl>
          </a:graphicData>
        </a:graphic>
      </p:graphicFrame>
      <p:graphicFrame>
        <p:nvGraphicFramePr>
          <p:cNvPr id="52" name="表格 2">
            <a:extLst>
              <a:ext uri="{FF2B5EF4-FFF2-40B4-BE49-F238E27FC236}">
                <a16:creationId xmlns:a16="http://schemas.microsoft.com/office/drawing/2014/main" id="{F124DDF0-D6B6-2043-8E47-09D8054EF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10213"/>
              </p:ext>
            </p:extLst>
          </p:nvPr>
        </p:nvGraphicFramePr>
        <p:xfrm>
          <a:off x="9934376" y="3132556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3" name="矩形 52">
            <a:extLst>
              <a:ext uri="{FF2B5EF4-FFF2-40B4-BE49-F238E27FC236}">
                <a16:creationId xmlns:a16="http://schemas.microsoft.com/office/drawing/2014/main" id="{300AB51A-BA67-5A43-A291-A360342EC697}"/>
              </a:ext>
            </a:extLst>
          </p:cNvPr>
          <p:cNvSpPr/>
          <p:nvPr/>
        </p:nvSpPr>
        <p:spPr>
          <a:xfrm>
            <a:off x="7615675" y="3112670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56" name="表格 2">
            <a:extLst>
              <a:ext uri="{FF2B5EF4-FFF2-40B4-BE49-F238E27FC236}">
                <a16:creationId xmlns:a16="http://schemas.microsoft.com/office/drawing/2014/main" id="{89CBF188-3582-8147-891B-023CA2C1C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94208"/>
              </p:ext>
            </p:extLst>
          </p:nvPr>
        </p:nvGraphicFramePr>
        <p:xfrm>
          <a:off x="9108876" y="3665201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8295A107-D3C4-1B4C-8DB3-976E0D51658E}"/>
              </a:ext>
            </a:extLst>
          </p:cNvPr>
          <p:cNvSpPr/>
          <p:nvPr/>
        </p:nvSpPr>
        <p:spPr>
          <a:xfrm>
            <a:off x="7584358" y="3666709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58" name="表格 2">
            <a:extLst>
              <a:ext uri="{FF2B5EF4-FFF2-40B4-BE49-F238E27FC236}">
                <a16:creationId xmlns:a16="http://schemas.microsoft.com/office/drawing/2014/main" id="{3E1E869C-AA72-034D-8D2C-C79266677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05213"/>
              </p:ext>
            </p:extLst>
          </p:nvPr>
        </p:nvGraphicFramePr>
        <p:xfrm>
          <a:off x="9108876" y="4197846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8DCE7B12-5331-5F4E-84C7-0CD792FBBE0E}"/>
              </a:ext>
            </a:extLst>
          </p:cNvPr>
          <p:cNvSpPr/>
          <p:nvPr/>
        </p:nvSpPr>
        <p:spPr>
          <a:xfrm>
            <a:off x="7615675" y="42116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62" name="表格 2">
            <a:extLst>
              <a:ext uri="{FF2B5EF4-FFF2-40B4-BE49-F238E27FC236}">
                <a16:creationId xmlns:a16="http://schemas.microsoft.com/office/drawing/2014/main" id="{8D4F019A-B4E3-8F42-BC14-7237F02C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6987"/>
              </p:ext>
            </p:extLst>
          </p:nvPr>
        </p:nvGraphicFramePr>
        <p:xfrm>
          <a:off x="9108876" y="4717122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9724C631-0918-994F-A2B6-2ECEA652A251}"/>
              </a:ext>
            </a:extLst>
          </p:cNvPr>
          <p:cNvSpPr/>
          <p:nvPr/>
        </p:nvSpPr>
        <p:spPr>
          <a:xfrm>
            <a:off x="7609758" y="4718630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DCDAC9A-3D24-AC4B-A5F5-3751EE3BC6F7}"/>
              </a:ext>
            </a:extLst>
          </p:cNvPr>
          <p:cNvCxnSpPr>
            <a:cxnSpLocks/>
          </p:cNvCxnSpPr>
          <p:nvPr/>
        </p:nvCxnSpPr>
        <p:spPr>
          <a:xfrm>
            <a:off x="4495800" y="4725489"/>
            <a:ext cx="267970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1E7D0A-4C32-EB4B-9A4D-EA6A507BAA48}"/>
              </a:ext>
            </a:extLst>
          </p:cNvPr>
          <p:cNvSpPr txBox="1"/>
          <p:nvPr/>
        </p:nvSpPr>
        <p:spPr>
          <a:xfrm>
            <a:off x="4183064" y="3151764"/>
            <a:ext cx="3281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r>
              <a:rPr kumimoji="1" lang="en-US" altLang="zh-CN" dirty="0"/>
              <a:t>[1]!=</a:t>
            </a:r>
            <a:r>
              <a:rPr kumimoji="1" lang="en-US" altLang="zh-CN" dirty="0" err="1"/>
              <a:t>needle_pre</a:t>
            </a:r>
            <a:r>
              <a:rPr kumimoji="1" lang="en-US" altLang="zh-CN" dirty="0"/>
              <a:t>[0]</a:t>
            </a:r>
          </a:p>
          <a:p>
            <a:r>
              <a:rPr kumimoji="1" lang="zh-CN" altLang="en-US" dirty="0"/>
              <a:t>由于前缀不可能匹配成功</a:t>
            </a:r>
            <a:endParaRPr kumimoji="1" lang="en-US" altLang="zh-CN" dirty="0"/>
          </a:p>
          <a:p>
            <a:r>
              <a:rPr kumimoji="1" lang="zh-CN" altLang="en-US" dirty="0"/>
              <a:t>故，</a:t>
            </a:r>
            <a:r>
              <a:rPr kumimoji="1" lang="en-US" altLang="zh-CN" dirty="0"/>
              <a:t>next[1]=0,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/>
              <a:t>needle_prefix</a:t>
            </a:r>
            <a:r>
              <a:rPr kumimoji="1" lang="zh-CN" altLang="en-US" dirty="0"/>
              <a:t>后移，</a:t>
            </a:r>
            <a:r>
              <a:rPr kumimoji="1" lang="en-US" altLang="zh-CN" dirty="0"/>
              <a:t>j=0,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1E09FB4-A632-A142-8BEA-CA79C2F8D7D7}"/>
              </a:ext>
            </a:extLst>
          </p:cNvPr>
          <p:cNvCxnSpPr>
            <a:cxnSpLocks/>
          </p:cNvCxnSpPr>
          <p:nvPr/>
        </p:nvCxnSpPr>
        <p:spPr>
          <a:xfrm flipV="1">
            <a:off x="2235200" y="5096329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C868B94-DAE7-7D43-8F43-7C241C0D072F}"/>
              </a:ext>
            </a:extLst>
          </p:cNvPr>
          <p:cNvSpPr txBox="1"/>
          <p:nvPr/>
        </p:nvSpPr>
        <p:spPr>
          <a:xfrm>
            <a:off x="2117219" y="559162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5B1E6320-9030-804A-93A7-21712DC439FE}"/>
              </a:ext>
            </a:extLst>
          </p:cNvPr>
          <p:cNvCxnSpPr>
            <a:cxnSpLocks/>
          </p:cNvCxnSpPr>
          <p:nvPr/>
        </p:nvCxnSpPr>
        <p:spPr>
          <a:xfrm>
            <a:off x="2269619" y="1977223"/>
            <a:ext cx="7362" cy="56755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4AEDE7EA-3D4B-474B-8CA4-A26870F6E3CA}"/>
              </a:ext>
            </a:extLst>
          </p:cNvPr>
          <p:cNvSpPr txBox="1"/>
          <p:nvPr/>
        </p:nvSpPr>
        <p:spPr>
          <a:xfrm>
            <a:off x="2159000" y="153367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94" name="表格 2">
            <a:extLst>
              <a:ext uri="{FF2B5EF4-FFF2-40B4-BE49-F238E27FC236}">
                <a16:creationId xmlns:a16="http://schemas.microsoft.com/office/drawing/2014/main" id="{C0FA4A93-FABD-D74A-8B33-F9959A1F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84613"/>
              </p:ext>
            </p:extLst>
          </p:nvPr>
        </p:nvGraphicFramePr>
        <p:xfrm>
          <a:off x="2062450" y="2616235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88B32896-7D70-524B-874D-E8B3638038FB}"/>
              </a:ext>
            </a:extLst>
          </p:cNvPr>
          <p:cNvSpPr/>
          <p:nvPr/>
        </p:nvSpPr>
        <p:spPr>
          <a:xfrm>
            <a:off x="164439" y="26577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73229612-9E65-8041-BE47-10F2982840A1}"/>
              </a:ext>
            </a:extLst>
          </p:cNvPr>
          <p:cNvCxnSpPr>
            <a:cxnSpLocks/>
          </p:cNvCxnSpPr>
          <p:nvPr/>
        </p:nvCxnSpPr>
        <p:spPr>
          <a:xfrm flipV="1">
            <a:off x="10136624" y="5139624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750E0F4A-49AB-CB4C-A1D3-4AFE5D04D16C}"/>
              </a:ext>
            </a:extLst>
          </p:cNvPr>
          <p:cNvSpPr txBox="1"/>
          <p:nvPr/>
        </p:nvSpPr>
        <p:spPr>
          <a:xfrm>
            <a:off x="10018643" y="563492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6305712D-05C0-124E-A057-37089AF70377}"/>
              </a:ext>
            </a:extLst>
          </p:cNvPr>
          <p:cNvCxnSpPr>
            <a:cxnSpLocks/>
          </p:cNvCxnSpPr>
          <p:nvPr/>
        </p:nvCxnSpPr>
        <p:spPr>
          <a:xfrm>
            <a:off x="10136624" y="2140751"/>
            <a:ext cx="12283" cy="45996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DA6233B-E628-324B-85A1-3A2C7E53296E}"/>
              </a:ext>
            </a:extLst>
          </p:cNvPr>
          <p:cNvSpPr txBox="1"/>
          <p:nvPr/>
        </p:nvSpPr>
        <p:spPr>
          <a:xfrm>
            <a:off x="10018643" y="170403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100" name="表格 2">
            <a:extLst>
              <a:ext uri="{FF2B5EF4-FFF2-40B4-BE49-F238E27FC236}">
                <a16:creationId xmlns:a16="http://schemas.microsoft.com/office/drawing/2014/main" id="{87F3C9B3-F035-DC43-8EDC-E6CB42B9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245"/>
              </p:ext>
            </p:extLst>
          </p:nvPr>
        </p:nvGraphicFramePr>
        <p:xfrm>
          <a:off x="9934376" y="2672178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BAE2AB16-F6D6-364E-9117-AF9598120E78}"/>
              </a:ext>
            </a:extLst>
          </p:cNvPr>
          <p:cNvSpPr/>
          <p:nvPr/>
        </p:nvSpPr>
        <p:spPr>
          <a:xfrm>
            <a:off x="7609758" y="26865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02" name="表格 2">
            <a:extLst>
              <a:ext uri="{FF2B5EF4-FFF2-40B4-BE49-F238E27FC236}">
                <a16:creationId xmlns:a16="http://schemas.microsoft.com/office/drawing/2014/main" id="{99B57317-70DF-5D4E-847F-FB274B8B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89512"/>
              </p:ext>
            </p:extLst>
          </p:nvPr>
        </p:nvGraphicFramePr>
        <p:xfrm>
          <a:off x="2514457" y="7389487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3" name="矩形 102">
            <a:extLst>
              <a:ext uri="{FF2B5EF4-FFF2-40B4-BE49-F238E27FC236}">
                <a16:creationId xmlns:a16="http://schemas.microsoft.com/office/drawing/2014/main" id="{E8422A6B-8F51-F24B-9A96-8DCE5379C539}"/>
              </a:ext>
            </a:extLst>
          </p:cNvPr>
          <p:cNvSpPr/>
          <p:nvPr/>
        </p:nvSpPr>
        <p:spPr>
          <a:xfrm>
            <a:off x="195756" y="7369601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104" name="表格 2">
            <a:extLst>
              <a:ext uri="{FF2B5EF4-FFF2-40B4-BE49-F238E27FC236}">
                <a16:creationId xmlns:a16="http://schemas.microsoft.com/office/drawing/2014/main" id="{ED94E119-F60E-BE40-9439-6BACC6DC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44395"/>
              </p:ext>
            </p:extLst>
          </p:nvPr>
        </p:nvGraphicFramePr>
        <p:xfrm>
          <a:off x="1688957" y="7922132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5" name="矩形 104">
            <a:extLst>
              <a:ext uri="{FF2B5EF4-FFF2-40B4-BE49-F238E27FC236}">
                <a16:creationId xmlns:a16="http://schemas.microsoft.com/office/drawing/2014/main" id="{DB084B8D-00D8-A040-A576-4CD7232A5B70}"/>
              </a:ext>
            </a:extLst>
          </p:cNvPr>
          <p:cNvSpPr/>
          <p:nvPr/>
        </p:nvSpPr>
        <p:spPr>
          <a:xfrm>
            <a:off x="164439" y="7923640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106" name="表格 2">
            <a:extLst>
              <a:ext uri="{FF2B5EF4-FFF2-40B4-BE49-F238E27FC236}">
                <a16:creationId xmlns:a16="http://schemas.microsoft.com/office/drawing/2014/main" id="{EFEA86EA-1B69-AD4F-A375-A63BBB1B3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87957"/>
              </p:ext>
            </p:extLst>
          </p:nvPr>
        </p:nvGraphicFramePr>
        <p:xfrm>
          <a:off x="1688957" y="8454777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7" name="矩形 106">
            <a:extLst>
              <a:ext uri="{FF2B5EF4-FFF2-40B4-BE49-F238E27FC236}">
                <a16:creationId xmlns:a16="http://schemas.microsoft.com/office/drawing/2014/main" id="{93B46022-88AD-E841-9FA9-527062FDE0DA}"/>
              </a:ext>
            </a:extLst>
          </p:cNvPr>
          <p:cNvSpPr/>
          <p:nvPr/>
        </p:nvSpPr>
        <p:spPr>
          <a:xfrm>
            <a:off x="195756" y="84685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08" name="表格 2">
            <a:extLst>
              <a:ext uri="{FF2B5EF4-FFF2-40B4-BE49-F238E27FC236}">
                <a16:creationId xmlns:a16="http://schemas.microsoft.com/office/drawing/2014/main" id="{0AE607BD-7930-DA45-9FE6-9F357731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06492"/>
              </p:ext>
            </p:extLst>
          </p:nvPr>
        </p:nvGraphicFramePr>
        <p:xfrm>
          <a:off x="1688957" y="8974053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09" name="矩形 108">
            <a:extLst>
              <a:ext uri="{FF2B5EF4-FFF2-40B4-BE49-F238E27FC236}">
                <a16:creationId xmlns:a16="http://schemas.microsoft.com/office/drawing/2014/main" id="{2692D6EF-BCDC-8E4E-A1ED-69A6235C23A4}"/>
              </a:ext>
            </a:extLst>
          </p:cNvPr>
          <p:cNvSpPr/>
          <p:nvPr/>
        </p:nvSpPr>
        <p:spPr>
          <a:xfrm>
            <a:off x="189839" y="8975561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FAAB7F27-FF59-2A4C-96F1-9EBAD3E0299E}"/>
              </a:ext>
            </a:extLst>
          </p:cNvPr>
          <p:cNvCxnSpPr>
            <a:cxnSpLocks/>
          </p:cNvCxnSpPr>
          <p:nvPr/>
        </p:nvCxnSpPr>
        <p:spPr>
          <a:xfrm flipV="1">
            <a:off x="3110405" y="9414682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934087B-8D61-3341-A761-10F80A16574C}"/>
              </a:ext>
            </a:extLst>
          </p:cNvPr>
          <p:cNvSpPr txBox="1"/>
          <p:nvPr/>
        </p:nvSpPr>
        <p:spPr>
          <a:xfrm>
            <a:off x="2992424" y="990998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AB02B30B-BA62-5E44-9881-0A39458C5C7C}"/>
              </a:ext>
            </a:extLst>
          </p:cNvPr>
          <p:cNvCxnSpPr>
            <a:cxnSpLocks/>
          </p:cNvCxnSpPr>
          <p:nvPr/>
        </p:nvCxnSpPr>
        <p:spPr>
          <a:xfrm>
            <a:off x="3110405" y="6398031"/>
            <a:ext cx="12283" cy="45996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C49D0EC-40B7-A141-9F41-699CF2578ED5}"/>
              </a:ext>
            </a:extLst>
          </p:cNvPr>
          <p:cNvSpPr txBox="1"/>
          <p:nvPr/>
        </p:nvSpPr>
        <p:spPr>
          <a:xfrm>
            <a:off x="2992424" y="596131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114" name="表格 2">
            <a:extLst>
              <a:ext uri="{FF2B5EF4-FFF2-40B4-BE49-F238E27FC236}">
                <a16:creationId xmlns:a16="http://schemas.microsoft.com/office/drawing/2014/main" id="{AB0F2CF7-EBFF-164A-8CE7-882BF543A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80270"/>
              </p:ext>
            </p:extLst>
          </p:nvPr>
        </p:nvGraphicFramePr>
        <p:xfrm>
          <a:off x="2514457" y="6929109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15" name="矩形 114">
            <a:extLst>
              <a:ext uri="{FF2B5EF4-FFF2-40B4-BE49-F238E27FC236}">
                <a16:creationId xmlns:a16="http://schemas.microsoft.com/office/drawing/2014/main" id="{473D810D-3EF1-9349-861D-E2E1EC67EF7F}"/>
              </a:ext>
            </a:extLst>
          </p:cNvPr>
          <p:cNvSpPr/>
          <p:nvPr/>
        </p:nvSpPr>
        <p:spPr>
          <a:xfrm>
            <a:off x="189839" y="69434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7884F771-6C3E-3548-AF83-BEFA5A5936D2}"/>
              </a:ext>
            </a:extLst>
          </p:cNvPr>
          <p:cNvCxnSpPr>
            <a:cxnSpLocks/>
          </p:cNvCxnSpPr>
          <p:nvPr/>
        </p:nvCxnSpPr>
        <p:spPr>
          <a:xfrm>
            <a:off x="4930058" y="8669603"/>
            <a:ext cx="267970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7A34DB9-32D9-7342-8613-968E6F9E416E}"/>
              </a:ext>
            </a:extLst>
          </p:cNvPr>
          <p:cNvSpPr txBox="1"/>
          <p:nvPr/>
        </p:nvSpPr>
        <p:spPr>
          <a:xfrm>
            <a:off x="4924268" y="7496725"/>
            <a:ext cx="3547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r>
              <a:rPr kumimoji="1" lang="en-US" altLang="zh-CN" dirty="0"/>
              <a:t>[3]!=</a:t>
            </a:r>
            <a:r>
              <a:rPr kumimoji="1" lang="en-US" altLang="zh-CN" dirty="0" err="1"/>
              <a:t>needle_pre</a:t>
            </a:r>
            <a:r>
              <a:rPr kumimoji="1" lang="en-US" altLang="zh-CN" dirty="0"/>
              <a:t>[1]</a:t>
            </a:r>
          </a:p>
          <a:p>
            <a:r>
              <a:rPr kumimoji="1" lang="zh-CN" altLang="en-US" dirty="0"/>
              <a:t>前缀</a:t>
            </a:r>
            <a:r>
              <a:rPr kumimoji="1" lang="en-US" altLang="zh-CN" dirty="0"/>
              <a:t>ab,</a:t>
            </a:r>
            <a:r>
              <a:rPr kumimoji="1" lang="zh-CN" altLang="en-US" dirty="0"/>
              <a:t> 是不可能匹配到后缀了，</a:t>
            </a:r>
            <a:endParaRPr kumimoji="1" lang="en-US" altLang="zh-CN" dirty="0"/>
          </a:p>
          <a:p>
            <a:r>
              <a:rPr kumimoji="1" lang="en-US" altLang="zh-CN" dirty="0" err="1"/>
              <a:t>needle_prefix</a:t>
            </a:r>
            <a:r>
              <a:rPr kumimoji="1" lang="zh-CN" altLang="en-US" dirty="0"/>
              <a:t>后移，</a:t>
            </a:r>
            <a:r>
              <a:rPr kumimoji="1" lang="en-US" altLang="zh-CN" dirty="0"/>
              <a:t>j=next[j-1]</a:t>
            </a:r>
          </a:p>
        </p:txBody>
      </p:sp>
      <p:graphicFrame>
        <p:nvGraphicFramePr>
          <p:cNvPr id="118" name="表格 2">
            <a:extLst>
              <a:ext uri="{FF2B5EF4-FFF2-40B4-BE49-F238E27FC236}">
                <a16:creationId xmlns:a16="http://schemas.microsoft.com/office/drawing/2014/main" id="{2E4298CD-2987-AE44-90E2-75C62D189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50445"/>
              </p:ext>
            </p:extLst>
          </p:nvPr>
        </p:nvGraphicFramePr>
        <p:xfrm>
          <a:off x="10897967" y="7451226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19" name="矩形 118">
            <a:extLst>
              <a:ext uri="{FF2B5EF4-FFF2-40B4-BE49-F238E27FC236}">
                <a16:creationId xmlns:a16="http://schemas.microsoft.com/office/drawing/2014/main" id="{6F3A9D1A-3180-D94C-A415-778880C46835}"/>
              </a:ext>
            </a:extLst>
          </p:cNvPr>
          <p:cNvSpPr/>
          <p:nvPr/>
        </p:nvSpPr>
        <p:spPr>
          <a:xfrm>
            <a:off x="8184342" y="7431340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120" name="表格 2">
            <a:extLst>
              <a:ext uri="{FF2B5EF4-FFF2-40B4-BE49-F238E27FC236}">
                <a16:creationId xmlns:a16="http://schemas.microsoft.com/office/drawing/2014/main" id="{B8C2C269-2E6D-BC4C-A7A8-CD0B07B1E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7502"/>
              </p:ext>
            </p:extLst>
          </p:nvPr>
        </p:nvGraphicFramePr>
        <p:xfrm>
          <a:off x="9677543" y="7983871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21" name="矩形 120">
            <a:extLst>
              <a:ext uri="{FF2B5EF4-FFF2-40B4-BE49-F238E27FC236}">
                <a16:creationId xmlns:a16="http://schemas.microsoft.com/office/drawing/2014/main" id="{18665D6E-AF7E-2C4A-B50E-43EB75FC4D1C}"/>
              </a:ext>
            </a:extLst>
          </p:cNvPr>
          <p:cNvSpPr/>
          <p:nvPr/>
        </p:nvSpPr>
        <p:spPr>
          <a:xfrm>
            <a:off x="8153025" y="7985379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122" name="表格 2">
            <a:extLst>
              <a:ext uri="{FF2B5EF4-FFF2-40B4-BE49-F238E27FC236}">
                <a16:creationId xmlns:a16="http://schemas.microsoft.com/office/drawing/2014/main" id="{CE006FC7-BAF2-D040-A157-BEBD2C776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65784"/>
              </p:ext>
            </p:extLst>
          </p:nvPr>
        </p:nvGraphicFramePr>
        <p:xfrm>
          <a:off x="9677543" y="8516516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23" name="矩形 122">
            <a:extLst>
              <a:ext uri="{FF2B5EF4-FFF2-40B4-BE49-F238E27FC236}">
                <a16:creationId xmlns:a16="http://schemas.microsoft.com/office/drawing/2014/main" id="{68E2C1DB-3AED-AE4F-A9CB-5048C9BAD60D}"/>
              </a:ext>
            </a:extLst>
          </p:cNvPr>
          <p:cNvSpPr/>
          <p:nvPr/>
        </p:nvSpPr>
        <p:spPr>
          <a:xfrm>
            <a:off x="8184342" y="85303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124" name="表格 2">
            <a:extLst>
              <a:ext uri="{FF2B5EF4-FFF2-40B4-BE49-F238E27FC236}">
                <a16:creationId xmlns:a16="http://schemas.microsoft.com/office/drawing/2014/main" id="{A438E8F0-03D1-E744-BD96-2BECF25D8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49801"/>
              </p:ext>
            </p:extLst>
          </p:nvPr>
        </p:nvGraphicFramePr>
        <p:xfrm>
          <a:off x="9677543" y="9035792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25" name="矩形 124">
            <a:extLst>
              <a:ext uri="{FF2B5EF4-FFF2-40B4-BE49-F238E27FC236}">
                <a16:creationId xmlns:a16="http://schemas.microsoft.com/office/drawing/2014/main" id="{50AD887E-B4EF-E14C-988D-FB23E776AE40}"/>
              </a:ext>
            </a:extLst>
          </p:cNvPr>
          <p:cNvSpPr/>
          <p:nvPr/>
        </p:nvSpPr>
        <p:spPr>
          <a:xfrm>
            <a:off x="8178425" y="9037300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FC4D4576-B17B-784A-A87A-6E27DD0951E9}"/>
              </a:ext>
            </a:extLst>
          </p:cNvPr>
          <p:cNvCxnSpPr>
            <a:cxnSpLocks/>
          </p:cNvCxnSpPr>
          <p:nvPr/>
        </p:nvCxnSpPr>
        <p:spPr>
          <a:xfrm flipV="1">
            <a:off x="11113578" y="9440663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82FCC4A6-72BF-5A46-8BA2-9FAF438C3F2B}"/>
              </a:ext>
            </a:extLst>
          </p:cNvPr>
          <p:cNvCxnSpPr>
            <a:cxnSpLocks/>
          </p:cNvCxnSpPr>
          <p:nvPr/>
        </p:nvCxnSpPr>
        <p:spPr>
          <a:xfrm>
            <a:off x="11113578" y="6450904"/>
            <a:ext cx="12283" cy="45996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0FEFB7E-3D18-4F40-9D63-4F54FB875618}"/>
              </a:ext>
            </a:extLst>
          </p:cNvPr>
          <p:cNvSpPr txBox="1"/>
          <p:nvPr/>
        </p:nvSpPr>
        <p:spPr>
          <a:xfrm>
            <a:off x="10995597" y="601418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129" name="表格 2">
            <a:extLst>
              <a:ext uri="{FF2B5EF4-FFF2-40B4-BE49-F238E27FC236}">
                <a16:creationId xmlns:a16="http://schemas.microsoft.com/office/drawing/2014/main" id="{67176247-EF4F-C044-8F92-46D97CFDA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17275"/>
              </p:ext>
            </p:extLst>
          </p:nvPr>
        </p:nvGraphicFramePr>
        <p:xfrm>
          <a:off x="10897967" y="6990848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30" name="矩形 129">
            <a:extLst>
              <a:ext uri="{FF2B5EF4-FFF2-40B4-BE49-F238E27FC236}">
                <a16:creationId xmlns:a16="http://schemas.microsoft.com/office/drawing/2014/main" id="{2AE672A2-56C4-4345-9CB9-B35C0652BEF0}"/>
              </a:ext>
            </a:extLst>
          </p:cNvPr>
          <p:cNvSpPr/>
          <p:nvPr/>
        </p:nvSpPr>
        <p:spPr>
          <a:xfrm>
            <a:off x="8178425" y="70051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97E304D-21B9-D849-B362-81CABE1D434F}"/>
              </a:ext>
            </a:extLst>
          </p:cNvPr>
          <p:cNvSpPr txBox="1"/>
          <p:nvPr/>
        </p:nvSpPr>
        <p:spPr>
          <a:xfrm>
            <a:off x="10990162" y="999097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C11F056-8590-2347-8873-4BCF35433B1C}"/>
              </a:ext>
            </a:extLst>
          </p:cNvPr>
          <p:cNvCxnSpPr>
            <a:cxnSpLocks/>
          </p:cNvCxnSpPr>
          <p:nvPr/>
        </p:nvCxnSpPr>
        <p:spPr>
          <a:xfrm flipH="1">
            <a:off x="3849297" y="5443744"/>
            <a:ext cx="4933781" cy="127175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133E4D1-CD7D-F348-B20B-3CCC531D079D}"/>
              </a:ext>
            </a:extLst>
          </p:cNvPr>
          <p:cNvSpPr txBox="1"/>
          <p:nvPr/>
        </p:nvSpPr>
        <p:spPr>
          <a:xfrm>
            <a:off x="4531442" y="563630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next[2]</a:t>
            </a:r>
            <a:r>
              <a:rPr kumimoji="1" lang="zh-CN" altLang="en-US" dirty="0"/>
              <a:t>确定，</a:t>
            </a:r>
            <a:r>
              <a:rPr kumimoji="1" lang="en-US" altLang="zh-CN" dirty="0" err="1"/>
              <a:t>j++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endParaRPr kumimoji="1"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8D95C498-D731-F346-94DD-7FBE6758A3F0}"/>
              </a:ext>
            </a:extLst>
          </p:cNvPr>
          <p:cNvCxnSpPr>
            <a:cxnSpLocks/>
          </p:cNvCxnSpPr>
          <p:nvPr/>
        </p:nvCxnSpPr>
        <p:spPr>
          <a:xfrm flipH="1">
            <a:off x="4106425" y="9601288"/>
            <a:ext cx="4933781" cy="127175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4328076-EBE3-EC4C-BFE1-E03E677E5D5F}"/>
              </a:ext>
            </a:extLst>
          </p:cNvPr>
          <p:cNvSpPr txBox="1"/>
          <p:nvPr/>
        </p:nvSpPr>
        <p:spPr>
          <a:xfrm>
            <a:off x="5167475" y="9614442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next[3]</a:t>
            </a:r>
            <a:r>
              <a:rPr kumimoji="1" lang="zh-CN" altLang="en-US" dirty="0"/>
              <a:t>确定，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j++</a:t>
            </a:r>
            <a:endParaRPr kumimoji="1" lang="zh-CN" altLang="en-US" dirty="0"/>
          </a:p>
        </p:txBody>
      </p:sp>
      <p:graphicFrame>
        <p:nvGraphicFramePr>
          <p:cNvPr id="69" name="表格 2">
            <a:extLst>
              <a:ext uri="{FF2B5EF4-FFF2-40B4-BE49-F238E27FC236}">
                <a16:creationId xmlns:a16="http://schemas.microsoft.com/office/drawing/2014/main" id="{B2ABD9E5-AD77-4A43-9F2C-239F2EEB2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37365"/>
              </p:ext>
            </p:extLst>
          </p:nvPr>
        </p:nvGraphicFramePr>
        <p:xfrm>
          <a:off x="2943895" y="11698059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0" name="矩形 69">
            <a:extLst>
              <a:ext uri="{FF2B5EF4-FFF2-40B4-BE49-F238E27FC236}">
                <a16:creationId xmlns:a16="http://schemas.microsoft.com/office/drawing/2014/main" id="{513E3211-DA02-5F42-B41C-76BE4D444DB2}"/>
              </a:ext>
            </a:extLst>
          </p:cNvPr>
          <p:cNvSpPr/>
          <p:nvPr/>
        </p:nvSpPr>
        <p:spPr>
          <a:xfrm>
            <a:off x="230270" y="11678173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endParaRPr lang="zh-CN" altLang="en-US" dirty="0"/>
          </a:p>
        </p:txBody>
      </p:sp>
      <p:graphicFrame>
        <p:nvGraphicFramePr>
          <p:cNvPr id="71" name="表格 2">
            <a:extLst>
              <a:ext uri="{FF2B5EF4-FFF2-40B4-BE49-F238E27FC236}">
                <a16:creationId xmlns:a16="http://schemas.microsoft.com/office/drawing/2014/main" id="{B2D2DFED-AB5F-3C4E-81A7-F2124089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416932"/>
              </p:ext>
            </p:extLst>
          </p:nvPr>
        </p:nvGraphicFramePr>
        <p:xfrm>
          <a:off x="1723471" y="12230704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06CF51D4-F27D-9347-BE17-FB4EDDE2E7FE}"/>
              </a:ext>
            </a:extLst>
          </p:cNvPr>
          <p:cNvSpPr/>
          <p:nvPr/>
        </p:nvSpPr>
        <p:spPr>
          <a:xfrm>
            <a:off x="198953" y="12232212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endParaRPr lang="zh-CN" altLang="en-US" dirty="0"/>
          </a:p>
        </p:txBody>
      </p:sp>
      <p:graphicFrame>
        <p:nvGraphicFramePr>
          <p:cNvPr id="73" name="表格 2">
            <a:extLst>
              <a:ext uri="{FF2B5EF4-FFF2-40B4-BE49-F238E27FC236}">
                <a16:creationId xmlns:a16="http://schemas.microsoft.com/office/drawing/2014/main" id="{857D18D5-CB28-1042-9A61-B8B6CADA5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90190"/>
              </p:ext>
            </p:extLst>
          </p:nvPr>
        </p:nvGraphicFramePr>
        <p:xfrm>
          <a:off x="1723471" y="12763349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F7ACC82-C201-9946-9788-F2CEF277DDEC}"/>
              </a:ext>
            </a:extLst>
          </p:cNvPr>
          <p:cNvSpPr/>
          <p:nvPr/>
        </p:nvSpPr>
        <p:spPr>
          <a:xfrm>
            <a:off x="230270" y="127771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graphicFrame>
        <p:nvGraphicFramePr>
          <p:cNvPr id="75" name="表格 2">
            <a:extLst>
              <a:ext uri="{FF2B5EF4-FFF2-40B4-BE49-F238E27FC236}">
                <a16:creationId xmlns:a16="http://schemas.microsoft.com/office/drawing/2014/main" id="{96F2030A-671E-A44C-8BA8-FC3ABCBA5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80519"/>
              </p:ext>
            </p:extLst>
          </p:nvPr>
        </p:nvGraphicFramePr>
        <p:xfrm>
          <a:off x="1723471" y="13282625"/>
          <a:ext cx="204397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795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59033581"/>
                    </a:ext>
                  </a:extLst>
                </a:gridCol>
                <a:gridCol w="408795">
                  <a:extLst>
                    <a:ext uri="{9D8B030D-6E8A-4147-A177-3AD203B41FA5}">
                      <a16:colId xmlns:a16="http://schemas.microsoft.com/office/drawing/2014/main" val="272846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76" name="矩形 75">
            <a:extLst>
              <a:ext uri="{FF2B5EF4-FFF2-40B4-BE49-F238E27FC236}">
                <a16:creationId xmlns:a16="http://schemas.microsoft.com/office/drawing/2014/main" id="{01D0ABDA-154E-384E-8C3B-CA3C7267A942}"/>
              </a:ext>
            </a:extLst>
          </p:cNvPr>
          <p:cNvSpPr/>
          <p:nvPr/>
        </p:nvSpPr>
        <p:spPr>
          <a:xfrm>
            <a:off x="224353" y="13284133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01426EA2-A23E-7140-91E8-40D2B97DFBAD}"/>
              </a:ext>
            </a:extLst>
          </p:cNvPr>
          <p:cNvCxnSpPr>
            <a:cxnSpLocks/>
          </p:cNvCxnSpPr>
          <p:nvPr/>
        </p:nvCxnSpPr>
        <p:spPr>
          <a:xfrm flipV="1">
            <a:off x="3552002" y="13653465"/>
            <a:ext cx="0" cy="49530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2E80372-56ED-2347-839B-C71BA11EC45F}"/>
              </a:ext>
            </a:extLst>
          </p:cNvPr>
          <p:cNvCxnSpPr>
            <a:cxnSpLocks/>
          </p:cNvCxnSpPr>
          <p:nvPr/>
        </p:nvCxnSpPr>
        <p:spPr>
          <a:xfrm>
            <a:off x="3549424" y="10721623"/>
            <a:ext cx="12283" cy="45996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654F3468-4D8E-CE43-8D82-ABE60D7AFFF5}"/>
              </a:ext>
            </a:extLst>
          </p:cNvPr>
          <p:cNvSpPr txBox="1"/>
          <p:nvPr/>
        </p:nvSpPr>
        <p:spPr>
          <a:xfrm>
            <a:off x="3431443" y="1028490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aphicFrame>
        <p:nvGraphicFramePr>
          <p:cNvPr id="80" name="表格 2">
            <a:extLst>
              <a:ext uri="{FF2B5EF4-FFF2-40B4-BE49-F238E27FC236}">
                <a16:creationId xmlns:a16="http://schemas.microsoft.com/office/drawing/2014/main" id="{FF023339-B5A8-A04D-B1D9-5B3C6CB01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30460"/>
              </p:ext>
            </p:extLst>
          </p:nvPr>
        </p:nvGraphicFramePr>
        <p:xfrm>
          <a:off x="2943895" y="11237681"/>
          <a:ext cx="201698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397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403397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483639C9-13E3-9E45-8935-FABAC2B873B6}"/>
              </a:ext>
            </a:extLst>
          </p:cNvPr>
          <p:cNvSpPr/>
          <p:nvPr/>
        </p:nvSpPr>
        <p:spPr>
          <a:xfrm>
            <a:off x="224353" y="112520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dirty="0"/>
              <a:t>编号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58ADFB0-0662-6649-8C13-9F68C2283E30}"/>
              </a:ext>
            </a:extLst>
          </p:cNvPr>
          <p:cNvSpPr txBox="1"/>
          <p:nvPr/>
        </p:nvSpPr>
        <p:spPr>
          <a:xfrm>
            <a:off x="3428586" y="1420377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7559C51-C1B7-4243-9CA0-2FB5F7B8C5F5}"/>
              </a:ext>
            </a:extLst>
          </p:cNvPr>
          <p:cNvSpPr txBox="1"/>
          <p:nvPr/>
        </p:nvSpPr>
        <p:spPr>
          <a:xfrm>
            <a:off x="4403484" y="1230643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next[4]</a:t>
            </a:r>
            <a:r>
              <a:rPr kumimoji="1" lang="zh-CN" altLang="en-US" dirty="0"/>
              <a:t>确定，结束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40F398-EDF1-D346-9085-3D38921AA002}"/>
              </a:ext>
            </a:extLst>
          </p:cNvPr>
          <p:cNvSpPr/>
          <p:nvPr/>
        </p:nvSpPr>
        <p:spPr>
          <a:xfrm>
            <a:off x="433858" y="589871"/>
            <a:ext cx="45897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r>
              <a:rPr lang="zh-CN" altLang="en-US" dirty="0"/>
              <a:t>是</a:t>
            </a:r>
            <a:r>
              <a:rPr lang="en-US" altLang="zh-CN" dirty="0"/>
              <a:t>needle</a:t>
            </a:r>
            <a:r>
              <a:rPr lang="zh-CN" altLang="en-US" dirty="0"/>
              <a:t>的复制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_suffix</a:t>
            </a:r>
            <a:r>
              <a:rPr lang="zh-CN" altLang="en-US" dirty="0"/>
              <a:t> 表示 </a:t>
            </a:r>
            <a:r>
              <a:rPr lang="en-US" altLang="zh-CN" dirty="0"/>
              <a:t>needle[0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的后缀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en" altLang="zh-CN" dirty="0" err="1"/>
              <a:t>eedle</a:t>
            </a:r>
            <a:r>
              <a:rPr lang="en-US" altLang="zh-CN" dirty="0"/>
              <a:t>_prefix</a:t>
            </a:r>
            <a:r>
              <a:rPr lang="zh-CN" altLang="en-US" dirty="0"/>
              <a:t>表示 </a:t>
            </a:r>
            <a:r>
              <a:rPr lang="en-US" altLang="zh-CN" dirty="0"/>
              <a:t>needle[0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的前缀</a:t>
            </a:r>
          </a:p>
        </p:txBody>
      </p:sp>
    </p:spTree>
    <p:extLst>
      <p:ext uri="{BB962C8B-B14F-4D97-AF65-F5344CB8AC3E}">
        <p14:creationId xmlns:p14="http://schemas.microsoft.com/office/powerpoint/2010/main" val="285180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38483"/>
              </p:ext>
            </p:extLst>
          </p:nvPr>
        </p:nvGraphicFramePr>
        <p:xfrm>
          <a:off x="4389460" y="1186940"/>
          <a:ext cx="485964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9940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3927064" y="1188448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</a:t>
            </a:r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18510B5-D38D-EF4D-A465-35E5606C2F59}"/>
              </a:ext>
            </a:extLst>
          </p:cNvPr>
          <p:cNvSpPr/>
          <p:nvPr/>
        </p:nvSpPr>
        <p:spPr>
          <a:xfrm rot="16200000">
            <a:off x="7021566" y="-1040594"/>
            <a:ext cx="419100" cy="4035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9C03E-2965-1D4E-A71D-A11096296DD1}"/>
              </a:ext>
            </a:extLst>
          </p:cNvPr>
          <p:cNvSpPr txBox="1"/>
          <p:nvPr/>
        </p:nvSpPr>
        <p:spPr>
          <a:xfrm>
            <a:off x="6171474" y="33753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(s)-1]=k</a:t>
            </a:r>
            <a:endParaRPr kumimoji="1" lang="zh-CN" altLang="en-US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962AC79-62E3-6940-8ACA-6E886F7CBEC9}"/>
              </a:ext>
            </a:extLst>
          </p:cNvPr>
          <p:cNvSpPr/>
          <p:nvPr/>
        </p:nvSpPr>
        <p:spPr>
          <a:xfrm rot="5400000">
            <a:off x="4591745" y="1378355"/>
            <a:ext cx="419100" cy="823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5979D1-1E3F-4840-A7D7-0D4026C51AB8}"/>
              </a:ext>
            </a:extLst>
          </p:cNvPr>
          <p:cNvSpPr txBox="1"/>
          <p:nvPr/>
        </p:nvSpPr>
        <p:spPr>
          <a:xfrm>
            <a:off x="4352416" y="202286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len</a:t>
            </a:r>
            <a:r>
              <a:rPr kumimoji="1" lang="en-US" altLang="zh-CN" dirty="0"/>
              <a:t>(s)-k</a:t>
            </a:r>
            <a:endParaRPr kumimoji="1" lang="zh-CN" altLang="en-US" dirty="0"/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FA3E76EF-85F6-D843-A3E9-5CF86E3F6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36022"/>
              </p:ext>
            </p:extLst>
          </p:nvPr>
        </p:nvGraphicFramePr>
        <p:xfrm>
          <a:off x="353491" y="2992889"/>
          <a:ext cx="485964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9940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graphicFrame>
        <p:nvGraphicFramePr>
          <p:cNvPr id="19" name="表格 2">
            <a:extLst>
              <a:ext uri="{FF2B5EF4-FFF2-40B4-BE49-F238E27FC236}">
                <a16:creationId xmlns:a16="http://schemas.microsoft.com/office/drawing/2014/main" id="{F3B69AEC-2631-8C42-85AF-74E26E29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63340"/>
              </p:ext>
            </p:extLst>
          </p:nvPr>
        </p:nvGraphicFramePr>
        <p:xfrm>
          <a:off x="1168043" y="3554099"/>
          <a:ext cx="485964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9940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C9931963-E36A-204E-8189-30FEAAB8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86745"/>
              </p:ext>
            </p:extLst>
          </p:nvPr>
        </p:nvGraphicFramePr>
        <p:xfrm>
          <a:off x="1959640" y="4140141"/>
          <a:ext cx="485964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9940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811F53D8-5E95-1046-B0D2-EE605AFF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63755"/>
              </p:ext>
            </p:extLst>
          </p:nvPr>
        </p:nvGraphicFramePr>
        <p:xfrm>
          <a:off x="5213131" y="5336992"/>
          <a:ext cx="485964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9940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A7A4423-A737-E441-8ABD-EA264AA892C8}"/>
              </a:ext>
            </a:extLst>
          </p:cNvPr>
          <p:cNvSpPr txBox="1"/>
          <p:nvPr/>
        </p:nvSpPr>
        <p:spPr>
          <a:xfrm>
            <a:off x="5540532" y="4399146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/>
              <a:t>……</a:t>
            </a:r>
            <a:endParaRPr kumimoji="1" lang="zh-CN" altLang="en-US" sz="6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5A9D69-7A56-C942-A875-C7A121071288}"/>
              </a:ext>
            </a:extLst>
          </p:cNvPr>
          <p:cNvSpPr txBox="1"/>
          <p:nvPr/>
        </p:nvSpPr>
        <p:spPr>
          <a:xfrm>
            <a:off x="5612527" y="3009843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s[0]=s[5]</a:t>
            </a:r>
            <a:r>
              <a:rPr kumimoji="1" lang="zh-CN" altLang="en-US" dirty="0"/>
              <a:t>    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42894D9-D1A6-DF46-9914-BC5E7E43F556}"/>
              </a:ext>
            </a:extLst>
          </p:cNvPr>
          <p:cNvSpPr txBox="1"/>
          <p:nvPr/>
        </p:nvSpPr>
        <p:spPr>
          <a:xfrm>
            <a:off x="6286922" y="351409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s[0]s[1]=s[4]s[5]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	(2)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6572C3-84A0-7A4E-9B82-7F85D05BBD64}"/>
              </a:ext>
            </a:extLst>
          </p:cNvPr>
          <p:cNvSpPr txBox="1"/>
          <p:nvPr/>
        </p:nvSpPr>
        <p:spPr>
          <a:xfrm>
            <a:off x="7073678" y="4116747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s[0]s[1]s[2]=s[3]s[4]s[5]</a:t>
            </a:r>
            <a:r>
              <a:rPr kumimoji="1" lang="zh-CN" altLang="en-US" dirty="0"/>
              <a:t>     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64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9A1FBCB-656F-804E-B1A7-190F308AE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94227"/>
              </p:ext>
            </p:extLst>
          </p:nvPr>
        </p:nvGraphicFramePr>
        <p:xfrm>
          <a:off x="4389460" y="1186940"/>
          <a:ext cx="455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B96DCF1-6805-5749-8607-47C1A1DB05A3}"/>
              </a:ext>
            </a:extLst>
          </p:cNvPr>
          <p:cNvSpPr/>
          <p:nvPr/>
        </p:nvSpPr>
        <p:spPr>
          <a:xfrm>
            <a:off x="3927064" y="1188448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</a:t>
            </a:r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18510B5-D38D-EF4D-A465-35E5606C2F59}"/>
              </a:ext>
            </a:extLst>
          </p:cNvPr>
          <p:cNvSpPr/>
          <p:nvPr/>
        </p:nvSpPr>
        <p:spPr>
          <a:xfrm rot="16200000">
            <a:off x="6868746" y="-887774"/>
            <a:ext cx="419100" cy="3730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9C03E-2965-1D4E-A71D-A11096296DD1}"/>
              </a:ext>
            </a:extLst>
          </p:cNvPr>
          <p:cNvSpPr txBox="1"/>
          <p:nvPr/>
        </p:nvSpPr>
        <p:spPr>
          <a:xfrm>
            <a:off x="6171474" y="33753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(s)-1]=k</a:t>
            </a:r>
            <a:endParaRPr kumimoji="1" lang="zh-CN" altLang="en-US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D962AC79-62E3-6940-8ACA-6E886F7CBEC9}"/>
              </a:ext>
            </a:extLst>
          </p:cNvPr>
          <p:cNvSpPr/>
          <p:nvPr/>
        </p:nvSpPr>
        <p:spPr>
          <a:xfrm rot="16200000">
            <a:off x="4586232" y="565554"/>
            <a:ext cx="419100" cy="823671"/>
          </a:xfrm>
          <a:prstGeom prst="rightBrace">
            <a:avLst>
              <a:gd name="adj1" fmla="val 8333"/>
              <a:gd name="adj2" fmla="val 487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5979D1-1E3F-4840-A7D7-0D4026C51AB8}"/>
              </a:ext>
            </a:extLst>
          </p:cNvPr>
          <p:cNvSpPr txBox="1"/>
          <p:nvPr/>
        </p:nvSpPr>
        <p:spPr>
          <a:xfrm>
            <a:off x="4328346" y="41005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len</a:t>
            </a:r>
            <a:r>
              <a:rPr kumimoji="1" lang="en-US" altLang="zh-CN" dirty="0"/>
              <a:t>(s)-k</a:t>
            </a:r>
            <a:endParaRPr kumimoji="1" lang="zh-CN" altLang="en-US" dirty="0"/>
          </a:p>
        </p:txBody>
      </p:sp>
      <p:graphicFrame>
        <p:nvGraphicFramePr>
          <p:cNvPr id="16" name="表格 2">
            <a:extLst>
              <a:ext uri="{FF2B5EF4-FFF2-40B4-BE49-F238E27FC236}">
                <a16:creationId xmlns:a16="http://schemas.microsoft.com/office/drawing/2014/main" id="{7411542A-A21F-D549-9365-C6AF08F7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49433"/>
              </p:ext>
            </p:extLst>
          </p:nvPr>
        </p:nvGraphicFramePr>
        <p:xfrm>
          <a:off x="3885024" y="2388095"/>
          <a:ext cx="455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F40F801-1D25-7D46-BFF4-7787DFCAC5ED}"/>
              </a:ext>
            </a:extLst>
          </p:cNvPr>
          <p:cNvCxnSpPr>
            <a:cxnSpLocks/>
          </p:cNvCxnSpPr>
          <p:nvPr/>
        </p:nvCxnSpPr>
        <p:spPr>
          <a:xfrm flipV="1">
            <a:off x="8439024" y="1372360"/>
            <a:ext cx="0" cy="1187771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6DE8074-FF58-3B4C-8607-6927BC9176BF}"/>
              </a:ext>
            </a:extLst>
          </p:cNvPr>
          <p:cNvCxnSpPr>
            <a:cxnSpLocks/>
          </p:cNvCxnSpPr>
          <p:nvPr/>
        </p:nvCxnSpPr>
        <p:spPr>
          <a:xfrm flipV="1">
            <a:off x="4394456" y="1385744"/>
            <a:ext cx="0" cy="1187771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4181CF1-E186-3B46-8E06-2358EE6AD1FB}"/>
              </a:ext>
            </a:extLst>
          </p:cNvPr>
          <p:cNvCxnSpPr>
            <a:cxnSpLocks/>
          </p:cNvCxnSpPr>
          <p:nvPr/>
        </p:nvCxnSpPr>
        <p:spPr>
          <a:xfrm>
            <a:off x="4394456" y="1861141"/>
            <a:ext cx="4044568" cy="0"/>
          </a:xfrm>
          <a:prstGeom prst="straightConnector1">
            <a:avLst/>
          </a:prstGeom>
          <a:ln w="2857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D5266BF-2D26-0F47-A4DB-1F5FBDE9603B}"/>
              </a:ext>
            </a:extLst>
          </p:cNvPr>
          <p:cNvSpPr txBox="1"/>
          <p:nvPr/>
        </p:nvSpPr>
        <p:spPr>
          <a:xfrm>
            <a:off x="4582605" y="193995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根据定义这是公共部分，是相等的</a:t>
            </a:r>
          </a:p>
        </p:txBody>
      </p: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D2DBAE4D-17A5-6B4A-9BE2-45D01A559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9683"/>
              </p:ext>
            </p:extLst>
          </p:nvPr>
        </p:nvGraphicFramePr>
        <p:xfrm>
          <a:off x="8439024" y="2631378"/>
          <a:ext cx="33711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111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0531B0AD-BA42-0249-9148-F48497A4AD5D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8776135" y="1481960"/>
            <a:ext cx="0" cy="1334838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DE4013E-CAB4-FB40-BCE8-C97D928FFFAA}"/>
              </a:ext>
            </a:extLst>
          </p:cNvPr>
          <p:cNvSpPr txBox="1"/>
          <p:nvPr/>
        </p:nvSpPr>
        <p:spPr>
          <a:xfrm>
            <a:off x="4066686" y="3154468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加入一个</a:t>
            </a:r>
            <a:r>
              <a:rPr kumimoji="1" lang="en-US" altLang="zh-CN" dirty="0"/>
              <a:t>6</a:t>
            </a:r>
            <a:r>
              <a:rPr kumimoji="1" lang="zh-CN" altLang="en-US" dirty="0"/>
              <a:t>部分（与</a:t>
            </a:r>
            <a:r>
              <a:rPr kumimoji="1" lang="en-US" altLang="zh-CN" dirty="0"/>
              <a:t>5</a:t>
            </a:r>
            <a:r>
              <a:rPr kumimoji="1" lang="zh-CN" altLang="en-US" dirty="0"/>
              <a:t>前缀相等），就可以使得整段演变成下图</a:t>
            </a:r>
          </a:p>
        </p:txBody>
      </p:sp>
      <p:graphicFrame>
        <p:nvGraphicFramePr>
          <p:cNvPr id="31" name="表格 2">
            <a:extLst>
              <a:ext uri="{FF2B5EF4-FFF2-40B4-BE49-F238E27FC236}">
                <a16:creationId xmlns:a16="http://schemas.microsoft.com/office/drawing/2014/main" id="{E3DF58EC-B92A-9949-BA6E-A5082BC0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31188"/>
              </p:ext>
            </p:extLst>
          </p:nvPr>
        </p:nvGraphicFramePr>
        <p:xfrm>
          <a:off x="4242372" y="4425504"/>
          <a:ext cx="455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EF0F4EAB-0706-9F4E-880D-D320472C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34838"/>
              </p:ext>
            </p:extLst>
          </p:nvPr>
        </p:nvGraphicFramePr>
        <p:xfrm>
          <a:off x="8796372" y="4427052"/>
          <a:ext cx="337111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111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33" name="右大括号 32">
            <a:extLst>
              <a:ext uri="{FF2B5EF4-FFF2-40B4-BE49-F238E27FC236}">
                <a16:creationId xmlns:a16="http://schemas.microsoft.com/office/drawing/2014/main" id="{E8DAF28F-492A-984D-A850-E36AB63E84B5}"/>
              </a:ext>
            </a:extLst>
          </p:cNvPr>
          <p:cNvSpPr/>
          <p:nvPr/>
        </p:nvSpPr>
        <p:spPr>
          <a:xfrm rot="16200000">
            <a:off x="6869192" y="2172702"/>
            <a:ext cx="419100" cy="4025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71CFCC-7926-0E47-8EF7-E0B4CE43C54C}"/>
              </a:ext>
            </a:extLst>
          </p:cNvPr>
          <p:cNvSpPr txBox="1"/>
          <p:nvPr/>
        </p:nvSpPr>
        <p:spPr>
          <a:xfrm>
            <a:off x="6024383" y="357707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(s’)-1]=k1</a:t>
            </a:r>
            <a:endParaRPr kumimoji="1" lang="zh-CN" altLang="en-US" dirty="0"/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D1DD72D0-21C2-BD47-ADDB-B0E3312A5CFB}"/>
              </a:ext>
            </a:extLst>
          </p:cNvPr>
          <p:cNvSpPr/>
          <p:nvPr/>
        </p:nvSpPr>
        <p:spPr>
          <a:xfrm rot="16200000">
            <a:off x="4439141" y="3773567"/>
            <a:ext cx="419100" cy="823671"/>
          </a:xfrm>
          <a:prstGeom prst="rightBrace">
            <a:avLst>
              <a:gd name="adj1" fmla="val 8333"/>
              <a:gd name="adj2" fmla="val 487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FC8DAC-FBDF-2D47-8E4F-5E2ED8792DBE}"/>
              </a:ext>
            </a:extLst>
          </p:cNvPr>
          <p:cNvSpPr txBox="1"/>
          <p:nvPr/>
        </p:nvSpPr>
        <p:spPr>
          <a:xfrm>
            <a:off x="4181255" y="36180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len</a:t>
            </a:r>
            <a:r>
              <a:rPr kumimoji="1" lang="en-US" altLang="zh-CN" dirty="0"/>
              <a:t>(s’)-k1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B402D30-5C05-904E-AA95-A4C103E6AEF9}"/>
              </a:ext>
            </a:extLst>
          </p:cNvPr>
          <p:cNvSpPr/>
          <p:nvPr/>
        </p:nvSpPr>
        <p:spPr>
          <a:xfrm>
            <a:off x="3469862" y="440999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graphicFrame>
        <p:nvGraphicFramePr>
          <p:cNvPr id="38" name="表格 2">
            <a:extLst>
              <a:ext uri="{FF2B5EF4-FFF2-40B4-BE49-F238E27FC236}">
                <a16:creationId xmlns:a16="http://schemas.microsoft.com/office/drawing/2014/main" id="{61CF1115-D518-EB40-A7C3-78D953F3E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41294"/>
              </p:ext>
            </p:extLst>
          </p:nvPr>
        </p:nvGraphicFramePr>
        <p:xfrm>
          <a:off x="4242372" y="5981060"/>
          <a:ext cx="4050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861943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1948605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893012179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89662055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495378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96FB9F37-D0BF-C442-A061-618DD523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65243"/>
              </p:ext>
            </p:extLst>
          </p:nvPr>
        </p:nvGraphicFramePr>
        <p:xfrm>
          <a:off x="8796372" y="5994242"/>
          <a:ext cx="47035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0358">
                  <a:extLst>
                    <a:ext uri="{9D8B030D-6E8A-4147-A177-3AD203B41FA5}">
                      <a16:colId xmlns:a16="http://schemas.microsoft.com/office/drawing/2014/main" val="29490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2108"/>
                  </a:ext>
                </a:extLst>
              </a:tr>
            </a:tbl>
          </a:graphicData>
        </a:graphic>
      </p:graphicFrame>
      <p:sp>
        <p:nvSpPr>
          <p:cNvPr id="40" name="右大括号 39">
            <a:extLst>
              <a:ext uri="{FF2B5EF4-FFF2-40B4-BE49-F238E27FC236}">
                <a16:creationId xmlns:a16="http://schemas.microsoft.com/office/drawing/2014/main" id="{E9E0B389-EC12-9740-9080-BE27152ED663}"/>
              </a:ext>
            </a:extLst>
          </p:cNvPr>
          <p:cNvSpPr/>
          <p:nvPr/>
        </p:nvSpPr>
        <p:spPr>
          <a:xfrm rot="16200000">
            <a:off x="6438351" y="4159100"/>
            <a:ext cx="419100" cy="31637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9CF09BE-814D-1743-96B4-1BD0C68CFB16}"/>
              </a:ext>
            </a:extLst>
          </p:cNvPr>
          <p:cNvSpPr txBox="1"/>
          <p:nvPr/>
        </p:nvSpPr>
        <p:spPr>
          <a:xfrm>
            <a:off x="6024383" y="5132634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Next[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(s2’)-1]=k2</a:t>
            </a:r>
            <a:endParaRPr kumimoji="1" lang="zh-CN" altLang="en-US" dirty="0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F3158F44-D369-6C45-A890-7B8CBB42885B}"/>
              </a:ext>
            </a:extLst>
          </p:cNvPr>
          <p:cNvSpPr/>
          <p:nvPr/>
        </p:nvSpPr>
        <p:spPr>
          <a:xfrm rot="16200000">
            <a:off x="4439141" y="5329123"/>
            <a:ext cx="419100" cy="823671"/>
          </a:xfrm>
          <a:prstGeom prst="rightBrace">
            <a:avLst>
              <a:gd name="adj1" fmla="val 8333"/>
              <a:gd name="adj2" fmla="val 487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D5142D-56D0-FB45-969A-9C1A6E2B4F69}"/>
              </a:ext>
            </a:extLst>
          </p:cNvPr>
          <p:cNvSpPr txBox="1"/>
          <p:nvPr/>
        </p:nvSpPr>
        <p:spPr>
          <a:xfrm>
            <a:off x="4181255" y="517362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len</a:t>
            </a:r>
            <a:r>
              <a:rPr kumimoji="1" lang="en-US" altLang="zh-CN" dirty="0"/>
              <a:t>(s2’)-k2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2653FE5-CA22-9A4D-BAFB-8586D1C9CB3E}"/>
              </a:ext>
            </a:extLst>
          </p:cNvPr>
          <p:cNvSpPr/>
          <p:nvPr/>
        </p:nvSpPr>
        <p:spPr>
          <a:xfrm>
            <a:off x="3469862" y="5965546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s</a:t>
            </a:r>
            <a:r>
              <a:rPr lang="en-US" altLang="zh-CN" dirty="0"/>
              <a:t>2’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93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12310</TotalTime>
  <Words>1184</Words>
  <Application>Microsoft Macintosh PowerPoint</Application>
  <PresentationFormat>宽屏</PresentationFormat>
  <Paragraphs>685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陈彬彬</cp:lastModifiedBy>
  <cp:revision>70</cp:revision>
  <dcterms:created xsi:type="dcterms:W3CDTF">2020-12-26T07:42:25Z</dcterms:created>
  <dcterms:modified xsi:type="dcterms:W3CDTF">2021-08-07T08:41:26Z</dcterms:modified>
</cp:coreProperties>
</file>