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9144000" cy="5143500" type="screen16x9"/>
  <p:notesSz cx="6858000" cy="9144000"/>
  <p:embeddedFontLst>
    <p:embeddedFont>
      <p:font typeface="Poppins" panose="020B0604020202020204" charset="0"/>
      <p:regular r:id="rId16"/>
      <p:bold r:id="rId17"/>
      <p:italic r:id="rId18"/>
      <p:boldItalic r:id="rId19"/>
    </p:embeddedFont>
    <p:embeddedFont>
      <p:font typeface="Poppins Light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XLx4v+NGPeRlDYFbWpAt6zKIn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0367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516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/>
          <p:nvPr/>
        </p:nvSpPr>
        <p:spPr>
          <a:xfrm>
            <a:off x="1592400" y="-407850"/>
            <a:ext cx="5959200" cy="5959200"/>
          </a:xfrm>
          <a:prstGeom prst="ellipse">
            <a:avLst/>
          </a:prstGeom>
          <a:solidFill>
            <a:srgbClr val="000000">
              <a:alpha val="2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45"/>
          <p:cNvGrpSpPr/>
          <p:nvPr/>
        </p:nvGrpSpPr>
        <p:grpSpPr>
          <a:xfrm>
            <a:off x="501210" y="175873"/>
            <a:ext cx="2451351" cy="2451351"/>
            <a:chOff x="6680825" y="2549350"/>
            <a:chExt cx="1539600" cy="1539600"/>
          </a:xfrm>
        </p:grpSpPr>
        <p:sp>
          <p:nvSpPr>
            <p:cNvPr id="12" name="Google Shape;12;p45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5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5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495"/>
              </a:avLst>
            </a:prstGeom>
            <a:solidFill>
              <a:srgbClr val="000000">
                <a:alpha val="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" name="Google Shape;15;p45"/>
          <p:cNvGrpSpPr/>
          <p:nvPr/>
        </p:nvGrpSpPr>
        <p:grpSpPr>
          <a:xfrm>
            <a:off x="6427669" y="2502633"/>
            <a:ext cx="2324700" cy="2324700"/>
            <a:chOff x="-474900" y="321200"/>
            <a:chExt cx="2324700" cy="2324700"/>
          </a:xfrm>
        </p:grpSpPr>
        <p:sp>
          <p:nvSpPr>
            <p:cNvPr id="16" name="Google Shape;16;p45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5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5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5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45"/>
          <p:cNvSpPr txBox="1">
            <a:spLocks noGrp="1"/>
          </p:cNvSpPr>
          <p:nvPr>
            <p:ph type="ctrTitle"/>
          </p:nvPr>
        </p:nvSpPr>
        <p:spPr>
          <a:xfrm>
            <a:off x="2211600" y="1991850"/>
            <a:ext cx="4720800" cy="1159800"/>
          </a:xfrm>
          <a:prstGeom prst="rect">
            <a:avLst/>
          </a:prstGeom>
          <a:noFill/>
          <a:ln>
            <a:noFill/>
          </a:ln>
          <a:effectLst>
            <a:outerShdw blurRad="85725" dist="19050" dir="5400000" algn="bl" rotWithShape="0">
              <a:srgbClr val="000000">
                <a:alpha val="784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8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23" name="Google Shape;23;p48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8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8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8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48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8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7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47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33" name="Google Shape;33;p47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7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7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7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47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7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0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￮"/>
              <a:defRPr/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￮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1" name="Google Shape;41;p47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ype B">
  <p:cSld name="BLANK_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6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45" name="Google Shape;45;p46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46" name="Google Shape;46;p46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6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6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6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46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49"/>
          <p:cNvGrpSpPr/>
          <p:nvPr/>
        </p:nvGrpSpPr>
        <p:grpSpPr>
          <a:xfrm>
            <a:off x="-442731" y="337284"/>
            <a:ext cx="2324700" cy="2324700"/>
            <a:chOff x="-474900" y="321200"/>
            <a:chExt cx="2324700" cy="2324700"/>
          </a:xfrm>
        </p:grpSpPr>
        <p:sp>
          <p:nvSpPr>
            <p:cNvPr id="53" name="Google Shape;53;p49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49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9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9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0" name="Google Shape;60;p49"/>
          <p:cNvSpPr txBox="1">
            <a:spLocks noGrp="1"/>
          </p:cNvSpPr>
          <p:nvPr>
            <p:ph type="body" idx="2"/>
          </p:nvPr>
        </p:nvSpPr>
        <p:spPr>
          <a:xfrm>
            <a:off x="3440857" y="1958050"/>
            <a:ext cx="22368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￮"/>
              <a:defRPr sz="14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￮"/>
              <a:defRPr sz="1400"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61" name="Google Shape;61;p4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2" name="Google Shape;62;p49"/>
          <p:cNvSpPr/>
          <p:nvPr/>
        </p:nvSpPr>
        <p:spPr>
          <a:xfrm>
            <a:off x="6081700" y="764000"/>
            <a:ext cx="3615600" cy="3615600"/>
          </a:xfrm>
          <a:prstGeom prst="ellipse">
            <a:avLst/>
          </a:prstGeom>
          <a:noFill/>
          <a:ln w="9525" cap="flat" cmpd="sng">
            <a:solidFill>
              <a:srgbClr val="E8E8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9"/>
          <p:cNvSpPr/>
          <p:nvPr/>
        </p:nvSpPr>
        <p:spPr>
          <a:xfrm>
            <a:off x="6272900" y="955200"/>
            <a:ext cx="3233100" cy="3233100"/>
          </a:xfrm>
          <a:prstGeom prst="ellipse">
            <a:avLst/>
          </a:prstGeom>
          <a:solidFill>
            <a:srgbClr val="000000">
              <a:alpha val="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2"/>
          <p:cNvGrpSpPr/>
          <p:nvPr/>
        </p:nvGrpSpPr>
        <p:grpSpPr>
          <a:xfrm>
            <a:off x="818844" y="502333"/>
            <a:ext cx="2324700" cy="2324700"/>
            <a:chOff x="-474900" y="321200"/>
            <a:chExt cx="2324700" cy="2324700"/>
          </a:xfrm>
        </p:grpSpPr>
        <p:sp>
          <p:nvSpPr>
            <p:cNvPr id="66" name="Google Shape;66;p52"/>
            <p:cNvSpPr/>
            <p:nvPr/>
          </p:nvSpPr>
          <p:spPr>
            <a:xfrm>
              <a:off x="-474900" y="321200"/>
              <a:ext cx="2324700" cy="23247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2"/>
            <p:cNvSpPr/>
            <p:nvPr/>
          </p:nvSpPr>
          <p:spPr>
            <a:xfrm>
              <a:off x="120725" y="916825"/>
              <a:ext cx="1133400" cy="11334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2"/>
            <p:cNvSpPr/>
            <p:nvPr/>
          </p:nvSpPr>
          <p:spPr>
            <a:xfrm>
              <a:off x="-137125" y="658975"/>
              <a:ext cx="1649100" cy="16491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2"/>
            <p:cNvSpPr/>
            <p:nvPr/>
          </p:nvSpPr>
          <p:spPr>
            <a:xfrm>
              <a:off x="313650" y="1109750"/>
              <a:ext cx="747600" cy="747600"/>
            </a:xfrm>
            <a:prstGeom prst="ellipse">
              <a:avLst/>
            </a:prstGeom>
            <a:noFill/>
            <a:ln w="9525" cap="flat" cmpd="sng">
              <a:solidFill>
                <a:srgbClr val="E8E8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52"/>
          <p:cNvSpPr/>
          <p:nvPr/>
        </p:nvSpPr>
        <p:spPr>
          <a:xfrm>
            <a:off x="1794525" y="-407900"/>
            <a:ext cx="5959200" cy="5959200"/>
          </a:xfrm>
          <a:prstGeom prst="ellipse">
            <a:avLst/>
          </a:prstGeom>
          <a:solidFill>
            <a:srgbClr val="000000">
              <a:alpha val="431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2"/>
          <p:cNvSpPr/>
          <p:nvPr/>
        </p:nvSpPr>
        <p:spPr>
          <a:xfrm>
            <a:off x="8556000" y="4576450"/>
            <a:ext cx="435600" cy="4356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2"/>
          <p:cNvSpPr txBox="1">
            <a:spLocks noGrp="1"/>
          </p:cNvSpPr>
          <p:nvPr>
            <p:ph type="body" idx="1"/>
          </p:nvPr>
        </p:nvSpPr>
        <p:spPr>
          <a:xfrm>
            <a:off x="2385525" y="1310550"/>
            <a:ext cx="4777200" cy="32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￮"/>
              <a:defRPr sz="2600" b="1"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●"/>
              <a:defRPr sz="2600" b="1"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○"/>
              <a:defRPr sz="2600" b="1"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93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Poppins"/>
              <a:buChar char="■"/>
              <a:defRPr sz="26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3" name="Google Shape;73;p52"/>
          <p:cNvSpPr txBox="1"/>
          <p:nvPr/>
        </p:nvSpPr>
        <p:spPr>
          <a:xfrm>
            <a:off x="1599200" y="1326625"/>
            <a:ext cx="7641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 b="1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</a:t>
            </a:r>
            <a:endParaRPr sz="7200" b="1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5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" name="Google Shape;7;p44"/>
          <p:cNvSpPr txBox="1">
            <a:spLocks noGrp="1"/>
          </p:cNvSpPr>
          <p:nvPr>
            <p:ph type="title"/>
          </p:nvPr>
        </p:nvSpPr>
        <p:spPr>
          <a:xfrm>
            <a:off x="457200" y="1166125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44"/>
          <p:cNvSpPr txBox="1">
            <a:spLocks noGrp="1"/>
          </p:cNvSpPr>
          <p:nvPr>
            <p:ph type="body" idx="1"/>
          </p:nvPr>
        </p:nvSpPr>
        <p:spPr>
          <a:xfrm>
            <a:off x="1069625" y="1958050"/>
            <a:ext cx="4608300" cy="26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Char char="￮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●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○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600"/>
              <a:buFont typeface="Poppins Light"/>
              <a:buChar char="■"/>
              <a:defRPr sz="16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/>
          <p:nvPr/>
        </p:nvSpPr>
        <p:spPr>
          <a:xfrm>
            <a:off x="2607158" y="598903"/>
            <a:ext cx="3803074" cy="3803074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4444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" descr="Logo del SENA Significado 🥇 Logotipo en PNG 2021 «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742" y="676275"/>
            <a:ext cx="1440298" cy="14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2750233" y="2848708"/>
            <a:ext cx="3545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INFORMACIÓN PARA EL MANEJO DE FINANZAS DE CRÉDITOS FINANCIEROS EL BOSQUE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83625" y="2029333"/>
            <a:ext cx="3058450" cy="73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93" name="Google Shape;193;p5" descr="Qué es y para que sirve MySQL Database? - ITSoftw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8226" y="645737"/>
            <a:ext cx="2608474" cy="1161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" descr="Así lo hice... | Documentar experiencias informáticas y otros chunches |  Página 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63217" y="3174343"/>
            <a:ext cx="2197899" cy="1465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 descr="Java - Iconos gratis de log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994" y="861271"/>
            <a:ext cx="1500742" cy="1500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BC57AFB-0BB0-B232-0A15-E53C12A6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55" y="1088455"/>
            <a:ext cx="1245980" cy="143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E6C2DDE-02B8-9522-86E0-AF1ADA0AD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748" y="2806359"/>
            <a:ext cx="2393429" cy="190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2155104" y="2649037"/>
            <a:ext cx="4204023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 smtClean="0">
                <a:solidFill>
                  <a:srgbClr val="444443"/>
                </a:solidFill>
              </a:rPr>
              <a:t>Modelo</a:t>
            </a:r>
            <a:br>
              <a:rPr lang="en" dirty="0" smtClean="0">
                <a:solidFill>
                  <a:srgbClr val="444443"/>
                </a:solidFill>
              </a:rPr>
            </a:br>
            <a:r>
              <a:rPr lang="en" dirty="0" smtClean="0">
                <a:solidFill>
                  <a:srgbClr val="444443"/>
                </a:solidFill>
              </a:rPr>
              <a:t>Relacional</a:t>
            </a:r>
            <a:r>
              <a:rPr lang="en" dirty="0" smtClean="0">
                <a:solidFill>
                  <a:srgbClr val="444443"/>
                </a:solidFill>
              </a:rPr>
              <a:t> </a:t>
            </a:r>
            <a:endParaRPr dirty="0">
              <a:solidFill>
                <a:srgbClr val="444443"/>
              </a:solidFill>
            </a:endParaRPr>
          </a:p>
        </p:txBody>
      </p:sp>
      <p:sp>
        <p:nvSpPr>
          <p:cNvPr id="174" name="Google Shape;174;p1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 w="9525" cap="flat" cmpd="sng">
            <a:solidFill>
              <a:srgbClr val="44444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76" name="Google Shape;176;p1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77" name="Google Shape;177;p1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6215904" y="3494823"/>
            <a:ext cx="806175" cy="731446"/>
            <a:chOff x="4456875" y="2635825"/>
            <a:chExt cx="481825" cy="451700"/>
          </a:xfrm>
        </p:grpSpPr>
        <p:sp>
          <p:nvSpPr>
            <p:cNvPr id="181" name="Google Shape;181;p14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499" y="1255994"/>
            <a:ext cx="399969" cy="535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417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71" y="521035"/>
            <a:ext cx="6836672" cy="3990144"/>
          </a:xfrm>
          <a:prstGeom prst="rect">
            <a:avLst/>
          </a:prstGeom>
        </p:spPr>
      </p:pic>
      <p:pic>
        <p:nvPicPr>
          <p:cNvPr id="120" name="Google Shape;12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8443" y="246184"/>
            <a:ext cx="670859" cy="898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512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58" descr="Logo del SENA Significado 🥇 Logotipo en PNG 2021 «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742" y="676275"/>
            <a:ext cx="1440298" cy="1440298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58"/>
          <p:cNvSpPr/>
          <p:nvPr/>
        </p:nvSpPr>
        <p:spPr>
          <a:xfrm>
            <a:off x="2670463" y="618260"/>
            <a:ext cx="3803074" cy="3803074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rgbClr val="4444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8"/>
          <p:cNvSpPr txBox="1"/>
          <p:nvPr/>
        </p:nvSpPr>
        <p:spPr>
          <a:xfrm>
            <a:off x="101139" y="4421333"/>
            <a:ext cx="256932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Gracias.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2775" y="2152165"/>
            <a:ext cx="3058450" cy="735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>
            <a:spLocks noGrp="1"/>
          </p:cNvSpPr>
          <p:nvPr>
            <p:ph type="title"/>
          </p:nvPr>
        </p:nvSpPr>
        <p:spPr>
          <a:xfrm>
            <a:off x="1708115" y="575959"/>
            <a:ext cx="6670964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b="0"/>
              <a:t>CONOCE A NUESTRO </a:t>
            </a:r>
            <a:r>
              <a:rPr lang="en"/>
              <a:t>EQUIPO</a:t>
            </a:r>
            <a:endParaRPr/>
          </a:p>
        </p:txBody>
      </p:sp>
      <p:sp>
        <p:nvSpPr>
          <p:cNvPr id="88" name="Google Shape;88;p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89" name="Google Shape;89;p4"/>
          <p:cNvSpPr txBox="1"/>
          <p:nvPr/>
        </p:nvSpPr>
        <p:spPr>
          <a:xfrm>
            <a:off x="1878078" y="3471966"/>
            <a:ext cx="1489200" cy="74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Jean Paul Garcia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buSzPts val="900"/>
            </a:pPr>
            <a:r>
              <a:rPr lang="en-US" sz="900" b="0" i="0" u="none" strike="noStrike" cap="none" dirty="0" err="1">
                <a:solidFill>
                  <a:srgbClr val="777777"/>
                </a:solidFill>
                <a:latin typeface="Poppins"/>
                <a:ea typeface="Poppins"/>
                <a:cs typeface="Poppins"/>
                <a:sym typeface="Poppins"/>
              </a:rPr>
              <a:t>Administrador</a:t>
            </a:r>
            <a:r>
              <a:rPr lang="en-US" sz="900" b="0" i="0" u="none" strike="noStrike" cap="none" dirty="0">
                <a:solidFill>
                  <a:srgbClr val="777777"/>
                </a:solidFill>
                <a:latin typeface="Poppins"/>
                <a:ea typeface="Poppins"/>
                <a:cs typeface="Poppins"/>
                <a:sym typeface="Poppins"/>
              </a:rPr>
              <a:t> base de </a:t>
            </a:r>
            <a:r>
              <a:rPr lang="en-US" sz="900" b="0" i="0" u="none" strike="noStrike" cap="none" dirty="0" err="1">
                <a:solidFill>
                  <a:srgbClr val="777777"/>
                </a:solidFill>
                <a:latin typeface="Poppins"/>
                <a:ea typeface="Poppins"/>
                <a:cs typeface="Poppins"/>
                <a:sym typeface="Poppins"/>
              </a:rPr>
              <a:t>datos</a:t>
            </a:r>
            <a:endParaRPr lang="en-US" sz="900" b="0" i="0" u="none" strike="noStrike" cap="none" dirty="0">
              <a:solidFill>
                <a:srgbClr val="77777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9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" sz="9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8181" y="1877592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3892114" y="3482771"/>
            <a:ext cx="1677482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Miguel Angel Gil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en" sz="1400" b="0" i="0" u="none" strike="noStrike" cap="none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Front End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Diseñador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900" b="0" i="0" u="none" strike="noStrike" cap="none" dirty="0" err="1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Interfaz</a:t>
            </a:r>
            <a:endParaRPr lang="en-US" sz="900" b="0" i="0" u="none" strike="noStrike" cap="none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" name="Google Shape;92;p4"/>
          <p:cNvSpPr txBox="1"/>
          <p:nvPr/>
        </p:nvSpPr>
        <p:spPr>
          <a:xfrm>
            <a:off x="5734710" y="3477064"/>
            <a:ext cx="2087849" cy="82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Juan David Ducuara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Cabeza de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Líder en Desarrollo</a:t>
            </a: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3" name="Google Shape;93;p4"/>
          <p:cNvCxnSpPr/>
          <p:nvPr/>
        </p:nvCxnSpPr>
        <p:spPr>
          <a:xfrm>
            <a:off x="405429" y="3774253"/>
            <a:ext cx="8393913" cy="0"/>
          </a:xfrm>
          <a:prstGeom prst="straightConnector1">
            <a:avLst/>
          </a:prstGeom>
          <a:noFill/>
          <a:ln w="19050" cap="flat" cmpd="sng">
            <a:solidFill>
              <a:srgbClr val="45506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4"/>
          <p:cNvSpPr/>
          <p:nvPr/>
        </p:nvSpPr>
        <p:spPr>
          <a:xfrm>
            <a:off x="6038945" y="1877788"/>
            <a:ext cx="1479378" cy="1479378"/>
          </a:xfrm>
          <a:prstGeom prst="ellipse">
            <a:avLst/>
          </a:prstGeom>
          <a:solidFill>
            <a:srgbClr val="333333"/>
          </a:solidFill>
          <a:ln w="254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878078" y="1877788"/>
            <a:ext cx="1479378" cy="1479378"/>
          </a:xfrm>
          <a:prstGeom prst="ellipse">
            <a:avLst/>
          </a:prstGeom>
          <a:solidFill>
            <a:srgbClr val="333333"/>
          </a:solidFill>
          <a:ln w="25400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319" y="1259059"/>
            <a:ext cx="381979" cy="5114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5">
            <a:alphaModFix/>
          </a:blip>
          <a:srcRect t="4649" b="35179"/>
          <a:stretch/>
        </p:blipFill>
        <p:spPr>
          <a:xfrm>
            <a:off x="3892114" y="1846951"/>
            <a:ext cx="1505267" cy="1567615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99" name="Google Shape;99;p4"/>
          <p:cNvPicPr preferRelativeResize="0"/>
          <p:nvPr/>
        </p:nvPicPr>
        <p:blipFill rotWithShape="1">
          <a:blip r:embed="rId6">
            <a:alphaModFix/>
          </a:blip>
          <a:srcRect t="22062"/>
          <a:stretch/>
        </p:blipFill>
        <p:spPr>
          <a:xfrm>
            <a:off x="1858021" y="1825342"/>
            <a:ext cx="1529314" cy="1589224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3" name="Imagen 2" descr="Hombre sonriendo con lentes y corbata&#10;&#10;Descripción generada automáticamente">
            <a:extLst>
              <a:ext uri="{FF2B5EF4-FFF2-40B4-BE49-F238E27FC236}">
                <a16:creationId xmlns:a16="http://schemas.microsoft.com/office/drawing/2014/main" id="{30E43FDC-B863-279C-73E3-75808FF942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934" b="30412"/>
          <a:stretch/>
        </p:blipFill>
        <p:spPr>
          <a:xfrm>
            <a:off x="6003637" y="1819835"/>
            <a:ext cx="1549994" cy="162184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 w="9525" cap="flat" cmpd="sng">
            <a:solidFill>
              <a:srgbClr val="44444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05" name="Google Shape;105;p3"/>
          <p:cNvGrpSpPr/>
          <p:nvPr/>
        </p:nvGrpSpPr>
        <p:grpSpPr>
          <a:xfrm>
            <a:off x="5936280" y="3163810"/>
            <a:ext cx="1539600" cy="1539600"/>
            <a:chOff x="6680825" y="2549350"/>
            <a:chExt cx="1539600" cy="1539600"/>
          </a:xfrm>
        </p:grpSpPr>
        <p:sp>
          <p:nvSpPr>
            <p:cNvPr id="106" name="Google Shape;106;p3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000000">
                <a:alpha val="1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F4EE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000000">
                <a:alpha val="4313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930005" y="882763"/>
            <a:ext cx="5220300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200">
                <a:solidFill>
                  <a:srgbClr val="424241"/>
                </a:solidFill>
              </a:rPr>
              <a:t>Problema</a:t>
            </a:r>
            <a:endParaRPr sz="3200">
              <a:solidFill>
                <a:srgbClr val="424241"/>
              </a:solidFill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680768" y="2220493"/>
            <a:ext cx="4608000" cy="106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>
                <a:solidFill>
                  <a:srgbClr val="424241"/>
                </a:solidFill>
              </a:rPr>
              <a:t>Ineficiencia en el manejo de cuentas de los usuarios de la empresa </a:t>
            </a:r>
            <a:r>
              <a:rPr lang="en" b="1">
                <a:solidFill>
                  <a:srgbClr val="424241"/>
                </a:solidFill>
              </a:rPr>
              <a:t>CRÉDITOS FINANCIEROS EL BOSQUE</a:t>
            </a:r>
            <a:r>
              <a:rPr lang="en">
                <a:solidFill>
                  <a:srgbClr val="424241"/>
                </a:solidFill>
              </a:rPr>
              <a:t>.</a:t>
            </a:r>
            <a:endParaRPr/>
          </a:p>
          <a:p>
            <a:pPr marL="1270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endParaRPr>
              <a:solidFill>
                <a:srgbClr val="424241"/>
              </a:solidFill>
            </a:endParaRPr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6284" y="3628483"/>
            <a:ext cx="519242" cy="695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subTitle" idx="4294967295"/>
          </p:nvPr>
        </p:nvSpPr>
        <p:spPr>
          <a:xfrm>
            <a:off x="1974166" y="1378635"/>
            <a:ext cx="5915400" cy="24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4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Propuesta de valor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Estado de cuenta del deudor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Digitalizar datos del deudor y empleado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dirty="0">
                <a:solidFill>
                  <a:srgbClr val="444443"/>
                </a:solidFill>
              </a:rPr>
              <a:t>Supervisión</a:t>
            </a: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 de creditos</a:t>
            </a:r>
            <a:endParaRPr sz="4000" b="0" i="0" u="none" strike="noStrike" cap="none" dirty="0">
              <a:solidFill>
                <a:srgbClr val="4444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8" name="Google Shape;118;p8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19" name="Google Shape;119;p8" descr="Investigació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8846" y="1292918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98443" y="246184"/>
            <a:ext cx="670859" cy="89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subTitle" idx="4294967295"/>
          </p:nvPr>
        </p:nvSpPr>
        <p:spPr>
          <a:xfrm>
            <a:off x="1800664" y="1584488"/>
            <a:ext cx="5957668" cy="2016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4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Beneficios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Optimización de tiempos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Control de empleados</a:t>
            </a:r>
            <a:endParaRPr sz="1600" b="0" i="0" u="none" strike="noStrike" cap="none" dirty="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 dirty="0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Facilidad de acceso a los datos de cada deudor</a:t>
            </a:r>
            <a:endParaRPr sz="2000" b="0" i="0" u="none" strike="noStrike" cap="none" dirty="0">
              <a:solidFill>
                <a:srgbClr val="4444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1644851" y="1436777"/>
            <a:ext cx="690388" cy="514627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rgbClr val="4C4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443" y="246184"/>
            <a:ext cx="670859" cy="89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subTitle" idx="4294967295"/>
          </p:nvPr>
        </p:nvSpPr>
        <p:spPr>
          <a:xfrm>
            <a:off x="1764186" y="1306826"/>
            <a:ext cx="6022282" cy="2476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4000" b="0" i="0" u="none" strike="noStrike" cap="none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¿Por qué es adecuado?</a:t>
            </a:r>
            <a:endParaRPr sz="1600" b="0" i="0" u="none" strike="noStrike" cap="none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Poppins Light"/>
              <a:buNone/>
            </a:pPr>
            <a:r>
              <a:rPr lang="en" sz="2000" b="0" i="0" u="none" strike="noStrike" cap="none">
                <a:solidFill>
                  <a:srgbClr val="444443"/>
                </a:solidFill>
                <a:latin typeface="Poppins Light"/>
                <a:ea typeface="Poppins Light"/>
                <a:cs typeface="Poppins Light"/>
                <a:sym typeface="Poppins Light"/>
              </a:rPr>
              <a:t>La utilidad y fácil manejo del sistema le permite al usuario un mejor manejo de sus finanzas</a:t>
            </a:r>
            <a:endParaRPr sz="2000" b="0" i="0" u="none" strike="noStrike" cap="none">
              <a:solidFill>
                <a:srgbClr val="44444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4" name="Google Shape;134;p13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1680131" y="1399463"/>
            <a:ext cx="603188" cy="557212"/>
            <a:chOff x="-61783350" y="3743950"/>
            <a:chExt cx="316650" cy="317450"/>
          </a:xfrm>
        </p:grpSpPr>
        <p:sp>
          <p:nvSpPr>
            <p:cNvPr id="136" name="Google Shape;136;p13"/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8443" y="246184"/>
            <a:ext cx="670859" cy="898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 rotWithShape="1">
          <a:blip r:embed="rId3">
            <a:alphaModFix/>
          </a:blip>
          <a:srcRect l="1391" t="20096" r="1479" b="14574"/>
          <a:stretch/>
        </p:blipFill>
        <p:spPr>
          <a:xfrm>
            <a:off x="6492240" y="1155662"/>
            <a:ext cx="2781300" cy="2808603"/>
          </a:xfrm>
          <a:prstGeom prst="ellipse">
            <a:avLst/>
          </a:prstGeom>
          <a:noFill/>
          <a:ln w="63500" cap="rnd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4" name="Google Shape;144;p9"/>
          <p:cNvSpPr txBox="1">
            <a:spLocks noGrp="1"/>
          </p:cNvSpPr>
          <p:nvPr>
            <p:ph type="title"/>
          </p:nvPr>
        </p:nvSpPr>
        <p:spPr>
          <a:xfrm>
            <a:off x="1450423" y="2139148"/>
            <a:ext cx="4319945" cy="79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444443"/>
                </a:solidFill>
              </a:rPr>
              <a:t>Metas de negocio</a:t>
            </a:r>
            <a:endParaRPr>
              <a:solidFill>
                <a:srgbClr val="444443"/>
              </a:solidFill>
            </a:endParaRPr>
          </a:p>
        </p:txBody>
      </p:sp>
      <p:sp>
        <p:nvSpPr>
          <p:cNvPr id="145" name="Google Shape;145;p9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7</a:t>
            </a:r>
            <a:endParaRPr/>
          </a:p>
        </p:txBody>
      </p:sp>
      <p:grpSp>
        <p:nvGrpSpPr>
          <p:cNvPr id="146" name="Google Shape;146;p9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47" name="Google Shape;147;p9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0" name="Google Shape;15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499" y="1255994"/>
            <a:ext cx="399969" cy="535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32261" y="3340141"/>
            <a:ext cx="992724" cy="99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0423" y="176147"/>
            <a:ext cx="443251" cy="593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7960" y="1097699"/>
            <a:ext cx="1371181" cy="137118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/>
        </p:nvSpPr>
        <p:spPr>
          <a:xfrm>
            <a:off x="421980" y="2770714"/>
            <a:ext cx="1489200" cy="855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ADMINISTRADOR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Crear usuarios.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Consultar usuarios.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Editar usuarios.</a:t>
            </a:r>
            <a:endParaRPr dirty="0"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1886" y="1097699"/>
            <a:ext cx="1469814" cy="1469814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2722500" y="2791877"/>
            <a:ext cx="1489200" cy="1267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SUPERVISOR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Registrar préstamos.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Registrar clientes.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Consultar clientes.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Editar clientes.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Generar </a:t>
            </a:r>
            <a:r>
              <a:rPr lang="en" sz="900" b="0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reportes de pagos.</a:t>
            </a:r>
            <a:endParaRPr dirty="0"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17059" y="1097699"/>
            <a:ext cx="1489200" cy="148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0"/>
          <p:cNvSpPr txBox="1"/>
          <p:nvPr/>
        </p:nvSpPr>
        <p:spPr>
          <a:xfrm>
            <a:off x="4917059" y="2809408"/>
            <a:ext cx="1489200" cy="935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SECRETARIA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Agregar documentos de deudores</a:t>
            </a:r>
            <a:r>
              <a:rPr lang="en" sz="900" b="0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 smtClean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Generar solicitud</a:t>
            </a:r>
            <a:endParaRPr dirty="0"/>
          </a:p>
        </p:txBody>
      </p:sp>
      <p:pic>
        <p:nvPicPr>
          <p:cNvPr id="164" name="Google Shape;164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13434" y="1114630"/>
            <a:ext cx="1488017" cy="148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0"/>
          <p:cNvSpPr txBox="1"/>
          <p:nvPr/>
        </p:nvSpPr>
        <p:spPr>
          <a:xfrm>
            <a:off x="7213434" y="2821769"/>
            <a:ext cx="1489200" cy="6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DEUDOR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Consultar </a:t>
            </a:r>
            <a:r>
              <a:rPr lang="en" sz="900" b="0" i="0" u="none" strike="noStrike" cap="none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datos.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dirty="0" smtClean="0">
                <a:solidFill>
                  <a:schemeClr val="dk2"/>
                </a:solidFill>
                <a:latin typeface="Poppins"/>
                <a:cs typeface="Poppins"/>
                <a:sym typeface="Poppins"/>
              </a:rPr>
              <a:t>Generar Solicitiud</a:t>
            </a:r>
            <a:endParaRPr dirty="0"/>
          </a:p>
        </p:txBody>
      </p:sp>
      <p:cxnSp>
        <p:nvCxnSpPr>
          <p:cNvPr id="166" name="Google Shape;166;p10"/>
          <p:cNvCxnSpPr/>
          <p:nvPr/>
        </p:nvCxnSpPr>
        <p:spPr>
          <a:xfrm rot="10800000">
            <a:off x="2362200" y="627800"/>
            <a:ext cx="0" cy="3955626"/>
          </a:xfrm>
          <a:prstGeom prst="straightConnector1">
            <a:avLst/>
          </a:prstGeom>
          <a:noFill/>
          <a:ln w="22225" cap="flat" cmpd="sng">
            <a:solidFill>
              <a:srgbClr val="7B7B7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7" name="Google Shape;167;p10"/>
          <p:cNvCxnSpPr/>
          <p:nvPr/>
        </p:nvCxnSpPr>
        <p:spPr>
          <a:xfrm rot="10800000">
            <a:off x="4556760" y="624834"/>
            <a:ext cx="0" cy="3955626"/>
          </a:xfrm>
          <a:prstGeom prst="straightConnector1">
            <a:avLst/>
          </a:prstGeom>
          <a:noFill/>
          <a:ln w="22225" cap="flat" cmpd="sng">
            <a:solidFill>
              <a:srgbClr val="7B7B7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8" name="Google Shape;168;p10"/>
          <p:cNvCxnSpPr/>
          <p:nvPr/>
        </p:nvCxnSpPr>
        <p:spPr>
          <a:xfrm rot="10800000">
            <a:off x="6766560" y="630141"/>
            <a:ext cx="0" cy="3955626"/>
          </a:xfrm>
          <a:prstGeom prst="straightConnector1">
            <a:avLst/>
          </a:prstGeom>
          <a:noFill/>
          <a:ln w="22225" cap="flat" cmpd="sng">
            <a:solidFill>
              <a:srgbClr val="7B7B7B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 txBox="1">
            <a:spLocks noGrp="1"/>
          </p:cNvSpPr>
          <p:nvPr>
            <p:ph type="title"/>
          </p:nvPr>
        </p:nvSpPr>
        <p:spPr>
          <a:xfrm>
            <a:off x="1480497" y="2263635"/>
            <a:ext cx="4204023" cy="6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rgbClr val="444443"/>
                </a:solidFill>
              </a:rPr>
              <a:t>Tecnologías </a:t>
            </a:r>
            <a:endParaRPr>
              <a:solidFill>
                <a:srgbClr val="444443"/>
              </a:solidFill>
            </a:endParaRPr>
          </a:p>
        </p:txBody>
      </p:sp>
      <p:sp>
        <p:nvSpPr>
          <p:cNvPr id="174" name="Google Shape;174;p14"/>
          <p:cNvSpPr txBox="1">
            <a:spLocks noGrp="1"/>
          </p:cNvSpPr>
          <p:nvPr>
            <p:ph type="sldNum" idx="12"/>
          </p:nvPr>
        </p:nvSpPr>
        <p:spPr>
          <a:xfrm>
            <a:off x="8555875" y="4576450"/>
            <a:ext cx="4356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2150" y="1054450"/>
            <a:ext cx="3034500" cy="3034500"/>
          </a:xfrm>
          <a:prstGeom prst="ellipse">
            <a:avLst/>
          </a:prstGeom>
          <a:noFill/>
          <a:ln w="9525" cap="flat" cmpd="sng">
            <a:solidFill>
              <a:srgbClr val="444443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76" name="Google Shape;176;p14"/>
          <p:cNvGrpSpPr/>
          <p:nvPr/>
        </p:nvGrpSpPr>
        <p:grpSpPr>
          <a:xfrm>
            <a:off x="5853100" y="3068600"/>
            <a:ext cx="1539600" cy="1539600"/>
            <a:chOff x="6680825" y="2549350"/>
            <a:chExt cx="1539600" cy="1539600"/>
          </a:xfrm>
        </p:grpSpPr>
        <p:sp>
          <p:nvSpPr>
            <p:cNvPr id="177" name="Google Shape;177;p14"/>
            <p:cNvSpPr/>
            <p:nvPr/>
          </p:nvSpPr>
          <p:spPr>
            <a:xfrm>
              <a:off x="6825669" y="2694194"/>
              <a:ext cx="1249800" cy="12498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6894850" y="2763375"/>
              <a:ext cx="1111200" cy="1111200"/>
            </a:xfrm>
            <a:prstGeom prst="ellipse">
              <a:avLst/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6680825" y="2549350"/>
              <a:ext cx="1539600" cy="1539600"/>
            </a:xfrm>
            <a:prstGeom prst="donut">
              <a:avLst>
                <a:gd name="adj" fmla="val 675"/>
              </a:avLst>
            </a:prstGeom>
            <a:solidFill>
              <a:srgbClr val="444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14"/>
          <p:cNvGrpSpPr/>
          <p:nvPr/>
        </p:nvGrpSpPr>
        <p:grpSpPr>
          <a:xfrm>
            <a:off x="6215904" y="3494823"/>
            <a:ext cx="806175" cy="731446"/>
            <a:chOff x="4456875" y="2635825"/>
            <a:chExt cx="481825" cy="451700"/>
          </a:xfrm>
        </p:grpSpPr>
        <p:sp>
          <p:nvSpPr>
            <p:cNvPr id="181" name="Google Shape;181;p14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499" y="1255994"/>
            <a:ext cx="399969" cy="535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ymbel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EFEFEF"/>
      </a:lt2>
      <a:accent1>
        <a:srgbClr val="485364"/>
      </a:accent1>
      <a:accent2>
        <a:srgbClr val="63728A"/>
      </a:accent2>
      <a:accent3>
        <a:srgbClr val="8B9AB3"/>
      </a:accent3>
      <a:accent4>
        <a:srgbClr val="9E8473"/>
      </a:accent4>
      <a:accent5>
        <a:srgbClr val="CAAE9C"/>
      </a:accent5>
      <a:accent6>
        <a:srgbClr val="DFCEC3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166</Words>
  <Application>Microsoft Office PowerPoint</Application>
  <PresentationFormat>Presentación en pantalla (16:9)</PresentationFormat>
  <Paragraphs>59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Poppins</vt:lpstr>
      <vt:lpstr>Poppins Light</vt:lpstr>
      <vt:lpstr>Cymbeline template</vt:lpstr>
      <vt:lpstr>Presentación de PowerPoint</vt:lpstr>
      <vt:lpstr>CONOCE A NUESTRO EQUIPO</vt:lpstr>
      <vt:lpstr>Problema</vt:lpstr>
      <vt:lpstr>Presentación de PowerPoint</vt:lpstr>
      <vt:lpstr>Presentación de PowerPoint</vt:lpstr>
      <vt:lpstr>Presentación de PowerPoint</vt:lpstr>
      <vt:lpstr>Metas de negocio</vt:lpstr>
      <vt:lpstr>Presentación de PowerPoint</vt:lpstr>
      <vt:lpstr>Tecnologías </vt:lpstr>
      <vt:lpstr>Presentación de PowerPoint</vt:lpstr>
      <vt:lpstr>Modelo Relacional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sebastian guzman</dc:creator>
  <cp:lastModifiedBy>ACER</cp:lastModifiedBy>
  <cp:revision>5</cp:revision>
  <dcterms:modified xsi:type="dcterms:W3CDTF">2023-06-16T15:17:49Z</dcterms:modified>
</cp:coreProperties>
</file>