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8" r:id="rId4"/>
    <p:sldId id="284" r:id="rId5"/>
    <p:sldId id="258" r:id="rId6"/>
    <p:sldId id="285" r:id="rId7"/>
    <p:sldId id="259" r:id="rId8"/>
    <p:sldId id="260" r:id="rId9"/>
    <p:sldId id="261" r:id="rId10"/>
    <p:sldId id="262" r:id="rId11"/>
    <p:sldId id="263" r:id="rId12"/>
    <p:sldId id="279" r:id="rId13"/>
    <p:sldId id="280" r:id="rId14"/>
    <p:sldId id="282" r:id="rId15"/>
    <p:sldId id="281" r:id="rId16"/>
    <p:sldId id="283" r:id="rId17"/>
    <p:sldId id="264" r:id="rId18"/>
    <p:sldId id="265" r:id="rId19"/>
    <p:sldId id="266" r:id="rId20"/>
    <p:sldId id="267" r:id="rId21"/>
    <p:sldId id="268" r:id="rId22"/>
    <p:sldId id="275" r:id="rId23"/>
    <p:sldId id="269" r:id="rId24"/>
    <p:sldId id="271" r:id="rId25"/>
    <p:sldId id="270" r:id="rId26"/>
    <p:sldId id="272" r:id="rId27"/>
    <p:sldId id="273" r:id="rId28"/>
    <p:sldId id="276" r:id="rId29"/>
    <p:sldId id="286" r:id="rId30"/>
    <p:sldId id="277" r:id="rId31"/>
    <p:sldId id="287" r:id="rId32"/>
    <p:sldId id="27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usammenfassungsabschnitt" id="{42DFB9EA-C5FE-49A5-8F93-443E190195A0}">
          <p14:sldIdLst/>
        </p14:section>
        <p14:section name="Abschnitt 1" id="{5CA88F97-3AB7-412F-9D2F-DBA1108288D6}">
          <p14:sldIdLst>
            <p14:sldId id="256"/>
            <p14:sldId id="257"/>
            <p14:sldId id="288"/>
            <p14:sldId id="284"/>
            <p14:sldId id="258"/>
            <p14:sldId id="285"/>
            <p14:sldId id="259"/>
            <p14:sldId id="260"/>
            <p14:sldId id="261"/>
            <p14:sldId id="262"/>
            <p14:sldId id="263"/>
            <p14:sldId id="279"/>
            <p14:sldId id="280"/>
            <p14:sldId id="282"/>
            <p14:sldId id="281"/>
            <p14:sldId id="283"/>
            <p14:sldId id="264"/>
            <p14:sldId id="265"/>
            <p14:sldId id="266"/>
            <p14:sldId id="267"/>
            <p14:sldId id="268"/>
            <p14:sldId id="275"/>
            <p14:sldId id="269"/>
            <p14:sldId id="271"/>
            <p14:sldId id="270"/>
            <p14:sldId id="272"/>
            <p14:sldId id="273"/>
            <p14:sldId id="276"/>
            <p14:sldId id="286"/>
            <p14:sldId id="277"/>
            <p14:sldId id="28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D5BD-0B94-4BF8-B6FA-E5D0789A3E6F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81C16-66D3-48E6-AE70-B5D881A9F3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7E148E-836B-446A-9E62-FAD4BBC8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26" y="3474768"/>
            <a:ext cx="1486174" cy="4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C1157-28F3-4591-9A68-1C6831EE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D962F3-0246-4E53-BB8B-91B2CF5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09468-AB64-4F9A-AD8E-E7F70E5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225D1-D6B7-4FC1-8D90-EE91E149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0EED-F38C-4E9C-9DB5-E8E9143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4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1176B-961D-4DE2-B973-4BC19D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2B65D-42A8-4EDB-90CB-ABC6E71A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4EA27-EC13-4FCC-8D46-92484561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7BF2F-C28F-45E0-BB63-0F48B42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9F98B-78AA-4D7E-A189-EF3FB09C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F6E90-AD2B-46EE-BA81-BB611F03A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CFD3C-2C19-44DA-8D58-DD55DC11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63236-A30D-406B-9DB8-0E302B41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593C4-1A73-48C4-8DC2-91339D2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8E8B3-6F49-4217-B9FA-3F3920C2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34393-56E9-4478-A816-396511C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2E65B-9AB4-47DF-BC79-7240B176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D5B14-9D28-4C14-9239-5971532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CF5E6-30BB-4CB9-BE41-988041A9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66A18-60BC-4F12-83BA-5B60567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7B33439-2C85-454E-A2AB-FBD23F9D8D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34" y="419491"/>
            <a:ext cx="1889166" cy="6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22B52-F003-4F34-AED7-1952BF7C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3422A-7242-425D-ABB0-26713AB0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DD5BF-8E02-4DA7-912B-1B40F365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062A2-C167-4218-B207-BE4F119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3A59-EDE5-4A0B-ADC4-AF3B169C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3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05A35-CAE2-4077-81FB-83B5F6F6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EED29-0AA8-487E-A5A3-DA58E9533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AFC85-6EEC-4323-9D85-2ED85EAB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11DBDE-4C9B-439D-950A-2CEA7412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EE0E9C-1303-4FE9-9D8C-D81F091E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0D898-1B0F-4CD6-ABFF-B0FB928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6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B696F-A03A-41B2-A68F-B45EEC44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7596C-937A-47EC-AF9E-C404498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4B713-F276-470C-808F-C6CC4A45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1F85D8-5253-492F-87E1-B078A56D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3ADB6E-8ED3-4F79-9AD8-9431C7FA7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04FA8B-1198-4ECF-B72B-D97B610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C5AF39-5234-49D7-85C2-390D454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1EA983-2CF7-4699-BAFD-DB298FA8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86947-AB98-4D0E-BA0E-43098B0E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261F78-40D2-4130-A7E9-EE00FA60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04FA2-8BC9-4144-99A8-9DB465DA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09617E-7EE9-44BA-BC1C-86F340DE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022684-F92B-496C-901E-18B0DB96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492F4C-5968-40F1-BF75-337EAE7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0E8CAA-0585-4E13-95D6-168C26A4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1668-E6C9-47D2-A2ED-A6963DF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77671-6033-4C54-BC1A-A5C1FB57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7F1967-9CA6-4452-A357-BA19BEF2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A5C52-706B-4E4C-BD80-4FE52E4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CC9F43-35E2-4715-834E-8295CE93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2C5EB-62A2-494A-856A-F360F10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2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90AE6-A4B6-41CE-8B5B-5709DCB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B3BCCD-E627-4C82-BE90-96B046BB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066EF5-0221-46C0-8E75-CC11F51E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933C9-FA2C-4EEC-99C2-E1E1A4EA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40F2E-E3CD-4B6A-A6B8-DCC005A9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4CFBD-CEFA-47D2-8341-A877FC09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DD5246-9A0D-4D60-87C2-79BCB246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2BF57-ED4B-4911-8EA0-35724AB5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92FE3-D770-4C69-8CE0-CA71278B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7E33-9CDE-43FA-BB89-F3815FB936F4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19435-617B-4CA4-812B-D8E543EC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FE591-F1E4-414B-9D94-8321AA58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2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603ED4-EF08-41DE-B745-734E30E5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94" y="2215138"/>
            <a:ext cx="6345811" cy="20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6CF6-EC45-4ECB-BBF3-C6367B4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4D9E27-97E8-43AA-90D5-61921DD4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515966"/>
            <a:ext cx="4175948" cy="182606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611708-95EE-4A7A-8DA2-8E0ADB99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4158"/>
            <a:ext cx="6247269" cy="2859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23DC201-33C1-4B90-B80C-3630CDEF79CD}"/>
              </a:ext>
            </a:extLst>
          </p:cNvPr>
          <p:cNvSpPr txBox="1"/>
          <p:nvPr/>
        </p:nvSpPr>
        <p:spPr>
          <a:xfrm>
            <a:off x="796636" y="2010222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</a:t>
            </a:r>
            <a:r>
              <a:rPr lang="de-DE" dirty="0" err="1"/>
              <a:t>nav</a:t>
            </a:r>
            <a:r>
              <a:rPr lang="de-DE" dirty="0"/>
              <a:t>-</a:t>
            </a:r>
            <a:r>
              <a:rPr lang="de-DE" dirty="0" err="1"/>
              <a:t>component.ts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1B8E4D-F600-4D9B-856F-57D1A9869642}"/>
              </a:ext>
            </a:extLst>
          </p:cNvPr>
          <p:cNvSpPr txBox="1"/>
          <p:nvPr/>
        </p:nvSpPr>
        <p:spPr>
          <a:xfrm>
            <a:off x="838200" y="4899885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main-nav-component.html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3F36E9-C435-43D7-990E-AD516F42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22" y="2208965"/>
            <a:ext cx="3590925" cy="5238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768EE4-5C97-4F43-ABF7-F36FA8102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322" y="3251117"/>
            <a:ext cx="3552825" cy="533400"/>
          </a:xfrm>
          <a:prstGeom prst="rect">
            <a:avLst/>
          </a:prstGeom>
        </p:spPr>
      </p:pic>
      <p:pic>
        <p:nvPicPr>
          <p:cNvPr id="10" name="Grafik 9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31DB9F84-9D28-4208-85BD-250A7FC715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71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D07D-267C-422E-A0C9-39BB0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Startseite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247113-59AE-4D6C-BDDE-AE2DA220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55" y="1690686"/>
            <a:ext cx="1846934" cy="4020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58674F-91E2-4169-B12C-CA3EAA5D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94" y="1633536"/>
            <a:ext cx="1849212" cy="4020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66F1C1-6D73-4607-ACBE-05ED34D92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811" y="1690686"/>
            <a:ext cx="1854169" cy="4020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5E95F3A-D410-4B3B-846C-B8B27A9F206F}"/>
              </a:ext>
            </a:extLst>
          </p:cNvPr>
          <p:cNvSpPr txBox="1"/>
          <p:nvPr/>
        </p:nvSpPr>
        <p:spPr>
          <a:xfrm>
            <a:off x="1735255" y="5816599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Login-Screen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EA7790-1727-4DA7-9699-456BB96165DA}"/>
              </a:ext>
            </a:extLst>
          </p:cNvPr>
          <p:cNvSpPr txBox="1"/>
          <p:nvPr/>
        </p:nvSpPr>
        <p:spPr>
          <a:xfrm>
            <a:off x="5173672" y="5816600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Startseite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D50A3A-E837-4F48-B17A-BFE7D4AEF174}"/>
              </a:ext>
            </a:extLst>
          </p:cNvPr>
          <p:cNvSpPr txBox="1"/>
          <p:nvPr/>
        </p:nvSpPr>
        <p:spPr>
          <a:xfrm>
            <a:off x="8609811" y="5822950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28978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DC085-BD93-4F05-8C26-8C9ADCF6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Thema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C2D579-6989-4575-B767-EB2BAC7F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84" y="1846015"/>
            <a:ext cx="1729068" cy="3740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B1B702B-07BF-4EEA-B47C-08AF5F6B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66" y="1846015"/>
            <a:ext cx="1729068" cy="377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CD59B6-ACD2-44DB-9B2C-F501E708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009" y="1846015"/>
            <a:ext cx="1721950" cy="374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068A874-4990-433C-A56E-4F2F47FB4324}"/>
              </a:ext>
            </a:extLst>
          </p:cNvPr>
          <p:cNvSpPr txBox="1"/>
          <p:nvPr/>
        </p:nvSpPr>
        <p:spPr>
          <a:xfrm>
            <a:off x="1832984" y="5695950"/>
            <a:ext cx="172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Thema hinzufügen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C267F5-69B9-4F0C-A414-29F3FAD2E285}"/>
              </a:ext>
            </a:extLst>
          </p:cNvPr>
          <p:cNvSpPr txBox="1"/>
          <p:nvPr/>
        </p:nvSpPr>
        <p:spPr>
          <a:xfrm>
            <a:off x="5158316" y="5695950"/>
            <a:ext cx="1875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Kombination mehrerer Tags</a:t>
            </a:r>
          </a:p>
          <a:p>
            <a:pPr algn="ctr"/>
            <a:r>
              <a:rPr lang="de-DE" sz="1400" dirty="0"/>
              <a:t>(z.B. Fach und Prof)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9976D0-42FC-4C88-BF8E-3D3D400C1FD6}"/>
              </a:ext>
            </a:extLst>
          </p:cNvPr>
          <p:cNvSpPr/>
          <p:nvPr/>
        </p:nvSpPr>
        <p:spPr>
          <a:xfrm>
            <a:off x="8124911" y="5742117"/>
            <a:ext cx="2510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Auto-</a:t>
            </a:r>
            <a:r>
              <a:rPr lang="de-DE" sz="1400" dirty="0" err="1"/>
              <a:t>Completion</a:t>
            </a:r>
            <a:r>
              <a:rPr lang="de-DE" sz="1400" dirty="0"/>
              <a:t> mit bereit bestehenden Tags</a:t>
            </a:r>
          </a:p>
        </p:txBody>
      </p:sp>
    </p:spTree>
    <p:extLst>
      <p:ext uri="{BB962C8B-B14F-4D97-AF65-F5344CB8AC3E}">
        <p14:creationId xmlns:p14="http://schemas.microsoft.com/office/powerpoint/2010/main" val="264998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91CBB-9319-46D6-9DC6-17DD222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Thema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9F9B39-93F7-4F13-B49E-FCD5BD62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06" y="1690688"/>
            <a:ext cx="1820896" cy="3963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F43E14-78D0-484B-81E5-FFEEFF86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11" y="1629568"/>
            <a:ext cx="1825778" cy="3963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6EC99EF-C110-4158-A461-08765AFCD03D}"/>
              </a:ext>
            </a:extLst>
          </p:cNvPr>
          <p:cNvSpPr/>
          <p:nvPr/>
        </p:nvSpPr>
        <p:spPr>
          <a:xfrm>
            <a:off x="1213596" y="5785531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Themenübersicht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B25942-F836-47D2-AFE4-C9661B0648E9}"/>
              </a:ext>
            </a:extLst>
          </p:cNvPr>
          <p:cNvSpPr/>
          <p:nvPr/>
        </p:nvSpPr>
        <p:spPr>
          <a:xfrm>
            <a:off x="5003800" y="5785532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Themenübersicht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8F46FB-F0D3-4597-B2B2-F41587DE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197" y="1629568"/>
            <a:ext cx="1760013" cy="3841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7F6859F-1F81-469A-A317-95E6BCF08227}"/>
              </a:ext>
            </a:extLst>
          </p:cNvPr>
          <p:cNvSpPr/>
          <p:nvPr/>
        </p:nvSpPr>
        <p:spPr>
          <a:xfrm>
            <a:off x="8794004" y="5785531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Statistik des Themas</a:t>
            </a:r>
          </a:p>
        </p:txBody>
      </p:sp>
    </p:spTree>
    <p:extLst>
      <p:ext uri="{BB962C8B-B14F-4D97-AF65-F5344CB8AC3E}">
        <p14:creationId xmlns:p14="http://schemas.microsoft.com/office/powerpoint/2010/main" val="376085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6E60-3CF2-4878-B85F-D720BA6C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Lernen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B31382A-B3E7-4DB2-9F71-5D6D5F8C3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160" y="1672831"/>
            <a:ext cx="1883240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7D18DE-DAE6-4DA3-8886-CC86DFF8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14" y="1672832"/>
            <a:ext cx="1892972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7DE299-A909-4B92-AD7E-E8E0512A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15" y="1672832"/>
            <a:ext cx="1900772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7C9C5F2-35AB-4CF3-90C7-E83BE91E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000" y="1690688"/>
            <a:ext cx="1905840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611A5E3-DE01-42AB-92CF-5B67629D0613}"/>
              </a:ext>
            </a:extLst>
          </p:cNvPr>
          <p:cNvSpPr/>
          <p:nvPr/>
        </p:nvSpPr>
        <p:spPr>
          <a:xfrm>
            <a:off x="712580" y="5809053"/>
            <a:ext cx="218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Default-Frage, falls es für ein Thema keine Fragen gibt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7116F0-092F-45B3-8143-73F45CD0EADA}"/>
              </a:ext>
            </a:extLst>
          </p:cNvPr>
          <p:cNvSpPr/>
          <p:nvPr/>
        </p:nvSpPr>
        <p:spPr>
          <a:xfrm>
            <a:off x="3607315" y="5838110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Normale Frage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0166AD1-1E2F-46E3-AB3B-1872413156C5}"/>
              </a:ext>
            </a:extLst>
          </p:cNvPr>
          <p:cNvSpPr/>
          <p:nvPr/>
        </p:nvSpPr>
        <p:spPr>
          <a:xfrm>
            <a:off x="6351301" y="5800432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Antwort anzeigen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BCE14A-5870-41DB-B002-2FF291C533DF}"/>
              </a:ext>
            </a:extLst>
          </p:cNvPr>
          <p:cNvSpPr/>
          <p:nvPr/>
        </p:nvSpPr>
        <p:spPr>
          <a:xfrm>
            <a:off x="9283720" y="5838110"/>
            <a:ext cx="218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Selbstevaluation nach Beantworten der Frage</a:t>
            </a:r>
          </a:p>
        </p:txBody>
      </p:sp>
    </p:spTree>
    <p:extLst>
      <p:ext uri="{BB962C8B-B14F-4D97-AF65-F5344CB8AC3E}">
        <p14:creationId xmlns:p14="http://schemas.microsoft.com/office/powerpoint/2010/main" val="108694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D6DC-9FA5-4500-AEA1-83789870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Fragen erstellen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FB2E74-B4AE-4AB8-B3B9-08C893A6F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569" y="1690688"/>
            <a:ext cx="200086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EEE164A-D55E-4D6B-BDB7-C865587E13DA}"/>
              </a:ext>
            </a:extLst>
          </p:cNvPr>
          <p:cNvSpPr/>
          <p:nvPr/>
        </p:nvSpPr>
        <p:spPr>
          <a:xfrm>
            <a:off x="5003800" y="6090335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Fragen erstellen</a:t>
            </a:r>
          </a:p>
        </p:txBody>
      </p:sp>
    </p:spTree>
    <p:extLst>
      <p:ext uri="{BB962C8B-B14F-4D97-AF65-F5344CB8AC3E}">
        <p14:creationId xmlns:p14="http://schemas.microsoft.com/office/powerpoint/2010/main" val="28251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E222A-7D02-4CA5-9913-B6BCC917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Antworten evaluieren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A54C1C-25E0-4F56-B730-F7BB582E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89" y="1468438"/>
            <a:ext cx="1939221" cy="4232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24E1BDB-6DAA-419B-8CCE-9445A6DAF01E}"/>
              </a:ext>
            </a:extLst>
          </p:cNvPr>
          <p:cNvSpPr/>
          <p:nvPr/>
        </p:nvSpPr>
        <p:spPr>
          <a:xfrm>
            <a:off x="5003799" y="5852755"/>
            <a:ext cx="218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Antworten evaluieren</a:t>
            </a:r>
          </a:p>
          <a:p>
            <a:pPr algn="ctr"/>
            <a:r>
              <a:rPr lang="de-DE" sz="1400" dirty="0"/>
              <a:t>(eigene Antworten ausgeschlossen)</a:t>
            </a:r>
          </a:p>
        </p:txBody>
      </p:sp>
    </p:spTree>
    <p:extLst>
      <p:ext uri="{BB962C8B-B14F-4D97-AF65-F5344CB8AC3E}">
        <p14:creationId xmlns:p14="http://schemas.microsoft.com/office/powerpoint/2010/main" val="331420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8622E-27AE-4D54-A8FE-A0A9B39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B8633-8CC8-4639-9160-8BCA17E5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documentorientierte</a:t>
            </a:r>
            <a:r>
              <a:rPr lang="de-DE" dirty="0"/>
              <a:t> NoSQL Datenbank</a:t>
            </a:r>
          </a:p>
          <a:p>
            <a:pPr lvl="1"/>
            <a:r>
              <a:rPr lang="de-DE" dirty="0"/>
              <a:t>Objekte werden als BSON gespeichert (</a:t>
            </a:r>
            <a:r>
              <a:rPr lang="de-DE" dirty="0" err="1"/>
              <a:t>binary</a:t>
            </a:r>
            <a:r>
              <a:rPr lang="de-DE" dirty="0"/>
              <a:t> JSON)</a:t>
            </a:r>
          </a:p>
          <a:p>
            <a:pPr lvl="1"/>
            <a:r>
              <a:rPr lang="de-DE" dirty="0"/>
              <a:t>Collections symbolisieren Tabellen</a:t>
            </a:r>
          </a:p>
          <a:p>
            <a:r>
              <a:rPr lang="de-DE" dirty="0"/>
              <a:t>Flexibles Datenformat </a:t>
            </a:r>
          </a:p>
          <a:p>
            <a:pPr lvl="1"/>
            <a:r>
              <a:rPr lang="de-DE" dirty="0"/>
              <a:t>Vorsicht: nicht zwingend einheitlich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47107A-24B7-47E2-A8F7-1C924694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5" y="5024155"/>
            <a:ext cx="5189055" cy="733236"/>
          </a:xfrm>
          <a:prstGeom prst="rect">
            <a:avLst/>
          </a:prstGeom>
        </p:spPr>
      </p:pic>
      <p:pic>
        <p:nvPicPr>
          <p:cNvPr id="6" name="Grafik 5" descr="Ein Bild, das Schild, Straße enthält.&#10;&#10;Automatisch generierte Beschreibung">
            <a:extLst>
              <a:ext uri="{FF2B5EF4-FFF2-40B4-BE49-F238E27FC236}">
                <a16:creationId xmlns:a16="http://schemas.microsoft.com/office/drawing/2014/main" id="{831E9A4B-F743-4DB8-B40E-35EA3EBF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68" y="533120"/>
            <a:ext cx="865374" cy="8653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87CD9A-90C6-4B60-B5A3-09B7AF410F5B}"/>
              </a:ext>
            </a:extLst>
          </p:cNvPr>
          <p:cNvSpPr txBox="1"/>
          <p:nvPr/>
        </p:nvSpPr>
        <p:spPr>
          <a:xfrm>
            <a:off x="906945" y="4525824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Collection „</a:t>
            </a:r>
            <a:r>
              <a:rPr lang="de-DE" dirty="0" err="1"/>
              <a:t>users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9660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DD2D8-9BF5-483D-B922-3FB716E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PyMongo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4BE34-3E32-42B1-BDD1-69F66AB1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Python-Client für MongoDB</a:t>
            </a:r>
          </a:p>
          <a:p>
            <a:r>
              <a:rPr lang="de-DE" dirty="0"/>
              <a:t>Python-</a:t>
            </a:r>
            <a:r>
              <a:rPr lang="de-DE" dirty="0" err="1"/>
              <a:t>Dict</a:t>
            </a:r>
            <a:r>
              <a:rPr lang="de-DE" dirty="0"/>
              <a:t> kann meistens 1:1 eingefügt werden</a:t>
            </a:r>
          </a:p>
          <a:p>
            <a:r>
              <a:rPr lang="de-DE" dirty="0"/>
              <a:t>Einfügen mit </a:t>
            </a:r>
            <a:r>
              <a:rPr lang="de-DE" dirty="0" err="1"/>
              <a:t>collection.insert</a:t>
            </a:r>
            <a:r>
              <a:rPr lang="de-DE" dirty="0"/>
              <a:t>(</a:t>
            </a:r>
            <a:r>
              <a:rPr lang="de-DE" dirty="0" err="1"/>
              <a:t>dict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Updaten mit </a:t>
            </a:r>
            <a:r>
              <a:rPr lang="de-DE" dirty="0" err="1"/>
              <a:t>collection.update</a:t>
            </a:r>
            <a:r>
              <a:rPr lang="de-DE" dirty="0"/>
              <a:t>({&lt;</a:t>
            </a:r>
            <a:r>
              <a:rPr lang="de-DE" dirty="0" err="1"/>
              <a:t>filter</a:t>
            </a:r>
            <a:r>
              <a:rPr lang="de-DE" dirty="0"/>
              <a:t>&gt;},{&lt;</a:t>
            </a:r>
            <a:r>
              <a:rPr lang="de-DE" dirty="0" err="1"/>
              <a:t>field</a:t>
            </a:r>
            <a:r>
              <a:rPr lang="de-DE" dirty="0"/>
              <a:t>&gt;})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13B2FE-C157-4E0B-A500-CEC9A271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62" y="3428999"/>
            <a:ext cx="3998450" cy="2879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61E24A-3F9E-480F-8F7B-EB528DBA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62" y="4461194"/>
            <a:ext cx="7286625" cy="3238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C2DB9E-BFE9-4ED4-8FB7-3DBF61906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681037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1F22-F9E9-4B87-96E3-705F97D0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PyMongo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ACC3A-BF5D-48DF-9255-8942F43A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Abfragen mit unterschiedlichen Methoden und Operatoren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19E97F-2710-4D3F-A623-1A779903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7313"/>
            <a:ext cx="4434444" cy="2415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886A935-B240-470A-A71A-C2DA292B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3771"/>
            <a:ext cx="3163784" cy="13661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94AC3B-3261-42EB-99C1-B2F346B5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90405"/>
            <a:ext cx="4677888" cy="96527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1B3A4D5-3566-4BC0-8801-89FF83ABECDB}"/>
              </a:ext>
            </a:extLst>
          </p:cNvPr>
          <p:cNvSpPr/>
          <p:nvPr/>
        </p:nvSpPr>
        <p:spPr>
          <a:xfrm>
            <a:off x="5921335" y="2668312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ED63647-9D2D-43DA-8C7F-DE37CF4FE34B}"/>
              </a:ext>
            </a:extLst>
          </p:cNvPr>
          <p:cNvSpPr/>
          <p:nvPr/>
        </p:nvSpPr>
        <p:spPr>
          <a:xfrm>
            <a:off x="5921335" y="4122396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B11DA9E-1791-4216-A09B-ABEF506D3F65}"/>
              </a:ext>
            </a:extLst>
          </p:cNvPr>
          <p:cNvSpPr/>
          <p:nvPr/>
        </p:nvSpPr>
        <p:spPr>
          <a:xfrm>
            <a:off x="5921335" y="5467345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6AF9169-36AE-475E-94DE-633A68E89F2E}"/>
              </a:ext>
            </a:extLst>
          </p:cNvPr>
          <p:cNvSpPr txBox="1"/>
          <p:nvPr/>
        </p:nvSpPr>
        <p:spPr>
          <a:xfrm>
            <a:off x="7401795" y="2304436"/>
            <a:ext cx="3544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collection.find</a:t>
            </a:r>
            <a:r>
              <a:rPr lang="de-DE" dirty="0"/>
              <a:t>(&lt;</a:t>
            </a:r>
            <a:r>
              <a:rPr lang="de-DE" dirty="0" err="1"/>
              <a:t>filter</a:t>
            </a:r>
            <a:r>
              <a:rPr lang="de-DE" dirty="0"/>
              <a:t>&gt;)</a:t>
            </a:r>
          </a:p>
          <a:p>
            <a:r>
              <a:rPr lang="de-DE" dirty="0"/>
              <a:t>-&gt; gibt ALLE </a:t>
            </a:r>
            <a:r>
              <a:rPr lang="de-DE" dirty="0" err="1"/>
              <a:t>Objecte</a:t>
            </a:r>
            <a:r>
              <a:rPr lang="de-DE" dirty="0"/>
              <a:t> aus der  Collection aus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collection.find_one</a:t>
            </a:r>
            <a:r>
              <a:rPr lang="de-DE" dirty="0"/>
              <a:t>(&lt;</a:t>
            </a:r>
            <a:r>
              <a:rPr lang="de-DE" dirty="0" err="1"/>
              <a:t>filter</a:t>
            </a:r>
            <a:r>
              <a:rPr lang="de-DE" dirty="0"/>
              <a:t>&gt;)</a:t>
            </a:r>
          </a:p>
          <a:p>
            <a:r>
              <a:rPr lang="de-DE" dirty="0"/>
              <a:t>-&gt; gibt 1 </a:t>
            </a:r>
            <a:r>
              <a:rPr lang="de-DE" dirty="0" err="1"/>
              <a:t>Object</a:t>
            </a:r>
            <a:r>
              <a:rPr lang="de-DE" dirty="0"/>
              <a:t> oder ‘‘None“ 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collection.aggregate</a:t>
            </a:r>
            <a:r>
              <a:rPr lang="de-DE" dirty="0"/>
              <a:t>() </a:t>
            </a:r>
          </a:p>
          <a:p>
            <a:r>
              <a:rPr lang="de-DE" dirty="0"/>
              <a:t>-&gt; hat speziellere Operatoren</a:t>
            </a:r>
          </a:p>
          <a:p>
            <a:r>
              <a:rPr lang="de-DE" dirty="0"/>
              <a:t>-&gt;{‘‘$sample‘‘:{‘size‘:1}} sorgt dafür das ein zufälliges </a:t>
            </a:r>
            <a:r>
              <a:rPr lang="de-DE" dirty="0" err="1"/>
              <a:t>Object</a:t>
            </a:r>
            <a:r>
              <a:rPr lang="de-DE" dirty="0"/>
              <a:t> ausgegeben wird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313FDF-7C7F-492A-87AD-FA50B47E0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681037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2A98-E628-4B7B-9B10-952C9B57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ABB0E-8935-4D8A-B739-27CCD77E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Wer sind wir?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Was ist Alias?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Frontend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Backend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Correctness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Fragen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Erfahrungen und </a:t>
            </a:r>
            <a:r>
              <a:rPr lang="de-DE" dirty="0" err="1"/>
              <a:t>Learnings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71108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7745-372D-49E4-BF09-2A32DE0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0F40D-B3CB-4BFD-BF87-7D759A05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538" cy="4351338"/>
          </a:xfrm>
        </p:spPr>
        <p:txBody>
          <a:bodyPr/>
          <a:lstStyle/>
          <a:p>
            <a:r>
              <a:rPr lang="de-DE" dirty="0" err="1"/>
              <a:t>Flask</a:t>
            </a:r>
            <a:r>
              <a:rPr lang="de-DE" dirty="0"/>
              <a:t> ist ein Webframework für WSGI (Web Service Gateway Interface)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CDF388-2E2A-4FDE-99A1-10C7DA42BC43}"/>
              </a:ext>
            </a:extLst>
          </p:cNvPr>
          <p:cNvSpPr txBox="1"/>
          <p:nvPr/>
        </p:nvSpPr>
        <p:spPr>
          <a:xfrm>
            <a:off x="6481482" y="2420471"/>
            <a:ext cx="41291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Initialisieren der </a:t>
            </a:r>
            <a:r>
              <a:rPr lang="de-DE" dirty="0" err="1"/>
              <a:t>Flask</a:t>
            </a:r>
            <a:r>
              <a:rPr lang="de-DE" dirty="0"/>
              <a:t>-App</a:t>
            </a:r>
          </a:p>
          <a:p>
            <a:endParaRPr lang="de-DE" dirty="0"/>
          </a:p>
          <a:p>
            <a:r>
              <a:rPr lang="de-DE" dirty="0"/>
              <a:t>Zeile 7: @</a:t>
            </a:r>
            <a:r>
              <a:rPr lang="de-DE" dirty="0" err="1"/>
              <a:t>app.route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einer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Starten des </a:t>
            </a:r>
            <a:r>
              <a:rPr lang="de-DE" dirty="0" err="1"/>
              <a:t>Flask</a:t>
            </a:r>
            <a:r>
              <a:rPr lang="de-DE" dirty="0"/>
              <a:t>-Development Server</a:t>
            </a:r>
          </a:p>
          <a:p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Flask</a:t>
            </a:r>
            <a:r>
              <a:rPr lang="de-DE" dirty="0"/>
              <a:t>-</a:t>
            </a:r>
            <a:r>
              <a:rPr lang="de-DE" dirty="0" err="1"/>
              <a:t>Dev</a:t>
            </a:r>
            <a:r>
              <a:rPr lang="de-DE" dirty="0"/>
              <a:t>-Server sollte nicht produktiv genutzt werden, deshalb:</a:t>
            </a:r>
          </a:p>
          <a:p>
            <a:r>
              <a:rPr lang="de-DE" dirty="0"/>
              <a:t>Zeile 2 &amp; Zeile 17: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waitress.serve</a:t>
            </a:r>
            <a:r>
              <a:rPr lang="de-DE" dirty="0"/>
              <a:t>() als Produktions-Server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2031FB-BD46-4D27-AADB-F5EB86FF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2" y="2535381"/>
            <a:ext cx="4539701" cy="34418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42561B-2AD6-4407-80E5-523C3626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4" b="28333"/>
          <a:stretch/>
        </p:blipFill>
        <p:spPr>
          <a:xfrm>
            <a:off x="4726938" y="570798"/>
            <a:ext cx="869212" cy="8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36499-981B-4442-9481-219A2C58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Correctness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648DF8-35DA-48DC-AEB6-6D6935EE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758684"/>
            <a:ext cx="1506134" cy="53844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DF84D00-04FD-4587-9FEE-2EEC05F287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spaCy</a:t>
            </a:r>
            <a:r>
              <a:rPr lang="de-DE" dirty="0"/>
              <a:t> ist eine Python-Library für NLP</a:t>
            </a:r>
          </a:p>
          <a:p>
            <a:r>
              <a:rPr lang="de-DE" dirty="0"/>
              <a:t>Vortrainierte Modelle</a:t>
            </a:r>
          </a:p>
          <a:p>
            <a:r>
              <a:rPr lang="de-DE" dirty="0"/>
              <a:t>Für Deutsch: recht eingeschränkt</a:t>
            </a:r>
          </a:p>
          <a:p>
            <a:pPr lvl="1"/>
            <a:r>
              <a:rPr lang="de-DE" dirty="0"/>
              <a:t>Vor kurzer Zeit: Release eines “großen“ News Sprachpaket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CC703A-24C4-4F69-8C8E-CFCE01FA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1851"/>
            <a:ext cx="4105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36499-981B-4442-9481-219A2C58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Correctness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648DF8-35DA-48DC-AEB6-6D6935EE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758684"/>
            <a:ext cx="1506134" cy="53844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DF84D00-04FD-4587-9FEE-2EEC05F287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C46485-F3CF-4A64-882B-9E574C16870F}"/>
              </a:ext>
            </a:extLst>
          </p:cNvPr>
          <p:cNvSpPr txBox="1"/>
          <p:nvPr/>
        </p:nvSpPr>
        <p:spPr>
          <a:xfrm>
            <a:off x="4760455" y="1474060"/>
            <a:ext cx="6947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Zeile 36: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Text wird zu Tokens umgewandelt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40-41: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Synonyme werden ersetzt (synonyme werden aus einem </a:t>
            </a:r>
            <a:r>
              <a:rPr lang="de-DE" sz="1600" dirty="0" err="1"/>
              <a:t>Dict</a:t>
            </a:r>
            <a:r>
              <a:rPr lang="de-DE" sz="1600" dirty="0"/>
              <a:t> gelesen)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44-45: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Stop</a:t>
            </a:r>
            <a:r>
              <a:rPr lang="de-DE" sz="1600" dirty="0"/>
              <a:t>-Words werden gefiltert (Wörter ohne wirkliche Bedeutung, Füllwörter)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47-48: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Pronomen werden gefiltert (meistens kaum Relevanz für die Bedeutung eines Texts)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Wortstamm wird ermittelt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30: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Gleichheit in Prozent wird ermittelt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A6A5BA-6B38-4A4A-B722-60495DC0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0" y="1548344"/>
            <a:ext cx="3286925" cy="39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2A75A-517A-49FC-9DFE-880D13A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B634A-C420-4BC8-9E3D-3A9865E5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bietet die Möglichkeit Container laufen zu lassen</a:t>
            </a:r>
          </a:p>
          <a:p>
            <a:r>
              <a:rPr lang="de-DE" dirty="0"/>
              <a:t>Applikationen laufen isoliert (Write </a:t>
            </a:r>
            <a:r>
              <a:rPr lang="de-DE" dirty="0" err="1"/>
              <a:t>once</a:t>
            </a:r>
            <a:r>
              <a:rPr lang="de-DE" dirty="0"/>
              <a:t> –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5CABE4-FD28-4D7A-8FB0-BCA068EB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E03BE3-B671-4BDC-B5A1-A21F6740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80" y="3254197"/>
            <a:ext cx="6084796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2A75A-517A-49FC-9DFE-880D13A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57867C-0822-4598-AC7E-51E5F8AC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858"/>
            <a:ext cx="5021414" cy="3294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900941-8EC9-4262-A805-17873677D4D9}"/>
              </a:ext>
            </a:extLst>
          </p:cNvPr>
          <p:cNvSpPr txBox="1"/>
          <p:nvPr/>
        </p:nvSpPr>
        <p:spPr>
          <a:xfrm>
            <a:off x="838200" y="1955804"/>
            <a:ext cx="20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F7551C-F3A8-4AF7-9451-BB5E346C96C7}"/>
              </a:ext>
            </a:extLst>
          </p:cNvPr>
          <p:cNvSpPr txBox="1"/>
          <p:nvPr/>
        </p:nvSpPr>
        <p:spPr>
          <a:xfrm>
            <a:off x="6736976" y="1889312"/>
            <a:ext cx="47400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Baseimage</a:t>
            </a:r>
            <a:r>
              <a:rPr lang="de-DE" dirty="0"/>
              <a:t> von Docker-Hub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3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soll gemacht werden ? Meisten z.B. kopieren von Dateien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16 &amp; 17: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soll der Container bzw. die </a:t>
            </a:r>
            <a:r>
              <a:rPr lang="de-DE" dirty="0" err="1"/>
              <a:t>Apllikation</a:t>
            </a:r>
            <a:r>
              <a:rPr lang="de-DE" dirty="0"/>
              <a:t> die im Container läuft gestartet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Docker-Container muss vor dem starten gebaut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&lt;</a:t>
            </a:r>
            <a:r>
              <a:rPr lang="de-DE" dirty="0" err="1"/>
              <a:t>containername</a:t>
            </a:r>
            <a:r>
              <a:rPr lang="de-DE" dirty="0"/>
              <a:t>&gt; --parameter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0E1C2A-9C72-4062-BF83-184FC3CA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C4923-0709-4E63-9C32-24DE59E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E1AB54-15D9-45B9-9CC7-94D08F74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" y="1344704"/>
            <a:ext cx="3671903" cy="51481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DA228E-0C20-4BF4-9B2A-BCBBF576C61A}"/>
              </a:ext>
            </a:extLst>
          </p:cNvPr>
          <p:cNvSpPr txBox="1"/>
          <p:nvPr/>
        </p:nvSpPr>
        <p:spPr>
          <a:xfrm>
            <a:off x="5264524" y="1465729"/>
            <a:ext cx="4719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1- 21: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-Container, welche die Applikation im Voraus ‘‘</a:t>
            </a:r>
            <a:r>
              <a:rPr lang="de-DE" dirty="0" err="1"/>
              <a:t>compiliert</a:t>
            </a:r>
            <a:r>
              <a:rPr lang="de-DE" dirty="0"/>
              <a:t>‘‘ o.ä.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26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Starten der Applikation in einem extra Container ( hier: </a:t>
            </a:r>
            <a:r>
              <a:rPr lang="de-DE" dirty="0" err="1"/>
              <a:t>nginx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DC4F79-12C0-42AA-90AF-36D89586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138F9-A06D-499F-B1EA-9DBD3A3A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– Docker-</a:t>
            </a:r>
            <a:r>
              <a:rPr lang="de-DE" dirty="0" err="1"/>
              <a:t>Compose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3821B4-E01E-4AE1-B44B-E8A77321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820"/>
            <a:ext cx="2937859" cy="45212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FB40EE-DAAC-4FEB-94CE-3326B358853B}"/>
              </a:ext>
            </a:extLst>
          </p:cNvPr>
          <p:cNvSpPr txBox="1"/>
          <p:nvPr/>
        </p:nvSpPr>
        <p:spPr>
          <a:xfrm>
            <a:off x="838200" y="1558488"/>
            <a:ext cx="213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ECE5F4-D2D3-432B-BAF4-629417D41C46}"/>
              </a:ext>
            </a:extLst>
          </p:cNvPr>
          <p:cNvSpPr txBox="1"/>
          <p:nvPr/>
        </p:nvSpPr>
        <p:spPr>
          <a:xfrm>
            <a:off x="4833257" y="1558488"/>
            <a:ext cx="5676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Starten von mehreren Containern gleichzeitig:</a:t>
            </a:r>
          </a:p>
          <a:p>
            <a:endParaRPr lang="de-DE" dirty="0"/>
          </a:p>
          <a:p>
            <a:r>
              <a:rPr lang="de-DE" dirty="0"/>
              <a:t>Zeile 4-9 , Zeile 10-17, Zeile 18-30: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Startet jeweils eigene Container mit Parametern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8-9: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Mounten eines </a:t>
            </a:r>
            <a:r>
              <a:rPr lang="de-DE" dirty="0" err="1"/>
              <a:t>Volumes</a:t>
            </a:r>
            <a:r>
              <a:rPr lang="de-DE" dirty="0"/>
              <a:t> in den Container -&gt; Persistenz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14-15: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Öffnen eines Ports ( Port von außen : Port im Container)</a:t>
            </a:r>
          </a:p>
          <a:p>
            <a:endParaRPr lang="de-DE" dirty="0"/>
          </a:p>
          <a:p>
            <a:r>
              <a:rPr lang="de-DE" dirty="0"/>
              <a:t>Starten mit ‘‘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‘‘</a:t>
            </a:r>
          </a:p>
          <a:p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hood</a:t>
            </a:r>
            <a:r>
              <a:rPr lang="de-DE" dirty="0"/>
              <a:t> laufen dann Docker-Befehle wie: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6D02BD-8690-4AF8-A4D0-2A3C75D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56" y="528161"/>
            <a:ext cx="841562" cy="8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8159D-20D7-4C9D-B7EE-ED2A71A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– </a:t>
            </a:r>
            <a:r>
              <a:rPr lang="de-DE" dirty="0" err="1"/>
              <a:t>nginx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3BA46D-0825-4FB3-A259-0C650151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124"/>
            <a:ext cx="4515289" cy="43097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917737-9A1F-4E1D-9825-EF9312130FB6}"/>
              </a:ext>
            </a:extLst>
          </p:cNvPr>
          <p:cNvSpPr txBox="1"/>
          <p:nvPr/>
        </p:nvSpPr>
        <p:spPr>
          <a:xfrm>
            <a:off x="838200" y="1690688"/>
            <a:ext cx="23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nginx.conf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A94615-3267-409F-A589-B5816CC9EA11}"/>
              </a:ext>
            </a:extLst>
          </p:cNvPr>
          <p:cNvSpPr txBox="1"/>
          <p:nvPr/>
        </p:nvSpPr>
        <p:spPr>
          <a:xfrm>
            <a:off x="6096000" y="1662253"/>
            <a:ext cx="533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nginx</a:t>
            </a:r>
            <a:r>
              <a:rPr lang="de-DE" dirty="0"/>
              <a:t> ist ein Server, der unter anderem als HTTP Server genutzt wird</a:t>
            </a:r>
          </a:p>
          <a:p>
            <a:endParaRPr lang="de-DE" dirty="0"/>
          </a:p>
          <a:p>
            <a:r>
              <a:rPr lang="de-DE" dirty="0"/>
              <a:t>Zeile 1-5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Anfragen auf Port 80 werden umgeleitet </a:t>
            </a:r>
          </a:p>
          <a:p>
            <a:endParaRPr lang="de-DE" dirty="0"/>
          </a:p>
          <a:p>
            <a:r>
              <a:rPr lang="de-DE" dirty="0"/>
              <a:t>Zeile 8-15: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Configurationen</a:t>
            </a:r>
            <a:r>
              <a:rPr lang="de-DE" dirty="0"/>
              <a:t> wie Port und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17-21: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Proxy-</a:t>
            </a:r>
            <a:r>
              <a:rPr lang="de-DE" dirty="0" err="1"/>
              <a:t>Configs</a:t>
            </a:r>
            <a:r>
              <a:rPr lang="de-DE" dirty="0"/>
              <a:t>, um CORS-Probleme bei der Authentifikation zu beheben</a:t>
            </a:r>
          </a:p>
          <a:p>
            <a:endParaRPr lang="de-DE" dirty="0"/>
          </a:p>
          <a:p>
            <a:r>
              <a:rPr lang="de-DE" dirty="0"/>
              <a:t>Zeile 23-27: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Proxy/Loadbalancer fürs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29-32: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ausliefern der Angular-App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3E1034-6BC4-4DB9-BD0B-4C907BEEC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0" t="2793" r="21239" b="3822"/>
          <a:stretch/>
        </p:blipFill>
        <p:spPr>
          <a:xfrm>
            <a:off x="5786718" y="506474"/>
            <a:ext cx="1125071" cy="10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9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0715F-FD15-4A70-8F33-BD2D3D9F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56014-8D27-4FFB-8EAC-F1CE1E30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Fächerwahl:</a:t>
            </a:r>
          </a:p>
          <a:p>
            <a:pPr lvl="1"/>
            <a:r>
              <a:rPr lang="de-DE" dirty="0"/>
              <a:t>Keine Formeln etc.</a:t>
            </a:r>
          </a:p>
          <a:p>
            <a:pPr lvl="1"/>
            <a:r>
              <a:rPr lang="de-DE" dirty="0"/>
              <a:t>Definitionen</a:t>
            </a:r>
          </a:p>
          <a:p>
            <a:pPr lvl="1"/>
            <a:r>
              <a:rPr lang="de-DE" dirty="0"/>
              <a:t>Klassische „Karteikartenfächer“</a:t>
            </a:r>
          </a:p>
          <a:p>
            <a:r>
              <a:rPr lang="de-DE" dirty="0"/>
              <a:t>-&gt; z.B. BWL und Englisch</a:t>
            </a:r>
          </a:p>
          <a:p>
            <a:r>
              <a:rPr lang="de-DE" dirty="0"/>
              <a:t>Stoff aus den Vorlesungen ( Skripte und </a:t>
            </a:r>
            <a:r>
              <a:rPr lang="de-DE" dirty="0" err="1"/>
              <a:t>Moodle</a:t>
            </a:r>
            <a:r>
              <a:rPr lang="de-DE" dirty="0"/>
              <a:t>-Quizzen)</a:t>
            </a:r>
          </a:p>
          <a:p>
            <a:r>
              <a:rPr lang="de-DE" dirty="0"/>
              <a:t>Skript zur automatischen Generierung</a:t>
            </a:r>
          </a:p>
        </p:txBody>
      </p:sp>
    </p:spTree>
    <p:extLst>
      <p:ext uri="{BB962C8B-B14F-4D97-AF65-F5344CB8AC3E}">
        <p14:creationId xmlns:p14="http://schemas.microsoft.com/office/powerpoint/2010/main" val="391839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0715F-FD15-4A70-8F33-BD2D3D9F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erstellen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B599E72-9CE6-4B56-BF40-A5647A20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95" y="1983441"/>
            <a:ext cx="7240189" cy="3436237"/>
          </a:xfrm>
        </p:spPr>
      </p:pic>
    </p:spTree>
    <p:extLst>
      <p:ext uri="{BB962C8B-B14F-4D97-AF65-F5344CB8AC3E}">
        <p14:creationId xmlns:p14="http://schemas.microsoft.com/office/powerpoint/2010/main" val="30104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1CDE1-7E30-45BB-A963-10274925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 ?</a:t>
            </a:r>
          </a:p>
        </p:txBody>
      </p:sp>
      <p:pic>
        <p:nvPicPr>
          <p:cNvPr id="9" name="Inhaltsplatzhalter 8" descr="Ein Bild, das Person, Mann, Kleidung, drinnen enthält.&#10;&#10;Automatisch generierte Beschreibung">
            <a:extLst>
              <a:ext uri="{FF2B5EF4-FFF2-40B4-BE49-F238E27FC236}">
                <a16:creationId xmlns:a16="http://schemas.microsoft.com/office/drawing/2014/main" id="{762BD78C-E4B9-4C05-A5DF-43964BA9C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5"/>
          <a:stretch/>
        </p:blipFill>
        <p:spPr>
          <a:xfrm>
            <a:off x="631200" y="1690688"/>
            <a:ext cx="2700000" cy="2732671"/>
          </a:xfrm>
          <a:prstGeom prst="ellipse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D60C9C2-4D6C-4C71-A303-1065787B8EBD}"/>
              </a:ext>
            </a:extLst>
          </p:cNvPr>
          <p:cNvSpPr txBox="1"/>
          <p:nvPr/>
        </p:nvSpPr>
        <p:spPr>
          <a:xfrm>
            <a:off x="838200" y="482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Patrick Sabau</a:t>
            </a:r>
          </a:p>
          <a:p>
            <a:pPr algn="ctr"/>
            <a:r>
              <a:rPr lang="de-DE" dirty="0"/>
              <a:t>7. Semester IN</a:t>
            </a:r>
          </a:p>
        </p:txBody>
      </p:sp>
      <p:pic>
        <p:nvPicPr>
          <p:cNvPr id="12" name="Grafik 11" descr="Ein Bild, das Mann, Person, Brille, stehend enthält.&#10;&#10;Automatisch generierte Beschreibung">
            <a:extLst>
              <a:ext uri="{FF2B5EF4-FFF2-40B4-BE49-F238E27FC236}">
                <a16:creationId xmlns:a16="http://schemas.microsoft.com/office/drawing/2014/main" id="{443E5A22-C13E-4668-ABED-641333C7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8138" r="-284" b="14802"/>
          <a:stretch/>
        </p:blipFill>
        <p:spPr>
          <a:xfrm>
            <a:off x="4737385" y="1690688"/>
            <a:ext cx="2717230" cy="2700000"/>
          </a:xfrm>
          <a:prstGeom prst="ellipse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2A59486-E362-45EE-BA3A-8852F8C123A8}"/>
              </a:ext>
            </a:extLst>
          </p:cNvPr>
          <p:cNvSpPr txBox="1"/>
          <p:nvPr/>
        </p:nvSpPr>
        <p:spPr>
          <a:xfrm>
            <a:off x="4953000" y="482599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Patrick Schneider</a:t>
            </a:r>
          </a:p>
          <a:p>
            <a:pPr algn="ctr"/>
            <a:r>
              <a:rPr lang="de-DE" dirty="0"/>
              <a:t>7. Semester IN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249AB8-A339-44AC-BB16-E3151FBD21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2"/>
          <a:stretch/>
        </p:blipFill>
        <p:spPr>
          <a:xfrm>
            <a:off x="8860800" y="1690688"/>
            <a:ext cx="2832970" cy="2700000"/>
          </a:xfrm>
          <a:prstGeom prst="ellipse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57AF8E4-D6DF-4F8B-AFEB-EA0ACDD472BD}"/>
              </a:ext>
            </a:extLst>
          </p:cNvPr>
          <p:cNvSpPr txBox="1"/>
          <p:nvPr/>
        </p:nvSpPr>
        <p:spPr>
          <a:xfrm>
            <a:off x="9134285" y="484414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Andreas </a:t>
            </a:r>
            <a:r>
              <a:rPr lang="de-DE" dirty="0" err="1"/>
              <a:t>Schüpferling</a:t>
            </a:r>
            <a:endParaRPr lang="de-DE" dirty="0"/>
          </a:p>
          <a:p>
            <a:pPr algn="ctr"/>
            <a:r>
              <a:rPr lang="de-DE" dirty="0"/>
              <a:t>7. Semester IN</a:t>
            </a:r>
          </a:p>
        </p:txBody>
      </p:sp>
    </p:spTree>
    <p:extLst>
      <p:ext uri="{BB962C8B-B14F-4D97-AF65-F5344CB8AC3E}">
        <p14:creationId xmlns:p14="http://schemas.microsoft.com/office/powerpoint/2010/main" val="870076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C7EB-5C21-49BE-B88C-F7EC8027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und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8A335-8BAB-4C27-AC46-8302880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Projektmanagement wichtiger als gedacht</a:t>
            </a:r>
          </a:p>
          <a:p>
            <a:pPr lvl="1"/>
            <a:r>
              <a:rPr lang="de-DE" dirty="0"/>
              <a:t>Kein persönliches Treffen wegen Corona -&gt; Planung vernachlässigt</a:t>
            </a:r>
          </a:p>
          <a:p>
            <a:pPr lvl="1"/>
            <a:r>
              <a:rPr lang="de-DE" dirty="0"/>
              <a:t>Gesamtüberblick ist essenziell</a:t>
            </a:r>
          </a:p>
          <a:p>
            <a:pPr lvl="1"/>
            <a:r>
              <a:rPr lang="de-DE" dirty="0"/>
              <a:t>Lieber 1 Tool, anstatt 10 verteilte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-Dos klar definieren -&gt; einheitliches Verständnis</a:t>
            </a:r>
          </a:p>
        </p:txBody>
      </p:sp>
    </p:spTree>
    <p:extLst>
      <p:ext uri="{BB962C8B-B14F-4D97-AF65-F5344CB8AC3E}">
        <p14:creationId xmlns:p14="http://schemas.microsoft.com/office/powerpoint/2010/main" val="2595303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F2C41-494F-4F28-8892-7EA54658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und </a:t>
            </a:r>
            <a:r>
              <a:rPr lang="de-DE" dirty="0" err="1"/>
              <a:t>Learnings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F2EA065-4856-4DC0-A1F1-5E43291DF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80226"/>
              </p:ext>
            </p:extLst>
          </p:nvPr>
        </p:nvGraphicFramePr>
        <p:xfrm>
          <a:off x="838200" y="1825625"/>
          <a:ext cx="10515600" cy="339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96384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078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Problem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Lösung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4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Projektmanagement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Learnings</a:t>
                      </a:r>
                      <a:r>
                        <a:rPr lang="de-DE" dirty="0"/>
                        <a:t> aus vorheriger Folie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807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Wenig Nutzerzahlen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-Falschen Zeitpunkt (Corona -&gt; Auswendig lernen nicht effektiv bei Online-Klausuren)</a:t>
                      </a:r>
                    </a:p>
                    <a:p>
                      <a:r>
                        <a:rPr lang="de-DE" dirty="0"/>
                        <a:t>-Mehr direkte Nutzertests mit Feedback vor Veröffentlichung </a:t>
                      </a:r>
                    </a:p>
                    <a:p>
                      <a:r>
                        <a:rPr lang="de-DE" dirty="0"/>
                        <a:t>-Mehr Marketing betreiben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0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Zielgruppe wurde nicht erreicht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-Feedback</a:t>
                      </a:r>
                    </a:p>
                    <a:p>
                      <a:r>
                        <a:rPr lang="de-DE" dirty="0"/>
                        <a:t>-Fächer anders wählen (entsprechend Funktionalität)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121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5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5D2D-818E-4946-87F1-BAAF8052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ADF43-4704-4FD4-B1E9-5EABDB38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Ohne Nutzer -&gt; keine Daten -&gt; keine sinnvolle Verwendung der App</a:t>
            </a:r>
          </a:p>
          <a:p>
            <a:r>
              <a:rPr lang="de-DE" dirty="0"/>
              <a:t>Theoretische Möglichkeiten:</a:t>
            </a:r>
          </a:p>
          <a:p>
            <a:pPr lvl="1"/>
            <a:r>
              <a:rPr lang="de-DE" dirty="0"/>
              <a:t>Sprachverarbeitung optimieren wodurch die Resultate besser werden</a:t>
            </a:r>
          </a:p>
          <a:p>
            <a:pPr lvl="1"/>
            <a:r>
              <a:rPr lang="de-DE" dirty="0"/>
              <a:t>Vergleich von User-Bewertungen und NLP-Bewertungen</a:t>
            </a:r>
          </a:p>
          <a:p>
            <a:pPr lvl="1"/>
            <a:r>
              <a:rPr lang="de-DE" dirty="0"/>
              <a:t>Eigenes Sprachmodell trainieren</a:t>
            </a:r>
          </a:p>
        </p:txBody>
      </p:sp>
    </p:spTree>
    <p:extLst>
      <p:ext uri="{BB962C8B-B14F-4D97-AF65-F5344CB8AC3E}">
        <p14:creationId xmlns:p14="http://schemas.microsoft.com/office/powerpoint/2010/main" val="403915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D5DE0-59A1-409A-84D9-C20679B3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3AD32-2CD7-4173-A7DB-A9B37C8E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Benutzen selber Karteikarten zum Lernen</a:t>
            </a:r>
          </a:p>
          <a:p>
            <a:r>
              <a:rPr lang="de-DE" dirty="0"/>
              <a:t>Können wir direktes Feedback in das Lernen integrieren?</a:t>
            </a:r>
          </a:p>
          <a:p>
            <a:r>
              <a:rPr lang="de-DE" dirty="0"/>
              <a:t>Ist es möglich mit Spracherkennung eine Bewertung zu erzeugen, die der eines Korrektors/einer menschlichen Bewertung entspricht?</a:t>
            </a:r>
          </a:p>
        </p:txBody>
      </p:sp>
    </p:spTree>
    <p:extLst>
      <p:ext uri="{BB962C8B-B14F-4D97-AF65-F5344CB8AC3E}">
        <p14:creationId xmlns:p14="http://schemas.microsoft.com/office/powerpoint/2010/main" val="466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4BD6D-758C-4A3E-81C1-39AD153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/>
              <a:t>ist Alias 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A8E65-6165-427E-8554-FEDCFF0D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Smarte Karteikarten-App</a:t>
            </a:r>
          </a:p>
          <a:p>
            <a:r>
              <a:rPr lang="de-DE" dirty="0"/>
              <a:t>Direktes Feedback der App mittels Sprachverarbeitung:</a:t>
            </a:r>
          </a:p>
          <a:p>
            <a:pPr lvl="1"/>
            <a:r>
              <a:rPr lang="de-DE" dirty="0"/>
              <a:t>Antworten anschauen und sagen „Das hätte ich gewusst!“ wird eliminiert</a:t>
            </a:r>
          </a:p>
          <a:p>
            <a:r>
              <a:rPr lang="de-DE" dirty="0"/>
              <a:t>Vergleich mit eigenem Empfinden und dem Empfinden anderer Nutzer</a:t>
            </a:r>
          </a:p>
          <a:p>
            <a:r>
              <a:rPr lang="de-DE" dirty="0"/>
              <a:t>Analyse des Lernfortschritts</a:t>
            </a:r>
          </a:p>
          <a:p>
            <a:r>
              <a:rPr lang="de-DE" dirty="0"/>
              <a:t>Fragen werden geteilt unter allen Studenten </a:t>
            </a:r>
          </a:p>
        </p:txBody>
      </p:sp>
    </p:spTree>
    <p:extLst>
      <p:ext uri="{BB962C8B-B14F-4D97-AF65-F5344CB8AC3E}">
        <p14:creationId xmlns:p14="http://schemas.microsoft.com/office/powerpoint/2010/main" val="37905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F3D2D-EF89-4A78-90E9-1AC42734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Alias - 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32BD02-16D1-4B59-BD5D-DDD7EAB1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72" y="2459480"/>
            <a:ext cx="7479856" cy="2017666"/>
          </a:xfrm>
        </p:spPr>
      </p:pic>
    </p:spTree>
    <p:extLst>
      <p:ext uri="{BB962C8B-B14F-4D97-AF65-F5344CB8AC3E}">
        <p14:creationId xmlns:p14="http://schemas.microsoft.com/office/powerpoint/2010/main" val="33934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47C7-8722-42F7-A85F-9A02A484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Angular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93E0D-6383-4875-B85F-EAE50EE7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Frontend-Framework basierend auf </a:t>
            </a:r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Warum Angular?</a:t>
            </a:r>
          </a:p>
          <a:p>
            <a:pPr lvl="1"/>
            <a:r>
              <a:rPr lang="de-DE" dirty="0"/>
              <a:t>Modernes Design </a:t>
            </a:r>
          </a:p>
          <a:p>
            <a:pPr lvl="1"/>
            <a:r>
              <a:rPr lang="de-DE" dirty="0"/>
              <a:t>Funktionsreich (Router etc. integriert)</a:t>
            </a:r>
          </a:p>
          <a:p>
            <a:pPr lvl="1"/>
            <a:r>
              <a:rPr lang="de-DE" dirty="0"/>
              <a:t>Intuitiver als bspw. </a:t>
            </a:r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Zusammensetzung aus (wiederverwendbaren) Komponenten</a:t>
            </a:r>
          </a:p>
          <a:p>
            <a:endParaRPr lang="de-DE" dirty="0"/>
          </a:p>
        </p:txBody>
      </p:sp>
      <p:pic>
        <p:nvPicPr>
          <p:cNvPr id="13" name="Grafik 12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6647247E-16A8-491E-ABE7-21FD2EB7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32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1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D5295-B1B4-4E6C-8A5E-3729EE0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DA203-E21A-4B2B-9FA0-387E807A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Zusammensetzung aus (wiederverwendbaren) Komponenten</a:t>
            </a:r>
          </a:p>
          <a:p>
            <a:r>
              <a:rPr lang="de-DE" dirty="0"/>
              <a:t>HTML, CSS und TS können überall eingebunden werden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9B99AF-3941-4350-A4DF-D94AE1A7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5" y="3344430"/>
            <a:ext cx="35909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DF700A-3F1B-44B2-8108-ECA396D4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81" y="3178175"/>
            <a:ext cx="3562350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FB69EDA-05F6-489D-9679-1EC658F61F9A}"/>
              </a:ext>
            </a:extLst>
          </p:cNvPr>
          <p:cNvSpPr/>
          <p:nvPr/>
        </p:nvSpPr>
        <p:spPr>
          <a:xfrm>
            <a:off x="4787153" y="4161865"/>
            <a:ext cx="1727947" cy="8740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1C3A3E3A-0241-4E20-A355-DB89EC143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91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6CF6-EC45-4ECB-BBF3-C6367B4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B15DCB-2D94-4F8F-B9C1-ACBA837F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358594"/>
            <a:ext cx="5960927" cy="24615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64E60B9-C1F5-4B67-A50F-259BB2F25CFD}"/>
              </a:ext>
            </a:extLst>
          </p:cNvPr>
          <p:cNvSpPr txBox="1"/>
          <p:nvPr/>
        </p:nvSpPr>
        <p:spPr>
          <a:xfrm>
            <a:off x="6663018" y="1522599"/>
            <a:ext cx="4908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Klassenname zum Einbinden der </a:t>
            </a:r>
            <a:r>
              <a:rPr lang="de-DE" dirty="0" err="1"/>
              <a:t>Component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18-19: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Variablen der Komponente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21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Konstruktor mit </a:t>
            </a:r>
            <a:r>
              <a:rPr lang="de-DE" dirty="0" err="1"/>
              <a:t>Injected</a:t>
            </a:r>
            <a:r>
              <a:rPr lang="de-DE" dirty="0"/>
              <a:t> Moduls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26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OnInit</a:t>
            </a:r>
            <a:r>
              <a:rPr lang="de-DE" dirty="0"/>
              <a:t> Interface, führt Methoden beim starten der </a:t>
            </a:r>
            <a:r>
              <a:rPr lang="de-DE" dirty="0" err="1"/>
              <a:t>Component</a:t>
            </a:r>
            <a:r>
              <a:rPr lang="de-DE" dirty="0"/>
              <a:t> aus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5C4B8-6339-4E68-8636-6FC6DD38C363}"/>
              </a:ext>
            </a:extLst>
          </p:cNvPr>
          <p:cNvSpPr txBox="1"/>
          <p:nvPr/>
        </p:nvSpPr>
        <p:spPr>
          <a:xfrm>
            <a:off x="415635" y="1899351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</a:t>
            </a:r>
            <a:r>
              <a:rPr lang="de-DE" dirty="0" err="1"/>
              <a:t>nav</a:t>
            </a:r>
            <a:r>
              <a:rPr lang="de-DE" dirty="0"/>
              <a:t>-</a:t>
            </a:r>
            <a:r>
              <a:rPr lang="de-DE" dirty="0" err="1"/>
              <a:t>component.ts</a:t>
            </a:r>
            <a:endParaRPr lang="de-DE" dirty="0"/>
          </a:p>
        </p:txBody>
      </p:sp>
      <p:pic>
        <p:nvPicPr>
          <p:cNvPr id="6" name="Grafik 5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9D50691D-420C-4A62-9800-85E565DF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28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5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Breitbild</PresentationFormat>
  <Paragraphs>242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PowerPoint-Präsentation</vt:lpstr>
      <vt:lpstr>Übersicht</vt:lpstr>
      <vt:lpstr>Wer sind wir ?</vt:lpstr>
      <vt:lpstr>Motivation</vt:lpstr>
      <vt:lpstr>Was ist Alias ?</vt:lpstr>
      <vt:lpstr>Alias - Architektur</vt:lpstr>
      <vt:lpstr>Frontend - Angular</vt:lpstr>
      <vt:lpstr>Frontend – Angular Components</vt:lpstr>
      <vt:lpstr>Frontend – Angular Components</vt:lpstr>
      <vt:lpstr>Frontend – Angular Components</vt:lpstr>
      <vt:lpstr>Frontend – Startseite</vt:lpstr>
      <vt:lpstr>Frontend – Thema hinzufügen</vt:lpstr>
      <vt:lpstr>Frontend – Thema</vt:lpstr>
      <vt:lpstr>Frontend – Lernen </vt:lpstr>
      <vt:lpstr>Frontend – Fragen erstellen</vt:lpstr>
      <vt:lpstr>Frontend – Antworten evaluieren</vt:lpstr>
      <vt:lpstr>Backend - MongoDB</vt:lpstr>
      <vt:lpstr>Backend - PyMongo</vt:lpstr>
      <vt:lpstr>Backend - PyMongo</vt:lpstr>
      <vt:lpstr>Backend - Flask</vt:lpstr>
      <vt:lpstr>Backend - Correctness</vt:lpstr>
      <vt:lpstr>Backend - Correctness</vt:lpstr>
      <vt:lpstr>Deployment - Docker</vt:lpstr>
      <vt:lpstr>Deployment - Docker</vt:lpstr>
      <vt:lpstr>Deployment - Docker</vt:lpstr>
      <vt:lpstr>Deployment – Docker-Compose</vt:lpstr>
      <vt:lpstr>Deployment – nginx </vt:lpstr>
      <vt:lpstr>Fragen erstellen</vt:lpstr>
      <vt:lpstr>Fragen erstellen</vt:lpstr>
      <vt:lpstr>Erfahrungen und Learnings</vt:lpstr>
      <vt:lpstr>Erfahrungen und Learnings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Sabau</dc:creator>
  <cp:lastModifiedBy>Patrick Sabau</cp:lastModifiedBy>
  <cp:revision>43</cp:revision>
  <dcterms:created xsi:type="dcterms:W3CDTF">2020-10-11T11:30:02Z</dcterms:created>
  <dcterms:modified xsi:type="dcterms:W3CDTF">2020-10-22T13:02:17Z</dcterms:modified>
</cp:coreProperties>
</file>