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81" r:id="rId12"/>
    <p:sldId id="282" r:id="rId13"/>
    <p:sldId id="283" r:id="rId14"/>
    <p:sldId id="264" r:id="rId15"/>
    <p:sldId id="265" r:id="rId16"/>
    <p:sldId id="266" r:id="rId17"/>
    <p:sldId id="267" r:id="rId18"/>
    <p:sldId id="268" r:id="rId19"/>
    <p:sldId id="275" r:id="rId20"/>
    <p:sldId id="269" r:id="rId21"/>
    <p:sldId id="271" r:id="rId22"/>
    <p:sldId id="270" r:id="rId23"/>
    <p:sldId id="272" r:id="rId24"/>
    <p:sldId id="273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usammenfassungsabschnitt" id="{42DFB9EA-C5FE-49A5-8F93-443E190195A0}">
          <p14:sldIdLst/>
        </p14:section>
        <p14:section name="Abschnitt 1" id="{5CA88F97-3AB7-412F-9D2F-DBA1108288D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9"/>
            <p14:sldId id="280"/>
            <p14:sldId id="281"/>
            <p14:sldId id="282"/>
            <p14:sldId id="283"/>
            <p14:sldId id="264"/>
            <p14:sldId id="265"/>
            <p14:sldId id="266"/>
            <p14:sldId id="267"/>
            <p14:sldId id="268"/>
            <p14:sldId id="275"/>
            <p14:sldId id="269"/>
            <p14:sldId id="271"/>
            <p14:sldId id="270"/>
            <p14:sldId id="272"/>
            <p14:sldId id="273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4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D5BD-0B94-4BF8-B6FA-E5D0789A3E6F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81C16-66D3-48E6-AE70-B5D881A9F3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B7E148E-836B-446A-9E62-FAD4BBC8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26" y="3474768"/>
            <a:ext cx="1486174" cy="4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63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C1157-28F3-4591-9A68-1C6831EE7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D962F3-0246-4E53-BB8B-91B2CF5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09468-AB64-4F9A-AD8E-E7F70E5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B225D1-D6B7-4FC1-8D90-EE91E149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F10EED-F38C-4E9C-9DB5-E8E91433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4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1176B-961D-4DE2-B973-4BC19D80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F2B65D-42A8-4EDB-90CB-ABC6E71A3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F4EA27-EC13-4FCC-8D46-92484561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7BF2F-C28F-45E0-BB63-0F48B428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79F98B-78AA-4D7E-A189-EF3FB09C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2F6E90-AD2B-46EE-BA81-BB611F03A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CFD3C-2C19-44DA-8D58-DD55DC115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E63236-A30D-406B-9DB8-0E302B41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593C4-1A73-48C4-8DC2-91339D23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28E8B3-6F49-4217-B9FA-3F3920C2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99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34393-56E9-4478-A816-396511CB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2E65B-9AB4-47DF-BC79-7240B176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D5B14-9D28-4C14-9239-59715325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CF5E6-30BB-4CB9-BE41-988041A9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666A18-60BC-4F12-83BA-5B60567F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7B33439-2C85-454E-A2AB-FBD23F9D8D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34" y="419491"/>
            <a:ext cx="1889166" cy="6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5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22B52-F003-4F34-AED7-1952BF7C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23422A-7242-425D-ABB0-26713AB0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DD5BF-8E02-4DA7-912B-1B40F365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062A2-C167-4218-B207-BE4F1192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03A59-EDE5-4A0B-ADC4-AF3B169C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32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05A35-CAE2-4077-81FB-83B5F6F6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EED29-0AA8-487E-A5A3-DA58E9533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6AFC85-6EEC-4323-9D85-2ED85EAB2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11DBDE-4C9B-439D-950A-2CEA7412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EE0E9C-1303-4FE9-9D8C-D81F091E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0D898-1B0F-4CD6-ABFF-B0FB928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65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B696F-A03A-41B2-A68F-B45EEC44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7596C-937A-47EC-AF9E-C404498E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F4B713-F276-470C-808F-C6CC4A459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1F85D8-5253-492F-87E1-B078A56D9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3ADB6E-8ED3-4F79-9AD8-9431C7FA7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04FA8B-1198-4ECF-B72B-D97B6104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C5AF39-5234-49D7-85C2-390D4542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1EA983-2CF7-4699-BAFD-DB298FA8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67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86947-AB98-4D0E-BA0E-43098B0E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261F78-40D2-4130-A7E9-EE00FA60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804FA2-8BC9-4144-99A8-9DB465DA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09617E-7EE9-44BA-BC1C-86F340DE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022684-F92B-496C-901E-18B0DB96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492F4C-5968-40F1-BF75-337EAE73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0E8CAA-0585-4E13-95D6-168C26A4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6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31668-E6C9-47D2-A2ED-A6963DF4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77671-6033-4C54-BC1A-A5C1FB57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7F1967-9CA6-4452-A357-BA19BEF2A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A5C52-706B-4E4C-BD80-4FE52E45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CC9F43-35E2-4715-834E-8295CE93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02C5EB-62A2-494A-856A-F360F10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24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90AE6-A4B6-41CE-8B5B-5709DCB7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B3BCCD-E627-4C82-BE90-96B046BB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066EF5-0221-46C0-8E75-CC11F51EA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933C9-FA2C-4EEC-99C2-E1E1A4EA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7E33-9CDE-43FA-BB89-F3815FB936F4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40F2E-E3CD-4B6A-A6B8-DCC005A9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04CFBD-CEFA-47D2-8341-A877FC09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4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DD5246-9A0D-4D60-87C2-79BCB246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D2BF57-ED4B-4911-8EA0-35724AB59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92FE3-D770-4C69-8CE0-CA71278B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7E33-9CDE-43FA-BB89-F3815FB936F4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19435-617B-4CA4-812B-D8E543EC8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FE591-F1E4-414B-9D94-8321AA580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0996-DF93-447A-9FC7-350B2DC93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20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603ED4-EF08-41DE-B745-734E30E54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94" y="2215138"/>
            <a:ext cx="6345811" cy="20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91CBB-9319-46D6-9DC6-17DD2224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Thema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9F9B39-93F7-4F13-B49E-FCD5BD62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06" y="1690688"/>
            <a:ext cx="1820896" cy="3963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F43E14-78D0-484B-81E5-FFEEFF862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11" y="1629568"/>
            <a:ext cx="1825778" cy="3963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6EC99EF-C110-4158-A461-08765AFCD03D}"/>
              </a:ext>
            </a:extLst>
          </p:cNvPr>
          <p:cNvSpPr/>
          <p:nvPr/>
        </p:nvSpPr>
        <p:spPr>
          <a:xfrm>
            <a:off x="1213596" y="5785531"/>
            <a:ext cx="218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Themenübersicht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0B25942-F836-47D2-AFE4-C9661B0648E9}"/>
              </a:ext>
            </a:extLst>
          </p:cNvPr>
          <p:cNvSpPr/>
          <p:nvPr/>
        </p:nvSpPr>
        <p:spPr>
          <a:xfrm>
            <a:off x="5003800" y="5785532"/>
            <a:ext cx="218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Themenübersicht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8F46FB-F0D3-4597-B2B2-F41587DEC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198" y="1690688"/>
            <a:ext cx="1760013" cy="3841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7F6859F-1F81-469A-A317-95E6BCF08227}"/>
              </a:ext>
            </a:extLst>
          </p:cNvPr>
          <p:cNvSpPr/>
          <p:nvPr/>
        </p:nvSpPr>
        <p:spPr>
          <a:xfrm>
            <a:off x="8794004" y="5785531"/>
            <a:ext cx="218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Statistik des Themas</a:t>
            </a:r>
          </a:p>
        </p:txBody>
      </p:sp>
    </p:spTree>
    <p:extLst>
      <p:ext uri="{BB962C8B-B14F-4D97-AF65-F5344CB8AC3E}">
        <p14:creationId xmlns:p14="http://schemas.microsoft.com/office/powerpoint/2010/main" val="376085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D6DC-9FA5-4500-AEA1-83789870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Fragen erstellen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8FB2E74-B4AE-4AB8-B3B9-08C893A6F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569" y="1690688"/>
            <a:ext cx="200086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EEE164A-D55E-4D6B-BDB7-C865587E13DA}"/>
              </a:ext>
            </a:extLst>
          </p:cNvPr>
          <p:cNvSpPr/>
          <p:nvPr/>
        </p:nvSpPr>
        <p:spPr>
          <a:xfrm>
            <a:off x="5003800" y="6090335"/>
            <a:ext cx="218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Fragen erstellen</a:t>
            </a:r>
          </a:p>
        </p:txBody>
      </p:sp>
    </p:spTree>
    <p:extLst>
      <p:ext uri="{BB962C8B-B14F-4D97-AF65-F5344CB8AC3E}">
        <p14:creationId xmlns:p14="http://schemas.microsoft.com/office/powerpoint/2010/main" val="282512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36E60-3CF2-4878-B85F-D720BA6C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Lernen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B31382A-B3E7-4DB2-9F71-5D6D5F8C3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160" y="1672831"/>
            <a:ext cx="1883240" cy="4105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C7D18DE-DAE6-4DA3-8886-CC86DFF8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914" y="1672832"/>
            <a:ext cx="1892972" cy="4105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87DE299-A909-4B92-AD7E-E8E0512AF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115" y="1672832"/>
            <a:ext cx="1900772" cy="4105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7C9C5F2-35AB-4CF3-90C7-E83BE91E4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000" y="1690688"/>
            <a:ext cx="1905840" cy="4105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611A5E3-DE01-42AB-92CF-5B67629D0613}"/>
              </a:ext>
            </a:extLst>
          </p:cNvPr>
          <p:cNvSpPr/>
          <p:nvPr/>
        </p:nvSpPr>
        <p:spPr>
          <a:xfrm>
            <a:off x="712580" y="5809053"/>
            <a:ext cx="2184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Default-Frage, falls es für ein Thema keine Fragen gibt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7116F0-092F-45B3-8143-73F45CD0EADA}"/>
              </a:ext>
            </a:extLst>
          </p:cNvPr>
          <p:cNvSpPr/>
          <p:nvPr/>
        </p:nvSpPr>
        <p:spPr>
          <a:xfrm>
            <a:off x="3607315" y="5838110"/>
            <a:ext cx="218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Normale Frage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0166AD1-1E2F-46E3-AB3B-1872413156C5}"/>
              </a:ext>
            </a:extLst>
          </p:cNvPr>
          <p:cNvSpPr/>
          <p:nvPr/>
        </p:nvSpPr>
        <p:spPr>
          <a:xfrm>
            <a:off x="6351301" y="5800432"/>
            <a:ext cx="218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Antwort anzeigen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5BCE14A-5870-41DB-B002-2FF291C533DF}"/>
              </a:ext>
            </a:extLst>
          </p:cNvPr>
          <p:cNvSpPr/>
          <p:nvPr/>
        </p:nvSpPr>
        <p:spPr>
          <a:xfrm>
            <a:off x="9283720" y="5838110"/>
            <a:ext cx="218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Selbstevaluation nach Beantworten der Frage</a:t>
            </a:r>
          </a:p>
        </p:txBody>
      </p:sp>
    </p:spTree>
    <p:extLst>
      <p:ext uri="{BB962C8B-B14F-4D97-AF65-F5344CB8AC3E}">
        <p14:creationId xmlns:p14="http://schemas.microsoft.com/office/powerpoint/2010/main" val="108694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E222A-7D02-4CA5-9913-B6BCC917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Antworten evaluieren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A54C1C-25E0-4F56-B730-F7BB582E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89" y="1468438"/>
            <a:ext cx="1939221" cy="4232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24E1BDB-6DAA-419B-8CCE-9445A6DAF01E}"/>
              </a:ext>
            </a:extLst>
          </p:cNvPr>
          <p:cNvSpPr/>
          <p:nvPr/>
        </p:nvSpPr>
        <p:spPr>
          <a:xfrm>
            <a:off x="5003799" y="5852755"/>
            <a:ext cx="2184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Antworten evaluieren</a:t>
            </a:r>
          </a:p>
          <a:p>
            <a:pPr algn="ctr"/>
            <a:r>
              <a:rPr lang="de-DE" sz="1400" dirty="0"/>
              <a:t>(eigene Antworten ausgeschlossen)</a:t>
            </a:r>
          </a:p>
        </p:txBody>
      </p:sp>
    </p:spTree>
    <p:extLst>
      <p:ext uri="{BB962C8B-B14F-4D97-AF65-F5344CB8AC3E}">
        <p14:creationId xmlns:p14="http://schemas.microsoft.com/office/powerpoint/2010/main" val="33142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8622E-27AE-4D54-A8FE-A0A9B393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MongoDB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6B8633-8CC8-4639-9160-8BCA17E5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documentorientierte</a:t>
            </a:r>
            <a:r>
              <a:rPr lang="de-DE" dirty="0"/>
              <a:t> NoSQL Datenbank</a:t>
            </a:r>
          </a:p>
          <a:p>
            <a:pPr lvl="1"/>
            <a:r>
              <a:rPr lang="de-DE" dirty="0"/>
              <a:t>Objekte werden als BSON gespeichert (</a:t>
            </a:r>
            <a:r>
              <a:rPr lang="de-DE" dirty="0" err="1"/>
              <a:t>binary</a:t>
            </a:r>
            <a:r>
              <a:rPr lang="de-DE" dirty="0"/>
              <a:t> JSON)</a:t>
            </a:r>
          </a:p>
          <a:p>
            <a:pPr lvl="1"/>
            <a:r>
              <a:rPr lang="de-DE" dirty="0"/>
              <a:t>Collections symbolisieren Tabellen</a:t>
            </a:r>
          </a:p>
          <a:p>
            <a:r>
              <a:rPr lang="de-DE" dirty="0"/>
              <a:t>Flexibles Datenformat </a:t>
            </a:r>
          </a:p>
          <a:p>
            <a:pPr lvl="1"/>
            <a:r>
              <a:rPr lang="de-DE" dirty="0"/>
              <a:t>Vorsicht: nicht zwingend einheitlich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47107A-24B7-47E2-A8F7-1C924694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45" y="5024155"/>
            <a:ext cx="5189055" cy="733236"/>
          </a:xfrm>
          <a:prstGeom prst="rect">
            <a:avLst/>
          </a:prstGeom>
        </p:spPr>
      </p:pic>
      <p:pic>
        <p:nvPicPr>
          <p:cNvPr id="6" name="Grafik 5" descr="Ein Bild, das Schild, Straße enthält.&#10;&#10;Automatisch generierte Beschreibung">
            <a:extLst>
              <a:ext uri="{FF2B5EF4-FFF2-40B4-BE49-F238E27FC236}">
                <a16:creationId xmlns:a16="http://schemas.microsoft.com/office/drawing/2014/main" id="{831E9A4B-F743-4DB8-B40E-35EA3EBF8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68" y="533120"/>
            <a:ext cx="865374" cy="86537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187CD9A-90C6-4B60-B5A3-09B7AF410F5B}"/>
              </a:ext>
            </a:extLst>
          </p:cNvPr>
          <p:cNvSpPr txBox="1"/>
          <p:nvPr/>
        </p:nvSpPr>
        <p:spPr>
          <a:xfrm>
            <a:off x="906945" y="4525824"/>
            <a:ext cx="3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aus Collection „</a:t>
            </a:r>
            <a:r>
              <a:rPr lang="de-DE" dirty="0" err="1"/>
              <a:t>users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9660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DD2D8-9BF5-483D-B922-3FB716E2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</a:t>
            </a:r>
            <a:r>
              <a:rPr lang="de-DE" dirty="0" err="1"/>
              <a:t>PyMongo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4BE34-3E32-42B1-BDD1-69F66AB1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Python-Client für MongoDB</a:t>
            </a:r>
          </a:p>
          <a:p>
            <a:r>
              <a:rPr lang="de-DE" dirty="0"/>
              <a:t>Python-</a:t>
            </a:r>
            <a:r>
              <a:rPr lang="de-DE" dirty="0" err="1"/>
              <a:t>Dict</a:t>
            </a:r>
            <a:r>
              <a:rPr lang="de-DE" dirty="0"/>
              <a:t> kann meistens 1:1 eingefügt werden</a:t>
            </a:r>
          </a:p>
          <a:p>
            <a:r>
              <a:rPr lang="de-DE" dirty="0"/>
              <a:t>Einfügen mit </a:t>
            </a:r>
            <a:r>
              <a:rPr lang="de-DE" dirty="0" err="1"/>
              <a:t>collection.insert</a:t>
            </a:r>
            <a:r>
              <a:rPr lang="de-DE" dirty="0"/>
              <a:t>(</a:t>
            </a:r>
            <a:r>
              <a:rPr lang="de-DE" dirty="0" err="1"/>
              <a:t>dict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Updaten mit </a:t>
            </a:r>
            <a:r>
              <a:rPr lang="de-DE" dirty="0" err="1"/>
              <a:t>collection.update</a:t>
            </a:r>
            <a:r>
              <a:rPr lang="de-DE" dirty="0"/>
              <a:t>({&lt;</a:t>
            </a:r>
            <a:r>
              <a:rPr lang="de-DE" dirty="0" err="1"/>
              <a:t>filter</a:t>
            </a:r>
            <a:r>
              <a:rPr lang="de-DE" dirty="0"/>
              <a:t>&gt;},{&lt;</a:t>
            </a:r>
            <a:r>
              <a:rPr lang="de-DE" dirty="0" err="1"/>
              <a:t>field</a:t>
            </a:r>
            <a:r>
              <a:rPr lang="de-DE" dirty="0"/>
              <a:t>&gt;})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13B2FE-C157-4E0B-A500-CEC9A271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62" y="3428999"/>
            <a:ext cx="3998450" cy="28797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261E24A-3F9E-480F-8F7B-EB528DBA5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62" y="4461194"/>
            <a:ext cx="7286625" cy="3238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C2DB9E-BFE9-4ED4-8FB7-3DBF61906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681037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1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D1F22-F9E9-4B87-96E3-705F97D0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</a:t>
            </a:r>
            <a:r>
              <a:rPr lang="de-DE" dirty="0" err="1"/>
              <a:t>PyMongo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ACC3A-BF5D-48DF-9255-8942F43A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Abfragen mit unterschiedlichen Methoden und Operatoren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19E97F-2710-4D3F-A623-1A779903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7313"/>
            <a:ext cx="4434444" cy="2415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886A935-B240-470A-A71A-C2DA292B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3771"/>
            <a:ext cx="3163784" cy="13661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94AC3B-3261-42EB-99C1-B2F346B5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90405"/>
            <a:ext cx="4677888" cy="965278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1B3A4D5-3566-4BC0-8801-89FF83ABECDB}"/>
              </a:ext>
            </a:extLst>
          </p:cNvPr>
          <p:cNvSpPr/>
          <p:nvPr/>
        </p:nvSpPr>
        <p:spPr>
          <a:xfrm>
            <a:off x="5921335" y="2668312"/>
            <a:ext cx="1151906" cy="611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2ED63647-9D2D-43DA-8C7F-DE37CF4FE34B}"/>
              </a:ext>
            </a:extLst>
          </p:cNvPr>
          <p:cNvSpPr/>
          <p:nvPr/>
        </p:nvSpPr>
        <p:spPr>
          <a:xfrm>
            <a:off x="5921335" y="4122396"/>
            <a:ext cx="1151906" cy="611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B11DA9E-1791-4216-A09B-ABEF506D3F65}"/>
              </a:ext>
            </a:extLst>
          </p:cNvPr>
          <p:cNvSpPr/>
          <p:nvPr/>
        </p:nvSpPr>
        <p:spPr>
          <a:xfrm>
            <a:off x="5921335" y="5467345"/>
            <a:ext cx="1151906" cy="611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6AF9169-36AE-475E-94DE-633A68E89F2E}"/>
              </a:ext>
            </a:extLst>
          </p:cNvPr>
          <p:cNvSpPr txBox="1"/>
          <p:nvPr/>
        </p:nvSpPr>
        <p:spPr>
          <a:xfrm>
            <a:off x="7401795" y="2304436"/>
            <a:ext cx="3544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collection.find</a:t>
            </a:r>
            <a:r>
              <a:rPr lang="de-DE" dirty="0"/>
              <a:t>(&lt;</a:t>
            </a:r>
            <a:r>
              <a:rPr lang="de-DE" dirty="0" err="1"/>
              <a:t>filter</a:t>
            </a:r>
            <a:r>
              <a:rPr lang="de-DE" dirty="0"/>
              <a:t>&gt;)</a:t>
            </a:r>
          </a:p>
          <a:p>
            <a:r>
              <a:rPr lang="de-DE" dirty="0"/>
              <a:t>-&gt; gibt ALLE </a:t>
            </a:r>
            <a:r>
              <a:rPr lang="de-DE" dirty="0" err="1"/>
              <a:t>Objecte</a:t>
            </a:r>
            <a:r>
              <a:rPr lang="de-DE" dirty="0"/>
              <a:t> aus der  Collection aus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collection.find_one</a:t>
            </a:r>
            <a:r>
              <a:rPr lang="de-DE" dirty="0"/>
              <a:t>(&lt;</a:t>
            </a:r>
            <a:r>
              <a:rPr lang="de-DE" dirty="0" err="1"/>
              <a:t>filter</a:t>
            </a:r>
            <a:r>
              <a:rPr lang="de-DE" dirty="0"/>
              <a:t>&gt;)</a:t>
            </a:r>
          </a:p>
          <a:p>
            <a:r>
              <a:rPr lang="de-DE" dirty="0"/>
              <a:t>-&gt; gibt 1 </a:t>
            </a:r>
            <a:r>
              <a:rPr lang="de-DE" dirty="0" err="1"/>
              <a:t>Object</a:t>
            </a:r>
            <a:r>
              <a:rPr lang="de-DE" dirty="0"/>
              <a:t> oder ‘‘None“ aus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collection.aggregate</a:t>
            </a:r>
            <a:r>
              <a:rPr lang="de-DE" dirty="0"/>
              <a:t>() </a:t>
            </a:r>
          </a:p>
          <a:p>
            <a:r>
              <a:rPr lang="de-DE" dirty="0"/>
              <a:t>-&gt; hat speziellere Operatoren</a:t>
            </a:r>
          </a:p>
          <a:p>
            <a:r>
              <a:rPr lang="de-DE" dirty="0"/>
              <a:t>-&gt;{‘‘$sample‘‘:{‘size‘:1}} sorgt dafür das ein zufälliges </a:t>
            </a:r>
            <a:r>
              <a:rPr lang="de-DE" dirty="0" err="1"/>
              <a:t>Object</a:t>
            </a:r>
            <a:r>
              <a:rPr lang="de-DE" dirty="0"/>
              <a:t> ausgegeben wird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6313FDF-7C7F-492A-87AD-FA50B47E0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681037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9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87745-372D-49E4-BF09-2A32DE0F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</a:t>
            </a:r>
            <a:r>
              <a:rPr lang="de-DE" dirty="0" err="1"/>
              <a:t>Flask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0F40D-B3CB-4BFD-BF87-7D759A054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4538" cy="4351338"/>
          </a:xfrm>
        </p:spPr>
        <p:txBody>
          <a:bodyPr/>
          <a:lstStyle/>
          <a:p>
            <a:r>
              <a:rPr lang="de-DE" dirty="0" err="1"/>
              <a:t>Flask</a:t>
            </a:r>
            <a:r>
              <a:rPr lang="de-DE" dirty="0"/>
              <a:t> ist ein Webframework für WSGI (Web Service Gateway Interface)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CDF388-2E2A-4FDE-99A1-10C7DA42BC43}"/>
              </a:ext>
            </a:extLst>
          </p:cNvPr>
          <p:cNvSpPr txBox="1"/>
          <p:nvPr/>
        </p:nvSpPr>
        <p:spPr>
          <a:xfrm>
            <a:off x="6481482" y="2420471"/>
            <a:ext cx="41291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Initialisieren der </a:t>
            </a:r>
            <a:r>
              <a:rPr lang="de-DE" dirty="0" err="1"/>
              <a:t>Flask</a:t>
            </a:r>
            <a:r>
              <a:rPr lang="de-DE" dirty="0"/>
              <a:t>-App</a:t>
            </a:r>
          </a:p>
          <a:p>
            <a:endParaRPr lang="de-DE" dirty="0"/>
          </a:p>
          <a:p>
            <a:r>
              <a:rPr lang="de-DE" dirty="0"/>
              <a:t>Zeile 7: @</a:t>
            </a:r>
            <a:r>
              <a:rPr lang="de-DE" dirty="0" err="1"/>
              <a:t>app.route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Definition einer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20: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Starten des </a:t>
            </a:r>
            <a:r>
              <a:rPr lang="de-DE" dirty="0" err="1"/>
              <a:t>Flask</a:t>
            </a:r>
            <a:r>
              <a:rPr lang="de-DE" dirty="0"/>
              <a:t>-Development Server</a:t>
            </a:r>
          </a:p>
          <a:p>
            <a:endParaRPr lang="de-DE" dirty="0"/>
          </a:p>
          <a:p>
            <a:r>
              <a:rPr lang="de-DE" dirty="0"/>
              <a:t>Der </a:t>
            </a:r>
            <a:r>
              <a:rPr lang="de-DE" dirty="0" err="1"/>
              <a:t>Flask</a:t>
            </a:r>
            <a:r>
              <a:rPr lang="de-DE" dirty="0"/>
              <a:t>-</a:t>
            </a:r>
            <a:r>
              <a:rPr lang="de-DE" dirty="0" err="1"/>
              <a:t>Dev</a:t>
            </a:r>
            <a:r>
              <a:rPr lang="de-DE" dirty="0"/>
              <a:t>-Server sollte nicht produktiv genutzt werden, deshalb:</a:t>
            </a:r>
          </a:p>
          <a:p>
            <a:r>
              <a:rPr lang="de-DE" dirty="0"/>
              <a:t>Zeile 2 &amp; Zeile 17: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waitress.serve</a:t>
            </a:r>
            <a:r>
              <a:rPr lang="de-DE" dirty="0"/>
              <a:t>() als Produktions-Server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2031FB-BD46-4D27-AADB-F5EB86FF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2" y="2535381"/>
            <a:ext cx="4539701" cy="34418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42561B-2AD6-4407-80E5-523C36266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4" b="28333"/>
          <a:stretch/>
        </p:blipFill>
        <p:spPr>
          <a:xfrm>
            <a:off x="4726938" y="570798"/>
            <a:ext cx="869212" cy="8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2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36499-981B-4442-9481-219A2C58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Correctness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648DF8-35DA-48DC-AEB6-6D6935EEF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60" y="758684"/>
            <a:ext cx="1506134" cy="538443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DF84D00-04FD-4587-9FEE-2EEC05F287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spaCy</a:t>
            </a:r>
            <a:r>
              <a:rPr lang="de-DE" dirty="0"/>
              <a:t> ist eine Python-Library für NLP</a:t>
            </a:r>
          </a:p>
          <a:p>
            <a:r>
              <a:rPr lang="de-DE" dirty="0"/>
              <a:t>Vortrainierte Modelle</a:t>
            </a:r>
          </a:p>
          <a:p>
            <a:r>
              <a:rPr lang="de-DE" dirty="0"/>
              <a:t>Für Deutsch: recht eingeschränkt</a:t>
            </a:r>
          </a:p>
          <a:p>
            <a:pPr lvl="1"/>
            <a:r>
              <a:rPr lang="de-DE" dirty="0"/>
              <a:t>Vor kurzer Zeit: Release eines “großen“ News Sprachpaket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CC703A-24C4-4F69-8C8E-CFCE01FA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1851"/>
            <a:ext cx="41052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36499-981B-4442-9481-219A2C58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Correctness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648DF8-35DA-48DC-AEB6-6D6935EEF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60" y="758684"/>
            <a:ext cx="1506134" cy="538443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DF84D00-04FD-4587-9FEE-2EEC05F287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C46485-F3CF-4A64-882B-9E574C16870F}"/>
              </a:ext>
            </a:extLst>
          </p:cNvPr>
          <p:cNvSpPr txBox="1"/>
          <p:nvPr/>
        </p:nvSpPr>
        <p:spPr>
          <a:xfrm>
            <a:off x="4760455" y="1474060"/>
            <a:ext cx="69470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Zeile 36: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Text wird zu Tokens umgewandelt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dirty="0"/>
              <a:t>Zeile 40-41: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Synonyme werden ersetzt (synonyme werden aus einem </a:t>
            </a:r>
            <a:r>
              <a:rPr lang="de-DE" sz="1600" dirty="0" err="1"/>
              <a:t>Dict</a:t>
            </a:r>
            <a:r>
              <a:rPr lang="de-DE" sz="1600" dirty="0"/>
              <a:t> gelesen)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dirty="0"/>
              <a:t>Zeile 44-45: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Stop</a:t>
            </a:r>
            <a:r>
              <a:rPr lang="de-DE" sz="1600" dirty="0"/>
              <a:t>-Words werden gefiltert (Wörter ohne wirkliche Bedeutung, Füllwörter)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dirty="0"/>
              <a:t>Zeile 47-48: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Pronomen werden gefiltert (meistens kaum Relevanz für die Bedeutung eines Texts)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dirty="0"/>
              <a:t>Zeile 49: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Wortstamm wird ermittelt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dirty="0"/>
              <a:t>Zeile 30: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Gleichheit in Prozent wird ermittelt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A6A5BA-6B38-4A4A-B722-60495DC0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0" y="1548344"/>
            <a:ext cx="3286925" cy="393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82A98-E628-4B7B-9B10-952C9B57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ABB0E-8935-4D8A-B739-27CCD77E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Was ist Alias?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Frontend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Backend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Correctness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Fragen erstellen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Erfahrungen und </a:t>
            </a:r>
            <a:r>
              <a:rPr lang="de-DE" dirty="0" err="1"/>
              <a:t>Learnings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71108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2A75A-517A-49FC-9DFE-880D13AE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- Docker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B634A-C420-4BC8-9E3D-3A9865E5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Docker bietet die Möglichkeit Container laufen zu lassen</a:t>
            </a:r>
          </a:p>
          <a:p>
            <a:r>
              <a:rPr lang="de-DE" dirty="0"/>
              <a:t>Applikationen laufen isoliert (Write </a:t>
            </a:r>
            <a:r>
              <a:rPr lang="de-DE" dirty="0" err="1"/>
              <a:t>once</a:t>
            </a:r>
            <a:r>
              <a:rPr lang="de-DE" dirty="0"/>
              <a:t> –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everywhere</a:t>
            </a:r>
            <a:r>
              <a:rPr lang="de-DE" dirty="0"/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5CABE4-FD28-4D7A-8FB0-BCA068EB5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90" y="579811"/>
            <a:ext cx="1029093" cy="73800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E03BE3-B671-4BDC-B5A1-A21F67402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80" y="3254197"/>
            <a:ext cx="6084796" cy="2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52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2A75A-517A-49FC-9DFE-880D13AE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- Docker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57867C-0822-4598-AC7E-51E5F8AC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3858"/>
            <a:ext cx="5021414" cy="3294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A900941-8EC9-4262-A805-17873677D4D9}"/>
              </a:ext>
            </a:extLst>
          </p:cNvPr>
          <p:cNvSpPr txBox="1"/>
          <p:nvPr/>
        </p:nvSpPr>
        <p:spPr>
          <a:xfrm>
            <a:off x="838200" y="1955804"/>
            <a:ext cx="20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Dockerfile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F7551C-F3A8-4AF7-9451-BB5E346C96C7}"/>
              </a:ext>
            </a:extLst>
          </p:cNvPr>
          <p:cNvSpPr txBox="1"/>
          <p:nvPr/>
        </p:nvSpPr>
        <p:spPr>
          <a:xfrm>
            <a:off x="6736976" y="1889312"/>
            <a:ext cx="47400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Zeile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Baseimage</a:t>
            </a:r>
            <a:r>
              <a:rPr lang="de-DE" dirty="0"/>
              <a:t> von Docker-Hub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3 ff.: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soll gemacht werden ? Meisten z.B. kopieren von Dateien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16 &amp; 17: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soll der Container bzw. die </a:t>
            </a:r>
            <a:r>
              <a:rPr lang="de-DE" dirty="0" err="1"/>
              <a:t>Apllikation</a:t>
            </a:r>
            <a:r>
              <a:rPr lang="de-DE" dirty="0"/>
              <a:t> die im Container läuft gestartet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r>
              <a:rPr lang="de-DE" dirty="0"/>
              <a:t>Docker-Container muss vor dem starten gebaut werden: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&lt;</a:t>
            </a:r>
            <a:r>
              <a:rPr lang="de-DE" dirty="0" err="1"/>
              <a:t>containername</a:t>
            </a:r>
            <a:r>
              <a:rPr lang="de-DE" dirty="0"/>
              <a:t>&gt; --parameter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0E1C2A-9C72-4062-BF83-184FC3CA3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90" y="579811"/>
            <a:ext cx="1029093" cy="7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3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C4923-0709-4E63-9C32-24DE59E9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- Docker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E1AB54-15D9-45B9-9CC7-94D08F74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4" y="1344704"/>
            <a:ext cx="3671903" cy="514817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9DA228E-0C20-4BF4-9B2A-BCBBF576C61A}"/>
              </a:ext>
            </a:extLst>
          </p:cNvPr>
          <p:cNvSpPr txBox="1"/>
          <p:nvPr/>
        </p:nvSpPr>
        <p:spPr>
          <a:xfrm>
            <a:off x="5264524" y="1465729"/>
            <a:ext cx="4719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Zeile 1- 21: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-Container, welche die Applikation im Voraus ‘‘</a:t>
            </a:r>
            <a:r>
              <a:rPr lang="de-DE" dirty="0" err="1"/>
              <a:t>compiliert</a:t>
            </a:r>
            <a:r>
              <a:rPr lang="de-DE" dirty="0"/>
              <a:t>‘‘ o.ä.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26 ff.: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Starten der Applikation in einem extra Container ( hier: </a:t>
            </a:r>
            <a:r>
              <a:rPr lang="de-DE" dirty="0" err="1"/>
              <a:t>nginx</a:t>
            </a:r>
            <a:r>
              <a:rPr lang="de-DE" dirty="0"/>
              <a:t>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DDC4F79-12C0-42AA-90AF-36D89586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90" y="579811"/>
            <a:ext cx="1029093" cy="7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35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138F9-A06D-499F-B1EA-9DBD3A3A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– Docker-</a:t>
            </a:r>
            <a:r>
              <a:rPr lang="de-DE" dirty="0" err="1"/>
              <a:t>Compose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3821B4-E01E-4AE1-B44B-E8A77321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820"/>
            <a:ext cx="2937859" cy="452129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0FB40EE-DAAC-4FEB-94CE-3326B358853B}"/>
              </a:ext>
            </a:extLst>
          </p:cNvPr>
          <p:cNvSpPr txBox="1"/>
          <p:nvPr/>
        </p:nvSpPr>
        <p:spPr>
          <a:xfrm>
            <a:off x="838200" y="1558488"/>
            <a:ext cx="213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3ECE5F4-D2D3-432B-BAF4-629417D41C46}"/>
              </a:ext>
            </a:extLst>
          </p:cNvPr>
          <p:cNvSpPr txBox="1"/>
          <p:nvPr/>
        </p:nvSpPr>
        <p:spPr>
          <a:xfrm>
            <a:off x="4833257" y="1558488"/>
            <a:ext cx="56764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Starten von mehreren Containern gleichzeitig:</a:t>
            </a:r>
          </a:p>
          <a:p>
            <a:endParaRPr lang="de-DE" dirty="0"/>
          </a:p>
          <a:p>
            <a:r>
              <a:rPr lang="de-DE" dirty="0"/>
              <a:t>Zeile 4-9 , Zeile 10-17, Zeile 18-30: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Startet jeweils eigene Container mit Parametern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8-9: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Mounten eines </a:t>
            </a:r>
            <a:r>
              <a:rPr lang="de-DE" dirty="0" err="1"/>
              <a:t>Volumes</a:t>
            </a:r>
            <a:r>
              <a:rPr lang="de-DE" dirty="0"/>
              <a:t> in den Container -&gt; Persistenz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14-15: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Öffnen eines Ports ( Port von außen : Port im Container)</a:t>
            </a:r>
          </a:p>
          <a:p>
            <a:endParaRPr lang="de-DE" dirty="0"/>
          </a:p>
          <a:p>
            <a:r>
              <a:rPr lang="de-DE" dirty="0"/>
              <a:t>Starten mit ‘‘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‘‘</a:t>
            </a:r>
          </a:p>
          <a:p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hood</a:t>
            </a:r>
            <a:r>
              <a:rPr lang="de-DE" dirty="0"/>
              <a:t> laufen dann Docker-Befehle wie: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6D02BD-8690-4AF8-A4D0-2A3C75D2D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56" y="528161"/>
            <a:ext cx="841562" cy="8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13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8159D-20D7-4C9D-B7EE-ED2A71AF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– </a:t>
            </a:r>
            <a:r>
              <a:rPr lang="de-DE" dirty="0" err="1"/>
              <a:t>nginx</a:t>
            </a:r>
            <a:r>
              <a:rPr lang="de-DE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3BA46D-0825-4FB3-A259-0C650151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4124"/>
            <a:ext cx="4515289" cy="43097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3917737-9A1F-4E1D-9825-EF9312130FB6}"/>
              </a:ext>
            </a:extLst>
          </p:cNvPr>
          <p:cNvSpPr txBox="1"/>
          <p:nvPr/>
        </p:nvSpPr>
        <p:spPr>
          <a:xfrm>
            <a:off x="838200" y="1690688"/>
            <a:ext cx="23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nginx.conf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A94615-3267-409F-A589-B5816CC9EA11}"/>
              </a:ext>
            </a:extLst>
          </p:cNvPr>
          <p:cNvSpPr txBox="1"/>
          <p:nvPr/>
        </p:nvSpPr>
        <p:spPr>
          <a:xfrm>
            <a:off x="6096000" y="1662253"/>
            <a:ext cx="533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nginx</a:t>
            </a:r>
            <a:r>
              <a:rPr lang="de-DE" dirty="0"/>
              <a:t> ist ein Server, der unter anderem als HTTP Server genutzt wird</a:t>
            </a:r>
          </a:p>
          <a:p>
            <a:endParaRPr lang="de-DE" dirty="0"/>
          </a:p>
          <a:p>
            <a:r>
              <a:rPr lang="de-DE" dirty="0"/>
              <a:t>Zeile 1-5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Anfragen auf Port 80 werden umgeleitet </a:t>
            </a:r>
          </a:p>
          <a:p>
            <a:endParaRPr lang="de-DE" dirty="0"/>
          </a:p>
          <a:p>
            <a:r>
              <a:rPr lang="de-DE" dirty="0"/>
              <a:t>Zeile 8-15: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Configurationen</a:t>
            </a:r>
            <a:r>
              <a:rPr lang="de-DE" dirty="0"/>
              <a:t> wie Port und SSL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17-21: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Proxy-</a:t>
            </a:r>
            <a:r>
              <a:rPr lang="de-DE" dirty="0" err="1"/>
              <a:t>Configs</a:t>
            </a:r>
            <a:r>
              <a:rPr lang="de-DE" dirty="0"/>
              <a:t>, um CORS-Probleme bei der Authentifikation zu beheben</a:t>
            </a:r>
          </a:p>
          <a:p>
            <a:endParaRPr lang="de-DE" dirty="0"/>
          </a:p>
          <a:p>
            <a:r>
              <a:rPr lang="de-DE" dirty="0"/>
              <a:t>Zeile 23-27: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Proxy/Loadbalancer fürs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29-32: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ausliefern der Angular-App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3E1034-6BC4-4DB9-BD0B-4C907BEEC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0" t="2793" r="21239" b="3822"/>
          <a:stretch/>
        </p:blipFill>
        <p:spPr>
          <a:xfrm>
            <a:off x="5786718" y="506474"/>
            <a:ext cx="1125071" cy="10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95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0715F-FD15-4A70-8F33-BD2D3D9F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56014-8D27-4FFB-8EAC-F1CE1E30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395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2C7EB-5C21-49BE-B88C-F7EC8027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 und </a:t>
            </a:r>
            <a:r>
              <a:rPr lang="de-DE" dirty="0" err="1"/>
              <a:t>Learnings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8A335-8BAB-4C27-AC46-8302880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30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D5D2D-818E-4946-87F1-BAAF8052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ADF43-4704-4FD4-B1E9-5EABDB38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15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4BD6D-758C-4A3E-81C1-39AD1537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</a:t>
            </a:r>
            <a:r>
              <a:rPr lang="de-DE"/>
              <a:t>ist Alias 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A8E65-6165-427E-8554-FEDCFF0D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Smarte Karteikarten-App</a:t>
            </a:r>
          </a:p>
          <a:p>
            <a:r>
              <a:rPr lang="de-DE" dirty="0"/>
              <a:t>Direktes Feedback der App:</a:t>
            </a:r>
          </a:p>
          <a:p>
            <a:pPr lvl="1"/>
            <a:r>
              <a:rPr lang="de-DE" dirty="0"/>
              <a:t>Antworten anschauen und sagen „Das hätte ich gewusst!“ wird eliminiert</a:t>
            </a:r>
          </a:p>
          <a:p>
            <a:r>
              <a:rPr lang="de-DE" dirty="0"/>
              <a:t>Vergleich mit eigenem Empfinden und dem Empfinden anderer Nutzer</a:t>
            </a:r>
          </a:p>
          <a:p>
            <a:r>
              <a:rPr lang="de-DE" dirty="0"/>
              <a:t>Analyse des Lernfortschritts</a:t>
            </a:r>
          </a:p>
        </p:txBody>
      </p:sp>
    </p:spTree>
    <p:extLst>
      <p:ext uri="{BB962C8B-B14F-4D97-AF65-F5344CB8AC3E}">
        <p14:creationId xmlns:p14="http://schemas.microsoft.com/office/powerpoint/2010/main" val="379052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E47C7-8722-42F7-A85F-9A02A484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Angular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93E0D-6383-4875-B85F-EAE50EE7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Frontend-Framework basierend auf </a:t>
            </a:r>
            <a:r>
              <a:rPr lang="de-DE" dirty="0" err="1"/>
              <a:t>Typescript</a:t>
            </a:r>
            <a:endParaRPr lang="de-DE" dirty="0"/>
          </a:p>
          <a:p>
            <a:r>
              <a:rPr lang="de-DE" dirty="0"/>
              <a:t>Warum Angular?</a:t>
            </a:r>
          </a:p>
          <a:p>
            <a:pPr lvl="1"/>
            <a:r>
              <a:rPr lang="de-DE" dirty="0"/>
              <a:t>Modernes Design </a:t>
            </a:r>
          </a:p>
          <a:p>
            <a:pPr lvl="1"/>
            <a:r>
              <a:rPr lang="de-DE" dirty="0"/>
              <a:t>Funktionsreich (Router etc. integriert)</a:t>
            </a:r>
          </a:p>
          <a:p>
            <a:pPr lvl="1"/>
            <a:r>
              <a:rPr lang="de-DE" dirty="0"/>
              <a:t>Intuitiver als bspw. </a:t>
            </a:r>
            <a:r>
              <a:rPr lang="de-DE" dirty="0" err="1"/>
              <a:t>React</a:t>
            </a:r>
            <a:endParaRPr lang="de-DE" dirty="0"/>
          </a:p>
          <a:p>
            <a:r>
              <a:rPr lang="de-DE" dirty="0"/>
              <a:t>Zusammensetzung aus (wiederverwendbaren) </a:t>
            </a:r>
            <a:r>
              <a:rPr lang="de-DE" dirty="0" err="1"/>
              <a:t>Componenten</a:t>
            </a:r>
            <a:endParaRPr lang="de-DE" dirty="0"/>
          </a:p>
          <a:p>
            <a:endParaRPr lang="de-DE" dirty="0"/>
          </a:p>
        </p:txBody>
      </p:sp>
      <p:pic>
        <p:nvPicPr>
          <p:cNvPr id="13" name="Grafik 12" descr="Ein Bild, das Schild, draußen, Ende, sitzend enthält.&#10;&#10;Automatisch generierte Beschreibung">
            <a:extLst>
              <a:ext uri="{FF2B5EF4-FFF2-40B4-BE49-F238E27FC236}">
                <a16:creationId xmlns:a16="http://schemas.microsoft.com/office/drawing/2014/main" id="{6647247E-16A8-491E-ABE7-21FD2EB7F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32" y="582892"/>
            <a:ext cx="890028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D5295-B1B4-4E6C-8A5E-3729EE0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Angular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DA203-E21A-4B2B-9FA0-387E807A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Zusammensetzung aus (wiederverwendbaren) </a:t>
            </a:r>
            <a:r>
              <a:rPr lang="de-DE" dirty="0" err="1"/>
              <a:t>Componenten</a:t>
            </a:r>
            <a:endParaRPr lang="de-DE" dirty="0"/>
          </a:p>
          <a:p>
            <a:r>
              <a:rPr lang="de-DE" dirty="0"/>
              <a:t>HTML, CSS und TS können überall eingebunden werden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9B99AF-3941-4350-A4DF-D94AE1A7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15" y="3344430"/>
            <a:ext cx="3590925" cy="5238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1DF700A-3F1B-44B2-8108-ECA396D4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681" y="3178175"/>
            <a:ext cx="3562350" cy="3314700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FB69EDA-05F6-489D-9679-1EC658F61F9A}"/>
              </a:ext>
            </a:extLst>
          </p:cNvPr>
          <p:cNvSpPr/>
          <p:nvPr/>
        </p:nvSpPr>
        <p:spPr>
          <a:xfrm>
            <a:off x="4787153" y="4161865"/>
            <a:ext cx="1727947" cy="8740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Schild, draußen, Ende, sitzend enthält.&#10;&#10;Automatisch generierte Beschreibung">
            <a:extLst>
              <a:ext uri="{FF2B5EF4-FFF2-40B4-BE49-F238E27FC236}">
                <a16:creationId xmlns:a16="http://schemas.microsoft.com/office/drawing/2014/main" id="{1C3A3E3A-0241-4E20-A355-DB89EC143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91" y="582892"/>
            <a:ext cx="890028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66CF6-EC45-4ECB-BBF3-C6367B43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Angular Components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B15DCB-2D94-4F8F-B9C1-ACBA837F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2358594"/>
            <a:ext cx="5960927" cy="246157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64E60B9-C1F5-4B67-A50F-259BB2F25CFD}"/>
              </a:ext>
            </a:extLst>
          </p:cNvPr>
          <p:cNvSpPr txBox="1"/>
          <p:nvPr/>
        </p:nvSpPr>
        <p:spPr>
          <a:xfrm>
            <a:off x="6663018" y="1522599"/>
            <a:ext cx="49081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Zeile 16: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Klassenname zum Einbinden der </a:t>
            </a:r>
            <a:r>
              <a:rPr lang="de-DE" dirty="0" err="1"/>
              <a:t>Component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18-19: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Variablen der </a:t>
            </a:r>
            <a:r>
              <a:rPr lang="de-DE" dirty="0" err="1"/>
              <a:t>Componente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21 ff.: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Injected</a:t>
            </a:r>
            <a:r>
              <a:rPr lang="de-DE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Zeile 26 ff.: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OnInit</a:t>
            </a:r>
            <a:r>
              <a:rPr lang="de-DE" dirty="0"/>
              <a:t> Interface, führt Methoden beim starten der </a:t>
            </a:r>
            <a:r>
              <a:rPr lang="de-DE" dirty="0" err="1"/>
              <a:t>Component</a:t>
            </a:r>
            <a:r>
              <a:rPr lang="de-DE" dirty="0"/>
              <a:t> aus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605C4B8-6339-4E68-8636-6FC6DD38C363}"/>
              </a:ext>
            </a:extLst>
          </p:cNvPr>
          <p:cNvSpPr txBox="1"/>
          <p:nvPr/>
        </p:nvSpPr>
        <p:spPr>
          <a:xfrm>
            <a:off x="415635" y="1899351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main-</a:t>
            </a:r>
            <a:r>
              <a:rPr lang="de-DE" dirty="0" err="1"/>
              <a:t>nav</a:t>
            </a:r>
            <a:r>
              <a:rPr lang="de-DE" dirty="0"/>
              <a:t>-</a:t>
            </a:r>
            <a:r>
              <a:rPr lang="de-DE" dirty="0" err="1"/>
              <a:t>component.ts</a:t>
            </a:r>
            <a:endParaRPr lang="de-DE" dirty="0"/>
          </a:p>
        </p:txBody>
      </p:sp>
      <p:pic>
        <p:nvPicPr>
          <p:cNvPr id="6" name="Grafik 5" descr="Ein Bild, das Schild, draußen, Ende, sitzend enthält.&#10;&#10;Automatisch generierte Beschreibung">
            <a:extLst>
              <a:ext uri="{FF2B5EF4-FFF2-40B4-BE49-F238E27FC236}">
                <a16:creationId xmlns:a16="http://schemas.microsoft.com/office/drawing/2014/main" id="{9D50691D-420C-4A62-9800-85E565DF8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28" y="582892"/>
            <a:ext cx="890028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5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66CF6-EC45-4ECB-BBF3-C6367B43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Angular Components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4D9E27-97E8-43AA-90D5-61921DD4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6" y="2515966"/>
            <a:ext cx="4175948" cy="182606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611708-95EE-4A7A-8DA2-8E0ADB991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14158"/>
            <a:ext cx="6247269" cy="2859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23DC201-33C1-4B90-B80C-3630CDEF79CD}"/>
              </a:ext>
            </a:extLst>
          </p:cNvPr>
          <p:cNvSpPr txBox="1"/>
          <p:nvPr/>
        </p:nvSpPr>
        <p:spPr>
          <a:xfrm>
            <a:off x="796636" y="2010222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main-</a:t>
            </a:r>
            <a:r>
              <a:rPr lang="de-DE" dirty="0" err="1"/>
              <a:t>nav</a:t>
            </a:r>
            <a:r>
              <a:rPr lang="de-DE" dirty="0"/>
              <a:t>-</a:t>
            </a:r>
            <a:r>
              <a:rPr lang="de-DE" dirty="0" err="1"/>
              <a:t>component.ts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81B8E4D-F600-4D9B-856F-57D1A9869642}"/>
              </a:ext>
            </a:extLst>
          </p:cNvPr>
          <p:cNvSpPr txBox="1"/>
          <p:nvPr/>
        </p:nvSpPr>
        <p:spPr>
          <a:xfrm>
            <a:off x="838200" y="4899885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main-nav-component.html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D3F36E9-C435-43D7-990E-AD516F423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322" y="2208965"/>
            <a:ext cx="3590925" cy="5238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E768EE4-5C97-4F43-ABF7-F36FA8102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322" y="3251117"/>
            <a:ext cx="3552825" cy="533400"/>
          </a:xfrm>
          <a:prstGeom prst="rect">
            <a:avLst/>
          </a:prstGeom>
        </p:spPr>
      </p:pic>
      <p:pic>
        <p:nvPicPr>
          <p:cNvPr id="10" name="Grafik 9" descr="Ein Bild, das Schild, draußen, Ende, sitzend enthält.&#10;&#10;Automatisch generierte Beschreibung">
            <a:extLst>
              <a:ext uri="{FF2B5EF4-FFF2-40B4-BE49-F238E27FC236}">
                <a16:creationId xmlns:a16="http://schemas.microsoft.com/office/drawing/2014/main" id="{31DB9F84-9D28-4208-85BD-250A7FC715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71" y="582892"/>
            <a:ext cx="890028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AD07D-267C-422E-A0C9-39BB0C41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Startseite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247113-59AE-4D6C-BDDE-AE2DA220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55" y="1690686"/>
            <a:ext cx="1846934" cy="4020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58674F-91E2-4169-B12C-CA3EAA5D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94" y="1633536"/>
            <a:ext cx="1849212" cy="4020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F66F1C1-6D73-4607-ACBE-05ED34D92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811" y="1690686"/>
            <a:ext cx="1854169" cy="4020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5E95F3A-D410-4B3B-846C-B8B27A9F206F}"/>
              </a:ext>
            </a:extLst>
          </p:cNvPr>
          <p:cNvSpPr txBox="1"/>
          <p:nvPr/>
        </p:nvSpPr>
        <p:spPr>
          <a:xfrm>
            <a:off x="1735255" y="5816599"/>
            <a:ext cx="184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Login-Screen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EA7790-1727-4DA7-9699-456BB96165DA}"/>
              </a:ext>
            </a:extLst>
          </p:cNvPr>
          <p:cNvSpPr txBox="1"/>
          <p:nvPr/>
        </p:nvSpPr>
        <p:spPr>
          <a:xfrm>
            <a:off x="5173672" y="5816600"/>
            <a:ext cx="184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Startseite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7D50A3A-E837-4F48-B17A-BFE7D4AEF174}"/>
              </a:ext>
            </a:extLst>
          </p:cNvPr>
          <p:cNvSpPr txBox="1"/>
          <p:nvPr/>
        </p:nvSpPr>
        <p:spPr>
          <a:xfrm>
            <a:off x="8609811" y="5822950"/>
            <a:ext cx="184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28978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DC085-BD93-4F05-8C26-8C9ADCF6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Thema hinzufügen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C2D579-6989-4575-B767-EB2BAC7F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84" y="1846015"/>
            <a:ext cx="1729068" cy="3740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B1B702B-07BF-4EEA-B47C-08AF5F6B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466" y="1846015"/>
            <a:ext cx="1729068" cy="3775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CD59B6-ACD2-44DB-9B2C-F501E7087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009" y="1846015"/>
            <a:ext cx="1721950" cy="3740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068A874-4990-433C-A56E-4F2F47FB4324}"/>
              </a:ext>
            </a:extLst>
          </p:cNvPr>
          <p:cNvSpPr txBox="1"/>
          <p:nvPr/>
        </p:nvSpPr>
        <p:spPr>
          <a:xfrm>
            <a:off x="1832984" y="5695950"/>
            <a:ext cx="172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Thema hinzufügen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C267F5-69B9-4F0C-A414-29F3FAD2E285}"/>
              </a:ext>
            </a:extLst>
          </p:cNvPr>
          <p:cNvSpPr txBox="1"/>
          <p:nvPr/>
        </p:nvSpPr>
        <p:spPr>
          <a:xfrm>
            <a:off x="5158316" y="5695950"/>
            <a:ext cx="1875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Kombination mehrerer Tags</a:t>
            </a:r>
          </a:p>
          <a:p>
            <a:pPr algn="ctr"/>
            <a:r>
              <a:rPr lang="de-DE" sz="1400" dirty="0"/>
              <a:t>(z.B. Fach und Prof)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49976D0-42FC-4C88-BF8E-3D3D400C1FD6}"/>
              </a:ext>
            </a:extLst>
          </p:cNvPr>
          <p:cNvSpPr/>
          <p:nvPr/>
        </p:nvSpPr>
        <p:spPr>
          <a:xfrm>
            <a:off x="8124911" y="5742117"/>
            <a:ext cx="2510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/>
              <a:t>Auto-</a:t>
            </a:r>
            <a:r>
              <a:rPr lang="de-DE" sz="1400" dirty="0" err="1"/>
              <a:t>Completion</a:t>
            </a:r>
            <a:r>
              <a:rPr lang="de-DE" sz="1400" dirty="0"/>
              <a:t> mit bereit bestehenden Tags</a:t>
            </a:r>
          </a:p>
        </p:txBody>
      </p:sp>
    </p:spTree>
    <p:extLst>
      <p:ext uri="{BB962C8B-B14F-4D97-AF65-F5344CB8AC3E}">
        <p14:creationId xmlns:p14="http://schemas.microsoft.com/office/powerpoint/2010/main" val="264998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772</Words>
  <Application>Microsoft Office PowerPoint</Application>
  <PresentationFormat>Breitbild</PresentationFormat>
  <Paragraphs>192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PowerPoint-Präsentation</vt:lpstr>
      <vt:lpstr>Übersicht</vt:lpstr>
      <vt:lpstr>Was ist Alias ?</vt:lpstr>
      <vt:lpstr>Frontend - Angular</vt:lpstr>
      <vt:lpstr>Frontend – Angular Components</vt:lpstr>
      <vt:lpstr>Frontend – Angular Components</vt:lpstr>
      <vt:lpstr>Frontend – Angular Components</vt:lpstr>
      <vt:lpstr>Frontend – Startseite</vt:lpstr>
      <vt:lpstr>Frontend – Thema hinzufügen</vt:lpstr>
      <vt:lpstr>Frontend – Thema</vt:lpstr>
      <vt:lpstr>Frontend – Fragen erstellen</vt:lpstr>
      <vt:lpstr>Frontend – Lernen </vt:lpstr>
      <vt:lpstr>Frontend – Antworten evaluieren</vt:lpstr>
      <vt:lpstr>Backend - MongoDB</vt:lpstr>
      <vt:lpstr>Backend - PyMongo</vt:lpstr>
      <vt:lpstr>Backend - PyMongo</vt:lpstr>
      <vt:lpstr>Backend - Flask</vt:lpstr>
      <vt:lpstr>Backend - Correctness</vt:lpstr>
      <vt:lpstr>Backend - Correctness</vt:lpstr>
      <vt:lpstr>Deployment - Docker</vt:lpstr>
      <vt:lpstr>Deployment - Docker</vt:lpstr>
      <vt:lpstr>Deployment - Docker</vt:lpstr>
      <vt:lpstr>Deployment – Docker-Compose</vt:lpstr>
      <vt:lpstr>Deployment – nginx </vt:lpstr>
      <vt:lpstr>Fragen erstellen</vt:lpstr>
      <vt:lpstr>Erfahrungen und Learnings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Sabau</dc:creator>
  <cp:lastModifiedBy>Patrick Sabau</cp:lastModifiedBy>
  <cp:revision>27</cp:revision>
  <dcterms:created xsi:type="dcterms:W3CDTF">2020-10-11T11:30:02Z</dcterms:created>
  <dcterms:modified xsi:type="dcterms:W3CDTF">2020-10-16T14:23:30Z</dcterms:modified>
</cp:coreProperties>
</file>