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2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22" y="139800"/>
            <a:ext cx="489204" cy="2705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36" y="1187553"/>
            <a:ext cx="5533670" cy="56003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7640" y="3329940"/>
            <a:ext cx="3217925" cy="150190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0884" y="3329940"/>
            <a:ext cx="2343150" cy="150190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69352" y="3329940"/>
            <a:ext cx="2518409" cy="150190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03080" y="3305556"/>
            <a:ext cx="1462277" cy="1501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417576"/>
            <a:ext cx="11084052" cy="6224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38" y="10160"/>
            <a:ext cx="12420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0" y="1742947"/>
            <a:ext cx="6083300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9109" y="1965753"/>
            <a:ext cx="1251444" cy="14963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2637" y="68580"/>
            <a:ext cx="2098675" cy="1502410"/>
            <a:chOff x="282637" y="68580"/>
            <a:chExt cx="2098675" cy="15024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637" y="456609"/>
              <a:ext cx="934526" cy="5204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4" y="68580"/>
              <a:ext cx="1094993" cy="1501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095" y="68580"/>
              <a:ext cx="1232154" cy="150190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043" y="239014"/>
            <a:ext cx="1717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0000"/>
                </a:solidFill>
              </a:rPr>
              <a:t>Lab</a:t>
            </a:r>
            <a:r>
              <a:rPr sz="5400" spc="10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-</a:t>
            </a:r>
            <a:r>
              <a:rPr sz="5400" spc="-50" dirty="0">
                <a:solidFill>
                  <a:srgbClr val="000000"/>
                </a:solidFill>
              </a:rPr>
              <a:t>3</a:t>
            </a:r>
            <a:endParaRPr sz="5400"/>
          </a:p>
        </p:txBody>
      </p:sp>
      <p:sp>
        <p:nvSpPr>
          <p:cNvPr id="23" name="object 23"/>
          <p:cNvSpPr txBox="1"/>
          <p:nvPr/>
        </p:nvSpPr>
        <p:spPr>
          <a:xfrm>
            <a:off x="76200" y="2124049"/>
            <a:ext cx="9677400" cy="3857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6515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libri"/>
                <a:cs typeface="Calibri"/>
              </a:rPr>
              <a:t>Program</a:t>
            </a:r>
            <a:r>
              <a:rPr lang="en-US" sz="5400" dirty="0">
                <a:latin typeface="Calibri"/>
                <a:cs typeface="Calibri"/>
              </a:rPr>
              <a:t>m</a:t>
            </a:r>
            <a:r>
              <a:rPr sz="5400" dirty="0">
                <a:latin typeface="Calibri"/>
                <a:cs typeface="Calibri"/>
              </a:rPr>
              <a:t>ing</a:t>
            </a:r>
            <a:r>
              <a:rPr sz="5400" spc="-110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in</a:t>
            </a:r>
            <a:r>
              <a:rPr sz="5400" spc="-105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Python</a:t>
            </a:r>
            <a:endParaRPr sz="5400" dirty="0">
              <a:latin typeface="Calibri"/>
              <a:cs typeface="Calibri"/>
            </a:endParaRPr>
          </a:p>
          <a:p>
            <a:pPr marL="1839595">
              <a:lnSpc>
                <a:spcPct val="100000"/>
              </a:lnSpc>
              <a:spcBef>
                <a:spcPts val="1265"/>
              </a:spcBef>
              <a:tabLst>
                <a:tab pos="6377305" algn="l"/>
              </a:tabLst>
            </a:pP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Instructor</a:t>
            </a:r>
            <a:r>
              <a:rPr sz="1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:</a:t>
            </a:r>
            <a:r>
              <a:rPr sz="1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lang="en-US" sz="1600" spc="-30" dirty="0">
                <a:solidFill>
                  <a:srgbClr val="4471C4"/>
                </a:solidFill>
                <a:latin typeface="Calibri"/>
                <a:cs typeface="Calibri"/>
              </a:rPr>
              <a:t>Dr. </a:t>
            </a:r>
            <a:r>
              <a:rPr sz="1600" spc="-25" dirty="0">
                <a:solidFill>
                  <a:srgbClr val="4471C4"/>
                </a:solidFill>
                <a:latin typeface="Calibri"/>
                <a:cs typeface="Calibri"/>
              </a:rPr>
              <a:t>AALWAHAB</a:t>
            </a:r>
            <a:r>
              <a:rPr sz="1600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DHULFIQAR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	Advisor</a:t>
            </a:r>
            <a:r>
              <a:rPr sz="1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:</a:t>
            </a:r>
            <a:r>
              <a:rPr sz="1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4471C4"/>
                </a:solidFill>
                <a:latin typeface="Calibri"/>
                <a:cs typeface="Calibri"/>
              </a:rPr>
              <a:t>Dr.</a:t>
            </a:r>
            <a:r>
              <a:rPr sz="1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471C4"/>
                </a:solidFill>
                <a:latin typeface="Calibri"/>
                <a:cs typeface="Calibri"/>
              </a:rPr>
              <a:t>Tejfel</a:t>
            </a:r>
            <a:r>
              <a:rPr sz="1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71C4"/>
                </a:solidFill>
                <a:latin typeface="Calibri"/>
                <a:cs typeface="Calibri"/>
              </a:rPr>
              <a:t>Mate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 dirty="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you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will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learn:</a:t>
            </a:r>
            <a:endParaRPr sz="2400" dirty="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More</a:t>
            </a:r>
            <a:r>
              <a:rPr sz="1600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about</a:t>
            </a:r>
            <a:r>
              <a:rPr sz="1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71C4"/>
                </a:solidFill>
                <a:latin typeface="Calibri"/>
                <a:cs typeface="Calibri"/>
              </a:rPr>
              <a:t>print</a:t>
            </a:r>
            <a:r>
              <a:rPr lang="en-US" sz="1600" spc="-20" dirty="0">
                <a:solidFill>
                  <a:srgbClr val="4471C4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  <a:spcBef>
                <a:spcPts val="750"/>
              </a:spcBef>
            </a:pPr>
            <a:r>
              <a:rPr lang="en-US" sz="1600" spc="-20" dirty="0">
                <a:solidFill>
                  <a:srgbClr val="4471C4"/>
                </a:solidFill>
                <a:latin typeface="Calibri"/>
                <a:cs typeface="Calibri"/>
              </a:rPr>
              <a:t>Practice IF statement.</a:t>
            </a:r>
          </a:p>
          <a:p>
            <a:pPr marL="45085">
              <a:lnSpc>
                <a:spcPct val="100000"/>
              </a:lnSpc>
              <a:spcBef>
                <a:spcPts val="750"/>
              </a:spcBef>
            </a:pPr>
            <a:r>
              <a:rPr lang="en-US" sz="1600" spc="-20" dirty="0">
                <a:solidFill>
                  <a:srgbClr val="4471C4"/>
                </a:solidFill>
                <a:latin typeface="Calibri"/>
                <a:cs typeface="Calibri"/>
              </a:rPr>
              <a:t>Practice While statement.</a:t>
            </a:r>
          </a:p>
          <a:p>
            <a:pPr marL="45085">
              <a:lnSpc>
                <a:spcPct val="100000"/>
              </a:lnSpc>
              <a:spcBef>
                <a:spcPts val="750"/>
              </a:spcBef>
            </a:pPr>
            <a:r>
              <a:rPr lang="en-US" sz="1600" spc="-20" dirty="0">
                <a:solidFill>
                  <a:srgbClr val="4471C4"/>
                </a:solidFill>
                <a:latin typeface="Calibri"/>
                <a:cs typeface="Calibri"/>
              </a:rPr>
              <a:t>Practice Break and continue.</a:t>
            </a:r>
          </a:p>
          <a:p>
            <a:pPr marL="45085">
              <a:lnSpc>
                <a:spcPct val="100000"/>
              </a:lnSpc>
              <a:spcBef>
                <a:spcPts val="750"/>
              </a:spcBef>
            </a:pPr>
            <a:r>
              <a:rPr lang="en-US" sz="1600" spc="-20" dirty="0">
                <a:solidFill>
                  <a:srgbClr val="4471C4"/>
                </a:solidFill>
                <a:latin typeface="Calibri"/>
                <a:cs typeface="Calibri"/>
              </a:rPr>
              <a:t>Practice Functions definition</a:t>
            </a:r>
            <a:r>
              <a:rPr sz="1600" spc="-20" dirty="0">
                <a:solidFill>
                  <a:srgbClr val="4471C4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64123" y="4546091"/>
            <a:ext cx="6628130" cy="2146300"/>
            <a:chOff x="5564123" y="4546091"/>
            <a:chExt cx="6628130" cy="214630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4123" y="5288279"/>
              <a:ext cx="2904744" cy="6888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7179" y="4546091"/>
              <a:ext cx="4274820" cy="2145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0"/>
            <a:ext cx="916686" cy="7170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0" dirty="0"/>
              <a:t> </a:t>
            </a:r>
            <a:r>
              <a:rPr spc="-25" dirty="0"/>
              <a:t>3.7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516381"/>
            <a:ext cx="6108700" cy="6348095"/>
            <a:chOff x="-6350" y="516381"/>
            <a:chExt cx="6108700" cy="6348095"/>
          </a:xfrm>
        </p:grpSpPr>
        <p:sp>
          <p:nvSpPr>
            <p:cNvPr id="5" name="object 5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6096000" y="0"/>
                  </a:moveTo>
                  <a:lnTo>
                    <a:pt x="0" y="0"/>
                  </a:lnTo>
                  <a:lnTo>
                    <a:pt x="0" y="6335268"/>
                  </a:lnTo>
                  <a:lnTo>
                    <a:pt x="6096000" y="6335268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0" y="6335268"/>
                  </a:moveTo>
                  <a:lnTo>
                    <a:pt x="6096000" y="6335268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335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0" y="1425701"/>
            <a:ext cx="6083300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difficulty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85090" marR="521462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Familiarize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with: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lists;</a:t>
            </a:r>
            <a:endParaRPr sz="14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modifying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lists.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85090" marR="16700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hat.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hat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contained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rabbit,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five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numbers: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1,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2, 3,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4, and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5.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to: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85090" marR="353695" indent="15811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prompts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replace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middle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(Step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endParaRPr sz="1400">
              <a:latin typeface="Calibri"/>
              <a:cs typeface="Calibri"/>
            </a:endParaRPr>
          </a:p>
          <a:p>
            <a:pPr marL="243204" marR="61468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removes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(Step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2)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prints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(Step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3).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8023" y="522731"/>
            <a:ext cx="5775960" cy="464248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92710" marR="3022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hat_list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[1,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5]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existing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 </a:t>
            </a:r>
            <a:r>
              <a:rPr sz="1800" dirty="0">
                <a:latin typeface="Calibri"/>
                <a:cs typeface="Calibri"/>
              </a:rPr>
              <a:t>hidden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prompts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replace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middle number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integer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entered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user.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2710" marR="1835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 2: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removes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10" dirty="0">
                <a:latin typeface="Calibri"/>
                <a:cs typeface="Calibri"/>
              </a:rPr>
              <a:t> element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list.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710" marR="4019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 3: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 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existing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print(hat_list)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122" y="0"/>
            <a:ext cx="1251585" cy="717550"/>
            <a:chOff x="95122" y="0"/>
            <a:chExt cx="1251585" cy="71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22" y="139800"/>
              <a:ext cx="489204" cy="2705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0"/>
              <a:ext cx="916686" cy="717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0" dirty="0"/>
              <a:t> </a:t>
            </a:r>
            <a:r>
              <a:rPr spc="-25" dirty="0"/>
              <a:t>3.8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6350" y="516381"/>
            <a:ext cx="7505065" cy="6348095"/>
            <a:chOff x="-6350" y="516381"/>
            <a:chExt cx="7505065" cy="6348095"/>
          </a:xfrm>
        </p:grpSpPr>
        <p:sp>
          <p:nvSpPr>
            <p:cNvPr id="7" name="object 7"/>
            <p:cNvSpPr/>
            <p:nvPr/>
          </p:nvSpPr>
          <p:spPr>
            <a:xfrm>
              <a:off x="0" y="522731"/>
              <a:ext cx="7492365" cy="6335395"/>
            </a:xfrm>
            <a:custGeom>
              <a:avLst/>
              <a:gdLst/>
              <a:ahLst/>
              <a:cxnLst/>
              <a:rect l="l" t="t" r="r" b="b"/>
              <a:pathLst>
                <a:path w="7492365" h="6335395">
                  <a:moveTo>
                    <a:pt x="7491983" y="0"/>
                  </a:moveTo>
                  <a:lnTo>
                    <a:pt x="0" y="0"/>
                  </a:lnTo>
                  <a:lnTo>
                    <a:pt x="0" y="6335268"/>
                  </a:lnTo>
                  <a:lnTo>
                    <a:pt x="7491983" y="6335268"/>
                  </a:lnTo>
                  <a:lnTo>
                    <a:pt x="74919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22731"/>
              <a:ext cx="7492365" cy="6335395"/>
            </a:xfrm>
            <a:custGeom>
              <a:avLst/>
              <a:gdLst/>
              <a:ahLst/>
              <a:cxnLst/>
              <a:rect l="l" t="t" r="r" b="b"/>
              <a:pathLst>
                <a:path w="7492365" h="6335395">
                  <a:moveTo>
                    <a:pt x="0" y="6335268"/>
                  </a:moveTo>
                  <a:lnTo>
                    <a:pt x="7491983" y="6335268"/>
                  </a:lnTo>
                  <a:lnTo>
                    <a:pt x="7491983" y="0"/>
                  </a:lnTo>
                  <a:lnTo>
                    <a:pt x="0" y="0"/>
                  </a:lnTo>
                  <a:lnTo>
                    <a:pt x="0" y="633526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892301"/>
            <a:ext cx="801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1319021"/>
            <a:ext cx="2134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Familiarize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with: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236" y="1745995"/>
            <a:ext cx="26308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modifying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lists;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lists.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2386076"/>
            <a:ext cx="662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812795"/>
            <a:ext cx="712470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Beatles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music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1960s,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best-selling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history.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influential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rock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era.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Indeed,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included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magazine's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compilation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20th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Century's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influential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people.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3666490"/>
            <a:ext cx="71647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underwent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line-up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changes,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culminating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1962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line-up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John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Lennon,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Paul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McCartney,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George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Harrison,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Richard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Starkey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(better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Ringo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Starr).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4306570"/>
            <a:ext cx="70300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program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reflects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lets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practice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lists.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to: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4947030"/>
            <a:ext cx="691007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empty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beatles;</a:t>
            </a:r>
            <a:endParaRPr sz="1400">
              <a:latin typeface="Calibri"/>
              <a:cs typeface="Calibri"/>
            </a:endParaRPr>
          </a:p>
          <a:p>
            <a:pPr marL="12700" marR="5080" indent="15811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append()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John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Lennon,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Paul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McCartney,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George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Harrison;</a:t>
            </a:r>
            <a:endParaRPr sz="1400">
              <a:latin typeface="Calibri"/>
              <a:cs typeface="Calibri"/>
            </a:endParaRPr>
          </a:p>
          <a:p>
            <a:pPr marL="12700" marR="145415" indent="15811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append()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prompt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list: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Stu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Sutcliffe,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Pete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Best;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4: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Stu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Sutcliffe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Pete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list;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5: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insert()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Ringo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Starr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beginning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list.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91983" y="522731"/>
            <a:ext cx="4572000" cy="5556885"/>
          </a:xfrm>
          <a:custGeom>
            <a:avLst/>
            <a:gdLst/>
            <a:ahLst/>
            <a:cxnLst/>
            <a:rect l="l" t="t" r="r" b="b"/>
            <a:pathLst>
              <a:path w="4572000" h="5556885">
                <a:moveTo>
                  <a:pt x="0" y="5556504"/>
                </a:moveTo>
                <a:lnTo>
                  <a:pt x="4572000" y="5556504"/>
                </a:lnTo>
                <a:lnTo>
                  <a:pt x="4572000" y="0"/>
                </a:lnTo>
                <a:lnTo>
                  <a:pt x="0" y="0"/>
                </a:lnTo>
                <a:lnTo>
                  <a:pt x="0" y="5556504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71358" y="805053"/>
            <a:ext cx="222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print("Step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1:",</a:t>
            </a:r>
            <a:r>
              <a:rPr sz="1800" spc="-10" dirty="0">
                <a:latin typeface="Calibri"/>
                <a:cs typeface="Calibri"/>
              </a:rPr>
              <a:t> beatles)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1358" y="1628013"/>
            <a:ext cx="2224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print("Step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2:",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beatles)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1358" y="2451353"/>
            <a:ext cx="222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print("Step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3:",</a:t>
            </a:r>
            <a:r>
              <a:rPr sz="1800" spc="-10" dirty="0">
                <a:latin typeface="Calibri"/>
                <a:cs typeface="Calibri"/>
              </a:rPr>
              <a:t> beatles)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71358" y="3274314"/>
            <a:ext cx="2224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print("Step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4:",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beatles)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71358" y="4097528"/>
            <a:ext cx="222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print("Step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5:",</a:t>
            </a:r>
            <a:r>
              <a:rPr sz="1800" spc="-10" dirty="0">
                <a:latin typeface="Calibri"/>
                <a:cs typeface="Calibri"/>
              </a:rPr>
              <a:t> beatles)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1358" y="5195061"/>
            <a:ext cx="273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legth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Fab",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len(beatles))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494" y="837438"/>
            <a:ext cx="203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list_1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["A",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"B", </a:t>
            </a:r>
            <a:r>
              <a:rPr sz="1800" spc="-20" dirty="0">
                <a:latin typeface="Calibri"/>
                <a:cs typeface="Calibri"/>
              </a:rPr>
              <a:t>"C"]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99383" y="1480947"/>
          <a:ext cx="38341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4535" y="414401"/>
          <a:ext cx="11081384" cy="624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2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ts val="13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brain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answers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1440" marR="138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list_2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list_3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list_1[0]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list_2[0] print(list_3)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718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list_1 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["A",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"B",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"C"]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1805" marR="25069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list_2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list_1[:]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list_3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list_2[:]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list_1[0]</a:t>
                      </a:r>
                      <a:r>
                        <a:rPr sz="1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list_2[0] print(list_3)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1805" marR="32448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my_list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"in",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True,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"ABC"]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???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my_list)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print("A"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???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my_list)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???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my_list)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print(False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???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my_list)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["D",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"F",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"A",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"Z"]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lst.sort()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print(lst)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 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26149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[a,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b]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lst.sort() print(lst)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list_1 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["A",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"B",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"C"]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13881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list_2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list_3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list_1[0]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 print(list_3)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4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"A"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"B"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"C"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"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23856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[a,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d]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lst.reverse() print(lst)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list_1 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["A",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"B",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"C"]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13881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list_2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list_3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1440" marR="15087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list_1[0]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list_2[:]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print(list_3)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490473"/>
            <a:ext cx="6863080" cy="6374130"/>
            <a:chOff x="-6350" y="490473"/>
            <a:chExt cx="6863080" cy="6374130"/>
          </a:xfrm>
        </p:grpSpPr>
        <p:sp>
          <p:nvSpPr>
            <p:cNvPr id="3" name="object 3"/>
            <p:cNvSpPr/>
            <p:nvPr/>
          </p:nvSpPr>
          <p:spPr>
            <a:xfrm>
              <a:off x="0" y="496823"/>
              <a:ext cx="6850380" cy="6361430"/>
            </a:xfrm>
            <a:custGeom>
              <a:avLst/>
              <a:gdLst/>
              <a:ahLst/>
              <a:cxnLst/>
              <a:rect l="l" t="t" r="r" b="b"/>
              <a:pathLst>
                <a:path w="6850380" h="6361430">
                  <a:moveTo>
                    <a:pt x="6850380" y="0"/>
                  </a:moveTo>
                  <a:lnTo>
                    <a:pt x="0" y="0"/>
                  </a:lnTo>
                  <a:lnTo>
                    <a:pt x="0" y="6361176"/>
                  </a:lnTo>
                  <a:lnTo>
                    <a:pt x="6850380" y="6361176"/>
                  </a:lnTo>
                  <a:lnTo>
                    <a:pt x="68503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6823"/>
              <a:ext cx="6850380" cy="6361430"/>
            </a:xfrm>
            <a:custGeom>
              <a:avLst/>
              <a:gdLst/>
              <a:ahLst/>
              <a:cxnLst/>
              <a:rect l="l" t="t" r="r" b="b"/>
              <a:pathLst>
                <a:path w="6850380" h="6361430">
                  <a:moveTo>
                    <a:pt x="0" y="6361176"/>
                  </a:moveTo>
                  <a:lnTo>
                    <a:pt x="6850380" y="6361176"/>
                  </a:lnTo>
                  <a:lnTo>
                    <a:pt x="6850380" y="0"/>
                  </a:lnTo>
                  <a:lnTo>
                    <a:pt x="0" y="0"/>
                  </a:lnTo>
                  <a:lnTo>
                    <a:pt x="0" y="636117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604773"/>
            <a:ext cx="6680834" cy="6122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Familiarize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with: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indexing;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utilizing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operators.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600">
              <a:latin typeface="Calibri"/>
              <a:cs typeface="Calibri"/>
            </a:endParaRPr>
          </a:p>
          <a:p>
            <a:pPr marL="12700" marR="6413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Imagine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long,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complicated,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containing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numbers.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repeated,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clue.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repetitions.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removed.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122555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removes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repetitions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list.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once.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8636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assume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hard-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coded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keyboard.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course,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carry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conversation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her/him.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Hint: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encourage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temporary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situ.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1714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We've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easy.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skeleton instead.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5619" y="160020"/>
            <a:ext cx="5181600" cy="2391410"/>
          </a:xfrm>
          <a:custGeom>
            <a:avLst/>
            <a:gdLst/>
            <a:ahLst/>
            <a:cxnLst/>
            <a:rect l="l" t="t" r="r" b="b"/>
            <a:pathLst>
              <a:path w="5181600" h="2391410">
                <a:moveTo>
                  <a:pt x="0" y="2391155"/>
                </a:moveTo>
                <a:lnTo>
                  <a:pt x="5181600" y="2391155"/>
                </a:lnTo>
                <a:lnTo>
                  <a:pt x="5181600" y="0"/>
                </a:lnTo>
                <a:lnTo>
                  <a:pt x="0" y="0"/>
                </a:lnTo>
                <a:lnTo>
                  <a:pt x="0" y="2391155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5630" y="504825"/>
            <a:ext cx="405002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55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my_list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9] </a:t>
            </a:r>
            <a:r>
              <a:rPr sz="1800" spc="-5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here.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only:") print(my_list)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346835" cy="717550"/>
            <a:chOff x="0" y="0"/>
            <a:chExt cx="1346835" cy="7175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874" cy="717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0"/>
              <a:ext cx="916686" cy="71704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0" dirty="0"/>
              <a:t> </a:t>
            </a:r>
            <a:r>
              <a:rPr spc="-25" dirty="0"/>
              <a:t>3.9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665" y="475233"/>
            <a:ext cx="7151370" cy="6220460"/>
            <a:chOff x="121665" y="475233"/>
            <a:chExt cx="7151370" cy="6220460"/>
          </a:xfrm>
        </p:grpSpPr>
        <p:sp>
          <p:nvSpPr>
            <p:cNvPr id="3" name="object 3"/>
            <p:cNvSpPr/>
            <p:nvPr/>
          </p:nvSpPr>
          <p:spPr>
            <a:xfrm>
              <a:off x="128015" y="481583"/>
              <a:ext cx="7138670" cy="6207760"/>
            </a:xfrm>
            <a:custGeom>
              <a:avLst/>
              <a:gdLst/>
              <a:ahLst/>
              <a:cxnLst/>
              <a:rect l="l" t="t" r="r" b="b"/>
              <a:pathLst>
                <a:path w="7138670" h="6207759">
                  <a:moveTo>
                    <a:pt x="7138416" y="0"/>
                  </a:moveTo>
                  <a:lnTo>
                    <a:pt x="0" y="0"/>
                  </a:lnTo>
                  <a:lnTo>
                    <a:pt x="0" y="6207252"/>
                  </a:lnTo>
                  <a:lnTo>
                    <a:pt x="7138416" y="6207252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15" y="481583"/>
              <a:ext cx="7138670" cy="6207760"/>
            </a:xfrm>
            <a:custGeom>
              <a:avLst/>
              <a:gdLst/>
              <a:ahLst/>
              <a:cxnLst/>
              <a:rect l="l" t="t" r="r" b="b"/>
              <a:pathLst>
                <a:path w="7138670" h="6207759">
                  <a:moveTo>
                    <a:pt x="0" y="6207252"/>
                  </a:moveTo>
                  <a:lnTo>
                    <a:pt x="7138416" y="6207252"/>
                  </a:lnTo>
                  <a:lnTo>
                    <a:pt x="7138416" y="0"/>
                  </a:lnTo>
                  <a:lnTo>
                    <a:pt x="0" y="0"/>
                  </a:lnTo>
                  <a:lnTo>
                    <a:pt x="0" y="62072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7060" y="912114"/>
            <a:ext cx="67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68" y="1277873"/>
            <a:ext cx="378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familiarizing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classic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notions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algorithms;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student's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defining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functions.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60" y="1826209"/>
            <a:ext cx="558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60" y="2192528"/>
            <a:ext cx="5568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natural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 prime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 greater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divisors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itself.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60" y="2558288"/>
            <a:ext cx="6534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Complicated?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Not at all.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isn't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prime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number,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 you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divide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 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 (we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can't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divisors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equal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 1 and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8, as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prohibits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this).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60" y="3106928"/>
            <a:ext cx="4951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hand,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7 is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prime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number,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can't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divisors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060" y="3472942"/>
            <a:ext cx="4648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write 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checking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prime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not.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60" y="3838702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function: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68" y="4204461"/>
            <a:ext cx="426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is_prime;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argument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(the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check)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argument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prime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number,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otherwise.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060" y="4935677"/>
            <a:ext cx="68891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Hint: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argument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subsequent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(starting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2)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remainder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zero,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prime;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think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carefully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stop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process.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60" y="5484977"/>
            <a:ext cx="6918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know 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square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utilize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**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operator.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Remember: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square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x0.5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060" y="6033617"/>
            <a:ext cx="2026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editor.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6431" y="481583"/>
            <a:ext cx="4925695" cy="3721735"/>
          </a:xfrm>
          <a:custGeom>
            <a:avLst/>
            <a:gdLst/>
            <a:ahLst/>
            <a:cxnLst/>
            <a:rect l="l" t="t" r="r" b="b"/>
            <a:pathLst>
              <a:path w="4925695" h="3721735">
                <a:moveTo>
                  <a:pt x="0" y="3721608"/>
                </a:moveTo>
                <a:lnTo>
                  <a:pt x="4925568" y="3721608"/>
                </a:lnTo>
                <a:lnTo>
                  <a:pt x="4925568" y="0"/>
                </a:lnTo>
                <a:lnTo>
                  <a:pt x="0" y="0"/>
                </a:lnTo>
                <a:lnTo>
                  <a:pt x="0" y="3721608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46695" y="1080008"/>
            <a:ext cx="2218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52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</a:t>
            </a:r>
            <a:r>
              <a:rPr sz="1800" spc="-10" dirty="0">
                <a:latin typeface="Calibri"/>
                <a:cs typeface="Calibri"/>
              </a:rPr>
              <a:t> is_prime(num): </a:t>
            </a:r>
            <a:r>
              <a:rPr sz="1800" spc="-5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here.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6695" y="2451861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range(1,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20):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is_prime(i + </a:t>
            </a:r>
            <a:r>
              <a:rPr sz="1800" spc="-25" dirty="0">
                <a:latin typeface="Calibri"/>
                <a:cs typeface="Calibri"/>
              </a:rPr>
              <a:t>1):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90150" y="3000502"/>
            <a:ext cx="181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print(i 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end=" </a:t>
            </a:r>
            <a:r>
              <a:rPr sz="1800" spc="-35" dirty="0">
                <a:latin typeface="Calibri"/>
                <a:cs typeface="Calibri"/>
              </a:rPr>
              <a:t>")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46695" y="3274517"/>
            <a:ext cx="609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print()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11211" y="4235196"/>
            <a:ext cx="4653280" cy="2453640"/>
          </a:xfrm>
          <a:prstGeom prst="rect">
            <a:avLst/>
          </a:prstGeom>
          <a:solidFill>
            <a:srgbClr val="6FAC46"/>
          </a:solidFill>
          <a:ln w="12700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2 3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5 7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11 13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17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1550670" cy="717550"/>
            <a:chOff x="0" y="0"/>
            <a:chExt cx="1550670" cy="71755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21257" cy="71704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" y="0"/>
              <a:ext cx="1096518" cy="717041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0017" y="10160"/>
            <a:ext cx="1242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5" dirty="0"/>
              <a:t> </a:t>
            </a:r>
            <a:r>
              <a:rPr spc="-20" dirty="0"/>
              <a:t>3.10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665" y="475233"/>
            <a:ext cx="7151370" cy="6220460"/>
            <a:chOff x="121665" y="475233"/>
            <a:chExt cx="7151370" cy="6220460"/>
          </a:xfrm>
        </p:grpSpPr>
        <p:sp>
          <p:nvSpPr>
            <p:cNvPr id="3" name="object 3"/>
            <p:cNvSpPr/>
            <p:nvPr/>
          </p:nvSpPr>
          <p:spPr>
            <a:xfrm>
              <a:off x="128015" y="481583"/>
              <a:ext cx="7138670" cy="6207760"/>
            </a:xfrm>
            <a:custGeom>
              <a:avLst/>
              <a:gdLst/>
              <a:ahLst/>
              <a:cxnLst/>
              <a:rect l="l" t="t" r="r" b="b"/>
              <a:pathLst>
                <a:path w="7138670" h="6207759">
                  <a:moveTo>
                    <a:pt x="7138416" y="0"/>
                  </a:moveTo>
                  <a:lnTo>
                    <a:pt x="0" y="0"/>
                  </a:lnTo>
                  <a:lnTo>
                    <a:pt x="0" y="6207252"/>
                  </a:lnTo>
                  <a:lnTo>
                    <a:pt x="7138416" y="6207252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15" y="481583"/>
              <a:ext cx="7138670" cy="6207760"/>
            </a:xfrm>
            <a:custGeom>
              <a:avLst/>
              <a:gdLst/>
              <a:ahLst/>
              <a:cxnLst/>
              <a:rect l="l" t="t" r="r" b="b"/>
              <a:pathLst>
                <a:path w="7138670" h="6207759">
                  <a:moveTo>
                    <a:pt x="0" y="6207252"/>
                  </a:moveTo>
                  <a:lnTo>
                    <a:pt x="7138416" y="6207252"/>
                  </a:lnTo>
                  <a:lnTo>
                    <a:pt x="7138416" y="0"/>
                  </a:lnTo>
                  <a:lnTo>
                    <a:pt x="0" y="0"/>
                  </a:lnTo>
                  <a:lnTo>
                    <a:pt x="0" y="62072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7060" y="1186434"/>
            <a:ext cx="67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68" y="1552194"/>
            <a:ext cx="4277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student's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defining,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functions.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60" y="1918208"/>
            <a:ext cx="558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60" y="2283967"/>
            <a:ext cx="676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car's fuel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consumption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expressed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ways.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Europe,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shown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fuel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consumed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kilometers.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60" y="2832608"/>
            <a:ext cx="5430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USA,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shown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 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miles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traveled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car using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gallon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fuel.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60" y="3198367"/>
            <a:ext cx="5208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 functions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converting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l/100km into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mpg,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vice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versa.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060" y="3564382"/>
            <a:ext cx="910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functions: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68" y="3930142"/>
            <a:ext cx="557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liters_100km_to_miles_gallon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miles_gallon_to_liters_100km</a:t>
            </a:r>
            <a:r>
              <a:rPr sz="1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respectively;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argument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(the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names)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60" y="4478782"/>
            <a:ext cx="2026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editor.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060" y="4844542"/>
            <a:ext cx="415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 and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ours.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60" y="5210683"/>
            <a:ext cx="2367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Here is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you: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68" y="5576417"/>
            <a:ext cx="248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 American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mile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= 1609.344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metres;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 American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gallon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= 3.785411784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litres.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6431" y="513587"/>
            <a:ext cx="4925695" cy="4139565"/>
          </a:xfrm>
          <a:custGeom>
            <a:avLst/>
            <a:gdLst/>
            <a:ahLst/>
            <a:cxnLst/>
            <a:rect l="l" t="t" r="r" b="b"/>
            <a:pathLst>
              <a:path w="4925695" h="4139565">
                <a:moveTo>
                  <a:pt x="0" y="4139184"/>
                </a:moveTo>
                <a:lnTo>
                  <a:pt x="4925568" y="4139184"/>
                </a:lnTo>
                <a:lnTo>
                  <a:pt x="4925568" y="0"/>
                </a:lnTo>
                <a:lnTo>
                  <a:pt x="0" y="0"/>
                </a:lnTo>
                <a:lnTo>
                  <a:pt x="0" y="4139184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46695" y="634746"/>
            <a:ext cx="3942079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liters_100km_to_miles_gallon(liters):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  <a:p>
            <a:pPr marL="12700" marR="17291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here. </a:t>
            </a:r>
            <a:r>
              <a:rPr sz="1800" spc="-5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  <a:p>
            <a:pPr marL="12700" marR="882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miles_gallon_to_liters_100km(miles): </a:t>
            </a:r>
            <a:r>
              <a:rPr sz="1800" spc="-5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  <a:p>
            <a:pPr marL="12700" marR="178688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here </a:t>
            </a:r>
            <a:r>
              <a:rPr sz="1800" spc="-5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print(liters_100km_to_miles_gallon(3.9)) print(liters_100km_to_miles_gallon(7.5)) print(liters_100km_to_miles_gallon(10.)) print(miles_gallon_to_liters_100km(60.3)) print(miles_gallon_to_liters_100km(31.4)) print(miles_gallon_to_liters_100km(23.5))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1211" y="4812791"/>
            <a:ext cx="4653280" cy="1876425"/>
          </a:xfrm>
          <a:prstGeom prst="rect">
            <a:avLst/>
          </a:prstGeom>
          <a:solidFill>
            <a:srgbClr val="6FAC46"/>
          </a:solidFill>
          <a:ln w="12700">
            <a:solidFill>
              <a:srgbClr val="507D31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60.31143162393162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31.36194444444444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23.52145833333333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3.9007393587617467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7.490910297239916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10.009131205673757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489710" cy="717550"/>
            <a:chOff x="0" y="0"/>
            <a:chExt cx="1489710" cy="71755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60297" cy="71704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91" y="0"/>
              <a:ext cx="1096518" cy="717041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5" dirty="0"/>
              <a:t> </a:t>
            </a:r>
            <a:r>
              <a:rPr spc="-20" dirty="0"/>
              <a:t>3.11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8408" y="414401"/>
            <a:ext cx="11090910" cy="6230620"/>
            <a:chOff x="478408" y="414401"/>
            <a:chExt cx="11090910" cy="6230620"/>
          </a:xfrm>
        </p:grpSpPr>
        <p:sp>
          <p:nvSpPr>
            <p:cNvPr id="3" name="object 3"/>
            <p:cNvSpPr/>
            <p:nvPr/>
          </p:nvSpPr>
          <p:spPr>
            <a:xfrm>
              <a:off x="481583" y="417576"/>
              <a:ext cx="11084560" cy="6224270"/>
            </a:xfrm>
            <a:custGeom>
              <a:avLst/>
              <a:gdLst/>
              <a:ahLst/>
              <a:cxnLst/>
              <a:rect l="l" t="t" r="r" b="b"/>
              <a:pathLst>
                <a:path w="11084560" h="6224270">
                  <a:moveTo>
                    <a:pt x="0" y="6224016"/>
                  </a:moveTo>
                  <a:lnTo>
                    <a:pt x="11084052" y="6224016"/>
                  </a:lnTo>
                  <a:lnTo>
                    <a:pt x="11084052" y="0"/>
                  </a:lnTo>
                  <a:lnTo>
                    <a:pt x="0" y="0"/>
                  </a:lnTo>
                  <a:lnTo>
                    <a:pt x="0" y="6224016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290" y="812927"/>
              <a:ext cx="2713355" cy="5316855"/>
            </a:xfrm>
            <a:custGeom>
              <a:avLst/>
              <a:gdLst/>
              <a:ahLst/>
              <a:cxnLst/>
              <a:rect l="l" t="t" r="r" b="b"/>
              <a:pathLst>
                <a:path w="2713354" h="5316855">
                  <a:moveTo>
                    <a:pt x="0" y="1469389"/>
                  </a:moveTo>
                  <a:lnTo>
                    <a:pt x="2713062" y="1469389"/>
                  </a:lnTo>
                </a:path>
                <a:path w="2713354" h="5316855">
                  <a:moveTo>
                    <a:pt x="0" y="2658110"/>
                  </a:moveTo>
                  <a:lnTo>
                    <a:pt x="2713062" y="2658110"/>
                  </a:lnTo>
                </a:path>
                <a:path w="2713354" h="5316855">
                  <a:moveTo>
                    <a:pt x="0" y="3846829"/>
                  </a:moveTo>
                  <a:lnTo>
                    <a:pt x="2713062" y="3846829"/>
                  </a:lnTo>
                </a:path>
                <a:path w="2713354" h="5316855">
                  <a:moveTo>
                    <a:pt x="2706712" y="0"/>
                  </a:moveTo>
                  <a:lnTo>
                    <a:pt x="2706712" y="5316245"/>
                  </a:lnTo>
                </a:path>
                <a:path w="2713354" h="5316855">
                  <a:moveTo>
                    <a:pt x="0" y="6350"/>
                  </a:moveTo>
                  <a:lnTo>
                    <a:pt x="2713062" y="6350"/>
                  </a:lnTo>
                </a:path>
                <a:path w="2713354" h="5316855">
                  <a:moveTo>
                    <a:pt x="0" y="5309895"/>
                  </a:moveTo>
                  <a:lnTo>
                    <a:pt x="2713062" y="53098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3733" y="819277"/>
          <a:ext cx="246253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91440" marR="24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input()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22580" indent="-231775">
                        <a:lnSpc>
                          <a:spcPct val="100000"/>
                        </a:lnSpc>
                        <a:buAutoNum type="alphaLcParenR"/>
                        <a:tabLst>
                          <a:tab pos="32321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user-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33375" indent="-242570">
                        <a:lnSpc>
                          <a:spcPct val="100000"/>
                        </a:lnSpc>
                        <a:buAutoNum type="alphaLcParenR"/>
                        <a:tabLst>
                          <a:tab pos="33401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built-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hi()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99720" marR="1134745" indent="-208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hi(): print("hi!")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hi():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print("hi")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hi(5)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299720" marR="1113155" indent="-2089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hi(): return print("Hi!")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hi()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4620" y="1487297"/>
          <a:ext cx="3843654" cy="493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8085">
                <a:tc>
                  <a:txBody>
                    <a:bodyPr/>
                    <a:lstStyle/>
                    <a:p>
                      <a:pPr marL="300355" marR="208915" indent="-2089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intro(a="James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Bond",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b="Bond"):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print("My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is", 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".",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".")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intro()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add_numbers(a,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b=2,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c):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3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print(a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c)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add_numbers(a=1,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c=3)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is_int(data):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type(data)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int: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True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11175" marR="1397635" indent="-210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elif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type(data)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float: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 marR="22104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print(is_int(5)) print(is_int(5.0)) print(is_int("5"))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99383" y="1487297"/>
            <a:ext cx="3846829" cy="0"/>
          </a:xfrm>
          <a:custGeom>
            <a:avLst/>
            <a:gdLst/>
            <a:ahLst/>
            <a:cxnLst/>
            <a:rect l="l" t="t" r="r" b="b"/>
            <a:pathLst>
              <a:path w="3846829">
                <a:moveTo>
                  <a:pt x="0" y="0"/>
                </a:moveTo>
                <a:lnTo>
                  <a:pt x="38467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9383" y="6425044"/>
            <a:ext cx="3846829" cy="0"/>
          </a:xfrm>
          <a:custGeom>
            <a:avLst/>
            <a:gdLst/>
            <a:ahLst/>
            <a:cxnLst/>
            <a:rect l="l" t="t" r="r" b="b"/>
            <a:pathLst>
              <a:path w="3846829">
                <a:moveTo>
                  <a:pt x="0" y="0"/>
                </a:moveTo>
                <a:lnTo>
                  <a:pt x="38467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0583" y="1023111"/>
            <a:ext cx="3846829" cy="2217420"/>
          </a:xfrm>
          <a:custGeom>
            <a:avLst/>
            <a:gdLst/>
            <a:ahLst/>
            <a:cxnLst/>
            <a:rect l="l" t="t" r="r" b="b"/>
            <a:pathLst>
              <a:path w="3846829" h="2217420">
                <a:moveTo>
                  <a:pt x="0" y="1469389"/>
                </a:moveTo>
                <a:lnTo>
                  <a:pt x="3846830" y="1469389"/>
                </a:lnTo>
              </a:path>
              <a:path w="3846829" h="2217420">
                <a:moveTo>
                  <a:pt x="0" y="1840229"/>
                </a:moveTo>
                <a:lnTo>
                  <a:pt x="3846830" y="1840229"/>
                </a:lnTo>
              </a:path>
              <a:path w="3846829" h="2217420">
                <a:moveTo>
                  <a:pt x="6350" y="0"/>
                </a:moveTo>
                <a:lnTo>
                  <a:pt x="6350" y="2217420"/>
                </a:lnTo>
              </a:path>
              <a:path w="3846829" h="2217420">
                <a:moveTo>
                  <a:pt x="3840480" y="0"/>
                </a:moveTo>
                <a:lnTo>
                  <a:pt x="3840480" y="2217420"/>
                </a:lnTo>
              </a:path>
              <a:path w="3846829" h="2217420">
                <a:moveTo>
                  <a:pt x="0" y="6350"/>
                </a:moveTo>
                <a:lnTo>
                  <a:pt x="3846830" y="6350"/>
                </a:lnTo>
              </a:path>
              <a:path w="3846829" h="2217420">
                <a:moveTo>
                  <a:pt x="0" y="2211070"/>
                </a:moveTo>
                <a:lnTo>
                  <a:pt x="3846830" y="2211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5154" y="469519"/>
            <a:ext cx="5622925" cy="19754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answers</a:t>
            </a:r>
            <a:endParaRPr sz="1800">
              <a:latin typeface="Calibri"/>
              <a:cs typeface="Calibri"/>
            </a:endParaRPr>
          </a:p>
          <a:p>
            <a:pPr marL="3612515" marR="850265" indent="-208915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Calibri"/>
                <a:cs typeface="Calibri"/>
              </a:rPr>
              <a:t>def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message(): </a:t>
            </a:r>
            <a:r>
              <a:rPr sz="1800" dirty="0">
                <a:latin typeface="Calibri"/>
                <a:cs typeface="Calibri"/>
              </a:rPr>
              <a:t>alt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36125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print("Hello,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World!")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4042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print(alt)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755" y="3501339"/>
            <a:ext cx="6030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0000"/>
                </a:solidFill>
              </a:rPr>
              <a:t>See</a:t>
            </a:r>
            <a:r>
              <a:rPr sz="5400" spc="-60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you</a:t>
            </a:r>
            <a:r>
              <a:rPr sz="5400" spc="-50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Next</a:t>
            </a:r>
            <a:r>
              <a:rPr sz="5400" spc="-30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week</a:t>
            </a:r>
            <a:r>
              <a:rPr sz="5400" spc="-60" dirty="0">
                <a:solidFill>
                  <a:srgbClr val="000000"/>
                </a:solidFill>
              </a:rPr>
              <a:t> </a:t>
            </a:r>
            <a:r>
              <a:rPr sz="5400" spc="-50" dirty="0">
                <a:solidFill>
                  <a:srgbClr val="000000"/>
                </a:solidFill>
                <a:latin typeface="Wingdings"/>
                <a:cs typeface="Wingdings"/>
              </a:rPr>
              <a:t>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15" y="754380"/>
            <a:ext cx="6577965" cy="42062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rtl="0"/>
            <a:r>
              <a:rPr lang="en-US" dirty="0">
                <a:effectLst/>
                <a:latin typeface="-apple-system"/>
              </a:rPr>
              <a:t>1)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print ( "My name is %s %d %f" % ('Anshuman' ,1, 14.6), "That's it ") </a:t>
            </a:r>
          </a:p>
          <a:p>
            <a:pPr rtl="0"/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2)</a:t>
            </a:r>
          </a:p>
          <a:p>
            <a:pPr rtl="0"/>
            <a:r>
              <a:rPr lang="en-US" dirty="0">
                <a:effectLst/>
                <a:latin typeface="-apple-system"/>
              </a:rPr>
              <a:t>print("episode: {}/{}, time: {}, rep: {}, Session: {:.2}".format("friends", 13, 12.30, 2, 5.786) ) </a:t>
            </a:r>
          </a:p>
          <a:p>
            <a:pPr rtl="0"/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3)</a:t>
            </a:r>
          </a:p>
          <a:p>
            <a:pPr rtl="0"/>
            <a:r>
              <a:rPr lang="en-US" dirty="0">
                <a:effectLst/>
                <a:latin typeface="-apple-system"/>
              </a:rPr>
              <a:t>name = "ABX"</a:t>
            </a:r>
            <a:br>
              <a:rPr lang="en-US" dirty="0">
                <a:effectLst/>
                <a:latin typeface="-apple-system"/>
              </a:rPr>
            </a:br>
            <a:r>
              <a:rPr lang="en-US" dirty="0" err="1">
                <a:effectLst/>
                <a:latin typeface="-apple-system"/>
              </a:rPr>
              <a:t>type_of_company</a:t>
            </a:r>
            <a:r>
              <a:rPr lang="en-US" dirty="0">
                <a:effectLst/>
                <a:latin typeface="-apple-system"/>
              </a:rPr>
              <a:t> = "XYZ"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print(f"{name} is an {</a:t>
            </a:r>
            <a:r>
              <a:rPr lang="en-US" dirty="0" err="1">
                <a:effectLst/>
                <a:latin typeface="-apple-system"/>
              </a:rPr>
              <a:t>type_of_company</a:t>
            </a:r>
            <a:r>
              <a:rPr lang="en-US" dirty="0">
                <a:effectLst/>
                <a:latin typeface="-apple-system"/>
              </a:rPr>
              <a:t>}  company.")</a:t>
            </a:r>
          </a:p>
          <a:p>
            <a:pPr rtl="0"/>
            <a:br>
              <a:rPr lang="en-US" dirty="0"/>
            </a:b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060" y="202184"/>
            <a:ext cx="185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More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about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2444" y="301624"/>
            <a:ext cx="5205095" cy="6559550"/>
            <a:chOff x="6862444" y="301624"/>
            <a:chExt cx="5205095" cy="6559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5619" y="304799"/>
              <a:ext cx="5198364" cy="6553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65619" y="304799"/>
              <a:ext cx="5198745" cy="6553200"/>
            </a:xfrm>
            <a:custGeom>
              <a:avLst/>
              <a:gdLst/>
              <a:ahLst/>
              <a:cxnLst/>
              <a:rect l="l" t="t" r="r" b="b"/>
              <a:pathLst>
                <a:path w="5198745" h="6553200">
                  <a:moveTo>
                    <a:pt x="0" y="6553200"/>
                  </a:moveTo>
                  <a:lnTo>
                    <a:pt x="5198364" y="6553200"/>
                  </a:lnTo>
                  <a:lnTo>
                    <a:pt x="5198364" y="0"/>
                  </a:lnTo>
                  <a:lnTo>
                    <a:pt x="0" y="0"/>
                  </a:lnTo>
                  <a:lnTo>
                    <a:pt x="0" y="655320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28915" y="398475"/>
            <a:ext cx="3272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answers.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47914" y="747648"/>
          <a:ext cx="3021330" cy="576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==2.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5,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10, 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19132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print(x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y)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z)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y,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136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print(x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z)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print((y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5) ==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y,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136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y,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y,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x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z)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print((y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5) ==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0825" marR="1791335" indent="-1587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 ==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10: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print(x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10)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if x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5: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 marR="1969135" indent="1581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print(x &gt;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5)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 &lt;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10: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 marR="1879600" indent="1581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print(x &lt;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10)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else: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08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print("else")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5" y="139800"/>
            <a:ext cx="1014389" cy="270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50" dirty="0"/>
              <a:t> </a:t>
            </a:r>
            <a:r>
              <a:rPr spc="-25" dirty="0"/>
              <a:t>3.1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516381"/>
            <a:ext cx="6108700" cy="6348095"/>
            <a:chOff x="-6350" y="516381"/>
            <a:chExt cx="6108700" cy="6348095"/>
          </a:xfrm>
        </p:grpSpPr>
        <p:sp>
          <p:nvSpPr>
            <p:cNvPr id="5" name="object 5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6096000" y="0"/>
                  </a:moveTo>
                  <a:lnTo>
                    <a:pt x="0" y="0"/>
                  </a:lnTo>
                  <a:lnTo>
                    <a:pt x="0" y="6335268"/>
                  </a:lnTo>
                  <a:lnTo>
                    <a:pt x="6096000" y="6335268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0" y="6335268"/>
                  </a:moveTo>
                  <a:lnTo>
                    <a:pt x="6096000" y="6335268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335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/>
          </a:p>
          <a:p>
            <a:pPr marL="293370" marR="561975">
              <a:lnSpc>
                <a:spcPct val="100000"/>
              </a:lnSpc>
            </a:pPr>
            <a:r>
              <a:rPr dirty="0"/>
              <a:t>becoming</a:t>
            </a:r>
            <a:r>
              <a:rPr spc="-5" dirty="0"/>
              <a:t> </a:t>
            </a:r>
            <a:r>
              <a:rPr dirty="0"/>
              <a:t>familiar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the the</a:t>
            </a:r>
            <a:r>
              <a:rPr spc="-5" dirty="0"/>
              <a:t> </a:t>
            </a:r>
            <a:r>
              <a:rPr dirty="0"/>
              <a:t>input() </a:t>
            </a:r>
            <a:r>
              <a:rPr spc="-10" dirty="0"/>
              <a:t>function; </a:t>
            </a:r>
            <a:r>
              <a:rPr dirty="0"/>
              <a:t>becoming</a:t>
            </a:r>
            <a:r>
              <a:rPr spc="-30" dirty="0"/>
              <a:t> </a:t>
            </a:r>
            <a:r>
              <a:rPr dirty="0"/>
              <a:t>familiar</a:t>
            </a:r>
            <a:r>
              <a:rPr spc="-3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comparison</a:t>
            </a:r>
            <a:r>
              <a:rPr spc="-20" dirty="0"/>
              <a:t> </a:t>
            </a:r>
            <a:r>
              <a:rPr spc="-10" dirty="0"/>
              <a:t>operators</a:t>
            </a:r>
            <a:r>
              <a:rPr spc="-4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Python.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/>
          </a:p>
          <a:p>
            <a:pPr marL="85090">
              <a:lnSpc>
                <a:spcPct val="100000"/>
              </a:lnSpc>
            </a:pPr>
            <a:r>
              <a:rPr spc="-10" dirty="0"/>
              <a:t>Scenario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/>
          </a:p>
          <a:p>
            <a:pPr marL="85090" marR="331470">
              <a:lnSpc>
                <a:spcPct val="100000"/>
              </a:lnSpc>
            </a:pP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one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comparison</a:t>
            </a:r>
            <a:r>
              <a:rPr spc="-10" dirty="0"/>
              <a:t> operators</a:t>
            </a:r>
            <a:r>
              <a:rPr spc="-2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Python,</a:t>
            </a:r>
            <a:r>
              <a:rPr spc="-15" dirty="0"/>
              <a:t> </a:t>
            </a:r>
            <a:r>
              <a:rPr dirty="0"/>
              <a:t>write </a:t>
            </a:r>
            <a:r>
              <a:rPr spc="-50" dirty="0"/>
              <a:t>a </a:t>
            </a:r>
            <a:r>
              <a:rPr dirty="0"/>
              <a:t>simple</a:t>
            </a:r>
            <a:r>
              <a:rPr spc="-40" dirty="0"/>
              <a:t> </a:t>
            </a:r>
            <a:r>
              <a:rPr spc="-10" dirty="0"/>
              <a:t>two-</a:t>
            </a:r>
            <a:r>
              <a:rPr dirty="0"/>
              <a:t>line</a:t>
            </a:r>
            <a:r>
              <a:rPr spc="-5" dirty="0"/>
              <a:t> </a:t>
            </a:r>
            <a:r>
              <a:rPr dirty="0"/>
              <a:t>program</a:t>
            </a:r>
            <a:r>
              <a:rPr spc="-35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takes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parameter</a:t>
            </a:r>
            <a:r>
              <a:rPr spc="-30" dirty="0"/>
              <a:t> 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10" dirty="0"/>
              <a:t>input, </a:t>
            </a:r>
            <a:r>
              <a:rPr dirty="0"/>
              <a:t>which</a:t>
            </a:r>
            <a:r>
              <a:rPr spc="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spc="-20" dirty="0"/>
              <a:t>integer,</a:t>
            </a:r>
            <a:r>
              <a:rPr dirty="0"/>
              <a:t> and</a:t>
            </a:r>
            <a:r>
              <a:rPr spc="-5" dirty="0"/>
              <a:t> </a:t>
            </a:r>
            <a:r>
              <a:rPr dirty="0"/>
              <a:t>prints</a:t>
            </a:r>
            <a:r>
              <a:rPr spc="-10" dirty="0"/>
              <a:t> </a:t>
            </a:r>
            <a:r>
              <a:rPr dirty="0"/>
              <a:t>False</a:t>
            </a:r>
            <a:r>
              <a:rPr spc="-15" dirty="0"/>
              <a:t> </a:t>
            </a:r>
            <a:r>
              <a:rPr dirty="0"/>
              <a:t>if n</a:t>
            </a:r>
            <a:r>
              <a:rPr spc="-2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less</a:t>
            </a:r>
            <a:r>
              <a:rPr spc="-10" dirty="0"/>
              <a:t> </a:t>
            </a:r>
            <a:r>
              <a:rPr dirty="0"/>
              <a:t>than</a:t>
            </a:r>
            <a:r>
              <a:rPr spc="-10" dirty="0"/>
              <a:t> </a:t>
            </a:r>
            <a:r>
              <a:rPr dirty="0"/>
              <a:t>100,</a:t>
            </a:r>
            <a:r>
              <a:rPr spc="-10" dirty="0"/>
              <a:t> </a:t>
            </a:r>
            <a:r>
              <a:rPr spc="-25" dirty="0"/>
              <a:t>and </a:t>
            </a:r>
            <a:r>
              <a:rPr spc="-10" dirty="0"/>
              <a:t>True</a:t>
            </a:r>
            <a:r>
              <a:rPr spc="-20" dirty="0"/>
              <a:t> </a:t>
            </a:r>
            <a:r>
              <a:rPr dirty="0"/>
              <a:t>if</a:t>
            </a:r>
            <a:r>
              <a:rPr spc="-10" dirty="0"/>
              <a:t> 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greater</a:t>
            </a:r>
            <a:r>
              <a:rPr spc="-5" dirty="0"/>
              <a:t> </a:t>
            </a:r>
            <a:r>
              <a:rPr dirty="0"/>
              <a:t>than</a:t>
            </a:r>
            <a:r>
              <a:rPr spc="-20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equal</a:t>
            </a:r>
            <a:r>
              <a:rPr spc="-15" dirty="0"/>
              <a:t> </a:t>
            </a:r>
            <a:r>
              <a:rPr dirty="0"/>
              <a:t>to</a:t>
            </a:r>
            <a:r>
              <a:rPr spc="-20" dirty="0"/>
              <a:t> 100.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/>
          </a:p>
          <a:p>
            <a:pPr marL="85090" marR="222250">
              <a:lnSpc>
                <a:spcPct val="100000"/>
              </a:lnSpc>
            </a:pPr>
            <a:r>
              <a:rPr dirty="0"/>
              <a:t>Don't</a:t>
            </a:r>
            <a:r>
              <a:rPr spc="-15" dirty="0"/>
              <a:t> </a:t>
            </a:r>
            <a:r>
              <a:rPr dirty="0"/>
              <a:t>create</a:t>
            </a:r>
            <a:r>
              <a:rPr spc="-15" dirty="0"/>
              <a:t> </a:t>
            </a:r>
            <a:r>
              <a:rPr dirty="0"/>
              <a:t>any</a:t>
            </a:r>
            <a:r>
              <a:rPr spc="-25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blocks</a:t>
            </a:r>
            <a:r>
              <a:rPr spc="-25" dirty="0"/>
              <a:t> </a:t>
            </a:r>
            <a:r>
              <a:rPr dirty="0"/>
              <a:t>(we're</a:t>
            </a:r>
            <a:r>
              <a:rPr spc="-5" dirty="0"/>
              <a:t> </a:t>
            </a:r>
            <a:r>
              <a:rPr dirty="0"/>
              <a:t>going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talk</a:t>
            </a:r>
            <a:r>
              <a:rPr spc="-25" dirty="0"/>
              <a:t> </a:t>
            </a:r>
            <a:r>
              <a:rPr dirty="0"/>
              <a:t>about</a:t>
            </a:r>
            <a:r>
              <a:rPr spc="-25" dirty="0"/>
              <a:t> </a:t>
            </a:r>
            <a:r>
              <a:rPr dirty="0"/>
              <a:t>them</a:t>
            </a:r>
            <a:r>
              <a:rPr spc="-25" dirty="0"/>
              <a:t> </a:t>
            </a:r>
            <a:r>
              <a:rPr spc="-20" dirty="0"/>
              <a:t>very </a:t>
            </a:r>
            <a:r>
              <a:rPr dirty="0"/>
              <a:t>soon).</a:t>
            </a:r>
            <a:r>
              <a:rPr spc="-35" dirty="0"/>
              <a:t> </a:t>
            </a:r>
            <a:r>
              <a:rPr spc="-40" dirty="0"/>
              <a:t>Test </a:t>
            </a:r>
            <a:r>
              <a:rPr dirty="0"/>
              <a:t>your</a:t>
            </a:r>
            <a:r>
              <a:rPr spc="-25" dirty="0"/>
              <a:t> </a:t>
            </a:r>
            <a:r>
              <a:rPr dirty="0"/>
              <a:t>code</a:t>
            </a:r>
            <a:r>
              <a:rPr spc="-1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we've</a:t>
            </a:r>
            <a:r>
              <a:rPr spc="-25" dirty="0"/>
              <a:t> </a:t>
            </a:r>
            <a:r>
              <a:rPr dirty="0"/>
              <a:t>provided</a:t>
            </a:r>
            <a:r>
              <a:rPr spc="-2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0" dirty="0"/>
              <a:t>you.</a:t>
            </a:r>
          </a:p>
        </p:txBody>
      </p:sp>
      <p:sp>
        <p:nvSpPr>
          <p:cNvPr id="8" name="object 8"/>
          <p:cNvSpPr/>
          <p:nvPr/>
        </p:nvSpPr>
        <p:spPr>
          <a:xfrm>
            <a:off x="6288023" y="522731"/>
            <a:ext cx="5775960" cy="3312160"/>
          </a:xfrm>
          <a:custGeom>
            <a:avLst/>
            <a:gdLst/>
            <a:ahLst/>
            <a:cxnLst/>
            <a:rect l="l" t="t" r="r" b="b"/>
            <a:pathLst>
              <a:path w="5775959" h="3312160">
                <a:moveTo>
                  <a:pt x="0" y="3311652"/>
                </a:moveTo>
                <a:lnTo>
                  <a:pt x="5775960" y="3311652"/>
                </a:lnTo>
                <a:lnTo>
                  <a:pt x="5775960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8023" y="4090415"/>
            <a:ext cx="5775960" cy="2615565"/>
          </a:xfrm>
          <a:prstGeom prst="rect">
            <a:avLst/>
          </a:prstGeom>
          <a:solidFill>
            <a:srgbClr val="6FAC46"/>
          </a:solidFill>
          <a:ln w="12700">
            <a:solidFill>
              <a:srgbClr val="507D3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2710" marR="4740275">
              <a:lnSpc>
                <a:spcPct val="200000"/>
              </a:lnSpc>
              <a:spcBef>
                <a:spcPts val="78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0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0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25" dirty="0">
                <a:solidFill>
                  <a:srgbClr val="FFFFFF"/>
                </a:solidFill>
                <a:latin typeface="Calibri"/>
                <a:cs typeface="Calibri"/>
              </a:rPr>
              <a:t>55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0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output:</a:t>
            </a:r>
            <a:r>
              <a:rPr sz="10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1050">
              <a:latin typeface="Calibri"/>
              <a:cs typeface="Calibri"/>
            </a:endParaRPr>
          </a:p>
          <a:p>
            <a:pPr marL="92710" marR="4414520">
              <a:lnSpc>
                <a:spcPct val="200000"/>
              </a:lnSpc>
              <a:spcBef>
                <a:spcPts val="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0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25" dirty="0">
                <a:solidFill>
                  <a:srgbClr val="FFFFFF"/>
                </a:solidFill>
                <a:latin typeface="Calibri"/>
                <a:cs typeface="Calibri"/>
              </a:rPr>
              <a:t>99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0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output:</a:t>
            </a:r>
            <a:r>
              <a:rPr sz="10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False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0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25" dirty="0">
                <a:solidFill>
                  <a:srgbClr val="FFFFFF"/>
                </a:solidFill>
                <a:latin typeface="Calibri"/>
                <a:cs typeface="Calibri"/>
              </a:rPr>
              <a:t>100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0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output:</a:t>
            </a:r>
            <a:r>
              <a:rPr sz="10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20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449" y="1435226"/>
            <a:ext cx="2713355" cy="4676140"/>
          </a:xfrm>
          <a:custGeom>
            <a:avLst/>
            <a:gdLst/>
            <a:ahLst/>
            <a:cxnLst/>
            <a:rect l="l" t="t" r="r" b="b"/>
            <a:pathLst>
              <a:path w="2713354" h="4676140">
                <a:moveTo>
                  <a:pt x="0" y="2018030"/>
                </a:moveTo>
                <a:lnTo>
                  <a:pt x="2713101" y="2018030"/>
                </a:lnTo>
              </a:path>
              <a:path w="2713354" h="4676140">
                <a:moveTo>
                  <a:pt x="0" y="3755390"/>
                </a:moveTo>
                <a:lnTo>
                  <a:pt x="2713101" y="3755390"/>
                </a:lnTo>
              </a:path>
              <a:path w="2713354" h="4676140">
                <a:moveTo>
                  <a:pt x="6350" y="0"/>
                </a:moveTo>
                <a:lnTo>
                  <a:pt x="6350" y="4676127"/>
                </a:lnTo>
              </a:path>
              <a:path w="2713354" h="4676140">
                <a:moveTo>
                  <a:pt x="2706751" y="0"/>
                </a:moveTo>
                <a:lnTo>
                  <a:pt x="2706751" y="4676127"/>
                </a:lnTo>
              </a:path>
              <a:path w="2713354" h="4676140">
                <a:moveTo>
                  <a:pt x="0" y="6350"/>
                </a:moveTo>
                <a:lnTo>
                  <a:pt x="2713101" y="6350"/>
                </a:lnTo>
              </a:path>
              <a:path w="2713354" h="4676140">
                <a:moveTo>
                  <a:pt x="0" y="4669777"/>
                </a:moveTo>
                <a:lnTo>
                  <a:pt x="2713101" y="46697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99383" y="1480947"/>
          <a:ext cx="3834129" cy="457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5233" y="414401"/>
          <a:ext cx="11084559" cy="623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8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9458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brain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answers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T w="6350">
                      <a:solidFill>
                        <a:srgbClr val="EC7C3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222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3, 4,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5]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lst.insert(1,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6)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while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ts val="18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 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lst[0]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lst.append(1)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 rowSpan="2">
                  <a:txBody>
                    <a:bodyPr/>
                    <a:lstStyle/>
                    <a:p>
                      <a:pPr marL="631190">
                        <a:lnSpc>
                          <a:spcPts val="16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print(n 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11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222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else: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477520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((x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== y) 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(x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y))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not(x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y)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print(not(z))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7520">
                        <a:lnSpc>
                          <a:spcPts val="125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8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print(lst)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3, 4,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5]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29286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lst_2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[]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990" marR="1828164" indent="-208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lst: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number lst_2.append(add)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print(lst_2)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1190">
                        <a:lnSpc>
                          <a:spcPts val="188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ts val="161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 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range(4)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50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222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11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print(num 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22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else: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11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print(num)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1190" marR="469900" indent="-2089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range(0,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3):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print(i)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 rowSpan="3">
                  <a:txBody>
                    <a:bodyPr/>
                    <a:lstStyle/>
                    <a:p>
                      <a:pPr marL="477520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 |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~x</a:t>
                      </a:r>
                      <a:r>
                        <a:rPr sz="1800" spc="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tricky!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 ^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&gt;&gt;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&lt;&lt;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print(a, b,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2934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[]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lst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print(lst)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[2,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3],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4]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print(lst[1])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print(len(lst))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2800" y="1441577"/>
          <a:ext cx="2700655" cy="4662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5" y="139800"/>
            <a:ext cx="1014389" cy="270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50" dirty="0"/>
              <a:t> </a:t>
            </a:r>
            <a:r>
              <a:rPr spc="-25" dirty="0"/>
              <a:t>3.2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516636"/>
            <a:ext cx="6096000" cy="3048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1440" marR="37979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samples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endParaRPr sz="1800">
              <a:latin typeface="Calibri"/>
              <a:cs typeface="Calibri"/>
            </a:endParaRPr>
          </a:p>
          <a:p>
            <a:pPr marL="91440" marR="124904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number1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int(input("Enter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"))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number2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int(input("Enter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"))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Choose 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  <a:p>
            <a:pPr marL="299720" marR="3323590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number1 &gt;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number2: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larger_number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else: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larger_number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number2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print("The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is:",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larger_number)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3729228"/>
            <a:ext cx="5774690" cy="3048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endParaRPr sz="1800">
              <a:latin typeface="Calibri"/>
              <a:cs typeface="Calibri"/>
            </a:endParaRPr>
          </a:p>
          <a:p>
            <a:pPr marL="91440" marR="9277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number1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int(input("Enter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"))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number2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int(input("Enter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"))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Choose 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number1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number2: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larger_number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number1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else: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larger_number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 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print("The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is:",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larger_number)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81673" y="255777"/>
            <a:ext cx="5916930" cy="6609080"/>
            <a:chOff x="6281673" y="255777"/>
            <a:chExt cx="5916930" cy="6609080"/>
          </a:xfrm>
        </p:grpSpPr>
        <p:sp>
          <p:nvSpPr>
            <p:cNvPr id="7" name="object 7"/>
            <p:cNvSpPr/>
            <p:nvPr/>
          </p:nvSpPr>
          <p:spPr>
            <a:xfrm>
              <a:off x="6288023" y="262127"/>
              <a:ext cx="5904230" cy="6596380"/>
            </a:xfrm>
            <a:custGeom>
              <a:avLst/>
              <a:gdLst/>
              <a:ahLst/>
              <a:cxnLst/>
              <a:rect l="l" t="t" r="r" b="b"/>
              <a:pathLst>
                <a:path w="5904230" h="6596380">
                  <a:moveTo>
                    <a:pt x="5903976" y="0"/>
                  </a:moveTo>
                  <a:lnTo>
                    <a:pt x="0" y="0"/>
                  </a:lnTo>
                  <a:lnTo>
                    <a:pt x="0" y="6595872"/>
                  </a:lnTo>
                  <a:lnTo>
                    <a:pt x="5903976" y="6595872"/>
                  </a:lnTo>
                  <a:lnTo>
                    <a:pt x="59039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8023" y="262127"/>
              <a:ext cx="5904230" cy="6596380"/>
            </a:xfrm>
            <a:custGeom>
              <a:avLst/>
              <a:gdLst/>
              <a:ahLst/>
              <a:cxnLst/>
              <a:rect l="l" t="t" r="r" b="b"/>
              <a:pathLst>
                <a:path w="5904230" h="6596380">
                  <a:moveTo>
                    <a:pt x="0" y="6595872"/>
                  </a:moveTo>
                  <a:lnTo>
                    <a:pt x="5903976" y="6595872"/>
                  </a:lnTo>
                  <a:lnTo>
                    <a:pt x="5903976" y="0"/>
                  </a:lnTo>
                  <a:lnTo>
                    <a:pt x="0" y="0"/>
                  </a:lnTo>
                  <a:lnTo>
                    <a:pt x="0" y="65958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68034" y="239725"/>
            <a:ext cx="5120640" cy="633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numbers</a:t>
            </a:r>
            <a:endParaRPr sz="1800">
              <a:latin typeface="Calibri"/>
              <a:cs typeface="Calibri"/>
            </a:endParaRPr>
          </a:p>
          <a:p>
            <a:pPr marL="12700" marR="3524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number1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int(input("Enter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"))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number2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int(input("Enter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"))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number3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int(input("Enter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third number: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"))</a:t>
            </a:r>
            <a:endParaRPr sz="1800">
              <a:latin typeface="Calibri"/>
              <a:cs typeface="Calibri"/>
            </a:endParaRPr>
          </a:p>
          <a:p>
            <a:pPr marL="12700" marR="7334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temporarily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assume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largest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one.</a:t>
            </a:r>
            <a:endParaRPr sz="1800">
              <a:latin typeface="Calibri"/>
              <a:cs typeface="Calibri"/>
            </a:endParaRPr>
          </a:p>
          <a:p>
            <a:pPr marL="12700" marR="25533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verify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soon.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largest_number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 largest_number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largest_number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needed.</a:t>
            </a:r>
            <a:endParaRPr sz="1800">
              <a:latin typeface="Calibri"/>
              <a:cs typeface="Calibri"/>
            </a:endParaRPr>
          </a:p>
          <a:p>
            <a:pPr marL="220979" marR="2316480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number2 &gt;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largest_number: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largest_number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 largest_number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largest_number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needed.</a:t>
            </a:r>
            <a:endParaRPr sz="1800">
              <a:latin typeface="Calibri"/>
              <a:cs typeface="Calibri"/>
            </a:endParaRPr>
          </a:p>
          <a:p>
            <a:pPr marL="220979" marR="2316480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number3 &gt;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largest_number: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largest_number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 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print("The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is:",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largest_number)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5" y="139800"/>
            <a:ext cx="1009840" cy="270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50" dirty="0"/>
              <a:t> </a:t>
            </a:r>
            <a:r>
              <a:rPr spc="-25" dirty="0"/>
              <a:t>3.3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516381"/>
            <a:ext cx="6108700" cy="6348095"/>
            <a:chOff x="-6350" y="516381"/>
            <a:chExt cx="6108700" cy="6348095"/>
          </a:xfrm>
        </p:grpSpPr>
        <p:sp>
          <p:nvSpPr>
            <p:cNvPr id="5" name="object 5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6096000" y="0"/>
                  </a:moveTo>
                  <a:lnTo>
                    <a:pt x="0" y="0"/>
                  </a:lnTo>
                  <a:lnTo>
                    <a:pt x="0" y="6335268"/>
                  </a:lnTo>
                  <a:lnTo>
                    <a:pt x="6096000" y="6335268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0" y="6335268"/>
                  </a:moveTo>
                  <a:lnTo>
                    <a:pt x="6096000" y="6335268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335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0" y="834390"/>
            <a:ext cx="6083300" cy="569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Familiarize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with: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if-elif-else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statement;</a:t>
            </a:r>
            <a:endParaRPr sz="1200">
              <a:latin typeface="Calibri"/>
              <a:cs typeface="Calibri"/>
            </a:endParaRPr>
          </a:p>
          <a:p>
            <a:pPr marL="224790" marR="21386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finding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proper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verbally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rules;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sample input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output.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37655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surely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know,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due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astronomical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reasons,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leap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common.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former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366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days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long,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latter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365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days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long.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85090" marR="63246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introduction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Gregorian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calendar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(in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1582),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kind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year: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24790" marR="143573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isn't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divisible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four,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year;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otherwise,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isn't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divisible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100,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leap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year;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otherwise,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isn't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divisible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400,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year;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otherwise,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it's 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leap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year.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 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editor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number,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completed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12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implementing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we've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described.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23558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messages, which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Leap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year,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depending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entered.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1320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falls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Gregorian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era,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warning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otherwise: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Gregorian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calendar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period.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Tip: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!=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%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operators.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we've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provided.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8023" y="522731"/>
            <a:ext cx="5775960" cy="3312160"/>
          </a:xfrm>
          <a:custGeom>
            <a:avLst/>
            <a:gdLst/>
            <a:ahLst/>
            <a:cxnLst/>
            <a:rect l="l" t="t" r="r" b="b"/>
            <a:pathLst>
              <a:path w="5775959" h="3312160">
                <a:moveTo>
                  <a:pt x="0" y="3311652"/>
                </a:moveTo>
                <a:lnTo>
                  <a:pt x="5775960" y="3311652"/>
                </a:lnTo>
                <a:lnTo>
                  <a:pt x="5775960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8023" y="4090415"/>
            <a:ext cx="5775960" cy="2615565"/>
          </a:xfrm>
          <a:prstGeom prst="rect">
            <a:avLst/>
          </a:prstGeom>
          <a:solidFill>
            <a:srgbClr val="6FAC46"/>
          </a:solidFill>
          <a:ln w="12700">
            <a:solidFill>
              <a:srgbClr val="507D31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69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  <a:p>
            <a:pPr marL="92710" marR="3662045">
              <a:lnSpc>
                <a:spcPct val="2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output: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Leap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year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2015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output: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1999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output: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0"/>
            <a:ext cx="916686" cy="7170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0" dirty="0"/>
              <a:t> </a:t>
            </a:r>
            <a:r>
              <a:rPr spc="-25" dirty="0"/>
              <a:t>3.4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516381"/>
            <a:ext cx="6108700" cy="6348095"/>
            <a:chOff x="-6350" y="516381"/>
            <a:chExt cx="6108700" cy="6348095"/>
          </a:xfrm>
        </p:grpSpPr>
        <p:sp>
          <p:nvSpPr>
            <p:cNvPr id="5" name="object 5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6096000" y="0"/>
                  </a:moveTo>
                  <a:lnTo>
                    <a:pt x="0" y="0"/>
                  </a:lnTo>
                  <a:lnTo>
                    <a:pt x="0" y="6335268"/>
                  </a:lnTo>
                  <a:lnTo>
                    <a:pt x="6096000" y="6335268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0" y="6335268"/>
                  </a:moveTo>
                  <a:lnTo>
                    <a:pt x="6096000" y="6335268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335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0" y="1108709"/>
            <a:ext cx="608330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  <a:p>
            <a:pPr marL="224790" marR="4231640" indent="-140335">
              <a:lnSpc>
                <a:spcPts val="2880"/>
              </a:lnSpc>
              <a:spcBef>
                <a:spcPts val="33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Familiarize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with: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loop;</a:t>
            </a:r>
            <a:endParaRPr sz="1200">
              <a:latin typeface="Calibri"/>
              <a:cs typeface="Calibri"/>
            </a:endParaRPr>
          </a:p>
          <a:p>
            <a:pPr marL="224790">
              <a:lnSpc>
                <a:spcPts val="1105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reflecting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life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situations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14351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junior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magician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picked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secret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number.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He has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named secret_number.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everyone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program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play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Guess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secret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game,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guess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picked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guess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stuck in an endless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forever!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Unfortunately,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he does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know how to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85090" marR="443865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magician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editor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way so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24790" marR="30949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number;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loop;</a:t>
            </a:r>
            <a:endParaRPr sz="1200">
              <a:latin typeface="Calibri"/>
              <a:cs typeface="Calibri"/>
            </a:endParaRPr>
          </a:p>
          <a:p>
            <a:pPr marL="85090" marR="148590" indent="139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picked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magician.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chosen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magician's secret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number,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"Ha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ha!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You're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stuck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my loop!"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prompted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again.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matches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picked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magician,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printed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screen,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magician should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say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words: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"Well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done,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muggle!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now."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magician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counting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you!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disappoint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him.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8023" y="522731"/>
            <a:ext cx="5775960" cy="3312160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120"/>
              </a:lnSpc>
            </a:pPr>
            <a:r>
              <a:rPr sz="1800" dirty="0">
                <a:latin typeface="Calibri"/>
                <a:cs typeface="Calibri"/>
              </a:rPr>
              <a:t>secret_number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777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710" marR="51593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print( </a:t>
            </a:r>
            <a:r>
              <a:rPr sz="1800" spc="-25" dirty="0">
                <a:latin typeface="Calibri"/>
                <a:cs typeface="Calibri"/>
              </a:rPr>
              <a:t>"""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+================================+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tabLst>
                <a:tab pos="3347085" algn="l"/>
              </a:tabLst>
            </a:pPr>
            <a:r>
              <a:rPr sz="1800" dirty="0">
                <a:latin typeface="Calibri"/>
                <a:cs typeface="Calibri"/>
              </a:rPr>
              <a:t>|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Welcome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muggle!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tabLst>
                <a:tab pos="2948940" algn="l"/>
              </a:tabLst>
            </a:pPr>
            <a:r>
              <a:rPr sz="1800" dirty="0">
                <a:latin typeface="Calibri"/>
                <a:cs typeface="Calibri"/>
              </a:rPr>
              <a:t>|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integer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tabLst>
                <a:tab pos="3119755" algn="l"/>
              </a:tabLst>
            </a:pPr>
            <a:r>
              <a:rPr sz="1800" dirty="0">
                <a:latin typeface="Calibri"/>
                <a:cs typeface="Calibri"/>
              </a:rPr>
              <a:t>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I've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tabLst>
                <a:tab pos="2454910" algn="l"/>
              </a:tabLst>
            </a:pPr>
            <a:r>
              <a:rPr sz="1800" dirty="0">
                <a:latin typeface="Calibri"/>
                <a:cs typeface="Calibri"/>
              </a:rPr>
              <a:t>|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picked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you.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|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secret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number?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92710" marR="1790064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+================================+ </a:t>
            </a:r>
            <a:r>
              <a:rPr sz="1800" spc="-20" dirty="0">
                <a:latin typeface="Calibri"/>
                <a:cs typeface="Calibri"/>
              </a:rPr>
              <a:t>""")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81673" y="4084065"/>
            <a:ext cx="5788660" cy="2628265"/>
            <a:chOff x="6281673" y="4084065"/>
            <a:chExt cx="5788660" cy="2628265"/>
          </a:xfrm>
        </p:grpSpPr>
        <p:sp>
          <p:nvSpPr>
            <p:cNvPr id="10" name="object 10"/>
            <p:cNvSpPr/>
            <p:nvPr/>
          </p:nvSpPr>
          <p:spPr>
            <a:xfrm>
              <a:off x="6288023" y="4090415"/>
              <a:ext cx="5775960" cy="2615565"/>
            </a:xfrm>
            <a:custGeom>
              <a:avLst/>
              <a:gdLst/>
              <a:ahLst/>
              <a:cxnLst/>
              <a:rect l="l" t="t" r="r" b="b"/>
              <a:pathLst>
                <a:path w="5775959" h="2615565">
                  <a:moveTo>
                    <a:pt x="5775960" y="0"/>
                  </a:moveTo>
                  <a:lnTo>
                    <a:pt x="0" y="0"/>
                  </a:lnTo>
                  <a:lnTo>
                    <a:pt x="0" y="2615183"/>
                  </a:lnTo>
                  <a:lnTo>
                    <a:pt x="5775960" y="2615183"/>
                  </a:lnTo>
                  <a:lnTo>
                    <a:pt x="577596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88023" y="4090415"/>
              <a:ext cx="5775960" cy="2615565"/>
            </a:xfrm>
            <a:custGeom>
              <a:avLst/>
              <a:gdLst/>
              <a:ahLst/>
              <a:cxnLst/>
              <a:rect l="l" t="t" r="r" b="b"/>
              <a:pathLst>
                <a:path w="5775959" h="2615565">
                  <a:moveTo>
                    <a:pt x="0" y="2615183"/>
                  </a:moveTo>
                  <a:lnTo>
                    <a:pt x="5775960" y="2615183"/>
                  </a:lnTo>
                  <a:lnTo>
                    <a:pt x="5775960" y="0"/>
                  </a:lnTo>
                  <a:lnTo>
                    <a:pt x="0" y="0"/>
                  </a:lnTo>
                  <a:lnTo>
                    <a:pt x="0" y="2615183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122" y="0"/>
            <a:ext cx="1251585" cy="717550"/>
            <a:chOff x="95122" y="0"/>
            <a:chExt cx="1251585" cy="71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22" y="139800"/>
              <a:ext cx="489204" cy="2705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0"/>
              <a:ext cx="916686" cy="717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0" dirty="0"/>
              <a:t> </a:t>
            </a:r>
            <a:r>
              <a:rPr spc="-25" dirty="0"/>
              <a:t>3.5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6350" y="516381"/>
            <a:ext cx="3493770" cy="6348095"/>
            <a:chOff x="-6350" y="516381"/>
            <a:chExt cx="3493770" cy="6348095"/>
          </a:xfrm>
        </p:grpSpPr>
        <p:sp>
          <p:nvSpPr>
            <p:cNvPr id="7" name="object 7"/>
            <p:cNvSpPr/>
            <p:nvPr/>
          </p:nvSpPr>
          <p:spPr>
            <a:xfrm>
              <a:off x="0" y="522731"/>
              <a:ext cx="3481070" cy="6335395"/>
            </a:xfrm>
            <a:custGeom>
              <a:avLst/>
              <a:gdLst/>
              <a:ahLst/>
              <a:cxnLst/>
              <a:rect l="l" t="t" r="r" b="b"/>
              <a:pathLst>
                <a:path w="3481070" h="6335395">
                  <a:moveTo>
                    <a:pt x="3480816" y="0"/>
                  </a:moveTo>
                  <a:lnTo>
                    <a:pt x="0" y="0"/>
                  </a:lnTo>
                  <a:lnTo>
                    <a:pt x="0" y="6335268"/>
                  </a:lnTo>
                  <a:lnTo>
                    <a:pt x="3480816" y="6335268"/>
                  </a:lnTo>
                  <a:lnTo>
                    <a:pt x="34808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22731"/>
              <a:ext cx="3481070" cy="6335395"/>
            </a:xfrm>
            <a:custGeom>
              <a:avLst/>
              <a:gdLst/>
              <a:ahLst/>
              <a:cxnLst/>
              <a:rect l="l" t="t" r="r" b="b"/>
              <a:pathLst>
                <a:path w="3481070" h="6335395">
                  <a:moveTo>
                    <a:pt x="0" y="6335268"/>
                  </a:moveTo>
                  <a:lnTo>
                    <a:pt x="3480816" y="6335268"/>
                  </a:lnTo>
                  <a:lnTo>
                    <a:pt x="3480816" y="0"/>
                  </a:lnTo>
                  <a:lnTo>
                    <a:pt x="0" y="0"/>
                  </a:lnTo>
                  <a:lnTo>
                    <a:pt x="0" y="6335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0" y="1657603"/>
            <a:ext cx="346837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Familiarize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with: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statement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loops;</a:t>
            </a:r>
            <a:endParaRPr sz="120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reflecting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life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situations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exit/terminate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loop.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8318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while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continuously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asks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unless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"chupacabra"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secret exit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word,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"You've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successfully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left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loop."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printed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 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screen,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loop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terminate.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85090" marR="10096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print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words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user.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conditional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break statement.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51250" y="516381"/>
          <a:ext cx="8535034" cy="633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Objectives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word_without_vowels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""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Prompt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word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assign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user_word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variable.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letter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user_word: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body 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loop.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 marR="17506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word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assigned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word_without_vowels.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Familiarize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218440" marR="11252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continue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loops;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modifying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upgrading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code;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reflecting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real-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life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situations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92075" marR="3028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special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before: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must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redesign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(ugly)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vowel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eater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(3.1.2.10)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better,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upgraded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(pretty)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vowel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eater!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program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uses: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30">
                <a:tc rowSpan="2"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loop;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18440" marR="1023619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concept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(if-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elif-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else)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continue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statement.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86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must: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T w="12700">
                      <a:solidFill>
                        <a:srgbClr val="507D31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enter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word;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2075" marR="89535" indent="126364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user_word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user_word.upper()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convert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entered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upper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case;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we'll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talk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so-called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upper()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soon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don't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worry;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2075" marR="213995" indent="1263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continue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"eat"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vowels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I,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O,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inputted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word;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2075" marR="119380" indent="126364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uneaten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letters</a:t>
                      </a:r>
                      <a:r>
                        <a:rPr sz="11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word_without_vowels variable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screen.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79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input: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Gregory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 marR="27622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Expected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output: GRGRY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input: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abstemious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5215">
                <a:tc>
                  <a:txBody>
                    <a:bodyPr/>
                    <a:lstStyle/>
                    <a:p>
                      <a:pPr marL="92075" marR="1066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Look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editor.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We've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 word_without_vowels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assigned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empty</a:t>
                      </a:r>
                      <a:r>
                        <a:rPr sz="11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 to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r>
                        <a:rPr sz="11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concatenation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Python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letters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longer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during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subsequent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loop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turns,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word_without_vowels</a:t>
                      </a:r>
                      <a:r>
                        <a:rPr sz="11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2075" marR="27622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Expected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output: BSTMS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507D31"/>
                      </a:solidFill>
                      <a:prstDash val="solid"/>
                    </a:lnL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122" y="0"/>
            <a:ext cx="1251585" cy="717550"/>
            <a:chOff x="95122" y="0"/>
            <a:chExt cx="1251585" cy="71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22" y="139800"/>
              <a:ext cx="489204" cy="2705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0"/>
              <a:ext cx="916686" cy="717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dirty="0"/>
              <a:t>Lab</a:t>
            </a:r>
            <a:r>
              <a:rPr spc="-40" dirty="0"/>
              <a:t> </a:t>
            </a:r>
            <a:r>
              <a:rPr spc="-25" dirty="0"/>
              <a:t>3.6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6350" y="516381"/>
            <a:ext cx="6108700" cy="6348095"/>
            <a:chOff x="-6350" y="516381"/>
            <a:chExt cx="6108700" cy="6348095"/>
          </a:xfrm>
        </p:grpSpPr>
        <p:sp>
          <p:nvSpPr>
            <p:cNvPr id="7" name="object 7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6096000" y="0"/>
                  </a:moveTo>
                  <a:lnTo>
                    <a:pt x="0" y="0"/>
                  </a:lnTo>
                  <a:lnTo>
                    <a:pt x="0" y="6335268"/>
                  </a:lnTo>
                  <a:lnTo>
                    <a:pt x="6096000" y="6335268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22731"/>
              <a:ext cx="6096000" cy="6335395"/>
            </a:xfrm>
            <a:custGeom>
              <a:avLst/>
              <a:gdLst/>
              <a:ahLst/>
              <a:cxnLst/>
              <a:rect l="l" t="t" r="r" b="b"/>
              <a:pathLst>
                <a:path w="6096000" h="6335395">
                  <a:moveTo>
                    <a:pt x="0" y="6335268"/>
                  </a:moveTo>
                  <a:lnTo>
                    <a:pt x="6096000" y="6335268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335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0" y="742950"/>
            <a:ext cx="608330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  <a:p>
            <a:pPr marL="224790" marR="4182110" indent="-140335">
              <a:lnSpc>
                <a:spcPct val="2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Familiarize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with: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loop;</a:t>
            </a:r>
            <a:endParaRPr sz="120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converting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verbally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code.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15367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1937,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German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mathematician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Lothar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Collatz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formulated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intriguing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hypothesis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(it still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unproven)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which can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described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way: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non-negative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non-zero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c0;</a:t>
            </a:r>
            <a:endParaRPr sz="120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even,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evaluate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new c0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c0 ÷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2;</a:t>
            </a:r>
            <a:endParaRPr sz="120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otherwise,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odd,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c0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×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c0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2479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c0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≠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1, skip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hypothesis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says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regardless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initial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 c0,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85090" marR="123189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course,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extremely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 order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 prove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hypothesis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(it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intelligence),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individual numbers.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Maybe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you'll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one which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would disprove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hypothesis.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139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long as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c0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achieve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goal.</a:t>
            </a:r>
            <a:endParaRPr sz="12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code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should output all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intermediate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c0,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too.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 marR="20574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Hint: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how to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transform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Collatz's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while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loop -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success.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we've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provided.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8023" y="522731"/>
            <a:ext cx="5775960" cy="856615"/>
          </a:xfrm>
          <a:custGeom>
            <a:avLst/>
            <a:gdLst/>
            <a:ahLst/>
            <a:cxnLst/>
            <a:rect l="l" t="t" r="r" b="b"/>
            <a:pathLst>
              <a:path w="5775959" h="856615">
                <a:moveTo>
                  <a:pt x="0" y="856488"/>
                </a:moveTo>
                <a:lnTo>
                  <a:pt x="5775960" y="856488"/>
                </a:lnTo>
                <a:lnTo>
                  <a:pt x="5775960" y="0"/>
                </a:lnTo>
                <a:lnTo>
                  <a:pt x="0" y="0"/>
                </a:lnTo>
                <a:lnTo>
                  <a:pt x="0" y="856488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88023" y="1588008"/>
            <a:ext cx="1973580" cy="5118100"/>
          </a:xfrm>
          <a:prstGeom prst="rect">
            <a:avLst/>
          </a:prstGeom>
          <a:solidFill>
            <a:srgbClr val="6FAC46"/>
          </a:solidFill>
          <a:ln w="12700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92710" marR="60515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output: 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3628" y="1588008"/>
            <a:ext cx="1973580" cy="5118100"/>
          </a:xfrm>
          <a:prstGeom prst="rect">
            <a:avLst/>
          </a:prstGeom>
          <a:solidFill>
            <a:srgbClr val="6FAC46"/>
          </a:solidFill>
          <a:ln w="12700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input: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92710" marR="60515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output: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70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106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160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17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4131</Words>
  <Application>Microsoft Office PowerPoint</Application>
  <PresentationFormat>Widescreen</PresentationFormat>
  <Paragraphs>484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Calibri</vt:lpstr>
      <vt:lpstr>Times New Roman</vt:lpstr>
      <vt:lpstr>Wingdings</vt:lpstr>
      <vt:lpstr>Office Theme</vt:lpstr>
      <vt:lpstr>Lab -3</vt:lpstr>
      <vt:lpstr>More about print ()</vt:lpstr>
      <vt:lpstr>Lab 3.1</vt:lpstr>
      <vt:lpstr>PowerPoint Presentation</vt:lpstr>
      <vt:lpstr>Lab 3.2</vt:lpstr>
      <vt:lpstr>Lab 3.3</vt:lpstr>
      <vt:lpstr>Lab 3.4</vt:lpstr>
      <vt:lpstr>Lab 3.5</vt:lpstr>
      <vt:lpstr>Lab 3.6</vt:lpstr>
      <vt:lpstr>Lab 3.7</vt:lpstr>
      <vt:lpstr>Lab 3.8</vt:lpstr>
      <vt:lpstr>PowerPoint Presentation</vt:lpstr>
      <vt:lpstr>Lab 3.9</vt:lpstr>
      <vt:lpstr>Lab 3.10</vt:lpstr>
      <vt:lpstr>Lab 3.11</vt:lpstr>
      <vt:lpstr>PowerPoint Presentation</vt:lpstr>
      <vt:lpstr>See you Next week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adoza</dc:creator>
  <cp:lastModifiedBy>dhulfiqar aalwahab</cp:lastModifiedBy>
  <cp:revision>3</cp:revision>
  <dcterms:created xsi:type="dcterms:W3CDTF">2022-09-27T18:54:54Z</dcterms:created>
  <dcterms:modified xsi:type="dcterms:W3CDTF">2022-09-27T19:07:40Z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2022-09-27T00:00:00Z</vt:filetime>
  </property>
  <property fmtid="{D5CDD505-2E9C-101B-9397-08002B2CF9AE}" pid="5" name="Producer">
    <vt:lpwstr>Microsoft® PowerPoint® for Microsoft 365</vt:lpwstr>
  </property>
</Properties>
</file>