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2"/>
  </p:notesMasterIdLst>
  <p:handoutMasterIdLst>
    <p:handoutMasterId r:id="rId63"/>
  </p:handoutMasterIdLst>
  <p:sldIdLst>
    <p:sldId id="388" r:id="rId2"/>
    <p:sldId id="666" r:id="rId3"/>
    <p:sldId id="612" r:id="rId4"/>
    <p:sldId id="721" r:id="rId5"/>
    <p:sldId id="722" r:id="rId6"/>
    <p:sldId id="637" r:id="rId7"/>
    <p:sldId id="638" r:id="rId8"/>
    <p:sldId id="644" r:id="rId9"/>
    <p:sldId id="645" r:id="rId10"/>
    <p:sldId id="713" r:id="rId11"/>
    <p:sldId id="646" r:id="rId12"/>
    <p:sldId id="640" r:id="rId13"/>
    <p:sldId id="641" r:id="rId14"/>
    <p:sldId id="647" r:id="rId15"/>
    <p:sldId id="714" r:id="rId16"/>
    <p:sldId id="648" r:id="rId17"/>
    <p:sldId id="715" r:id="rId18"/>
    <p:sldId id="716" r:id="rId19"/>
    <p:sldId id="438" r:id="rId20"/>
    <p:sldId id="606" r:id="rId21"/>
    <p:sldId id="440" r:id="rId22"/>
    <p:sldId id="441" r:id="rId23"/>
    <p:sldId id="717" r:id="rId24"/>
    <p:sldId id="718" r:id="rId25"/>
    <p:sldId id="719" r:id="rId26"/>
    <p:sldId id="725" r:id="rId27"/>
    <p:sldId id="667" r:id="rId28"/>
    <p:sldId id="654" r:id="rId29"/>
    <p:sldId id="655" r:id="rId30"/>
    <p:sldId id="656" r:id="rId31"/>
    <p:sldId id="657" r:id="rId32"/>
    <p:sldId id="658" r:id="rId33"/>
    <p:sldId id="668" r:id="rId34"/>
    <p:sldId id="669" r:id="rId35"/>
    <p:sldId id="670" r:id="rId36"/>
    <p:sldId id="671" r:id="rId37"/>
    <p:sldId id="661" r:id="rId38"/>
    <p:sldId id="662" r:id="rId39"/>
    <p:sldId id="663" r:id="rId40"/>
    <p:sldId id="609" r:id="rId41"/>
    <p:sldId id="610" r:id="rId42"/>
    <p:sldId id="611" r:id="rId43"/>
    <p:sldId id="723" r:id="rId44"/>
    <p:sldId id="613" r:id="rId45"/>
    <p:sldId id="614" r:id="rId46"/>
    <p:sldId id="615" r:id="rId47"/>
    <p:sldId id="724" r:id="rId48"/>
    <p:sldId id="617" r:id="rId49"/>
    <p:sldId id="618" r:id="rId50"/>
    <p:sldId id="619" r:id="rId51"/>
    <p:sldId id="620" r:id="rId52"/>
    <p:sldId id="621" r:id="rId53"/>
    <p:sldId id="622" r:id="rId54"/>
    <p:sldId id="623" r:id="rId55"/>
    <p:sldId id="624" r:id="rId56"/>
    <p:sldId id="625" r:id="rId57"/>
    <p:sldId id="626" r:id="rId58"/>
    <p:sldId id="627" r:id="rId59"/>
    <p:sldId id="628" r:id="rId60"/>
    <p:sldId id="459" r:id="rId6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66"/>
            <p14:sldId id="612"/>
            <p14:sldId id="721"/>
            <p14:sldId id="722"/>
            <p14:sldId id="637"/>
            <p14:sldId id="638"/>
            <p14:sldId id="644"/>
            <p14:sldId id="645"/>
            <p14:sldId id="713"/>
            <p14:sldId id="646"/>
            <p14:sldId id="640"/>
            <p14:sldId id="641"/>
            <p14:sldId id="647"/>
            <p14:sldId id="714"/>
            <p14:sldId id="648"/>
            <p14:sldId id="715"/>
            <p14:sldId id="716"/>
            <p14:sldId id="438"/>
            <p14:sldId id="606"/>
            <p14:sldId id="440"/>
            <p14:sldId id="441"/>
            <p14:sldId id="717"/>
            <p14:sldId id="718"/>
            <p14:sldId id="719"/>
            <p14:sldId id="725"/>
            <p14:sldId id="667"/>
            <p14:sldId id="654"/>
            <p14:sldId id="655"/>
            <p14:sldId id="656"/>
            <p14:sldId id="657"/>
            <p14:sldId id="658"/>
            <p14:sldId id="668"/>
            <p14:sldId id="669"/>
            <p14:sldId id="670"/>
            <p14:sldId id="671"/>
            <p14:sldId id="661"/>
            <p14:sldId id="662"/>
            <p14:sldId id="663"/>
            <p14:sldId id="609"/>
            <p14:sldId id="610"/>
            <p14:sldId id="611"/>
            <p14:sldId id="723"/>
            <p14:sldId id="613"/>
            <p14:sldId id="614"/>
            <p14:sldId id="615"/>
            <p14:sldId id="724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104" d="100"/>
          <a:sy n="104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Példa DF</a:t>
            </a:r>
            <a:r>
              <a:rPr lang="hu-HU" baseline="0" dirty="0"/>
              <a:t> bit (nem teljesíthető küldés), cél nem található</a:t>
            </a:r>
          </a:p>
          <a:p>
            <a:r>
              <a:rPr lang="hu-HU" baseline="0" dirty="0"/>
              <a:t>Számláló 0-ára ért (hurok/kis TTL)</a:t>
            </a:r>
          </a:p>
          <a:p>
            <a:r>
              <a:rPr lang="hu-HU" baseline="0" dirty="0"/>
              <a:t>Érvénytelen érték (hardver szoftverében a probléma??)</a:t>
            </a:r>
          </a:p>
          <a:p>
            <a:r>
              <a:rPr lang="hu-HU" baseline="0" dirty="0"/>
              <a:t>Túl forgalmazók lefojtása (olaj a tűzre)</a:t>
            </a:r>
          </a:p>
          <a:p>
            <a:r>
              <a:rPr lang="hu-HU" baseline="0" dirty="0"/>
              <a:t>ÁTIRÁNYÍTÁS Rosszul irányítás felfedezése (küldő </a:t>
            </a:r>
            <a:r>
              <a:rPr lang="hu-HU" baseline="0" dirty="0" err="1"/>
              <a:t>hoszt</a:t>
            </a:r>
            <a:r>
              <a:rPr lang="hu-HU" baseline="0" dirty="0"/>
              <a:t> értesítése)</a:t>
            </a:r>
          </a:p>
          <a:p>
            <a:r>
              <a:rPr lang="hu-HU" baseline="0" dirty="0"/>
              <a:t>(</a:t>
            </a:r>
            <a:r>
              <a:rPr lang="hu-HU" baseline="0" dirty="0" err="1"/>
              <a:t>Iana</a:t>
            </a:r>
            <a:r>
              <a:rPr lang="hu-HU" baseline="0" dirty="0"/>
              <a:t> </a:t>
            </a:r>
            <a:r>
              <a:rPr lang="hu-HU" baseline="0" dirty="0" err="1"/>
              <a:t>org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</a:t>
            </a:r>
            <a:r>
              <a:rPr lang="hu-HU" baseline="0" dirty="0"/>
              <a:t> LEFOJTÁS olaj a tűzre, manapság a szállítói rétegben oldják meg a torlódás védelmet.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0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vagy több </a:t>
            </a:r>
            <a:r>
              <a:rPr lang="hu-HU" dirty="0" err="1"/>
              <a:t>ip</a:t>
            </a:r>
            <a:r>
              <a:rPr lang="hu-HU" dirty="0"/>
              <a:t> cím/</a:t>
            </a:r>
            <a:r>
              <a:rPr lang="hu-HU" dirty="0" err="1"/>
              <a:t>hoszt</a:t>
            </a:r>
            <a:r>
              <a:rPr lang="hu-HU" dirty="0"/>
              <a:t> (LAN címek,</a:t>
            </a:r>
            <a:r>
              <a:rPr lang="hu-HU" baseline="0" dirty="0"/>
              <a:t> pl. </a:t>
            </a:r>
            <a:r>
              <a:rPr lang="hu-HU" baseline="0" dirty="0" err="1"/>
              <a:t>ethernet</a:t>
            </a:r>
            <a:r>
              <a:rPr lang="hu-HU" baseline="0" dirty="0"/>
              <a:t> 48-bites azonosító</a:t>
            </a:r>
            <a:r>
              <a:rPr lang="hu-HU" dirty="0"/>
              <a:t>)</a:t>
            </a:r>
          </a:p>
          <a:p>
            <a:r>
              <a:rPr lang="hu-HU" dirty="0"/>
              <a:t>EGYSZERŰ,</a:t>
            </a:r>
            <a:r>
              <a:rPr lang="hu-HU" baseline="0" dirty="0"/>
              <a:t> alternatíva táblázat karbantartása</a:t>
            </a:r>
          </a:p>
          <a:p>
            <a:r>
              <a:rPr lang="hu-HU" baseline="0" dirty="0"/>
              <a:t>R1 router (</a:t>
            </a:r>
            <a:r>
              <a:rPr lang="hu-HU" baseline="0" dirty="0" err="1"/>
              <a:t>felkonf</a:t>
            </a:r>
            <a:r>
              <a:rPr lang="hu-HU" baseline="0" dirty="0"/>
              <a:t> proxy ARP)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8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vagy több </a:t>
            </a:r>
            <a:r>
              <a:rPr lang="hu-HU" dirty="0" err="1"/>
              <a:t>ip</a:t>
            </a:r>
            <a:r>
              <a:rPr lang="hu-HU" dirty="0"/>
              <a:t> cím/</a:t>
            </a:r>
            <a:r>
              <a:rPr lang="hu-HU" dirty="0" err="1"/>
              <a:t>hoszt</a:t>
            </a:r>
            <a:r>
              <a:rPr lang="hu-HU" dirty="0"/>
              <a:t> (LAN címek,</a:t>
            </a:r>
            <a:r>
              <a:rPr lang="hu-HU" baseline="0" dirty="0"/>
              <a:t> pl. </a:t>
            </a:r>
            <a:r>
              <a:rPr lang="hu-HU" baseline="0" dirty="0" err="1"/>
              <a:t>ethernet</a:t>
            </a:r>
            <a:r>
              <a:rPr lang="hu-HU" baseline="0" dirty="0"/>
              <a:t> 48-bites azonosító</a:t>
            </a:r>
            <a:r>
              <a:rPr lang="hu-HU" dirty="0"/>
              <a:t>)</a:t>
            </a:r>
          </a:p>
          <a:p>
            <a:r>
              <a:rPr lang="hu-HU" dirty="0"/>
              <a:t>EGYSZERŰ,</a:t>
            </a:r>
            <a:r>
              <a:rPr lang="hu-HU" baseline="0" dirty="0"/>
              <a:t> alternatíva táblázat karbantartása</a:t>
            </a:r>
          </a:p>
          <a:p>
            <a:r>
              <a:rPr lang="hu-HU" baseline="0" dirty="0"/>
              <a:t>R1 router (</a:t>
            </a:r>
            <a:r>
              <a:rPr lang="hu-HU" baseline="0" dirty="0" err="1"/>
              <a:t>felkonf</a:t>
            </a:r>
            <a:r>
              <a:rPr lang="hu-HU" baseline="0" dirty="0"/>
              <a:t> proxy ARP)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52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2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8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</a:t>
            </a:r>
            <a:r>
              <a:rPr lang="en-US" dirty="0"/>
              <a:t> +</a:t>
            </a:r>
            <a:r>
              <a:rPr lang="en-US" baseline="0" dirty="0"/>
              <a:t> 1 </a:t>
            </a:r>
            <a:r>
              <a:rPr lang="en-US" baseline="0" dirty="0">
                <a:sym typeface="Wingdings"/>
              </a:rPr>
              <a:t> next expected data byte</a:t>
            </a:r>
            <a:endParaRPr lang="en-US" dirty="0"/>
          </a:p>
          <a:p>
            <a:r>
              <a:rPr lang="en-US" dirty="0"/>
              <a:t>211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2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Spoofing +</a:t>
            </a:r>
            <a:r>
              <a:rPr lang="en-US" baseline="0" dirty="0"/>
              <a:t> sequence prediction to hijack connections</a:t>
            </a:r>
          </a:p>
          <a:p>
            <a:r>
              <a:rPr lang="en-US" baseline="0" dirty="0"/>
              <a:t>SYN cookie: special sequence number sent in SYNACK so that when ACK comes back SYN cookie value can be reconstructed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0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side acts and sender and receiver</a:t>
            </a:r>
          </a:p>
          <a:p>
            <a:r>
              <a:rPr lang="en-US" dirty="0"/>
              <a:t>Every message contains sequence number, even if payload</a:t>
            </a:r>
            <a:r>
              <a:rPr lang="en-US" baseline="0" dirty="0"/>
              <a:t> length is zero</a:t>
            </a:r>
            <a:endParaRPr lang="en-US" dirty="0"/>
          </a:p>
          <a:p>
            <a:r>
              <a:rPr lang="en-US" dirty="0"/>
              <a:t>Every</a:t>
            </a:r>
            <a:r>
              <a:rPr lang="en-US" baseline="0" dirty="0"/>
              <a:t> message contains acknowledgements, even if no data was received</a:t>
            </a:r>
          </a:p>
          <a:p>
            <a:r>
              <a:rPr lang="en-US" baseline="0" dirty="0"/>
              <a:t>Every message advertises the window size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52DFB-4EDA-410F-839E-B359D4BF755C}" type="slidenum">
              <a:rPr lang="en-US"/>
              <a:pPr/>
              <a:t>3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F3907-DF2B-4478-9298-38235A8C7083}" type="slidenum">
              <a:rPr lang="en-US"/>
              <a:pPr/>
              <a:t>59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ITT!!! </a:t>
            </a:r>
            <a:r>
              <a:rPr lang="en-US" dirty="0"/>
              <a:t>Why is Cum. </a:t>
            </a:r>
            <a:r>
              <a:rPr lang="en-US" dirty="0" err="1"/>
              <a:t>Ack</a:t>
            </a:r>
            <a:r>
              <a:rPr lang="en-US" dirty="0"/>
              <a:t> a bad idea -&gt; packets 0-10,000 ;; 0-999 are lost but 1000-10000 received. </a:t>
            </a:r>
            <a:r>
              <a:rPr lang="en-US" dirty="0" err="1"/>
              <a:t>Cumack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0. Server will hold 9K</a:t>
            </a:r>
            <a:r>
              <a:rPr lang="en-US" baseline="0" dirty="0"/>
              <a:t> bytes in buffer even though received successfully and may even retransmit them.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ITTStub</a:t>
            </a:r>
            <a:r>
              <a:rPr lang="hu-HU" dirty="0"/>
              <a:t>;</a:t>
            </a:r>
            <a:r>
              <a:rPr lang="hu-HU" baseline="0" dirty="0"/>
              <a:t> </a:t>
            </a:r>
            <a:r>
              <a:rPr lang="hu-HU" baseline="0" dirty="0" err="1"/>
              <a:t>multiconnected</a:t>
            </a:r>
            <a:r>
              <a:rPr lang="hu-HU" baseline="0" dirty="0"/>
              <a:t>; </a:t>
            </a:r>
            <a:r>
              <a:rPr lang="hu-HU" baseline="0" dirty="0" err="1"/>
              <a:t>transit</a:t>
            </a:r>
            <a:endParaRPr lang="hu-HU" baseline="0" dirty="0"/>
          </a:p>
          <a:p>
            <a:endParaRPr lang="hu-HU" baseline="0" dirty="0"/>
          </a:p>
          <a:p>
            <a:r>
              <a:rPr lang="hu-HU" baseline="0" dirty="0"/>
              <a:t>Biztonságosabb a </a:t>
            </a:r>
            <a:r>
              <a:rPr lang="hu-HU" baseline="0" dirty="0" err="1"/>
              <a:t>tcp</a:t>
            </a:r>
            <a:r>
              <a:rPr lang="hu-HU" baseline="0" dirty="0"/>
              <a:t> és elrejti az érintett hálózatok topológiáját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17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Pontozza az útvonalakat</a:t>
            </a:r>
            <a:r>
              <a:rPr lang="hu-HU" baseline="0" dirty="0"/>
              <a:t> (végtelen értéket rendel a politikailag inkorrekt útvonalakhoz)</a:t>
            </a:r>
          </a:p>
          <a:p>
            <a:r>
              <a:rPr lang="hu-HU" baseline="0" dirty="0"/>
              <a:t>A pontozó nem a </a:t>
            </a:r>
            <a:r>
              <a:rPr lang="hu-HU" baseline="0" dirty="0" err="1"/>
              <a:t>bgp</a:t>
            </a:r>
            <a:r>
              <a:rPr lang="hu-HU" baseline="0" dirty="0"/>
              <a:t> része, hanem szabadon konfigurálható</a:t>
            </a:r>
          </a:p>
          <a:p>
            <a:r>
              <a:rPr lang="hu-HU" baseline="0" dirty="0"/>
              <a:t>Végtelenségig számolást az út ismeretével oldja fel.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4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962A2-D751-4E0B-AE0E-64254F241D2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0C982-E227-41A3-AB51-9B3BBCBE32AB}" type="slidenum">
              <a:rPr lang="en-US"/>
              <a:pPr/>
              <a:t>16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92E8A-83D8-4C9D-BE06-AD1416DBFB01}" type="slidenum">
              <a:rPr lang="en-US"/>
              <a:pPr/>
              <a:t>21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4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AB491-8B13-43F6-822A-B3DD47EDFA33}" type="slidenum">
              <a:rPr lang="en-US"/>
              <a:pPr/>
              <a:t>22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52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Példa DF</a:t>
            </a:r>
            <a:r>
              <a:rPr lang="hu-HU" baseline="0" dirty="0"/>
              <a:t> bit (nem teljesíthető küldés), cél nem található</a:t>
            </a:r>
          </a:p>
          <a:p>
            <a:r>
              <a:rPr lang="hu-HU" baseline="0" dirty="0"/>
              <a:t>Számláló 0-ára ért (hurok/kis TTL)</a:t>
            </a:r>
          </a:p>
          <a:p>
            <a:r>
              <a:rPr lang="hu-HU" baseline="0" dirty="0"/>
              <a:t>Érvénytelen érték (hardver szoftverében a probléma??)</a:t>
            </a:r>
          </a:p>
          <a:p>
            <a:r>
              <a:rPr lang="hu-HU" baseline="0" dirty="0"/>
              <a:t>Túl forgalmazók lefojtása (olaj a tűzre)</a:t>
            </a:r>
          </a:p>
          <a:p>
            <a:r>
              <a:rPr lang="hu-HU" baseline="0" dirty="0"/>
              <a:t>ÁTIRÁNYÍTÁS Rosszul irányítás felfedezése (küldő </a:t>
            </a:r>
            <a:r>
              <a:rPr lang="hu-HU" baseline="0" dirty="0" err="1"/>
              <a:t>hoszt</a:t>
            </a:r>
            <a:r>
              <a:rPr lang="hu-HU" baseline="0" dirty="0"/>
              <a:t> értesítése)</a:t>
            </a:r>
          </a:p>
          <a:p>
            <a:r>
              <a:rPr lang="hu-HU" baseline="0" dirty="0"/>
              <a:t>(</a:t>
            </a:r>
            <a:r>
              <a:rPr lang="hu-HU" baseline="0" dirty="0" err="1"/>
              <a:t>Iana</a:t>
            </a:r>
            <a:r>
              <a:rPr lang="hu-HU" baseline="0" dirty="0"/>
              <a:t> </a:t>
            </a:r>
            <a:r>
              <a:rPr lang="hu-HU" baseline="0" dirty="0" err="1"/>
              <a:t>org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tp://ftp.arin.net/info/asn.txt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Telekommunikációs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10.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Hálózati réteg 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 </a:t>
            </a:r>
            <a:r>
              <a:rPr lang="hu-HU" dirty="0"/>
              <a:t>egyszerűsített működése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5596" y="171691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Munkamenet létrehozása a</a:t>
            </a:r>
            <a:r>
              <a:rPr lang="en-US" sz="2000" dirty="0"/>
              <a:t> TCP 179</a:t>
            </a:r>
            <a:r>
              <a:rPr lang="hu-HU" sz="2000" dirty="0" err="1"/>
              <a:t>-es</a:t>
            </a:r>
            <a:r>
              <a:rPr lang="hu-HU" sz="2000" dirty="0"/>
              <a:t> </a:t>
            </a:r>
            <a:r>
              <a:rPr lang="hu-HU" sz="2000" dirty="0" err="1"/>
              <a:t>portján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555596" y="352449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Aktív útvonalak kicserélése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55596" y="5366798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Folyamatos frissítések cseréje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409229" y="2798180"/>
            <a:ext cx="596094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1390901" y="4622159"/>
            <a:ext cx="632750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611057" y="5574179"/>
            <a:ext cx="1207623" cy="109381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8836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loud 47"/>
          <p:cNvSpPr/>
          <p:nvPr/>
        </p:nvSpPr>
        <p:spPr>
          <a:xfrm>
            <a:off x="3755571" y="2046243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AS-1</a:t>
            </a:r>
          </a:p>
        </p:txBody>
      </p:sp>
      <p:sp>
        <p:nvSpPr>
          <p:cNvPr id="49" name="Cloud 48"/>
          <p:cNvSpPr/>
          <p:nvPr/>
        </p:nvSpPr>
        <p:spPr>
          <a:xfrm>
            <a:off x="6079353" y="4610067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4" name="Straight Connector 53"/>
          <p:cNvCxnSpPr>
            <a:stCxn id="81" idx="0"/>
            <a:endCxn id="70" idx="2"/>
          </p:cNvCxnSpPr>
          <p:nvPr/>
        </p:nvCxnSpPr>
        <p:spPr>
          <a:xfrm flipH="1" flipV="1">
            <a:off x="5820681" y="3905061"/>
            <a:ext cx="903788" cy="8534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9" idx="0"/>
            <a:endCxn id="78" idx="2"/>
          </p:cNvCxnSpPr>
          <p:nvPr/>
        </p:nvCxnSpPr>
        <p:spPr>
          <a:xfrm flipH="1" flipV="1">
            <a:off x="5820681" y="2661554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7" idx="3"/>
          </p:cNvCxnSpPr>
          <p:nvPr/>
        </p:nvCxnSpPr>
        <p:spPr>
          <a:xfrm flipV="1">
            <a:off x="5136818" y="2516118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5" idx="3"/>
            <a:endCxn id="78" idx="2"/>
          </p:cNvCxnSpPr>
          <p:nvPr/>
        </p:nvCxnSpPr>
        <p:spPr>
          <a:xfrm flipV="1">
            <a:off x="4978466" y="2661554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0" idx="0"/>
            <a:endCxn id="79" idx="2"/>
          </p:cNvCxnSpPr>
          <p:nvPr/>
        </p:nvCxnSpPr>
        <p:spPr>
          <a:xfrm flipV="1">
            <a:off x="5820681" y="3341017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5" idx="3"/>
            <a:endCxn id="70" idx="1"/>
          </p:cNvCxnSpPr>
          <p:nvPr/>
        </p:nvCxnSpPr>
        <p:spPr>
          <a:xfrm>
            <a:off x="4978466" y="3677066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6" idx="0"/>
            <a:endCxn id="77" idx="1"/>
          </p:cNvCxnSpPr>
          <p:nvPr/>
        </p:nvCxnSpPr>
        <p:spPr>
          <a:xfrm flipV="1">
            <a:off x="4160167" y="2516119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5" idx="0"/>
            <a:endCxn id="76" idx="2"/>
          </p:cNvCxnSpPr>
          <p:nvPr/>
        </p:nvCxnSpPr>
        <p:spPr>
          <a:xfrm flipH="1" flipV="1">
            <a:off x="4160167" y="3150820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1" idx="2"/>
            <a:endCxn id="71" idx="0"/>
          </p:cNvCxnSpPr>
          <p:nvPr/>
        </p:nvCxnSpPr>
        <p:spPr>
          <a:xfrm flipH="1">
            <a:off x="6401911" y="5138876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4" idx="1"/>
            <a:endCxn id="81" idx="3"/>
          </p:cNvCxnSpPr>
          <p:nvPr/>
        </p:nvCxnSpPr>
        <p:spPr>
          <a:xfrm flipH="1">
            <a:off x="7047026" y="4948679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064901" y="4965664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2" idx="1"/>
            <a:endCxn id="71" idx="2"/>
          </p:cNvCxnSpPr>
          <p:nvPr/>
        </p:nvCxnSpPr>
        <p:spPr>
          <a:xfrm flipH="1" flipV="1">
            <a:off x="6401911" y="5784641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1"/>
            <a:endCxn id="72" idx="3"/>
          </p:cNvCxnSpPr>
          <p:nvPr/>
        </p:nvCxnSpPr>
        <p:spPr>
          <a:xfrm flipH="1">
            <a:off x="7176182" y="6159271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73" idx="3"/>
          </p:cNvCxnSpPr>
          <p:nvPr/>
        </p:nvCxnSpPr>
        <p:spPr>
          <a:xfrm flipH="1">
            <a:off x="8138372" y="5481141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3" idx="0"/>
            <a:endCxn id="81" idx="2"/>
          </p:cNvCxnSpPr>
          <p:nvPr/>
        </p:nvCxnSpPr>
        <p:spPr>
          <a:xfrm flipH="1" flipV="1">
            <a:off x="6724469" y="5138876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99330" y="5195219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AS-2</a:t>
            </a:r>
          </a:p>
        </p:txBody>
      </p:sp>
      <p:pic>
        <p:nvPicPr>
          <p:cNvPr id="7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3524666"/>
            <a:ext cx="645115" cy="380395"/>
          </a:xfrm>
          <a:prstGeom prst="rect">
            <a:avLst/>
          </a:prstGeom>
          <a:noFill/>
        </p:spPr>
      </p:pic>
      <p:pic>
        <p:nvPicPr>
          <p:cNvPr id="7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3" y="54042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6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25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85" y="47584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351" y="348686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09" y="277042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03" y="23259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228115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96" y="296062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11" y="4758481"/>
            <a:ext cx="645115" cy="380395"/>
          </a:xfrm>
          <a:prstGeom prst="rect">
            <a:avLst/>
          </a:prstGeom>
          <a:noFill/>
        </p:spPr>
      </p:pic>
      <p:pic>
        <p:nvPicPr>
          <p:cNvPr id="8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489" y="513887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ight Arrow 82"/>
          <p:cNvSpPr/>
          <p:nvPr/>
        </p:nvSpPr>
        <p:spPr>
          <a:xfrm rot="18730154">
            <a:off x="4105896" y="4732898"/>
            <a:ext cx="2421681" cy="9247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BGP </a:t>
            </a:r>
            <a:r>
              <a:rPr lang="hu-HU" sz="2000" dirty="0"/>
              <a:t>Munkamenet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997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67888" y="2847703"/>
            <a:ext cx="293915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8092" y="4180115"/>
            <a:ext cx="1596934" cy="116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4823" y="5355771"/>
            <a:ext cx="11952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58092" y="3657600"/>
            <a:ext cx="1440180" cy="522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61803" y="2403567"/>
            <a:ext cx="754380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16183" y="2390504"/>
            <a:ext cx="382089" cy="12670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98272" y="3657601"/>
            <a:ext cx="166551" cy="1698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16183" y="2390504"/>
            <a:ext cx="1126672" cy="13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498272" y="3513909"/>
            <a:ext cx="989511" cy="143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42855" y="2403567"/>
            <a:ext cx="244928" cy="1123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87783" y="3513909"/>
            <a:ext cx="372292" cy="1841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42855" y="2403567"/>
            <a:ext cx="1547948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741817" y="2847703"/>
            <a:ext cx="48986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860075" y="4167052"/>
            <a:ext cx="881743" cy="1188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88970" y="234478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12427" y="2775858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399610" y="345512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801292" y="5270863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673239" y="409520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410098" y="357922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047603" y="234478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293223" y="280851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18903" y="4075612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86445" y="5257801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435" y="422879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9956" y="257634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88820" y="2043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B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16983" y="36344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7054" y="540087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63442" y="540149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J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31526" y="20440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C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72548" y="25044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39789" y="40132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75957" y="33553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4463" y="2625634"/>
            <a:ext cx="34762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 </a:t>
            </a:r>
            <a:r>
              <a:rPr lang="hu-HU" sz="2000" i="1" dirty="0"/>
              <a:t>F</a:t>
            </a:r>
            <a:r>
              <a:rPr lang="hu-HU" sz="2000" dirty="0"/>
              <a:t> által a szomszédjaitól kapott </a:t>
            </a:r>
            <a:r>
              <a:rPr lang="hu-HU" sz="2000" i="1" dirty="0"/>
              <a:t>D</a:t>
            </a:r>
            <a:r>
              <a:rPr lang="hu-HU" sz="2000" dirty="0"/>
              <a:t>-re vonatkozó információ az alábbi:</a:t>
            </a:r>
          </a:p>
          <a:p>
            <a:pPr lvl="1">
              <a:spcBef>
                <a:spcPts val="1200"/>
              </a:spcBef>
            </a:pPr>
            <a:r>
              <a:rPr lang="hu-HU" sz="2000" i="1" dirty="0"/>
              <a:t>B</a:t>
            </a:r>
            <a:r>
              <a:rPr lang="hu-HU" sz="2000" dirty="0"/>
              <a:t>-től: „Én a </a:t>
            </a:r>
            <a:r>
              <a:rPr lang="hu-HU" sz="2000" i="1" dirty="0" err="1"/>
              <a:t>BCD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</a:p>
          <a:p>
            <a:pPr lvl="1"/>
            <a:r>
              <a:rPr lang="hu-HU" sz="2000" i="1" dirty="0"/>
              <a:t>G</a:t>
            </a:r>
            <a:r>
              <a:rPr lang="hu-HU" sz="2000" dirty="0"/>
              <a:t>-től: „Én a </a:t>
            </a:r>
            <a:r>
              <a:rPr lang="hu-HU" sz="2000" i="1" dirty="0" err="1"/>
              <a:t>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pPr lvl="1"/>
            <a:r>
              <a:rPr lang="hu-HU" sz="2000" i="1" dirty="0"/>
              <a:t>I</a:t>
            </a:r>
            <a:r>
              <a:rPr lang="hu-HU" sz="2000" dirty="0"/>
              <a:t>-től: „Én a </a:t>
            </a:r>
            <a:r>
              <a:rPr lang="hu-HU" sz="2000" i="1" dirty="0" err="1"/>
              <a:t>IFGCD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pPr lvl="1"/>
            <a:r>
              <a:rPr lang="hu-HU" sz="2000" i="1" dirty="0"/>
              <a:t>E</a:t>
            </a:r>
            <a:r>
              <a:rPr lang="hu-HU" sz="2000" dirty="0"/>
              <a:t>-től: „Én a </a:t>
            </a:r>
            <a:r>
              <a:rPr lang="hu-HU" sz="2000" i="1" dirty="0" err="1"/>
              <a:t>EFGCD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endParaRPr lang="hu-HU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</a:t>
            </a:r>
            <a:r>
              <a:rPr lang="hu-HU" dirty="0"/>
              <a:t>kapcsolatok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544193" y="5611871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73899" y="598230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6" name="Cloud 5"/>
          <p:cNvSpPr/>
          <p:nvPr/>
        </p:nvSpPr>
        <p:spPr>
          <a:xfrm>
            <a:off x="7134273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37695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74932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38143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97151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Cloud 10"/>
          <p:cNvSpPr/>
          <p:nvPr/>
        </p:nvSpPr>
        <p:spPr>
          <a:xfrm>
            <a:off x="2179837" y="1541362"/>
            <a:ext cx="4954435" cy="115553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>
            <a:stCxn id="10" idx="1"/>
            <a:endCxn id="6" idx="3"/>
          </p:cNvCxnSpPr>
          <p:nvPr/>
        </p:nvCxnSpPr>
        <p:spPr>
          <a:xfrm>
            <a:off x="8023963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7" idx="3"/>
          </p:cNvCxnSpPr>
          <p:nvPr/>
        </p:nvCxnSpPr>
        <p:spPr>
          <a:xfrm>
            <a:off x="1127385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4" idx="3"/>
          </p:cNvCxnSpPr>
          <p:nvPr/>
        </p:nvCxnSpPr>
        <p:spPr>
          <a:xfrm>
            <a:off x="4433883" y="4904995"/>
            <a:ext cx="0" cy="775632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21397" y="2534856"/>
            <a:ext cx="1111170" cy="10304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41985" y="2534856"/>
            <a:ext cx="1180618" cy="11828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nt Arrow 33"/>
          <p:cNvSpPr/>
          <p:nvPr/>
        </p:nvSpPr>
        <p:spPr>
          <a:xfrm>
            <a:off x="4738080" y="3402957"/>
            <a:ext cx="1141861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H="1">
            <a:off x="2932749" y="3402957"/>
            <a:ext cx="1222887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7677" y="396441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Provider</a:t>
            </a:r>
          </a:p>
        </p:txBody>
      </p:sp>
      <p:grpSp>
        <p:nvGrpSpPr>
          <p:cNvPr id="31" name="Group 30"/>
          <p:cNvGrpSpPr/>
          <p:nvPr/>
        </p:nvGrpSpPr>
        <p:grpSpPr>
          <a:xfrm flipH="1">
            <a:off x="5339738" y="4771939"/>
            <a:ext cx="2585112" cy="1041743"/>
            <a:chOff x="1219200" y="4876799"/>
            <a:chExt cx="5181605" cy="1384995"/>
          </a:xfrm>
        </p:grpSpPr>
        <p:sp>
          <p:nvSpPr>
            <p:cNvPr id="32" name="Rectangular Callout 3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77115"/>
                <a:gd name="adj2" fmla="val -1276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2" y="4922966"/>
              <a:ext cx="5181603" cy="1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Customer pays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provider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6" name="Straight Connector 35"/>
          <p:cNvCxnSpPr>
            <a:stCxn id="8" idx="0"/>
            <a:endCxn id="9" idx="2"/>
          </p:cNvCxnSpPr>
          <p:nvPr/>
        </p:nvCxnSpPr>
        <p:spPr>
          <a:xfrm>
            <a:off x="2178084" y="4195245"/>
            <a:ext cx="1209875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9" idx="0"/>
          </p:cNvCxnSpPr>
          <p:nvPr/>
        </p:nvCxnSpPr>
        <p:spPr>
          <a:xfrm flipH="1">
            <a:off x="5484582" y="4195245"/>
            <a:ext cx="149345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1402" y="4017188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7901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77979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3</a:t>
            </a:r>
          </a:p>
        </p:txBody>
      </p:sp>
      <p:grpSp>
        <p:nvGrpSpPr>
          <p:cNvPr id="45" name="Group 44"/>
          <p:cNvGrpSpPr/>
          <p:nvPr/>
        </p:nvGrpSpPr>
        <p:grpSpPr>
          <a:xfrm flipH="1">
            <a:off x="5193867" y="2361214"/>
            <a:ext cx="2585112" cy="1041743"/>
            <a:chOff x="1219200" y="4876799"/>
            <a:chExt cx="5181605" cy="1384995"/>
          </a:xfrm>
        </p:grpSpPr>
        <p:sp>
          <p:nvSpPr>
            <p:cNvPr id="46" name="Rectangular Callout 45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9202" y="4922966"/>
              <a:ext cx="5181603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Peers do 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not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pay each other</a:t>
              </a:r>
            </a:p>
          </p:txBody>
        </p:sp>
      </p:grpSp>
      <p:sp>
        <p:nvSpPr>
          <p:cNvPr id="48" name="U-Turn Arrow 47"/>
          <p:cNvSpPr/>
          <p:nvPr/>
        </p:nvSpPr>
        <p:spPr>
          <a:xfrm>
            <a:off x="1412113" y="4426076"/>
            <a:ext cx="2893671" cy="1708507"/>
          </a:xfrm>
          <a:prstGeom prst="uturnArrow">
            <a:avLst>
              <a:gd name="adj1" fmla="val 11512"/>
              <a:gd name="adj2" fmla="val 13760"/>
              <a:gd name="adj3" fmla="val 16008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/>
          <p:cNvSpPr/>
          <p:nvPr/>
        </p:nvSpPr>
        <p:spPr>
          <a:xfrm>
            <a:off x="1006996" y="4017188"/>
            <a:ext cx="6894703" cy="2120783"/>
          </a:xfrm>
          <a:prstGeom prst="uturnArrow">
            <a:avLst>
              <a:gd name="adj1" fmla="val 9875"/>
              <a:gd name="adj2" fmla="val 12123"/>
              <a:gd name="adj3" fmla="val 13279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Multiply 49"/>
          <p:cNvSpPr/>
          <p:nvPr/>
        </p:nvSpPr>
        <p:spPr>
          <a:xfrm>
            <a:off x="3137483" y="3564996"/>
            <a:ext cx="1086864" cy="108686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flipH="1">
            <a:off x="2820842" y="2176029"/>
            <a:ext cx="4050712" cy="1041743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1" y="4922966"/>
              <a:ext cx="5181604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 2 has no incentive to route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1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3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263979" y="395862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7401" y="396441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91157" y="188797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Provider</a:t>
            </a:r>
          </a:p>
        </p:txBody>
      </p:sp>
      <p:sp>
        <p:nvSpPr>
          <p:cNvPr id="61" name="U-Turn Arrow 60"/>
          <p:cNvSpPr/>
          <p:nvPr/>
        </p:nvSpPr>
        <p:spPr>
          <a:xfrm>
            <a:off x="1006996" y="2349640"/>
            <a:ext cx="6917855" cy="3940731"/>
          </a:xfrm>
          <a:prstGeom prst="uturnArrow">
            <a:avLst>
              <a:gd name="adj1" fmla="val 5763"/>
              <a:gd name="adj2" fmla="val 7423"/>
              <a:gd name="adj3" fmla="val 8286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559106" y="3214616"/>
            <a:ext cx="609600" cy="769441"/>
            <a:chOff x="-2057400" y="3695700"/>
            <a:chExt cx="609600" cy="769441"/>
          </a:xfrm>
        </p:grpSpPr>
        <p:sp>
          <p:nvSpPr>
            <p:cNvPr id="55" name="TextBox 54"/>
            <p:cNvSpPr txBox="1"/>
            <p:nvPr/>
          </p:nvSpPr>
          <p:spPr>
            <a:xfrm>
              <a:off x="-2057400" y="3695700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>
                  <a:solidFill>
                    <a:schemeClr val="accent3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rPr>
                <a:t>$</a:t>
              </a:r>
            </a:p>
          </p:txBody>
        </p:sp>
        <p:sp>
          <p:nvSpPr>
            <p:cNvPr id="56" name="&quot;No&quot; Symbol 55"/>
            <p:cNvSpPr/>
            <p:nvPr/>
          </p:nvSpPr>
          <p:spPr>
            <a:xfrm>
              <a:off x="-2055125" y="3843176"/>
              <a:ext cx="457200" cy="510303"/>
            </a:xfrm>
            <a:prstGeom prst="noSmoking">
              <a:avLst>
                <a:gd name="adj" fmla="val 954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1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 animBg="1"/>
      <p:bldP spid="8" grpId="0" animBg="1"/>
      <p:bldP spid="10" grpId="0" animBg="1"/>
      <p:bldP spid="11" grpId="0" animBg="1"/>
      <p:bldP spid="34" grpId="0" animBg="1"/>
      <p:bldP spid="34" grpId="1" animBg="1"/>
      <p:bldP spid="35" grpId="0" animBg="1"/>
      <p:bldP spid="35" grpId="1" animBg="1"/>
      <p:bldP spid="30" grpId="0"/>
      <p:bldP spid="30" grpId="1"/>
      <p:bldP spid="42" grpId="0"/>
      <p:bldP spid="42" grpId="1"/>
      <p:bldP spid="43" grpId="0"/>
      <p:bldP spid="43" grpId="1"/>
      <p:bldP spid="44" grpId="0"/>
      <p:bldP spid="44" grpId="1"/>
      <p:bldP spid="48" grpId="0" animBg="1"/>
      <p:bldP spid="49" grpId="0" animBg="1"/>
      <p:bldP spid="49" grpId="1" animBg="1"/>
      <p:bldP spid="50" grpId="0" animBg="1"/>
      <p:bldP spid="50" grpId="1" animBg="1"/>
      <p:bldP spid="54" grpId="0"/>
      <p:bldP spid="59" grpId="0"/>
      <p:bldP spid="60" grpId="0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Tier-1 ISP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AT&amp;T</a:t>
            </a: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XO Communications</a:t>
            </a: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Verizon Business</a:t>
            </a: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3</a:t>
            </a: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Tier-1 ISP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AT&amp;T</a:t>
            </a: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XO Communications</a:t>
            </a: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Verizon Business</a:t>
            </a: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3</a:t>
            </a: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4"/>
          <p:cNvSpPr txBox="1">
            <a:spLocks/>
          </p:cNvSpPr>
          <p:nvPr/>
        </p:nvSpPr>
        <p:spPr>
          <a:xfrm>
            <a:off x="609115" y="3792361"/>
            <a:ext cx="7818793" cy="1456926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b="0" dirty="0"/>
              <a:t>Azaz egy</a:t>
            </a:r>
            <a:r>
              <a:rPr lang="en-US" sz="2400" b="0" dirty="0"/>
              <a:t> tier 1 </a:t>
            </a:r>
            <a:r>
              <a:rPr lang="hu-HU" sz="2400" b="0" dirty="0"/>
              <a:t>hálózat üzemelteltése nem is olyan egyszerű…</a:t>
            </a:r>
            <a:endParaRPr lang="en-US" sz="2400" b="0" dirty="0"/>
          </a:p>
          <a:p>
            <a:pPr algn="ctr"/>
            <a:r>
              <a:rPr lang="hu-HU" sz="2400" b="0" dirty="0"/>
              <a:t>Csak annyi dolgod van, hogy minden</a:t>
            </a:r>
            <a:r>
              <a:rPr lang="en-US" sz="2400" b="0" dirty="0"/>
              <a:t> tier 1</a:t>
            </a:r>
            <a:r>
              <a:rPr lang="hu-HU" sz="2400" b="0" dirty="0"/>
              <a:t> hálózat üzemeltetőt rávegyél, hogy legyen a </a:t>
            </a:r>
            <a:r>
              <a:rPr lang="hu-HU" sz="2400" b="0" dirty="0" err="1"/>
              <a:t>peer-ed</a:t>
            </a:r>
            <a:r>
              <a:rPr lang="en-US" sz="2400" b="0" dirty="0"/>
              <a:t>!</a:t>
            </a:r>
          </a:p>
          <a:p>
            <a:pPr algn="ctr"/>
            <a:r>
              <a:rPr lang="en-US" sz="2400" b="0" dirty="0"/>
              <a:t>(</a:t>
            </a:r>
            <a:r>
              <a:rPr lang="hu-HU" sz="2400" b="0" dirty="0"/>
              <a:t>nem túl könnyű</a:t>
            </a:r>
            <a:r>
              <a:rPr lang="en-US" sz="2400" b="0" dirty="0"/>
              <a:t> </a:t>
            </a:r>
            <a:r>
              <a:rPr lang="en-US" sz="2400" b="0" dirty="0">
                <a:sym typeface="Wingdings"/>
              </a:rPr>
              <a:t>)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25573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9769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loud 77"/>
          <p:cNvSpPr/>
          <p:nvPr/>
        </p:nvSpPr>
        <p:spPr>
          <a:xfrm>
            <a:off x="7153057" y="239277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Cloud 78"/>
          <p:cNvSpPr/>
          <p:nvPr/>
        </p:nvSpPr>
        <p:spPr>
          <a:xfrm>
            <a:off x="2297590" y="392100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Cloud 79"/>
          <p:cNvSpPr/>
          <p:nvPr/>
        </p:nvSpPr>
        <p:spPr>
          <a:xfrm>
            <a:off x="486852" y="532114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1" name="Cloud 80"/>
          <p:cNvSpPr/>
          <p:nvPr/>
        </p:nvSpPr>
        <p:spPr>
          <a:xfrm>
            <a:off x="6872027" y="389352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Cloud 74"/>
          <p:cNvSpPr/>
          <p:nvPr/>
        </p:nvSpPr>
        <p:spPr>
          <a:xfrm>
            <a:off x="4735563" y="36061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Útvonalvektor protokoll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Path Vector Protocol</a:t>
            </a:r>
          </a:p>
        </p:txBody>
      </p:sp>
      <p:sp>
        <p:nvSpPr>
          <p:cNvPr id="1052676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222456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AS-</a:t>
            </a:r>
            <a:r>
              <a:rPr lang="hu-HU" sz="2400" dirty="0"/>
              <a:t>útvonal</a:t>
            </a:r>
            <a:r>
              <a:rPr lang="en-US" sz="2400" dirty="0"/>
              <a:t>: AS</a:t>
            </a:r>
            <a:r>
              <a:rPr lang="hu-HU" sz="2400" dirty="0" err="1"/>
              <a:t>-ek</a:t>
            </a:r>
            <a:r>
              <a:rPr lang="hu-HU" sz="2400" dirty="0"/>
              <a:t> sorozata melyeken áthalad az útvonal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hu-HU" sz="2100" dirty="0"/>
              <a:t>Hasonló a távolságvektorhoz</a:t>
            </a:r>
            <a:r>
              <a:rPr lang="en-US" sz="2100" dirty="0"/>
              <a:t>, </a:t>
            </a:r>
            <a:r>
              <a:rPr lang="hu-HU" sz="2100" dirty="0"/>
              <a:t>de további információt is tartalmaz</a:t>
            </a:r>
            <a:endParaRPr lang="en-US" sz="2100" dirty="0"/>
          </a:p>
          <a:p>
            <a:pPr>
              <a:spcBef>
                <a:spcPts val="600"/>
              </a:spcBef>
            </a:pPr>
            <a:r>
              <a:rPr lang="hu-HU" sz="2400" dirty="0"/>
              <a:t>Hurkok, körök detektálása és </a:t>
            </a:r>
            <a:r>
              <a:rPr lang="hu-HU" sz="2400" dirty="0" err="1"/>
              <a:t>külnböző</a:t>
            </a:r>
            <a:r>
              <a:rPr lang="hu-HU" sz="2400" dirty="0"/>
              <a:t> továbbítási </a:t>
            </a:r>
            <a:br>
              <a:rPr lang="hu-HU" sz="2400" dirty="0"/>
            </a:br>
            <a:r>
              <a:rPr lang="hu-HU" sz="2400" dirty="0"/>
              <a:t>politikák alkalmazása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hu-HU" sz="2100" dirty="0"/>
              <a:t>Pl.</a:t>
            </a:r>
            <a:r>
              <a:rPr lang="en-US" sz="2100" dirty="0"/>
              <a:t> </a:t>
            </a:r>
            <a:r>
              <a:rPr lang="hu-HU" sz="2100" dirty="0"/>
              <a:t>válaszd a legolcsóbb/legrövidebb utat	</a:t>
            </a:r>
            <a:endParaRPr lang="en-US" sz="2100" dirty="0"/>
          </a:p>
          <a:p>
            <a:pPr>
              <a:spcBef>
                <a:spcPts val="600"/>
              </a:spcBef>
            </a:pPr>
            <a:r>
              <a:rPr lang="hu-HU" sz="2400" dirty="0" err="1"/>
              <a:t>Routing</a:t>
            </a:r>
            <a:r>
              <a:rPr lang="hu-HU" sz="2400" dirty="0"/>
              <a:t> a leghosszabb </a:t>
            </a:r>
            <a:r>
              <a:rPr lang="hu-HU" sz="2400" dirty="0" err="1"/>
              <a:t>prefix</a:t>
            </a:r>
            <a:r>
              <a:rPr lang="hu-HU" sz="2400" dirty="0"/>
              <a:t> egyezés alapján</a:t>
            </a:r>
            <a:endParaRPr lang="en-US" sz="2400" dirty="0"/>
          </a:p>
        </p:txBody>
      </p:sp>
      <p:sp>
        <p:nvSpPr>
          <p:cNvPr id="1052733" name="Text Box 61"/>
          <p:cNvSpPr txBox="1">
            <a:spLocks noChangeArrowheads="1"/>
          </p:cNvSpPr>
          <p:nvPr/>
        </p:nvSpPr>
        <p:spPr bwMode="auto">
          <a:xfrm>
            <a:off x="6946932" y="4456509"/>
            <a:ext cx="173470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110.10.0.0/16</a:t>
            </a:r>
          </a:p>
        </p:txBody>
      </p:sp>
      <p:sp>
        <p:nvSpPr>
          <p:cNvPr id="1052734" name="Text Box 62"/>
          <p:cNvSpPr txBox="1">
            <a:spLocks noChangeArrowheads="1"/>
          </p:cNvSpPr>
          <p:nvPr/>
        </p:nvSpPr>
        <p:spPr bwMode="auto">
          <a:xfrm>
            <a:off x="995498" y="5743576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1</a:t>
            </a:r>
          </a:p>
        </p:txBody>
      </p:sp>
      <p:sp>
        <p:nvSpPr>
          <p:cNvPr id="1052735" name="Text Box 63"/>
          <p:cNvSpPr txBox="1">
            <a:spLocks noChangeArrowheads="1"/>
          </p:cNvSpPr>
          <p:nvPr/>
        </p:nvSpPr>
        <p:spPr bwMode="auto">
          <a:xfrm>
            <a:off x="2773185" y="4291130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2</a:t>
            </a:r>
          </a:p>
        </p:txBody>
      </p:sp>
      <p:sp>
        <p:nvSpPr>
          <p:cNvPr id="1052732" name="Text Box 60"/>
          <p:cNvSpPr txBox="1">
            <a:spLocks noChangeArrowheads="1"/>
          </p:cNvSpPr>
          <p:nvPr/>
        </p:nvSpPr>
        <p:spPr bwMode="auto">
          <a:xfrm>
            <a:off x="4774566" y="4001873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130.10.0.0/16</a:t>
            </a:r>
          </a:p>
        </p:txBody>
      </p:sp>
      <p:sp>
        <p:nvSpPr>
          <p:cNvPr id="1052736" name="Text Box 64"/>
          <p:cNvSpPr txBox="1">
            <a:spLocks noChangeArrowheads="1"/>
          </p:cNvSpPr>
          <p:nvPr/>
        </p:nvSpPr>
        <p:spPr bwMode="auto">
          <a:xfrm>
            <a:off x="5215392" y="359521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3</a:t>
            </a:r>
          </a:p>
        </p:txBody>
      </p:sp>
      <p:sp>
        <p:nvSpPr>
          <p:cNvPr id="1052731" name="Text Box 59"/>
          <p:cNvSpPr txBox="1">
            <a:spLocks noChangeArrowheads="1"/>
          </p:cNvSpPr>
          <p:nvPr/>
        </p:nvSpPr>
        <p:spPr bwMode="auto">
          <a:xfrm>
            <a:off x="7220877" y="2905175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120.10.0.0/16</a:t>
            </a:r>
          </a:p>
        </p:txBody>
      </p:sp>
      <p:sp>
        <p:nvSpPr>
          <p:cNvPr id="1052737" name="Text Box 65"/>
          <p:cNvSpPr txBox="1">
            <a:spLocks noChangeArrowheads="1"/>
          </p:cNvSpPr>
          <p:nvPr/>
        </p:nvSpPr>
        <p:spPr bwMode="auto">
          <a:xfrm>
            <a:off x="7661703" y="249835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4</a:t>
            </a:r>
          </a:p>
        </p:txBody>
      </p:sp>
      <p:sp>
        <p:nvSpPr>
          <p:cNvPr id="1052738" name="Text Box 66"/>
          <p:cNvSpPr txBox="1">
            <a:spLocks noChangeArrowheads="1"/>
          </p:cNvSpPr>
          <p:nvPr/>
        </p:nvSpPr>
        <p:spPr bwMode="auto">
          <a:xfrm>
            <a:off x="7380673" y="4045348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5</a:t>
            </a:r>
          </a:p>
        </p:txBody>
      </p:sp>
      <p:sp>
        <p:nvSpPr>
          <p:cNvPr id="7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82" name="Straight Connector 81"/>
          <p:cNvCxnSpPr>
            <a:stCxn id="79" idx="2"/>
            <a:endCxn id="80" idx="3"/>
          </p:cNvCxnSpPr>
          <p:nvPr/>
        </p:nvCxnSpPr>
        <p:spPr>
          <a:xfrm flipH="1">
            <a:off x="1445846" y="4559100"/>
            <a:ext cx="857693" cy="83501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0"/>
            <a:endCxn id="75" idx="2"/>
          </p:cNvCxnSpPr>
          <p:nvPr/>
        </p:nvCxnSpPr>
        <p:spPr>
          <a:xfrm flipV="1">
            <a:off x="4213979" y="4244221"/>
            <a:ext cx="527533" cy="31487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8" idx="2"/>
            <a:endCxn id="75" idx="0"/>
          </p:cNvCxnSpPr>
          <p:nvPr/>
        </p:nvCxnSpPr>
        <p:spPr>
          <a:xfrm flipH="1">
            <a:off x="6651952" y="3030875"/>
            <a:ext cx="507054" cy="12133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flipH="1">
            <a:off x="2827221" y="5321961"/>
            <a:ext cx="6074407" cy="1409082"/>
            <a:chOff x="1219200" y="4876799"/>
            <a:chExt cx="5181605" cy="1384995"/>
          </a:xfrm>
        </p:grpSpPr>
        <p:sp>
          <p:nvSpPr>
            <p:cNvPr id="93" name="Rectangular Callout 92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61311"/>
                <a:gd name="adj2" fmla="val 18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19202" y="4876799"/>
              <a:ext cx="5181603" cy="136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120.10.0.0/16: AS 2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AS 3  AS 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  <a:sym typeface="Wingdings" pitchFamily="2" charset="2"/>
                </a:rPr>
                <a:t>130.10.0.0/16: AS 2  AS 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110.10.0.0/16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: AS 2  AS 5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4241494" y="4538949"/>
            <a:ext cx="2677099" cy="551488"/>
          </a:xfrm>
          <a:custGeom>
            <a:avLst/>
            <a:gdLst>
              <a:gd name="connsiteX0" fmla="*/ 0 w 2677099"/>
              <a:gd name="connsiteY0" fmla="*/ 0 h 551488"/>
              <a:gd name="connsiteX1" fmla="*/ 1002535 w 2677099"/>
              <a:gd name="connsiteY1" fmla="*/ 550844 h 551488"/>
              <a:gd name="connsiteX2" fmla="*/ 2677099 w 2677099"/>
              <a:gd name="connsiteY2" fmla="*/ 88135 h 5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099" h="551488">
                <a:moveTo>
                  <a:pt x="0" y="0"/>
                </a:moveTo>
                <a:cubicBezTo>
                  <a:pt x="278176" y="268077"/>
                  <a:pt x="556352" y="536155"/>
                  <a:pt x="1002535" y="550844"/>
                </a:cubicBezTo>
                <a:cubicBezTo>
                  <a:pt x="1448718" y="565533"/>
                  <a:pt x="2062908" y="326834"/>
                  <a:pt x="2677099" y="88135"/>
                </a:cubicBezTo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 számának helye 20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73D56CB3-F63C-4D01-A29E-2B7FCD440A13}" type="slidenum">
              <a:rPr lang="en-US"/>
              <a:pPr/>
              <a:t>17</a:t>
            </a:fld>
            <a:endParaRPr lang="en-US"/>
          </a:p>
        </p:txBody>
      </p:sp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Útvonalvektor protokoll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Path Vector Protocol</a:t>
            </a:r>
          </a:p>
        </p:txBody>
      </p:sp>
      <p:sp>
        <p:nvSpPr>
          <p:cNvPr id="14919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hu-HU" sz="2800" dirty="0"/>
              <a:t>A távolságvektor protokoll kiterjesztése</a:t>
            </a:r>
            <a:endParaRPr lang="en-US" sz="2800" dirty="0"/>
          </a:p>
          <a:p>
            <a:pPr lvl="1"/>
            <a:r>
              <a:rPr lang="hu-HU" sz="2400" dirty="0"/>
              <a:t>Rugalmas továbbítási politikák</a:t>
            </a:r>
            <a:endParaRPr lang="en-US" sz="2400" dirty="0"/>
          </a:p>
          <a:p>
            <a:pPr lvl="1"/>
            <a:r>
              <a:rPr lang="hu-HU" sz="2400" dirty="0"/>
              <a:t>Megoldja a végtelenig számolás problémáját</a:t>
            </a:r>
          </a:p>
          <a:p>
            <a:pPr lvl="1"/>
            <a:r>
              <a:rPr lang="hu-HU" sz="2400" dirty="0"/>
              <a:t>Útvonalvektor: Célállomás, következő ugrás (</a:t>
            </a:r>
            <a:r>
              <a:rPr lang="hu-HU" sz="2400" dirty="0" err="1"/>
              <a:t>nh</a:t>
            </a:r>
            <a:r>
              <a:rPr lang="hu-HU" sz="2400" dirty="0"/>
              <a:t>), AS útvonal</a:t>
            </a:r>
            <a:endParaRPr lang="en-US" sz="2400" dirty="0"/>
          </a:p>
          <a:p>
            <a:pPr>
              <a:lnSpc>
                <a:spcPct val="70000"/>
              </a:lnSpc>
            </a:pPr>
            <a:r>
              <a:rPr lang="hu-HU" sz="2800" dirty="0"/>
              <a:t>Ötlet</a:t>
            </a:r>
            <a:r>
              <a:rPr lang="en-US" sz="2800" dirty="0"/>
              <a:t>: </a:t>
            </a:r>
            <a:r>
              <a:rPr lang="hu-HU" sz="2800" dirty="0"/>
              <a:t>a teljes útvonalat meghirdeti</a:t>
            </a:r>
            <a:endParaRPr lang="en-US" sz="2800" dirty="0"/>
          </a:p>
          <a:p>
            <a:pPr lvl="1"/>
            <a:r>
              <a:rPr lang="hu-HU" sz="2400" dirty="0"/>
              <a:t>Távolságvektor</a:t>
            </a:r>
            <a:r>
              <a:rPr lang="en-US" sz="2400" dirty="0"/>
              <a:t>: </a:t>
            </a:r>
            <a:r>
              <a:rPr lang="hu-HU" sz="2400" dirty="0"/>
              <a:t>távolság metrika küldése célállomásonként</a:t>
            </a:r>
            <a:endParaRPr lang="en-US" sz="2400" dirty="0"/>
          </a:p>
          <a:p>
            <a:pPr lvl="1"/>
            <a:r>
              <a:rPr lang="hu-HU" sz="2400" dirty="0"/>
              <a:t>Útvonalvektor: a teljes útvonal küldése célállomásonként</a:t>
            </a:r>
            <a:endParaRPr lang="en-US" sz="2400" dirty="0"/>
          </a:p>
        </p:txBody>
      </p:sp>
      <p:graphicFrame>
        <p:nvGraphicFramePr>
          <p:cNvPr id="1491976" name="Object 8"/>
          <p:cNvGraphicFramePr>
            <a:graphicFrameLocks noChangeAspect="1"/>
          </p:cNvGraphicFramePr>
          <p:nvPr/>
        </p:nvGraphicFramePr>
        <p:xfrm>
          <a:off x="420688" y="43640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905266" imgH="1390844" progId="MSPhotoEd.3">
                  <p:embed/>
                </p:oleObj>
              </mc:Choice>
              <mc:Fallback>
                <p:oleObj name="Photo Editor Photo" r:id="rId2" imgW="1905266" imgH="1390844" progId="MSPhotoEd.3">
                  <p:embed/>
                  <p:pic>
                    <p:nvPicPr>
                      <p:cNvPr id="1491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3640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77" name="Text Box 9"/>
          <p:cNvSpPr txBox="1">
            <a:spLocks noChangeArrowheads="1"/>
          </p:cNvSpPr>
          <p:nvPr/>
        </p:nvSpPr>
        <p:spPr bwMode="auto">
          <a:xfrm>
            <a:off x="1557338" y="5121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3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78" name="Line 10"/>
          <p:cNvSpPr>
            <a:spLocks noChangeShapeType="1"/>
          </p:cNvSpPr>
          <p:nvPr/>
        </p:nvSpPr>
        <p:spPr bwMode="auto">
          <a:xfrm flipH="1" flipV="1">
            <a:off x="6084888" y="56403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91979" name="Group 11"/>
          <p:cNvGrpSpPr>
            <a:grpSpLocks/>
          </p:cNvGrpSpPr>
          <p:nvPr/>
        </p:nvGrpSpPr>
        <p:grpSpPr bwMode="auto">
          <a:xfrm>
            <a:off x="4867275" y="4992688"/>
            <a:ext cx="1290638" cy="1098550"/>
            <a:chOff x="2193" y="3325"/>
            <a:chExt cx="813" cy="692"/>
          </a:xfrm>
        </p:grpSpPr>
        <p:graphicFrame>
          <p:nvGraphicFramePr>
            <p:cNvPr id="1491980" name="Object 12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4" imgW="1905266" imgH="1390844" progId="MSPhotoEd.3">
                    <p:embed/>
                  </p:oleObj>
                </mc:Choice>
                <mc:Fallback>
                  <p:oleObj name="Photo Editor Photo" r:id="rId4" imgW="1905266" imgH="1390844" progId="MSPhotoEd.3">
                    <p:embed/>
                    <p:pic>
                      <p:nvPicPr>
                        <p:cNvPr id="149198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1981" name="Text Box 13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491982" name="Line 14"/>
          <p:cNvSpPr>
            <a:spLocks noChangeShapeType="1"/>
          </p:cNvSpPr>
          <p:nvPr/>
        </p:nvSpPr>
        <p:spPr bwMode="auto">
          <a:xfrm flipH="1">
            <a:off x="2852738" y="56197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91983" name="Object 15"/>
          <p:cNvGraphicFramePr>
            <a:graphicFrameLocks noChangeAspect="1"/>
          </p:cNvGraphicFramePr>
          <p:nvPr/>
        </p:nvGraphicFramePr>
        <p:xfrm>
          <a:off x="8040688" y="51419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1905266" imgH="1390844" progId="MSPhotoEd.3">
                  <p:embed/>
                </p:oleObj>
              </mc:Choice>
              <mc:Fallback>
                <p:oleObj name="Photo Editor Photo" r:id="rId5" imgW="1905266" imgH="1390844" progId="MSPhotoEd.3">
                  <p:embed/>
                  <p:pic>
                    <p:nvPicPr>
                      <p:cNvPr id="14919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51419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84" name="Line 16"/>
          <p:cNvSpPr>
            <a:spLocks noChangeShapeType="1"/>
          </p:cNvSpPr>
          <p:nvPr/>
        </p:nvSpPr>
        <p:spPr bwMode="auto">
          <a:xfrm flipH="1" flipV="1">
            <a:off x="8435975" y="57515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85" name="Text Box 17"/>
          <p:cNvSpPr txBox="1">
            <a:spLocks noChangeArrowheads="1"/>
          </p:cNvSpPr>
          <p:nvPr/>
        </p:nvSpPr>
        <p:spPr bwMode="auto">
          <a:xfrm>
            <a:off x="8315325" y="52689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1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86" name="Text Box 18"/>
          <p:cNvSpPr txBox="1">
            <a:spLocks noChangeArrowheads="1"/>
          </p:cNvSpPr>
          <p:nvPr/>
        </p:nvSpPr>
        <p:spPr bwMode="auto">
          <a:xfrm>
            <a:off x="8281988" y="60594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Times New Roman" pitchFamily="18" charset="0"/>
              </a:rPr>
              <a:t>d</a:t>
            </a:r>
          </a:p>
        </p:txBody>
      </p:sp>
      <p:sp>
        <p:nvSpPr>
          <p:cNvPr id="1491988" name="Text Box 20"/>
          <p:cNvSpPr txBox="1">
            <a:spLocks noChangeArrowheads="1"/>
          </p:cNvSpPr>
          <p:nvPr/>
        </p:nvSpPr>
        <p:spPr bwMode="auto">
          <a:xfrm>
            <a:off x="3213100" y="4857750"/>
            <a:ext cx="177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(2,1)”</a:t>
            </a:r>
            <a:endParaRPr 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91989" name="Line 21"/>
          <p:cNvSpPr>
            <a:spLocks noChangeShapeType="1"/>
          </p:cNvSpPr>
          <p:nvPr/>
        </p:nvSpPr>
        <p:spPr bwMode="auto">
          <a:xfrm flipH="1">
            <a:off x="2928938" y="53117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1" name="Text Box 23"/>
          <p:cNvSpPr txBox="1">
            <a:spLocks noChangeArrowheads="1"/>
          </p:cNvSpPr>
          <p:nvPr/>
        </p:nvSpPr>
        <p:spPr bwMode="auto">
          <a:xfrm>
            <a:off x="6323013" y="4859338"/>
            <a:ext cx="1579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(1)”</a:t>
            </a:r>
          </a:p>
        </p:txBody>
      </p:sp>
      <p:sp>
        <p:nvSpPr>
          <p:cNvPr id="1491992" name="Line 24"/>
          <p:cNvSpPr>
            <a:spLocks noChangeShapeType="1"/>
          </p:cNvSpPr>
          <p:nvPr/>
        </p:nvSpPr>
        <p:spPr bwMode="auto">
          <a:xfrm flipH="1">
            <a:off x="6051550" y="53149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3" name="Text Box 25"/>
          <p:cNvSpPr txBox="1">
            <a:spLocks noChangeArrowheads="1"/>
          </p:cNvSpPr>
          <p:nvPr/>
        </p:nvSpPr>
        <p:spPr bwMode="auto">
          <a:xfrm>
            <a:off x="3187700" y="5716588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  <p:sp>
        <p:nvSpPr>
          <p:cNvPr id="1491994" name="Text Box 26"/>
          <p:cNvSpPr txBox="1">
            <a:spLocks noChangeArrowheads="1"/>
          </p:cNvSpPr>
          <p:nvPr/>
        </p:nvSpPr>
        <p:spPr bwMode="auto">
          <a:xfrm>
            <a:off x="6426200" y="5746750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</p:spTree>
    <p:extLst>
      <p:ext uri="{BB962C8B-B14F-4D97-AF65-F5344CB8AC3E}">
        <p14:creationId xmlns:p14="http://schemas.microsoft.com/office/powerpoint/2010/main" val="85735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 számának helye 16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FECD5412-4D92-4688-95EB-1F6FF1027BEE}" type="slidenum">
              <a:rPr lang="en-US"/>
              <a:pPr/>
              <a:t>18</a:t>
            </a:fld>
            <a:endParaRPr lang="en-US"/>
          </a:p>
        </p:txBody>
      </p:sp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Rugalmas forgalomirányítás</a:t>
            </a:r>
            <a:endParaRPr lang="en-US" dirty="0"/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Minden állomás hely/saját útválasztási politikát alkalmaz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hu-HU" sz="2400" dirty="0">
                <a:solidFill>
                  <a:srgbClr val="FF0000"/>
                </a:solidFill>
              </a:rPr>
              <a:t>Útvonal kiválasztás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hu-HU" sz="2400" dirty="0">
                <a:solidFill>
                  <a:srgbClr val="FF0000"/>
                </a:solidFill>
              </a:rPr>
              <a:t>Melyik útvonalat használjuk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 sz="2400" dirty="0">
                <a:solidFill>
                  <a:srgbClr val="FF0000"/>
                </a:solidFill>
              </a:rPr>
              <a:t>Útvonal</a:t>
            </a:r>
            <a:r>
              <a:rPr lang="en-US" sz="2400" dirty="0">
                <a:solidFill>
                  <a:srgbClr val="FF0000"/>
                </a:solidFill>
              </a:rPr>
              <a:t> export: </a:t>
            </a:r>
            <a:r>
              <a:rPr lang="hu-HU" sz="2400" dirty="0">
                <a:solidFill>
                  <a:srgbClr val="FF0000"/>
                </a:solidFill>
              </a:rPr>
              <a:t>Melyik útvonalat hirdessük meg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r>
              <a:rPr lang="hu-HU" sz="2800" dirty="0"/>
              <a:t>Példák</a:t>
            </a:r>
            <a:endParaRPr lang="en-US" sz="2800" dirty="0"/>
          </a:p>
          <a:p>
            <a:pPr lvl="1"/>
            <a:r>
              <a:rPr lang="hu-HU" sz="2400" dirty="0"/>
              <a:t>A </a:t>
            </a:r>
            <a:r>
              <a:rPr lang="en-US" sz="2400" dirty="0"/>
              <a:t>2</a:t>
            </a:r>
            <a:r>
              <a:rPr lang="hu-HU" sz="2400" dirty="0"/>
              <a:t>. állomás</a:t>
            </a:r>
            <a:r>
              <a:rPr lang="en-US" sz="2400" dirty="0"/>
              <a:t> </a:t>
            </a:r>
            <a:r>
              <a:rPr lang="hu-HU" sz="2400" dirty="0"/>
              <a:t>által preferált útvonal:</a:t>
            </a:r>
            <a:r>
              <a:rPr lang="en-US" sz="2400" dirty="0"/>
              <a:t> “2, 3, 1” </a:t>
            </a:r>
            <a:r>
              <a:rPr lang="hu-HU" sz="2400" dirty="0"/>
              <a:t>(nem a</a:t>
            </a:r>
            <a:r>
              <a:rPr lang="en-US" sz="2400" dirty="0"/>
              <a:t> “2, 1”</a:t>
            </a:r>
            <a:r>
              <a:rPr lang="hu-HU" sz="2400" dirty="0"/>
              <a:t>)</a:t>
            </a:r>
            <a:endParaRPr lang="en-US" sz="2400" dirty="0"/>
          </a:p>
          <a:p>
            <a:pPr lvl="1"/>
            <a:r>
              <a:rPr lang="hu-HU" sz="2400" dirty="0"/>
              <a:t>Az </a:t>
            </a:r>
            <a:r>
              <a:rPr lang="en-US" sz="2400" dirty="0"/>
              <a:t>1</a:t>
            </a:r>
            <a:r>
              <a:rPr lang="hu-HU" sz="2400" dirty="0"/>
              <a:t>. állomás</a:t>
            </a:r>
            <a:r>
              <a:rPr lang="en-US" sz="2400" dirty="0"/>
              <a:t> </a:t>
            </a:r>
            <a:r>
              <a:rPr lang="hu-HU" sz="2400" dirty="0"/>
              <a:t>nem hagyja, hogy a</a:t>
            </a:r>
            <a:r>
              <a:rPr lang="en-US" sz="2400" dirty="0"/>
              <a:t> 3</a:t>
            </a:r>
            <a:r>
              <a:rPr lang="hu-HU" sz="2400" dirty="0"/>
              <a:t>. állomás értesüljön az </a:t>
            </a:r>
            <a:r>
              <a:rPr lang="en-US" sz="2400" dirty="0"/>
              <a:t>“1, 2”</a:t>
            </a:r>
            <a:r>
              <a:rPr lang="hu-HU" sz="2400" dirty="0"/>
              <a:t> útvonalról</a:t>
            </a:r>
            <a:endParaRPr lang="en-US" sz="2400" dirty="0"/>
          </a:p>
        </p:txBody>
      </p:sp>
      <p:grpSp>
        <p:nvGrpSpPr>
          <p:cNvPr id="1499165" name="Group 29"/>
          <p:cNvGrpSpPr>
            <a:grpSpLocks/>
          </p:cNvGrpSpPr>
          <p:nvPr/>
        </p:nvGrpSpPr>
        <p:grpSpPr bwMode="auto">
          <a:xfrm>
            <a:off x="3229957" y="4668838"/>
            <a:ext cx="3379787" cy="2189162"/>
            <a:chOff x="1728" y="2484"/>
            <a:chExt cx="2410" cy="1732"/>
          </a:xfrm>
        </p:grpSpPr>
        <p:grpSp>
          <p:nvGrpSpPr>
            <p:cNvPr id="1499143" name="Group 7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1499144" name="Object 8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2" imgW="1905266" imgH="1390844" progId="MSPhotoEd.3">
                      <p:embed/>
                    </p:oleObj>
                  </mc:Choice>
                  <mc:Fallback>
                    <p:oleObj name="Photo Editor Photo" r:id="rId2" imgW="1905266" imgH="1390844" progId="MSPhotoEd.3">
                      <p:embed/>
                      <p:pic>
                        <p:nvPicPr>
                          <p:cNvPr id="1499144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45" name="Text Box 9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499156" name="Group 20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1499157" name="Object 21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4" imgW="1905266" imgH="1390844" progId="MSPhotoEd.3">
                      <p:embed/>
                    </p:oleObj>
                  </mc:Choice>
                  <mc:Fallback>
                    <p:oleObj name="Photo Editor Photo" r:id="rId4" imgW="1905266" imgH="1390844" progId="MSPhotoEd.3">
                      <p:embed/>
                      <p:pic>
                        <p:nvPicPr>
                          <p:cNvPr id="1499157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58" name="Text Box 22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499159" name="Group 23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1499160" name="Object 24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5" imgW="1905266" imgH="1390844" progId="MSPhotoEd.3">
                      <p:embed/>
                    </p:oleObj>
                  </mc:Choice>
                  <mc:Fallback>
                    <p:oleObj name="Photo Editor Photo" r:id="rId5" imgW="1905266" imgH="1390844" progId="MSPhotoEd.3">
                      <p:embed/>
                      <p:pic>
                        <p:nvPicPr>
                          <p:cNvPr id="149916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61" name="Text Box 25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499162" name="Line 26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3" name="Line 27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4" name="Line 28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312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5757406" y="2476909"/>
            <a:ext cx="2641011" cy="390231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AS Path != Shortest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564523" y="176169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1400805" y="279727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3564522" y="3632676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1400805" y="475462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564524" y="5501008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032303" y="2797273"/>
            <a:ext cx="1917987" cy="323997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7" y="2286711"/>
            <a:ext cx="645115" cy="380395"/>
          </a:xfrm>
          <a:prstGeom prst="rect">
            <a:avLst/>
          </a:prstGeom>
          <a:noFill/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40" y="3245171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6" y="4081947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39" y="5202526"/>
            <a:ext cx="645115" cy="380395"/>
          </a:xfrm>
          <a:prstGeom prst="rect">
            <a:avLst/>
          </a:prstGeom>
          <a:noFill/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9" y="5860769"/>
            <a:ext cx="645115" cy="380395"/>
          </a:xfrm>
          <a:prstGeom prst="rect">
            <a:avLst/>
          </a:prstGeom>
          <a:noFill/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2797273"/>
            <a:ext cx="645115" cy="380395"/>
          </a:xfrm>
          <a:prstGeom prst="rect">
            <a:avLst/>
          </a:prstGeom>
          <a:noFill/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5758707"/>
            <a:ext cx="645115" cy="380395"/>
          </a:xfrm>
          <a:prstGeom prst="rect">
            <a:avLst/>
          </a:prstGeom>
          <a:noFill/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340675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363291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23" y="422706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435790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501232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8" y="50577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>
            <a:stCxn id="12" idx="0"/>
            <a:endCxn id="11" idx="1"/>
          </p:cNvCxnSpPr>
          <p:nvPr/>
        </p:nvCxnSpPr>
        <p:spPr>
          <a:xfrm flipV="1">
            <a:off x="2359798" y="2476909"/>
            <a:ext cx="1841159" cy="7682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3" idx="0"/>
          </p:cNvCxnSpPr>
          <p:nvPr/>
        </p:nvCxnSpPr>
        <p:spPr>
          <a:xfrm>
            <a:off x="2359798" y="3625566"/>
            <a:ext cx="2163716" cy="45638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13" idx="2"/>
          </p:cNvCxnSpPr>
          <p:nvPr/>
        </p:nvCxnSpPr>
        <p:spPr>
          <a:xfrm flipV="1">
            <a:off x="2359797" y="4462342"/>
            <a:ext cx="2163717" cy="7401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1"/>
            <a:endCxn id="14" idx="2"/>
          </p:cNvCxnSpPr>
          <p:nvPr/>
        </p:nvCxnSpPr>
        <p:spPr>
          <a:xfrm flipH="1" flipV="1">
            <a:off x="2359797" y="5582921"/>
            <a:ext cx="1841162" cy="4680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1"/>
            <a:endCxn id="11" idx="3"/>
          </p:cNvCxnSpPr>
          <p:nvPr/>
        </p:nvCxnSpPr>
        <p:spPr>
          <a:xfrm flipH="1" flipV="1">
            <a:off x="4846072" y="2476909"/>
            <a:ext cx="1822666" cy="5105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  <a:endCxn id="17" idx="1"/>
          </p:cNvCxnSpPr>
          <p:nvPr/>
        </p:nvCxnSpPr>
        <p:spPr>
          <a:xfrm flipV="1">
            <a:off x="4846074" y="5948905"/>
            <a:ext cx="1822664" cy="1020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16" idx="2"/>
          </p:cNvCxnSpPr>
          <p:nvPr/>
        </p:nvCxnSpPr>
        <p:spPr>
          <a:xfrm flipV="1">
            <a:off x="6354861" y="3177668"/>
            <a:ext cx="636435" cy="22908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3"/>
            <a:endCxn id="19" idx="1"/>
          </p:cNvCxnSpPr>
          <p:nvPr/>
        </p:nvCxnSpPr>
        <p:spPr>
          <a:xfrm>
            <a:off x="6677418" y="3596955"/>
            <a:ext cx="719141" cy="226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0"/>
            <a:endCxn id="19" idx="2"/>
          </p:cNvCxnSpPr>
          <p:nvPr/>
        </p:nvCxnSpPr>
        <p:spPr>
          <a:xfrm flipV="1">
            <a:off x="6346181" y="4013309"/>
            <a:ext cx="1372936" cy="21375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1"/>
            <a:endCxn id="20" idx="3"/>
          </p:cNvCxnSpPr>
          <p:nvPr/>
        </p:nvCxnSpPr>
        <p:spPr>
          <a:xfrm flipH="1" flipV="1">
            <a:off x="6668738" y="4417258"/>
            <a:ext cx="727821" cy="13084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1" idx="2"/>
            <a:endCxn id="22" idx="0"/>
          </p:cNvCxnSpPr>
          <p:nvPr/>
        </p:nvCxnSpPr>
        <p:spPr>
          <a:xfrm flipH="1">
            <a:off x="6354861" y="4738301"/>
            <a:ext cx="1364256" cy="2740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1"/>
            <a:endCxn id="22" idx="3"/>
          </p:cNvCxnSpPr>
          <p:nvPr/>
        </p:nvCxnSpPr>
        <p:spPr>
          <a:xfrm flipH="1" flipV="1">
            <a:off x="6677418" y="5202526"/>
            <a:ext cx="719140" cy="4540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3" idx="2"/>
            <a:endCxn id="17" idx="0"/>
          </p:cNvCxnSpPr>
          <p:nvPr/>
        </p:nvCxnSpPr>
        <p:spPr>
          <a:xfrm flipH="1">
            <a:off x="6991296" y="5438124"/>
            <a:ext cx="727820" cy="32058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60203" y="1872871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Source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60135" y="6148392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70" name="Right Arrow 69"/>
          <p:cNvSpPr/>
          <p:nvPr/>
        </p:nvSpPr>
        <p:spPr>
          <a:xfrm rot="1011612">
            <a:off x="5093641" y="2263430"/>
            <a:ext cx="1327526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sp>
        <p:nvSpPr>
          <p:cNvPr id="71" name="Right Arrow 70"/>
          <p:cNvSpPr/>
          <p:nvPr/>
        </p:nvSpPr>
        <p:spPr>
          <a:xfrm rot="20116575" flipH="1">
            <a:off x="2641341" y="2398655"/>
            <a:ext cx="1278070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grpSp>
        <p:nvGrpSpPr>
          <p:cNvPr id="72" name="Group 71"/>
          <p:cNvGrpSpPr/>
          <p:nvPr/>
        </p:nvGrpSpPr>
        <p:grpSpPr>
          <a:xfrm flipH="1">
            <a:off x="626410" y="1670959"/>
            <a:ext cx="1407122" cy="1061231"/>
            <a:chOff x="1219200" y="4876799"/>
            <a:chExt cx="5181605" cy="1384995"/>
          </a:xfrm>
        </p:grpSpPr>
        <p:sp>
          <p:nvSpPr>
            <p:cNvPr id="73" name="Rectangular Callout 7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9204" y="4936467"/>
              <a:ext cx="5181601" cy="93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4 ASs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6991295" y="1573087"/>
            <a:ext cx="1407122" cy="1061231"/>
            <a:chOff x="1219200" y="4876799"/>
            <a:chExt cx="5181605" cy="1384995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3210"/>
                <a:gd name="adj2" fmla="val 4505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9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2 ASs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0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0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err="1"/>
              <a:t>Routing</a:t>
            </a:r>
            <a:r>
              <a:rPr lang="hu-HU" sz="4400" dirty="0"/>
              <a:t> 2. felvonás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6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Potato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535438" y="5467957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73" y="5827718"/>
            <a:ext cx="645115" cy="38039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631049" y="6115341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11" name="Cloud 10"/>
          <p:cNvSpPr/>
          <p:nvPr/>
        </p:nvSpPr>
        <p:spPr>
          <a:xfrm>
            <a:off x="2165223" y="279204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Cloud 11"/>
          <p:cNvSpPr/>
          <p:nvPr/>
        </p:nvSpPr>
        <p:spPr>
          <a:xfrm>
            <a:off x="90166" y="39726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57" y="3241312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0" y="4420522"/>
            <a:ext cx="645115" cy="380395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>
            <a:stCxn id="14" idx="0"/>
            <a:endCxn id="13" idx="2"/>
          </p:cNvCxnSpPr>
          <p:nvPr/>
        </p:nvCxnSpPr>
        <p:spPr>
          <a:xfrm flipV="1">
            <a:off x="1049158" y="3621707"/>
            <a:ext cx="2075057" cy="79881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4651209" y="1674564"/>
            <a:ext cx="1917987" cy="349491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4" y="2385768"/>
            <a:ext cx="645115" cy="380395"/>
          </a:xfrm>
          <a:prstGeom prst="rect">
            <a:avLst/>
          </a:prstGeom>
          <a:noFill/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31" y="3233922"/>
            <a:ext cx="645115" cy="380395"/>
          </a:xfrm>
          <a:prstGeom prst="rect">
            <a:avLst/>
          </a:prstGeom>
          <a:noFill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3" y="4884616"/>
            <a:ext cx="645115" cy="380395"/>
          </a:xfrm>
          <a:prstGeom prst="rect">
            <a:avLst/>
          </a:prstGeom>
          <a:noFill/>
        </p:spPr>
      </p:pic>
      <p:cxnSp>
        <p:nvCxnSpPr>
          <p:cNvPr id="24" name="Straight Connector 23"/>
          <p:cNvCxnSpPr>
            <a:stCxn id="22" idx="1"/>
            <a:endCxn id="13" idx="3"/>
          </p:cNvCxnSpPr>
          <p:nvPr/>
        </p:nvCxnSpPr>
        <p:spPr>
          <a:xfrm flipH="1">
            <a:off x="3446772" y="3424120"/>
            <a:ext cx="1047659" cy="73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3"/>
            <a:endCxn id="23" idx="2"/>
          </p:cNvCxnSpPr>
          <p:nvPr/>
        </p:nvCxnSpPr>
        <p:spPr>
          <a:xfrm flipV="1">
            <a:off x="4816988" y="5265011"/>
            <a:ext cx="793213" cy="75290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29752" y="197150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Source</a:t>
            </a:r>
          </a:p>
        </p:txBody>
      </p:sp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27" y="369940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>
            <a:stCxn id="21" idx="2"/>
            <a:endCxn id="45" idx="0"/>
          </p:cNvCxnSpPr>
          <p:nvPr/>
        </p:nvCxnSpPr>
        <p:spPr>
          <a:xfrm>
            <a:off x="5610202" y="2766163"/>
            <a:ext cx="487183" cy="93323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0"/>
            <a:endCxn id="45" idx="2"/>
          </p:cNvCxnSpPr>
          <p:nvPr/>
        </p:nvCxnSpPr>
        <p:spPr>
          <a:xfrm flipV="1">
            <a:off x="5610201" y="4079795"/>
            <a:ext cx="487184" cy="80482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9994295">
            <a:off x="5629796" y="3026037"/>
            <a:ext cx="605928" cy="5673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cxnSp>
        <p:nvCxnSpPr>
          <p:cNvPr id="62" name="Straight Connector 61"/>
          <p:cNvCxnSpPr>
            <a:stCxn id="21" idx="2"/>
            <a:endCxn id="22" idx="0"/>
          </p:cNvCxnSpPr>
          <p:nvPr/>
        </p:nvCxnSpPr>
        <p:spPr>
          <a:xfrm flipH="1">
            <a:off x="4816989" y="2766163"/>
            <a:ext cx="793213" cy="46775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/>
          <p:cNvSpPr/>
          <p:nvPr/>
        </p:nvSpPr>
        <p:spPr>
          <a:xfrm>
            <a:off x="1770506" y="4839150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40" y="5287047"/>
            <a:ext cx="645115" cy="380395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>
            <a:stCxn id="49" idx="1"/>
            <a:endCxn id="14" idx="2"/>
          </p:cNvCxnSpPr>
          <p:nvPr/>
        </p:nvCxnSpPr>
        <p:spPr>
          <a:xfrm flipH="1" flipV="1">
            <a:off x="1049158" y="4800917"/>
            <a:ext cx="1357782" cy="67632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9" idx="3"/>
            <a:endCxn id="9" idx="1"/>
          </p:cNvCxnSpPr>
          <p:nvPr/>
        </p:nvCxnSpPr>
        <p:spPr>
          <a:xfrm>
            <a:off x="3052055" y="5477245"/>
            <a:ext cx="1119818" cy="54067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 rot="19006232" flipH="1">
            <a:off x="4915652" y="2673897"/>
            <a:ext cx="544776" cy="6531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331732" y="1509841"/>
            <a:ext cx="3118297" cy="1415575"/>
            <a:chOff x="1000569" y="4876799"/>
            <a:chExt cx="7193027" cy="965933"/>
          </a:xfrm>
        </p:grpSpPr>
        <p:sp>
          <p:nvSpPr>
            <p:cNvPr id="52" name="Rectangular Callout 51"/>
            <p:cNvSpPr/>
            <p:nvPr/>
          </p:nvSpPr>
          <p:spPr>
            <a:xfrm>
              <a:off x="1000569" y="4876799"/>
              <a:ext cx="7193027" cy="942153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97339" y="4897666"/>
              <a:ext cx="6821353" cy="94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Pick the next hop with the shortest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IGP route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10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loud 79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00F7BD7-F7E1-4108-BB47-F30ECAC203FC}" type="slidenum">
              <a:rPr lang="en-US" sz="1600"/>
              <a:pPr/>
              <a:t>21</a:t>
            </a:fld>
            <a:endParaRPr lang="en-US" sz="1600"/>
          </a:p>
        </p:txBody>
      </p:sp>
      <p:sp>
        <p:nvSpPr>
          <p:cNvPr id="919555" name="Rectangle 3"/>
          <p:cNvSpPr>
            <a:spLocks noChangeArrowheads="1"/>
          </p:cNvSpPr>
          <p:nvPr/>
        </p:nvSpPr>
        <p:spPr bwMode="auto">
          <a:xfrm>
            <a:off x="1219200" y="38100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59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0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1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2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3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4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5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6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7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8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9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0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1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2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3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4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5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6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7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8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9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0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1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2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3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4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5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6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7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8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9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0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1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3" name="AutoShape 41"/>
          <p:cNvSpPr>
            <a:spLocks noChangeArrowheads="1"/>
          </p:cNvSpPr>
          <p:nvPr/>
        </p:nvSpPr>
        <p:spPr bwMode="auto">
          <a:xfrm>
            <a:off x="8258067" y="41910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4" name="AutoShape 42"/>
          <p:cNvSpPr>
            <a:spLocks noChangeArrowheads="1"/>
          </p:cNvSpPr>
          <p:nvPr/>
        </p:nvSpPr>
        <p:spPr bwMode="auto">
          <a:xfrm>
            <a:off x="190035" y="4114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5" name="AutoShape 43"/>
          <p:cNvSpPr>
            <a:spLocks noChangeArrowheads="1"/>
          </p:cNvSpPr>
          <p:nvPr/>
        </p:nvSpPr>
        <p:spPr bwMode="auto">
          <a:xfrm>
            <a:off x="571035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6" name="AutoShape 44"/>
          <p:cNvSpPr>
            <a:spLocks noChangeArrowheads="1"/>
          </p:cNvSpPr>
          <p:nvPr/>
        </p:nvSpPr>
        <p:spPr bwMode="auto">
          <a:xfrm>
            <a:off x="37635" y="3886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7" name="AutoShape 45"/>
          <p:cNvSpPr>
            <a:spLocks noChangeArrowheads="1"/>
          </p:cNvSpPr>
          <p:nvPr/>
        </p:nvSpPr>
        <p:spPr bwMode="auto">
          <a:xfrm>
            <a:off x="494835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9" name="AutoShape 47"/>
          <p:cNvSpPr>
            <a:spLocks noChangeArrowheads="1"/>
          </p:cNvSpPr>
          <p:nvPr/>
        </p:nvSpPr>
        <p:spPr bwMode="auto">
          <a:xfrm>
            <a:off x="8258067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0" name="AutoShape 48"/>
          <p:cNvSpPr>
            <a:spLocks noChangeArrowheads="1"/>
          </p:cNvSpPr>
          <p:nvPr/>
        </p:nvSpPr>
        <p:spPr bwMode="auto">
          <a:xfrm>
            <a:off x="8791467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2" name="AutoShape 50"/>
          <p:cNvSpPr>
            <a:spLocks noChangeArrowheads="1"/>
          </p:cNvSpPr>
          <p:nvPr/>
        </p:nvSpPr>
        <p:spPr bwMode="auto">
          <a:xfrm>
            <a:off x="46454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3" name="AutoShape 51"/>
          <p:cNvSpPr>
            <a:spLocks noChangeArrowheads="1"/>
          </p:cNvSpPr>
          <p:nvPr/>
        </p:nvSpPr>
        <p:spPr bwMode="auto">
          <a:xfrm>
            <a:off x="37310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8" name="AutoShape 56"/>
          <p:cNvSpPr>
            <a:spLocks noChangeArrowheads="1"/>
          </p:cNvSpPr>
          <p:nvPr/>
        </p:nvSpPr>
        <p:spPr bwMode="auto">
          <a:xfrm>
            <a:off x="50264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2" name="AutoShape 60"/>
          <p:cNvSpPr>
            <a:spLocks noChangeArrowheads="1"/>
          </p:cNvSpPr>
          <p:nvPr/>
        </p:nvSpPr>
        <p:spPr bwMode="auto">
          <a:xfrm>
            <a:off x="4317515" y="66174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3" name="AutoShape 61"/>
          <p:cNvSpPr>
            <a:spLocks noChangeArrowheads="1"/>
          </p:cNvSpPr>
          <p:nvPr/>
        </p:nvSpPr>
        <p:spPr bwMode="auto">
          <a:xfrm>
            <a:off x="4698515" y="65412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4" name="AutoShape 62"/>
          <p:cNvSpPr>
            <a:spLocks noChangeArrowheads="1"/>
          </p:cNvSpPr>
          <p:nvPr/>
        </p:nvSpPr>
        <p:spPr bwMode="auto">
          <a:xfrm>
            <a:off x="39365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5" name="AutoShape 63"/>
          <p:cNvSpPr>
            <a:spLocks noChangeArrowheads="1"/>
          </p:cNvSpPr>
          <p:nvPr/>
        </p:nvSpPr>
        <p:spPr bwMode="auto">
          <a:xfrm>
            <a:off x="49271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9" name="AutoShape 67"/>
          <p:cNvSpPr>
            <a:spLocks noChangeArrowheads="1"/>
          </p:cNvSpPr>
          <p:nvPr/>
        </p:nvSpPr>
        <p:spPr bwMode="auto">
          <a:xfrm>
            <a:off x="44699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30" name="AutoShape 78"/>
          <p:cNvSpPr>
            <a:spLocks noChangeArrowheads="1"/>
          </p:cNvSpPr>
          <p:nvPr/>
        </p:nvSpPr>
        <p:spPr bwMode="auto">
          <a:xfrm>
            <a:off x="41120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Routes</a:t>
            </a:r>
          </a:p>
        </p:txBody>
      </p:sp>
      <p:sp>
        <p:nvSpPr>
          <p:cNvPr id="81" name="Down Arrow 80"/>
          <p:cNvSpPr/>
          <p:nvPr/>
        </p:nvSpPr>
        <p:spPr>
          <a:xfrm>
            <a:off x="3138172" y="2038120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Provider</a:t>
            </a:r>
          </a:p>
        </p:txBody>
      </p:sp>
      <p:sp>
        <p:nvSpPr>
          <p:cNvPr id="82" name="Right Arrow 81"/>
          <p:cNvSpPr/>
          <p:nvPr/>
        </p:nvSpPr>
        <p:spPr>
          <a:xfrm flipH="1">
            <a:off x="6780857" y="32563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Peer</a:t>
            </a:r>
          </a:p>
        </p:txBody>
      </p:sp>
      <p:sp>
        <p:nvSpPr>
          <p:cNvPr id="83" name="Right Arrow 82"/>
          <p:cNvSpPr/>
          <p:nvPr/>
        </p:nvSpPr>
        <p:spPr>
          <a:xfrm>
            <a:off x="923339" y="33325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Peer</a:t>
            </a:r>
          </a:p>
        </p:txBody>
      </p:sp>
      <p:sp>
        <p:nvSpPr>
          <p:cNvPr id="4" name="Up Arrow 3"/>
          <p:cNvSpPr/>
          <p:nvPr/>
        </p:nvSpPr>
        <p:spPr>
          <a:xfrm>
            <a:off x="2937372" y="5122843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Customer</a:t>
            </a:r>
          </a:p>
        </p:txBody>
      </p:sp>
      <p:grpSp>
        <p:nvGrpSpPr>
          <p:cNvPr id="86" name="Group 85"/>
          <p:cNvGrpSpPr/>
          <p:nvPr/>
        </p:nvGrpSpPr>
        <p:grpSpPr>
          <a:xfrm flipH="1">
            <a:off x="6997594" y="2031694"/>
            <a:ext cx="1407122" cy="1061231"/>
            <a:chOff x="1219200" y="4876799"/>
            <a:chExt cx="5181605" cy="1384995"/>
          </a:xfrm>
        </p:grpSpPr>
        <p:sp>
          <p:nvSpPr>
            <p:cNvPr id="87" name="Rectangular Callout 8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7908"/>
                <a:gd name="adj2" fmla="val 6581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ISP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9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9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9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9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9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9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9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9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9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9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9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9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9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19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9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9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9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9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9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19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19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9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19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19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9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9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19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9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19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9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9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19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19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19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19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19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19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19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19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19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19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19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19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19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9" grpId="0" animBg="1"/>
      <p:bldP spid="919560" grpId="0" animBg="1"/>
      <p:bldP spid="919561" grpId="0" animBg="1"/>
      <p:bldP spid="919562" grpId="0" animBg="1"/>
      <p:bldP spid="919563" grpId="0" animBg="1"/>
      <p:bldP spid="919564" grpId="0" animBg="1"/>
      <p:bldP spid="919565" grpId="0" animBg="1"/>
      <p:bldP spid="919566" grpId="0" animBg="1"/>
      <p:bldP spid="919567" grpId="0" animBg="1"/>
      <p:bldP spid="919568" grpId="0" animBg="1"/>
      <p:bldP spid="919569" grpId="0" animBg="1"/>
      <p:bldP spid="919570" grpId="0" animBg="1"/>
      <p:bldP spid="919571" grpId="0" animBg="1"/>
      <p:bldP spid="919572" grpId="0" animBg="1"/>
      <p:bldP spid="919573" grpId="0" animBg="1"/>
      <p:bldP spid="919574" grpId="0" animBg="1"/>
      <p:bldP spid="919575" grpId="0" animBg="1"/>
      <p:bldP spid="919582" grpId="0" animBg="1"/>
      <p:bldP spid="919583" grpId="0" animBg="1"/>
      <p:bldP spid="919584" grpId="0" animBg="1"/>
      <p:bldP spid="919585" grpId="0" animBg="1"/>
      <p:bldP spid="919586" grpId="0" animBg="1"/>
      <p:bldP spid="919587" grpId="0" animBg="1"/>
      <p:bldP spid="919588" grpId="0" animBg="1"/>
      <p:bldP spid="919589" grpId="0" animBg="1"/>
      <p:bldP spid="919590" grpId="0" animBg="1"/>
      <p:bldP spid="919591" grpId="0" animBg="1"/>
      <p:bldP spid="919593" grpId="0" animBg="1"/>
      <p:bldP spid="919594" grpId="0" animBg="1"/>
      <p:bldP spid="919595" grpId="0" animBg="1"/>
      <p:bldP spid="919596" grpId="0" animBg="1"/>
      <p:bldP spid="919597" grpId="0" animBg="1"/>
      <p:bldP spid="919599" grpId="0" animBg="1"/>
      <p:bldP spid="919600" grpId="0" animBg="1"/>
      <p:bldP spid="919602" grpId="0" animBg="1"/>
      <p:bldP spid="919603" grpId="0" animBg="1"/>
      <p:bldP spid="919608" grpId="0" animBg="1"/>
      <p:bldP spid="919612" grpId="0" animBg="1"/>
      <p:bldP spid="919613" grpId="0" animBg="1"/>
      <p:bldP spid="919614" grpId="0" animBg="1"/>
      <p:bldP spid="919615" grpId="0" animBg="1"/>
      <p:bldP spid="919619" grpId="0" animBg="1"/>
      <p:bldP spid="919630" grpId="0" animBg="1"/>
      <p:bldP spid="81" grpId="0" animBg="1"/>
      <p:bldP spid="82" grpId="0" animBg="1"/>
      <p:bldP spid="8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22</a:t>
            </a:fld>
            <a:endParaRPr lang="en-US" sz="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Routes</a:t>
            </a:r>
          </a:p>
        </p:txBody>
      </p:sp>
      <p:sp>
        <p:nvSpPr>
          <p:cNvPr id="103" name="Cloud 102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Down Arrow 137"/>
          <p:cNvSpPr/>
          <p:nvPr/>
        </p:nvSpPr>
        <p:spPr>
          <a:xfrm>
            <a:off x="3169286" y="5100809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Customer</a:t>
            </a:r>
          </a:p>
        </p:txBody>
      </p:sp>
      <p:sp>
        <p:nvSpPr>
          <p:cNvPr id="139" name="Right Arrow 138"/>
          <p:cNvSpPr/>
          <p:nvPr/>
        </p:nvSpPr>
        <p:spPr>
          <a:xfrm flipH="1">
            <a:off x="981280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Peer</a:t>
            </a:r>
          </a:p>
        </p:txBody>
      </p:sp>
      <p:sp>
        <p:nvSpPr>
          <p:cNvPr id="140" name="Right Arrow 139"/>
          <p:cNvSpPr/>
          <p:nvPr/>
        </p:nvSpPr>
        <p:spPr>
          <a:xfrm>
            <a:off x="6630076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Peer</a:t>
            </a:r>
          </a:p>
        </p:txBody>
      </p:sp>
      <p:sp>
        <p:nvSpPr>
          <p:cNvPr id="141" name="Up Arrow 140"/>
          <p:cNvSpPr/>
          <p:nvPr/>
        </p:nvSpPr>
        <p:spPr>
          <a:xfrm>
            <a:off x="2908682" y="2122135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Provider</a:t>
            </a:r>
          </a:p>
        </p:txBody>
      </p:sp>
      <p:sp>
        <p:nvSpPr>
          <p:cNvPr id="142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AutoShape 8"/>
          <p:cNvSpPr>
            <a:spLocks noChangeArrowheads="1"/>
          </p:cNvSpPr>
          <p:nvPr/>
        </p:nvSpPr>
        <p:spPr bwMode="auto">
          <a:xfrm>
            <a:off x="4802438" y="64903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AutoShape 14"/>
          <p:cNvSpPr>
            <a:spLocks noChangeArrowheads="1"/>
          </p:cNvSpPr>
          <p:nvPr/>
        </p:nvSpPr>
        <p:spPr bwMode="auto">
          <a:xfrm>
            <a:off x="3964238" y="63379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AutoShape 21"/>
          <p:cNvSpPr>
            <a:spLocks noChangeArrowheads="1"/>
          </p:cNvSpPr>
          <p:nvPr/>
        </p:nvSpPr>
        <p:spPr bwMode="auto">
          <a:xfrm>
            <a:off x="4573838" y="6261701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AutoShape 24"/>
          <p:cNvSpPr>
            <a:spLocks noChangeArrowheads="1"/>
          </p:cNvSpPr>
          <p:nvPr/>
        </p:nvSpPr>
        <p:spPr bwMode="auto">
          <a:xfrm>
            <a:off x="5214651" y="653345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AutoShape 26"/>
          <p:cNvSpPr>
            <a:spLocks noChangeArrowheads="1"/>
          </p:cNvSpPr>
          <p:nvPr/>
        </p:nvSpPr>
        <p:spPr bwMode="auto">
          <a:xfrm>
            <a:off x="3659438" y="649030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AutoShape 32"/>
          <p:cNvSpPr>
            <a:spLocks noChangeArrowheads="1"/>
          </p:cNvSpPr>
          <p:nvPr/>
        </p:nvSpPr>
        <p:spPr bwMode="auto">
          <a:xfrm>
            <a:off x="4192838" y="6566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AutoShape 35"/>
          <p:cNvSpPr>
            <a:spLocks noChangeArrowheads="1"/>
          </p:cNvSpPr>
          <p:nvPr/>
        </p:nvSpPr>
        <p:spPr bwMode="auto">
          <a:xfrm>
            <a:off x="5183438" y="6185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AutoShape 18"/>
          <p:cNvSpPr>
            <a:spLocks noChangeArrowheads="1"/>
          </p:cNvSpPr>
          <p:nvPr/>
        </p:nvSpPr>
        <p:spPr bwMode="auto">
          <a:xfrm>
            <a:off x="3659438" y="6072578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AutoShape 33"/>
          <p:cNvSpPr>
            <a:spLocks noChangeArrowheads="1"/>
          </p:cNvSpPr>
          <p:nvPr/>
        </p:nvSpPr>
        <p:spPr bwMode="auto">
          <a:xfrm>
            <a:off x="632552" y="35433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AutoShape 33"/>
          <p:cNvSpPr>
            <a:spLocks noChangeArrowheads="1"/>
          </p:cNvSpPr>
          <p:nvPr/>
        </p:nvSpPr>
        <p:spPr bwMode="auto">
          <a:xfrm>
            <a:off x="278176" y="3942128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AutoShape 33"/>
          <p:cNvSpPr>
            <a:spLocks noChangeArrowheads="1"/>
          </p:cNvSpPr>
          <p:nvPr/>
        </p:nvSpPr>
        <p:spPr bwMode="auto">
          <a:xfrm>
            <a:off x="631175" y="415244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AutoShape 33"/>
          <p:cNvSpPr>
            <a:spLocks noChangeArrowheads="1"/>
          </p:cNvSpPr>
          <p:nvPr/>
        </p:nvSpPr>
        <p:spPr bwMode="auto">
          <a:xfrm>
            <a:off x="294702" y="4724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AutoShape 33"/>
          <p:cNvSpPr>
            <a:spLocks noChangeArrowheads="1"/>
          </p:cNvSpPr>
          <p:nvPr/>
        </p:nvSpPr>
        <p:spPr bwMode="auto">
          <a:xfrm>
            <a:off x="7869498" y="335922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AutoShape 33"/>
          <p:cNvSpPr>
            <a:spLocks noChangeArrowheads="1"/>
          </p:cNvSpPr>
          <p:nvPr/>
        </p:nvSpPr>
        <p:spPr bwMode="auto">
          <a:xfrm>
            <a:off x="8233973" y="40767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AutoShape 33"/>
          <p:cNvSpPr>
            <a:spLocks noChangeArrowheads="1"/>
          </p:cNvSpPr>
          <p:nvPr/>
        </p:nvSpPr>
        <p:spPr bwMode="auto">
          <a:xfrm>
            <a:off x="8462573" y="357581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AutoShape 33"/>
          <p:cNvSpPr>
            <a:spLocks noChangeArrowheads="1"/>
          </p:cNvSpPr>
          <p:nvPr/>
        </p:nvSpPr>
        <p:spPr bwMode="auto">
          <a:xfrm>
            <a:off x="8038665" y="45339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AutoShape 33"/>
          <p:cNvSpPr>
            <a:spLocks noChangeArrowheads="1"/>
          </p:cNvSpPr>
          <p:nvPr/>
        </p:nvSpPr>
        <p:spPr bwMode="auto">
          <a:xfrm>
            <a:off x="4916738" y="189353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AutoShape 33"/>
          <p:cNvSpPr>
            <a:spLocks noChangeArrowheads="1"/>
          </p:cNvSpPr>
          <p:nvPr/>
        </p:nvSpPr>
        <p:spPr bwMode="auto">
          <a:xfrm>
            <a:off x="5415710" y="181506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AutoShape 33"/>
          <p:cNvSpPr>
            <a:spLocks noChangeArrowheads="1"/>
          </p:cNvSpPr>
          <p:nvPr/>
        </p:nvSpPr>
        <p:spPr bwMode="auto">
          <a:xfrm>
            <a:off x="4191000" y="16938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AutoShape 33"/>
          <p:cNvSpPr>
            <a:spLocks noChangeArrowheads="1"/>
          </p:cNvSpPr>
          <p:nvPr/>
        </p:nvSpPr>
        <p:spPr bwMode="auto">
          <a:xfrm>
            <a:off x="3238500" y="1985812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AutoShape 25"/>
          <p:cNvSpPr>
            <a:spLocks noChangeArrowheads="1"/>
          </p:cNvSpPr>
          <p:nvPr/>
        </p:nvSpPr>
        <p:spPr bwMode="auto">
          <a:xfrm>
            <a:off x="981280" y="34299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AutoShape 25"/>
          <p:cNvSpPr>
            <a:spLocks noChangeArrowheads="1"/>
          </p:cNvSpPr>
          <p:nvPr/>
        </p:nvSpPr>
        <p:spPr bwMode="auto">
          <a:xfrm>
            <a:off x="180402" y="4304382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AutoShape 25"/>
          <p:cNvSpPr>
            <a:spLocks noChangeArrowheads="1"/>
          </p:cNvSpPr>
          <p:nvPr/>
        </p:nvSpPr>
        <p:spPr bwMode="auto">
          <a:xfrm>
            <a:off x="180402" y="3587827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AutoShape 25"/>
          <p:cNvSpPr>
            <a:spLocks noChangeArrowheads="1"/>
          </p:cNvSpPr>
          <p:nvPr/>
        </p:nvSpPr>
        <p:spPr bwMode="auto">
          <a:xfrm>
            <a:off x="759107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AutoShape 25"/>
          <p:cNvSpPr>
            <a:spLocks noChangeArrowheads="1"/>
          </p:cNvSpPr>
          <p:nvPr/>
        </p:nvSpPr>
        <p:spPr bwMode="auto">
          <a:xfrm>
            <a:off x="3581400" y="200783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AutoShape 25"/>
          <p:cNvSpPr>
            <a:spLocks noChangeArrowheads="1"/>
          </p:cNvSpPr>
          <p:nvPr/>
        </p:nvSpPr>
        <p:spPr bwMode="auto">
          <a:xfrm>
            <a:off x="3810000" y="17402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AutoShape 25"/>
          <p:cNvSpPr>
            <a:spLocks noChangeArrowheads="1"/>
          </p:cNvSpPr>
          <p:nvPr/>
        </p:nvSpPr>
        <p:spPr bwMode="auto">
          <a:xfrm>
            <a:off x="4567410" y="174576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AutoShape 25"/>
          <p:cNvSpPr>
            <a:spLocks noChangeArrowheads="1"/>
          </p:cNvSpPr>
          <p:nvPr/>
        </p:nvSpPr>
        <p:spPr bwMode="auto">
          <a:xfrm>
            <a:off x="5145338" y="16259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AutoShape 25"/>
          <p:cNvSpPr>
            <a:spLocks noChangeArrowheads="1"/>
          </p:cNvSpPr>
          <p:nvPr/>
        </p:nvSpPr>
        <p:spPr bwMode="auto">
          <a:xfrm>
            <a:off x="8038665" y="37135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AutoShape 25"/>
          <p:cNvSpPr>
            <a:spLocks noChangeArrowheads="1"/>
          </p:cNvSpPr>
          <p:nvPr/>
        </p:nvSpPr>
        <p:spPr bwMode="auto">
          <a:xfrm>
            <a:off x="8276929" y="331539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AutoShape 25"/>
          <p:cNvSpPr>
            <a:spLocks noChangeArrowheads="1"/>
          </p:cNvSpPr>
          <p:nvPr/>
        </p:nvSpPr>
        <p:spPr bwMode="auto">
          <a:xfrm>
            <a:off x="8684771" y="392384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AutoShape 25"/>
          <p:cNvSpPr>
            <a:spLocks noChangeArrowheads="1"/>
          </p:cNvSpPr>
          <p:nvPr/>
        </p:nvSpPr>
        <p:spPr bwMode="auto">
          <a:xfrm>
            <a:off x="8462573" y="42681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 flipH="1">
            <a:off x="6092424" y="5541962"/>
            <a:ext cx="2311659" cy="1061231"/>
            <a:chOff x="1219200" y="4876799"/>
            <a:chExt cx="5181605" cy="1384995"/>
          </a:xfrm>
        </p:grpSpPr>
        <p:sp>
          <p:nvSpPr>
            <p:cNvPr id="177" name="Rectangular Callout 1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462"/>
                <a:gd name="adj2" fmla="val 367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Customers get all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 flipH="1">
            <a:off x="6400800" y="1747115"/>
            <a:ext cx="2624526" cy="1095238"/>
            <a:chOff x="1219200" y="4876799"/>
            <a:chExt cx="5181605" cy="1384995"/>
          </a:xfrm>
        </p:grpSpPr>
        <p:sp>
          <p:nvSpPr>
            <p:cNvPr id="180" name="Rectangular Callout 17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5526"/>
                <a:gd name="adj2" fmla="val 8554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219204" y="4936467"/>
              <a:ext cx="5181601" cy="113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Customer and ISP routes only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 flipH="1">
            <a:off x="133821" y="1677372"/>
            <a:ext cx="2624526" cy="1095238"/>
            <a:chOff x="1219200" y="4876799"/>
            <a:chExt cx="5181605" cy="1384995"/>
          </a:xfrm>
        </p:grpSpPr>
        <p:sp>
          <p:nvSpPr>
            <p:cNvPr id="183" name="Rectangular Callout 18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2046"/>
                <a:gd name="adj2" fmla="val -19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219204" y="4936467"/>
              <a:ext cx="5181601" cy="12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$$$ generating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6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/>
          <p:cNvCxnSpPr>
            <a:stCxn id="168" idx="2"/>
            <a:endCxn id="180" idx="0"/>
          </p:cNvCxnSpPr>
          <p:nvPr/>
        </p:nvCxnSpPr>
        <p:spPr>
          <a:xfrm>
            <a:off x="5144550" y="5325613"/>
            <a:ext cx="322557" cy="7414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-1733791" y="2462971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8262594" y="2485005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226430" y="2207862"/>
            <a:ext cx="4471825" cy="343276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7" idx="2"/>
            <a:endCxn id="13" idx="0"/>
          </p:cNvCxnSpPr>
          <p:nvPr/>
        </p:nvCxnSpPr>
        <p:spPr>
          <a:xfrm flipH="1">
            <a:off x="4552624" y="3014956"/>
            <a:ext cx="752216" cy="6564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1"/>
            <a:endCxn id="12" idx="3"/>
          </p:cNvCxnSpPr>
          <p:nvPr/>
        </p:nvCxnSpPr>
        <p:spPr>
          <a:xfrm flipH="1" flipV="1">
            <a:off x="1351260" y="3448117"/>
            <a:ext cx="896473" cy="32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1"/>
            <a:endCxn id="132" idx="3"/>
          </p:cNvCxnSpPr>
          <p:nvPr/>
        </p:nvCxnSpPr>
        <p:spPr>
          <a:xfrm flipH="1">
            <a:off x="6983111" y="3557369"/>
            <a:ext cx="998346" cy="110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3"/>
            <a:endCxn id="13" idx="1"/>
          </p:cNvCxnSpPr>
          <p:nvPr/>
        </p:nvCxnSpPr>
        <p:spPr>
          <a:xfrm>
            <a:off x="2892848" y="3451401"/>
            <a:ext cx="1337218" cy="4101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V="1">
            <a:off x="3213015" y="4051760"/>
            <a:ext cx="1339609" cy="77820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4" idx="0"/>
            <a:endCxn id="133" idx="2"/>
          </p:cNvCxnSpPr>
          <p:nvPr/>
        </p:nvCxnSpPr>
        <p:spPr>
          <a:xfrm flipH="1" flipV="1">
            <a:off x="2570291" y="3641598"/>
            <a:ext cx="965282" cy="9981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5" y="3257919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66" y="367136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15" y="463977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82" y="263456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57" y="3367171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96" y="3378188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33" y="3261203"/>
            <a:ext cx="645115" cy="380395"/>
          </a:xfrm>
          <a:prstGeom prst="rect">
            <a:avLst/>
          </a:prstGeom>
          <a:noFill/>
        </p:spPr>
      </p:pic>
      <p:cxnSp>
        <p:nvCxnSpPr>
          <p:cNvPr id="108" name="Straight Connector 107"/>
          <p:cNvCxnSpPr>
            <a:stCxn id="168" idx="0"/>
            <a:endCxn id="13" idx="2"/>
          </p:cNvCxnSpPr>
          <p:nvPr/>
        </p:nvCxnSpPr>
        <p:spPr>
          <a:xfrm flipH="1" flipV="1">
            <a:off x="4552624" y="4051760"/>
            <a:ext cx="591926" cy="8934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3" idx="1"/>
            <a:endCxn id="133" idx="3"/>
          </p:cNvCxnSpPr>
          <p:nvPr/>
        </p:nvCxnSpPr>
        <p:spPr>
          <a:xfrm flipH="1" flipV="1">
            <a:off x="2892848" y="3451401"/>
            <a:ext cx="1337218" cy="41016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" idx="2"/>
            <a:endCxn id="14" idx="0"/>
          </p:cNvCxnSpPr>
          <p:nvPr/>
        </p:nvCxnSpPr>
        <p:spPr>
          <a:xfrm flipH="1">
            <a:off x="3535573" y="4051760"/>
            <a:ext cx="1017051" cy="58801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" idx="2"/>
            <a:endCxn id="168" idx="0"/>
          </p:cNvCxnSpPr>
          <p:nvPr/>
        </p:nvCxnSpPr>
        <p:spPr>
          <a:xfrm>
            <a:off x="4552624" y="4051760"/>
            <a:ext cx="591926" cy="89345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3" idx="2"/>
            <a:endCxn id="14" idx="0"/>
          </p:cNvCxnSpPr>
          <p:nvPr/>
        </p:nvCxnSpPr>
        <p:spPr>
          <a:xfrm>
            <a:off x="2570291" y="3641598"/>
            <a:ext cx="965282" cy="99817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" idx="0"/>
            <a:endCxn id="17" idx="2"/>
          </p:cNvCxnSpPr>
          <p:nvPr/>
        </p:nvCxnSpPr>
        <p:spPr>
          <a:xfrm flipV="1">
            <a:off x="4552624" y="3014956"/>
            <a:ext cx="752216" cy="65640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 flipH="1">
            <a:off x="3052932" y="2224445"/>
            <a:ext cx="1259402" cy="523220"/>
            <a:chOff x="1219200" y="4876799"/>
            <a:chExt cx="5181605" cy="1519028"/>
          </a:xfrm>
        </p:grpSpPr>
        <p:sp>
          <p:nvSpPr>
            <p:cNvPr id="155" name="Rectangular Callout 15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7894"/>
                <a:gd name="adj2" fmla="val 1029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219204" y="4876799"/>
              <a:ext cx="5181601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IGP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 flipH="1">
            <a:off x="6543168" y="1415677"/>
            <a:ext cx="2252267" cy="1409082"/>
            <a:chOff x="1219200" y="4876799"/>
            <a:chExt cx="5181605" cy="1384995"/>
          </a:xfrm>
        </p:grpSpPr>
        <p:sp>
          <p:nvSpPr>
            <p:cNvPr id="158" name="Rectangular Callout 15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9970"/>
                <a:gd name="adj2" fmla="val 82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219202" y="4876799"/>
              <a:ext cx="5181603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</a:t>
              </a:r>
              <a:r>
                <a:rPr kumimoji="0" lang="hu-HU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határ-routerek</a:t>
              </a:r>
              <a:r>
                <a:rPr kumimoji="0" lang="hu-HU" sz="24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is beszélik az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IGP</a:t>
              </a:r>
              <a:r>
                <a:rPr kumimoji="0" lang="hu-HU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-t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60" name="Straight Connector 159"/>
          <p:cNvCxnSpPr>
            <a:stCxn id="132" idx="3"/>
            <a:endCxn id="131" idx="1"/>
          </p:cNvCxnSpPr>
          <p:nvPr/>
        </p:nvCxnSpPr>
        <p:spPr>
          <a:xfrm flipV="1">
            <a:off x="6983111" y="3557369"/>
            <a:ext cx="998346" cy="1101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" idx="3"/>
            <a:endCxn id="133" idx="1"/>
          </p:cNvCxnSpPr>
          <p:nvPr/>
        </p:nvCxnSpPr>
        <p:spPr>
          <a:xfrm>
            <a:off x="1351260" y="3448117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 flipH="1">
            <a:off x="7217720" y="4021648"/>
            <a:ext cx="1527474" cy="523220"/>
            <a:chOff x="1219200" y="4876799"/>
            <a:chExt cx="5181605" cy="1519028"/>
          </a:xfrm>
        </p:grpSpPr>
        <p:sp>
          <p:nvSpPr>
            <p:cNvPr id="163" name="Rectangular Callout 162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 flipH="1">
            <a:off x="1097260" y="3940331"/>
            <a:ext cx="1527474" cy="523220"/>
            <a:chOff x="1219200" y="4876799"/>
            <a:chExt cx="5181605" cy="1519028"/>
          </a:xfrm>
        </p:grpSpPr>
        <p:sp>
          <p:nvSpPr>
            <p:cNvPr id="166" name="Rectangular Callout 165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778"/>
                <a:gd name="adj2" fmla="val -12211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pic>
        <p:nvPicPr>
          <p:cNvPr id="16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92" y="4945218"/>
            <a:ext cx="645115" cy="380395"/>
          </a:xfrm>
          <a:prstGeom prst="rect">
            <a:avLst/>
          </a:prstGeom>
          <a:noFill/>
        </p:spPr>
      </p:pic>
      <p:sp>
        <p:nvSpPr>
          <p:cNvPr id="177" name="Cloud 176"/>
          <p:cNvSpPr/>
          <p:nvPr/>
        </p:nvSpPr>
        <p:spPr>
          <a:xfrm>
            <a:off x="4005944" y="6178174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8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49" y="6067103"/>
            <a:ext cx="645115" cy="380395"/>
          </a:xfrm>
          <a:prstGeom prst="rect">
            <a:avLst/>
          </a:prstGeom>
          <a:noFill/>
        </p:spPr>
      </p:pic>
      <p:cxnSp>
        <p:nvCxnSpPr>
          <p:cNvPr id="181" name="Straight Connector 180"/>
          <p:cNvCxnSpPr>
            <a:stCxn id="180" idx="0"/>
            <a:endCxn id="168" idx="2"/>
          </p:cNvCxnSpPr>
          <p:nvPr/>
        </p:nvCxnSpPr>
        <p:spPr>
          <a:xfrm flipH="1" flipV="1">
            <a:off x="5144550" y="5325613"/>
            <a:ext cx="322557" cy="74149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3" idx="2"/>
          </p:cNvCxnSpPr>
          <p:nvPr/>
        </p:nvCxnSpPr>
        <p:spPr>
          <a:xfrm>
            <a:off x="2570291" y="3641598"/>
            <a:ext cx="2251702" cy="151690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2" idx="1"/>
            <a:endCxn id="133" idx="3"/>
          </p:cNvCxnSpPr>
          <p:nvPr/>
        </p:nvCxnSpPr>
        <p:spPr>
          <a:xfrm flipH="1" flipV="1">
            <a:off x="2892848" y="3451401"/>
            <a:ext cx="3445148" cy="116985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 flipH="1">
            <a:off x="6004701" y="4802393"/>
            <a:ext cx="1527474" cy="523220"/>
            <a:chOff x="1219200" y="4876799"/>
            <a:chExt cx="5181605" cy="1519028"/>
          </a:xfrm>
        </p:grpSpPr>
        <p:sp>
          <p:nvSpPr>
            <p:cNvPr id="202" name="Rectangular Callout 20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 flipH="1">
            <a:off x="1782468" y="4655238"/>
            <a:ext cx="1527474" cy="523220"/>
            <a:chOff x="1219200" y="4876799"/>
            <a:chExt cx="5181605" cy="1519028"/>
          </a:xfrm>
        </p:grpSpPr>
        <p:sp>
          <p:nvSpPr>
            <p:cNvPr id="208" name="Rectangular Callout 20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40902"/>
                <a:gd name="adj2" fmla="val -1603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0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4"/>
          <p:cNvSpPr/>
          <p:nvPr/>
        </p:nvSpPr>
        <p:spPr>
          <a:xfrm>
            <a:off x="6103577" y="4863737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IGB – </a:t>
            </a:r>
            <a:r>
              <a:rPr lang="hu-HU" dirty="0" err="1"/>
              <a:t>iBGP</a:t>
            </a:r>
            <a:r>
              <a:rPr lang="hu-HU" dirty="0"/>
              <a:t> – </a:t>
            </a:r>
            <a:r>
              <a:rPr lang="hu-HU" dirty="0" err="1"/>
              <a:t>eBGP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886200" cy="5105400"/>
          </a:xfrm>
        </p:spPr>
        <p:txBody>
          <a:bodyPr>
            <a:normAutofit/>
          </a:bodyPr>
          <a:lstStyle/>
          <a:p>
            <a:r>
              <a:rPr lang="hu-HU" sz="1800" dirty="0" err="1"/>
              <a:t>eBGP</a:t>
            </a:r>
            <a:r>
              <a:rPr lang="hu-HU" sz="1800" dirty="0"/>
              <a:t>: </a:t>
            </a:r>
            <a:r>
              <a:rPr lang="hu-HU" sz="1800" dirty="0" err="1"/>
              <a:t>Routing</a:t>
            </a:r>
            <a:r>
              <a:rPr lang="hu-HU" sz="1800" dirty="0"/>
              <a:t> információk cseréje autonóm rendszerek között</a:t>
            </a:r>
          </a:p>
          <a:p>
            <a:endParaRPr lang="hu-HU" sz="1800" dirty="0"/>
          </a:p>
          <a:p>
            <a:r>
              <a:rPr lang="hu-HU" sz="1800" dirty="0"/>
              <a:t>IGP: útválasztás egy </a:t>
            </a:r>
            <a:r>
              <a:rPr lang="hu-HU" sz="1800" dirty="0" err="1"/>
              <a:t>AS-en</a:t>
            </a:r>
            <a:r>
              <a:rPr lang="hu-HU" sz="1800" dirty="0"/>
              <a:t> belül belső célállomáshoz</a:t>
            </a:r>
          </a:p>
          <a:p>
            <a:endParaRPr lang="hu-HU" sz="1800" dirty="0"/>
          </a:p>
          <a:p>
            <a:r>
              <a:rPr lang="hu-HU" sz="1800" dirty="0" err="1"/>
              <a:t>iBGP</a:t>
            </a:r>
            <a:r>
              <a:rPr lang="hu-HU" sz="1800" dirty="0"/>
              <a:t>: útválasztás egy </a:t>
            </a:r>
            <a:r>
              <a:rPr lang="hu-HU" sz="1800" dirty="0" err="1"/>
              <a:t>AS-en</a:t>
            </a:r>
            <a:r>
              <a:rPr lang="hu-HU" sz="1800" dirty="0"/>
              <a:t> belül egy külső célállomáshoz</a:t>
            </a:r>
          </a:p>
        </p:txBody>
      </p:sp>
      <p:sp>
        <p:nvSpPr>
          <p:cNvPr id="5" name="Cloud 4"/>
          <p:cNvSpPr/>
          <p:nvPr/>
        </p:nvSpPr>
        <p:spPr>
          <a:xfrm>
            <a:off x="1799496" y="4871728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32" y="5666676"/>
            <a:ext cx="645115" cy="380395"/>
          </a:xfrm>
          <a:prstGeom prst="rect">
            <a:avLst/>
          </a:prstGeom>
          <a:noFill/>
        </p:spPr>
      </p:pic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20" y="5669960"/>
            <a:ext cx="645115" cy="380395"/>
          </a:xfrm>
          <a:prstGeom prst="rect">
            <a:avLst/>
          </a:prstGeom>
          <a:noFill/>
        </p:spPr>
      </p:pic>
      <p:cxnSp>
        <p:nvCxnSpPr>
          <p:cNvPr id="8" name="Straight Connector 160"/>
          <p:cNvCxnSpPr>
            <a:stCxn id="6" idx="3"/>
            <a:endCxn id="7" idx="1"/>
          </p:cNvCxnSpPr>
          <p:nvPr/>
        </p:nvCxnSpPr>
        <p:spPr>
          <a:xfrm>
            <a:off x="4884547" y="5856874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9"/>
          <p:cNvSpPr/>
          <p:nvPr/>
        </p:nvSpPr>
        <p:spPr>
          <a:xfrm>
            <a:off x="2705100" y="5864864"/>
            <a:ext cx="165100" cy="182207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7835900" y="5254931"/>
            <a:ext cx="165100" cy="18220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nyíllal 12"/>
          <p:cNvCxnSpPr/>
          <p:nvPr/>
        </p:nvCxnSpPr>
        <p:spPr>
          <a:xfrm flipH="1">
            <a:off x="7918450" y="4406900"/>
            <a:ext cx="23495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7835900" y="4051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Cél állomás</a:t>
            </a:r>
          </a:p>
        </p:txBody>
      </p:sp>
      <p:sp>
        <p:nvSpPr>
          <p:cNvPr id="15" name="Szabadkézi sokszög 14"/>
          <p:cNvSpPr/>
          <p:nvPr/>
        </p:nvSpPr>
        <p:spPr>
          <a:xfrm>
            <a:off x="4686300" y="5079654"/>
            <a:ext cx="1358900" cy="521046"/>
          </a:xfrm>
          <a:custGeom>
            <a:avLst/>
            <a:gdLst>
              <a:gd name="connsiteX0" fmla="*/ 1358900 w 1358900"/>
              <a:gd name="connsiteY0" fmla="*/ 457546 h 521046"/>
              <a:gd name="connsiteX1" fmla="*/ 749300 w 1358900"/>
              <a:gd name="connsiteY1" fmla="*/ 346 h 521046"/>
              <a:gd name="connsiteX2" fmla="*/ 0 w 1358900"/>
              <a:gd name="connsiteY2" fmla="*/ 521046 h 52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" h="521046">
                <a:moveTo>
                  <a:pt x="1358900" y="457546"/>
                </a:moveTo>
                <a:cubicBezTo>
                  <a:pt x="1167341" y="223654"/>
                  <a:pt x="975783" y="-10237"/>
                  <a:pt x="749300" y="346"/>
                </a:cubicBezTo>
                <a:cubicBezTo>
                  <a:pt x="522817" y="10929"/>
                  <a:pt x="261408" y="265987"/>
                  <a:pt x="0" y="52104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4922646" y="4748768"/>
            <a:ext cx="10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1. </a:t>
            </a:r>
            <a:r>
              <a:rPr lang="hu-HU" b="1" dirty="0" err="1"/>
              <a:t>eBGP</a:t>
            </a:r>
            <a:endParaRPr lang="hu-HU" b="1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3180743" y="5118100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AS A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6601567" y="5161368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AS B</a:t>
            </a:r>
          </a:p>
        </p:txBody>
      </p:sp>
      <p:sp>
        <p:nvSpPr>
          <p:cNvPr id="19" name="Tartalom helye 3"/>
          <p:cNvSpPr txBox="1">
            <a:spLocks/>
          </p:cNvSpPr>
          <p:nvPr/>
        </p:nvSpPr>
        <p:spPr>
          <a:xfrm>
            <a:off x="4603143" y="1683266"/>
            <a:ext cx="38862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/>
              <a:t>1. </a:t>
            </a:r>
            <a:r>
              <a:rPr lang="hu-HU" sz="1800" dirty="0" err="1"/>
              <a:t>eBGP</a:t>
            </a:r>
            <a:r>
              <a:rPr lang="hu-HU" sz="1800" dirty="0"/>
              <a:t> – A megismeri az útvonal a célhoz, ehhez </a:t>
            </a:r>
            <a:r>
              <a:rPr lang="hu-HU" sz="1800" dirty="0" err="1"/>
              <a:t>eBGP-t</a:t>
            </a:r>
            <a:r>
              <a:rPr lang="hu-HU" sz="1800" dirty="0"/>
              <a:t> használunk</a:t>
            </a:r>
          </a:p>
          <a:p>
            <a:r>
              <a:rPr lang="hu-HU" sz="1800" dirty="0"/>
              <a:t>2. </a:t>
            </a:r>
            <a:r>
              <a:rPr lang="hu-HU" sz="1800" dirty="0" err="1"/>
              <a:t>iBGP</a:t>
            </a:r>
            <a:r>
              <a:rPr lang="hu-HU" sz="1800" dirty="0"/>
              <a:t> – A-ban levő </a:t>
            </a:r>
            <a:r>
              <a:rPr lang="hu-HU" sz="1800" dirty="0" err="1"/>
              <a:t>router</a:t>
            </a:r>
            <a:r>
              <a:rPr lang="hu-HU" sz="1800" dirty="0"/>
              <a:t> megtanulja a célhoz vezető utat az </a:t>
            </a:r>
            <a:r>
              <a:rPr lang="hu-HU" sz="1800" dirty="0" err="1"/>
              <a:t>iBGP</a:t>
            </a:r>
            <a:r>
              <a:rPr lang="hu-HU" sz="1800" dirty="0"/>
              <a:t> segítségével (a köv. ugrás a határ </a:t>
            </a:r>
            <a:r>
              <a:rPr lang="hu-HU" sz="1800" dirty="0" err="1"/>
              <a:t>router</a:t>
            </a:r>
            <a:r>
              <a:rPr lang="hu-HU" sz="1800" dirty="0"/>
              <a:t>)</a:t>
            </a:r>
          </a:p>
          <a:p>
            <a:r>
              <a:rPr lang="hu-HU" sz="1800" dirty="0"/>
              <a:t>3. IGP – </a:t>
            </a:r>
            <a:r>
              <a:rPr lang="hu-HU" sz="1800" dirty="0" err="1"/>
              <a:t>IGP</a:t>
            </a:r>
            <a:r>
              <a:rPr lang="hu-HU" sz="1800" dirty="0"/>
              <a:t> segítségével eljuttatja a csomagot az A </a:t>
            </a:r>
            <a:r>
              <a:rPr lang="hu-HU" sz="1800" dirty="0" err="1"/>
              <a:t>határrouteréig</a:t>
            </a:r>
            <a:endParaRPr lang="hu-HU" sz="1800" dirty="0"/>
          </a:p>
        </p:txBody>
      </p:sp>
      <p:sp>
        <p:nvSpPr>
          <p:cNvPr id="20" name="Szabadkézi sokszög 19"/>
          <p:cNvSpPr/>
          <p:nvPr/>
        </p:nvSpPr>
        <p:spPr>
          <a:xfrm>
            <a:off x="2895600" y="5676900"/>
            <a:ext cx="1409700" cy="623604"/>
          </a:xfrm>
          <a:custGeom>
            <a:avLst/>
            <a:gdLst>
              <a:gd name="connsiteX0" fmla="*/ 1409700 w 1409700"/>
              <a:gd name="connsiteY0" fmla="*/ 0 h 623604"/>
              <a:gd name="connsiteX1" fmla="*/ 787400 w 1409700"/>
              <a:gd name="connsiteY1" fmla="*/ 609600 h 623604"/>
              <a:gd name="connsiteX2" fmla="*/ 0 w 1409700"/>
              <a:gd name="connsiteY2" fmla="*/ 368300 h 62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623604">
                <a:moveTo>
                  <a:pt x="1409700" y="0"/>
                </a:moveTo>
                <a:cubicBezTo>
                  <a:pt x="1216025" y="274108"/>
                  <a:pt x="1022350" y="548217"/>
                  <a:pt x="787400" y="609600"/>
                </a:cubicBezTo>
                <a:cubicBezTo>
                  <a:pt x="552450" y="670983"/>
                  <a:pt x="276225" y="519641"/>
                  <a:pt x="0" y="3683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3125323" y="5851009"/>
            <a:ext cx="112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2. </a:t>
            </a:r>
            <a:r>
              <a:rPr lang="hu-HU" b="1" dirty="0" err="1"/>
              <a:t>iBGP</a:t>
            </a:r>
            <a:endParaRPr lang="hu-HU" b="1" dirty="0"/>
          </a:p>
        </p:txBody>
      </p:sp>
      <p:sp>
        <p:nvSpPr>
          <p:cNvPr id="22" name="Szabadkézi sokszög 21"/>
          <p:cNvSpPr/>
          <p:nvPr/>
        </p:nvSpPr>
        <p:spPr>
          <a:xfrm>
            <a:off x="2819400" y="5570214"/>
            <a:ext cx="1435100" cy="208286"/>
          </a:xfrm>
          <a:custGeom>
            <a:avLst/>
            <a:gdLst>
              <a:gd name="connsiteX0" fmla="*/ 0 w 1435100"/>
              <a:gd name="connsiteY0" fmla="*/ 208286 h 208286"/>
              <a:gd name="connsiteX1" fmla="*/ 508000 w 1435100"/>
              <a:gd name="connsiteY1" fmla="*/ 5086 h 208286"/>
              <a:gd name="connsiteX2" fmla="*/ 1435100 w 1435100"/>
              <a:gd name="connsiteY2" fmla="*/ 81286 h 20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208286">
                <a:moveTo>
                  <a:pt x="0" y="208286"/>
                </a:moveTo>
                <a:cubicBezTo>
                  <a:pt x="134408" y="117269"/>
                  <a:pt x="268817" y="26253"/>
                  <a:pt x="508000" y="5086"/>
                </a:cubicBezTo>
                <a:cubicBezTo>
                  <a:pt x="747183" y="-16081"/>
                  <a:pt x="1091141" y="32602"/>
                  <a:pt x="1435100" y="8128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2374900" y="5297344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3. IGP</a:t>
            </a:r>
          </a:p>
        </p:txBody>
      </p:sp>
    </p:spTree>
    <p:extLst>
      <p:ext uri="{BB962C8B-B14F-4D97-AF65-F5344CB8AC3E}">
        <p14:creationId xmlns:p14="http://schemas.microsoft.com/office/powerpoint/2010/main" val="12235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Forrás: </a:t>
            </a:r>
            <a:r>
              <a:rPr lang="hu-HU" dirty="0" err="1"/>
              <a:t>wikipedia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871662"/>
            <a:ext cx="59531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77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913957-DC52-070B-BDE6-0448297D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Forrás: APNIC blog</a:t>
            </a:r>
            <a:br>
              <a:rPr lang="hu-HU" dirty="0"/>
            </a:br>
            <a:r>
              <a:rPr lang="hu-HU" sz="1100" dirty="0"/>
              <a:t>https://blog.apnic.net/2022/01/06/bgp-in-2021-the-bgp-table/</a:t>
            </a:r>
            <a:endParaRPr lang="en-US" sz="1100" dirty="0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C4C90F6-10B5-D47C-72E0-BA423CCD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6" name="Picture 2" descr="Graph showing IPv4 routing table since 1994 as seen by Route Views peers.">
            <a:extLst>
              <a:ext uri="{FF2B5EF4-FFF2-40B4-BE49-F238E27FC236}">
                <a16:creationId xmlns:a16="http://schemas.microsoft.com/office/drawing/2014/main" id="{18682D51-92CD-F05C-FCBA-DECC1EFE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1070"/>
            <a:ext cx="4984026" cy="298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 showing IPv6 Route Views peers.">
            <a:extLst>
              <a:ext uri="{FF2B5EF4-FFF2-40B4-BE49-F238E27FC236}">
                <a16:creationId xmlns:a16="http://schemas.microsoft.com/office/drawing/2014/main" id="{FF7A502F-B14C-6066-D892-393334641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4116387"/>
            <a:ext cx="4572001" cy="27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150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1371600" y="2689412"/>
            <a:ext cx="7123113" cy="1673225"/>
          </a:xfrm>
        </p:spPr>
        <p:txBody>
          <a:bodyPr>
            <a:normAutofit/>
          </a:bodyPr>
          <a:lstStyle/>
          <a:p>
            <a:r>
              <a:rPr lang="hu-HU" sz="4400" dirty="0"/>
              <a:t>További protokollok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</a:t>
            </a:r>
            <a:r>
              <a:rPr lang="hu-HU" dirty="0"/>
              <a:t>nternet </a:t>
            </a:r>
            <a:r>
              <a:rPr lang="hu-HU" b="1" dirty="0" err="1"/>
              <a:t>C</a:t>
            </a:r>
            <a:r>
              <a:rPr lang="hu-HU" dirty="0" err="1"/>
              <a:t>ontrol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dirty="0" err="1"/>
              <a:t>essage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b="1" cap="small" dirty="0"/>
              <a:t>Feladata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Váratlan események jelentése</a:t>
            </a:r>
          </a:p>
          <a:p>
            <a:pPr marL="0" indent="0">
              <a:buNone/>
            </a:pPr>
            <a:r>
              <a:rPr lang="hu-HU" sz="1800" b="1" cap="small" dirty="0"/>
              <a:t>Használat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Többféle </a:t>
            </a:r>
            <a:r>
              <a:rPr lang="hu-HU" sz="1800" i="1" dirty="0" err="1"/>
              <a:t>ICMP</a:t>
            </a:r>
            <a:r>
              <a:rPr lang="hu-HU" sz="1800" dirty="0" err="1"/>
              <a:t>-üzenetet</a:t>
            </a:r>
            <a:r>
              <a:rPr lang="hu-HU" sz="1800" dirty="0"/>
              <a:t> definiáltak: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Elérhetetlen cél;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Időtúllépés;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Paraméter probléma;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Forráslefojtás;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Visszhang kérés;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Visszhang válasz;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98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</a:t>
            </a:r>
            <a:r>
              <a:rPr lang="hu-HU" dirty="0"/>
              <a:t>nternet </a:t>
            </a:r>
            <a:r>
              <a:rPr lang="hu-HU" b="1" dirty="0" err="1"/>
              <a:t>C</a:t>
            </a:r>
            <a:r>
              <a:rPr lang="hu-HU" dirty="0" err="1"/>
              <a:t>ontrol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dirty="0" err="1"/>
              <a:t>essage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hu-HU" sz="2200" i="1" dirty="0"/>
              <a:t>Elérhetetlen cél</a:t>
            </a:r>
            <a:r>
              <a:rPr lang="hu-HU" sz="2200" dirty="0"/>
              <a:t> esetén a csomag kézbesítése sikertelen volt.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lehetséges oka: </a:t>
            </a:r>
            <a:r>
              <a:rPr lang="hu-HU" sz="2200" dirty="0"/>
              <a:t>Egy nem darabolható csomag továbbításának útvonalán egy „kis csomagos hálózat” van.</a:t>
            </a:r>
          </a:p>
          <a:p>
            <a:pPr>
              <a:spcBef>
                <a:spcPts val="0"/>
              </a:spcBef>
            </a:pPr>
            <a:r>
              <a:rPr lang="hu-HU" sz="2200" i="1" dirty="0"/>
              <a:t>Időtúllépés</a:t>
            </a:r>
            <a:r>
              <a:rPr lang="hu-HU" sz="2200" dirty="0"/>
              <a:t> esetén az IP csomag élettartam mezője elérte a 0-át.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lehetséges oka: </a:t>
            </a:r>
            <a:r>
              <a:rPr lang="hu-HU" sz="2200" dirty="0"/>
              <a:t>Torlódás miatt hurok alakult ki vagy a számláló értéke túl alacsony volt.</a:t>
            </a:r>
          </a:p>
          <a:p>
            <a:pPr>
              <a:spcBef>
                <a:spcPts val="0"/>
              </a:spcBef>
            </a:pPr>
            <a:r>
              <a:rPr lang="hu-HU" sz="2200" i="1" dirty="0"/>
              <a:t>Paraméter probléma</a:t>
            </a:r>
            <a:r>
              <a:rPr lang="hu-HU" sz="2200" dirty="0"/>
              <a:t> esetén a fejrészben érvénytelen mezőt észleltünk.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lehetséges oka: </a:t>
            </a:r>
            <a:r>
              <a:rPr lang="hu-HU" sz="2200" dirty="0"/>
              <a:t>Egy az útvonalon szereplő router vagy a </a:t>
            </a:r>
            <a:r>
              <a:rPr lang="hu-HU" sz="2200" dirty="0" err="1"/>
              <a:t>hoszt</a:t>
            </a:r>
            <a:r>
              <a:rPr lang="hu-HU" sz="2200" dirty="0"/>
              <a:t> IP szoftverének hibáját jelezheti.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Újra: </a:t>
            </a:r>
            <a:r>
              <a:rPr lang="en-US" dirty="0"/>
              <a:t>Internet </a:t>
            </a:r>
            <a:r>
              <a:rPr lang="hu-HU" dirty="0"/>
              <a:t>forgalom irányítás</a:t>
            </a:r>
            <a:endParaRPr lang="en-US" dirty="0"/>
          </a:p>
        </p:txBody>
      </p:sp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65312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Internet egy két szintű hierarchiába van szervezve</a:t>
            </a:r>
          </a:p>
          <a:p>
            <a:r>
              <a:rPr lang="hu-HU" dirty="0"/>
              <a:t>Első szint</a:t>
            </a:r>
            <a:r>
              <a:rPr lang="en-US" dirty="0"/>
              <a:t> – </a:t>
            </a:r>
            <a:r>
              <a:rPr lang="hu-HU" dirty="0"/>
              <a:t>autonóm rendszerek</a:t>
            </a:r>
            <a:r>
              <a:rPr lang="en-US" dirty="0"/>
              <a:t> (AS</a:t>
            </a:r>
            <a:r>
              <a:rPr lang="hu-HU" dirty="0" err="1"/>
              <a:t>-ek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 – </a:t>
            </a:r>
            <a:r>
              <a:rPr lang="hu-HU" dirty="0"/>
              <a:t>egy adminisztratív tartomány alatti hálózat</a:t>
            </a:r>
            <a:endParaRPr lang="en-US" dirty="0"/>
          </a:p>
          <a:p>
            <a:pPr lvl="1"/>
            <a:r>
              <a:rPr lang="hu-HU" dirty="0"/>
              <a:t>Pl.</a:t>
            </a:r>
            <a:r>
              <a:rPr lang="en-US" dirty="0"/>
              <a:t>: </a:t>
            </a:r>
            <a:r>
              <a:rPr lang="hu-HU" dirty="0"/>
              <a:t>ELTE, </a:t>
            </a:r>
            <a:r>
              <a:rPr lang="en-US" dirty="0"/>
              <a:t>Comcast, AT&amp;T, Verizon, Sprint, </a:t>
            </a:r>
            <a:r>
              <a:rPr lang="hu-HU" dirty="0"/>
              <a:t>..</a:t>
            </a:r>
            <a:r>
              <a:rPr lang="en-US" dirty="0"/>
              <a:t>.</a:t>
            </a:r>
          </a:p>
          <a:p>
            <a:r>
              <a:rPr lang="en-US" dirty="0"/>
              <a:t>AS</a:t>
            </a:r>
            <a:r>
              <a:rPr lang="hu-HU" dirty="0" err="1"/>
              <a:t>-en</a:t>
            </a:r>
            <a:r>
              <a:rPr lang="hu-HU" dirty="0"/>
              <a:t> belül ún.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intra-domain</a:t>
            </a:r>
            <a:r>
              <a:rPr lang="en-US" dirty="0"/>
              <a:t> routing proto</a:t>
            </a:r>
            <a:r>
              <a:rPr lang="hu-HU" dirty="0" err="1"/>
              <a:t>kollokat</a:t>
            </a:r>
            <a:r>
              <a:rPr lang="hu-HU" dirty="0"/>
              <a:t> használunk</a:t>
            </a:r>
            <a:endParaRPr lang="en-US" dirty="0"/>
          </a:p>
          <a:p>
            <a:pPr lvl="1"/>
            <a:r>
              <a:rPr lang="en-US" dirty="0"/>
              <a:t>Distance Vector, </a:t>
            </a:r>
            <a:r>
              <a:rPr lang="hu-HU" dirty="0"/>
              <a:t>pl.:</a:t>
            </a:r>
            <a:r>
              <a:rPr lang="en-US" dirty="0"/>
              <a:t> Routing Information Protocol (RIP)</a:t>
            </a:r>
          </a:p>
          <a:p>
            <a:pPr lvl="1"/>
            <a:r>
              <a:rPr lang="en-US" dirty="0"/>
              <a:t>Link State, </a:t>
            </a:r>
            <a:r>
              <a:rPr lang="hu-HU" dirty="0"/>
              <a:t>pl.:</a:t>
            </a:r>
            <a:r>
              <a:rPr lang="en-US" dirty="0"/>
              <a:t> Open Shortest Path First (OSPF)</a:t>
            </a:r>
          </a:p>
          <a:p>
            <a:r>
              <a:rPr lang="hu-HU" dirty="0" err="1"/>
              <a:t>AS-ek</a:t>
            </a:r>
            <a:r>
              <a:rPr lang="hu-HU" dirty="0"/>
              <a:t> között ún.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inter-domain</a:t>
            </a:r>
            <a:r>
              <a:rPr lang="en-US" dirty="0"/>
              <a:t> routing proto</a:t>
            </a:r>
            <a:r>
              <a:rPr lang="hu-HU" dirty="0" err="1"/>
              <a:t>kollokat</a:t>
            </a:r>
            <a:endParaRPr lang="en-US" dirty="0"/>
          </a:p>
          <a:p>
            <a:pPr lvl="1"/>
            <a:r>
              <a:rPr lang="en-US" dirty="0"/>
              <a:t>Border Gateway Routing (BGP)</a:t>
            </a:r>
          </a:p>
          <a:p>
            <a:pPr lvl="1"/>
            <a:r>
              <a:rPr lang="hu-HU" dirty="0"/>
              <a:t>Napjainkban:</a:t>
            </a:r>
            <a:r>
              <a:rPr lang="en-US" dirty="0"/>
              <a:t> BGP-4 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</a:t>
            </a:r>
            <a:r>
              <a:rPr lang="hu-HU" dirty="0"/>
              <a:t>nternet </a:t>
            </a:r>
            <a:r>
              <a:rPr lang="hu-HU" b="1" dirty="0" err="1"/>
              <a:t>C</a:t>
            </a:r>
            <a:r>
              <a:rPr lang="hu-HU" dirty="0" err="1"/>
              <a:t>ontrol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dirty="0" err="1"/>
              <a:t>essage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hu-HU" sz="2200" dirty="0"/>
              <a:t>Forráslefojtás esetén lefojtó csomagot küldünk.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hatása:</a:t>
            </a:r>
            <a:r>
              <a:rPr lang="hu-HU" sz="2200" dirty="0"/>
              <a:t> A fogadó állomásnak a forgalmazását lassítania kellett.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Visszhang kérés esetén egy hálózati állomás jelenlétét lehet ellenőrizni.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hatása:</a:t>
            </a:r>
            <a:r>
              <a:rPr lang="hu-HU" sz="2200" dirty="0"/>
              <a:t> A fogadónak vissza kell küldeni egy visszhang választ. 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Átirányítás esetén a csomag rosszul irányítottságát jelzik.</a:t>
            </a:r>
          </a:p>
          <a:p>
            <a:pPr marL="685800" lvl="2">
              <a:spcBef>
                <a:spcPts val="0"/>
              </a:spcBef>
            </a:pPr>
            <a:r>
              <a:rPr lang="hu-HU" sz="2200" b="1" dirty="0"/>
              <a:t>Esemény kiváltó oka: </a:t>
            </a:r>
            <a:r>
              <a:rPr lang="hu-HU" sz="2200" dirty="0"/>
              <a:t>Router észleli, hogy a csomag nem az optimális </a:t>
            </a:r>
            <a:r>
              <a:rPr lang="hu-HU" sz="2200" dirty="0" err="1"/>
              <a:t>útvonall</a:t>
            </a:r>
            <a:r>
              <a:rPr lang="hu-HU" sz="22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9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58171" y="1905788"/>
            <a:ext cx="2424791" cy="445056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A</a:t>
            </a:r>
            <a:r>
              <a:rPr lang="hu-HU" dirty="0" err="1"/>
              <a:t>ddress</a:t>
            </a:r>
            <a:r>
              <a:rPr lang="hu-HU" dirty="0"/>
              <a:t> </a:t>
            </a:r>
            <a:r>
              <a:rPr lang="hu-HU" b="1" dirty="0" err="1"/>
              <a:t>R</a:t>
            </a:r>
            <a:r>
              <a:rPr lang="hu-HU" dirty="0" err="1"/>
              <a:t>esolution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19478" y="3756843"/>
            <a:ext cx="734786" cy="901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61883" y="2764067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61883" y="5572578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18637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5564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935016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41943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351395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58322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611710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33332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028089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22768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385686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92612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684497" y="2777129"/>
            <a:ext cx="0" cy="31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424873" y="3090635"/>
            <a:ext cx="519247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R1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664903" y="5272134"/>
            <a:ext cx="0" cy="31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05279" y="4932500"/>
            <a:ext cx="519247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R2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0"/>
            <a:endCxn id="4" idx="4"/>
          </p:cNvCxnSpPr>
          <p:nvPr/>
        </p:nvCxnSpPr>
        <p:spPr>
          <a:xfrm flipH="1" flipV="1">
            <a:off x="4086871" y="4658180"/>
            <a:ext cx="578032" cy="274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4" idx="0"/>
          </p:cNvCxnSpPr>
          <p:nvPr/>
        </p:nvCxnSpPr>
        <p:spPr>
          <a:xfrm flipH="1">
            <a:off x="4086871" y="3417207"/>
            <a:ext cx="597626" cy="339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1"/>
          </p:cNvCxnSpPr>
          <p:nvPr/>
        </p:nvCxnSpPr>
        <p:spPr>
          <a:xfrm flipH="1" flipV="1">
            <a:off x="3611710" y="3653024"/>
            <a:ext cx="215375" cy="23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" idx="3"/>
          </p:cNvCxnSpPr>
          <p:nvPr/>
        </p:nvCxnSpPr>
        <p:spPr>
          <a:xfrm flipH="1">
            <a:off x="3673266" y="4526181"/>
            <a:ext cx="153820" cy="277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" idx="6"/>
          </p:cNvCxnSpPr>
          <p:nvPr/>
        </p:nvCxnSpPr>
        <p:spPr>
          <a:xfrm flipH="1" flipV="1">
            <a:off x="4454264" y="4207511"/>
            <a:ext cx="651511" cy="516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58869" y="3756842"/>
            <a:ext cx="32409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WAN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34064" y="3732305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F3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53509" y="4014943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F2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52709" y="4338349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F1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472739" y="26971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7371" y="26955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89156" y="26938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00717" y="525015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25349" y="52485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17135" y="524679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45847" y="24748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33617" y="55333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8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67671" y="19605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1</a:t>
            </a:r>
            <a:endParaRPr lang="en-US" b="1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3862912" y="195893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2</a:t>
            </a:r>
            <a:endParaRPr lang="en-US" b="1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4244900" y="19571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3</a:t>
            </a:r>
            <a:endParaRPr lang="en-US" b="1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3406332" y="6017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4</a:t>
            </a:r>
            <a:endParaRPr lang="en-US" b="1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3801572" y="601571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5</a:t>
            </a:r>
            <a:endParaRPr lang="en-US" b="1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83561" y="60139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6</a:t>
            </a:r>
            <a:endParaRPr lang="en-US" b="1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4956736" y="274797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7</a:t>
            </a:r>
            <a:endParaRPr lang="en-US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4946454" y="337624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8</a:t>
            </a:r>
            <a:endParaRPr lang="en-US" b="1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4816596" y="46474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9</a:t>
            </a:r>
            <a:endParaRPr lang="en-US" b="1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4994080" y="520795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10</a:t>
            </a:r>
            <a:endParaRPr lang="en-US" b="1" baseline="-250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498703" y="4803239"/>
            <a:ext cx="313157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1"/>
          </p:cNvCxnSpPr>
          <p:nvPr/>
        </p:nvCxnSpPr>
        <p:spPr>
          <a:xfrm flipH="1" flipV="1">
            <a:off x="4684497" y="5383849"/>
            <a:ext cx="309583" cy="8772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684498" y="2943959"/>
            <a:ext cx="313157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1"/>
          </p:cNvCxnSpPr>
          <p:nvPr/>
        </p:nvCxnSpPr>
        <p:spPr>
          <a:xfrm flipH="1" flipV="1">
            <a:off x="4498702" y="3557980"/>
            <a:ext cx="447752" cy="293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0" y="1698854"/>
            <a:ext cx="7288344" cy="486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844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A</a:t>
            </a:r>
            <a:r>
              <a:rPr lang="hu-HU" dirty="0" err="1"/>
              <a:t>ddress</a:t>
            </a:r>
            <a:r>
              <a:rPr lang="hu-HU" dirty="0"/>
              <a:t> </a:t>
            </a:r>
            <a:r>
              <a:rPr lang="hu-HU" b="1" dirty="0" err="1"/>
              <a:t>R</a:t>
            </a:r>
            <a:r>
              <a:rPr lang="hu-HU" dirty="0" err="1"/>
              <a:t>esolution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832672"/>
            <a:ext cx="7692389" cy="4450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cap="small" dirty="0"/>
              <a:t>Feladata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Az IP cím megfeleltetése egy fizikai címnek. </a:t>
            </a:r>
          </a:p>
          <a:p>
            <a:pPr marL="0" indent="0">
              <a:buNone/>
            </a:pPr>
            <a:r>
              <a:rPr lang="hu-HU" sz="1800" b="1" cap="small" dirty="0"/>
              <a:t>Hozzárendelés</a:t>
            </a:r>
          </a:p>
          <a:p>
            <a:pPr algn="just">
              <a:spcBef>
                <a:spcPts val="0"/>
              </a:spcBef>
            </a:pPr>
            <a:r>
              <a:rPr lang="hu-HU" sz="1800" dirty="0"/>
              <a:t>Adatszóró csomag kiküldése az </a:t>
            </a:r>
            <a:r>
              <a:rPr lang="hu-HU" sz="1800" i="1" dirty="0"/>
              <a:t>Ethernet</a:t>
            </a:r>
            <a:r>
              <a:rPr lang="hu-HU" sz="1800" dirty="0"/>
              <a:t>re „</a:t>
            </a:r>
            <a:r>
              <a:rPr lang="hu-HU" sz="1800" dirty="0" err="1"/>
              <a:t>Ki-é</a:t>
            </a:r>
            <a:r>
              <a:rPr lang="hu-HU" sz="1800" dirty="0"/>
              <a:t> a 192.60.34.12-es IP-cím?” kérdéssel az alhálózaton, és mindenegyes </a:t>
            </a:r>
            <a:r>
              <a:rPr lang="hu-HU" sz="1800" dirty="0" err="1"/>
              <a:t>hoszt</a:t>
            </a:r>
            <a:r>
              <a:rPr lang="hu-HU" sz="1800" dirty="0"/>
              <a:t> ellenőrzi, hogy övé-e a kérdéses IP-cím. Ha egyezik az IP a </a:t>
            </a:r>
            <a:r>
              <a:rPr lang="hu-HU" sz="1800" dirty="0" err="1"/>
              <a:t>hoszt</a:t>
            </a:r>
            <a:r>
              <a:rPr lang="hu-HU" sz="1800" dirty="0"/>
              <a:t> saját IP-jével, akkor a saját </a:t>
            </a:r>
            <a:r>
              <a:rPr lang="hu-HU" sz="1800" i="1" dirty="0"/>
              <a:t>Ethernet</a:t>
            </a:r>
            <a:r>
              <a:rPr lang="hu-HU" sz="1800" dirty="0"/>
              <a:t> címével válaszol. Erre szolgál az ARP.</a:t>
            </a:r>
          </a:p>
          <a:p>
            <a:pPr algn="just"/>
            <a:r>
              <a:rPr lang="hu-HU" sz="1800" dirty="0"/>
              <a:t>Opcionális javítási lehetőségek:</a:t>
            </a:r>
          </a:p>
          <a:p>
            <a:pPr lvl="1" algn="just"/>
            <a:r>
              <a:rPr lang="hu-HU" sz="1800" dirty="0"/>
              <a:t>a fizikai cím IP hozzárendelések tárolása (</a:t>
            </a:r>
            <a:r>
              <a:rPr lang="hu-HU" sz="1800" i="1" dirty="0"/>
              <a:t>cache használata</a:t>
            </a:r>
            <a:r>
              <a:rPr lang="hu-HU" sz="1800" dirty="0"/>
              <a:t>);</a:t>
            </a:r>
          </a:p>
          <a:p>
            <a:pPr lvl="1" algn="just"/>
            <a:r>
              <a:rPr lang="hu-HU" sz="1800" dirty="0"/>
              <a:t>Leképezések megváltoztathatósága (</a:t>
            </a:r>
            <a:r>
              <a:rPr lang="hu-HU" sz="1800" i="1" dirty="0"/>
              <a:t>időhatály bevezetése</a:t>
            </a:r>
            <a:r>
              <a:rPr lang="hu-HU" sz="1800" dirty="0"/>
              <a:t>);</a:t>
            </a:r>
          </a:p>
          <a:p>
            <a:pPr algn="just"/>
            <a:r>
              <a:rPr lang="hu-HU" sz="1800" dirty="0"/>
              <a:t>Mi történik távoli hálózaton lévő </a:t>
            </a:r>
            <a:r>
              <a:rPr lang="hu-HU" sz="1800" dirty="0" err="1"/>
              <a:t>hoszt</a:t>
            </a:r>
            <a:r>
              <a:rPr lang="hu-HU" sz="1800" dirty="0"/>
              <a:t> esetén?</a:t>
            </a:r>
          </a:p>
          <a:p>
            <a:pPr lvl="1" algn="just"/>
            <a:r>
              <a:rPr lang="hu-HU" sz="1800" dirty="0"/>
              <a:t>A router is válaszoljon az </a:t>
            </a:r>
            <a:r>
              <a:rPr lang="hu-HU" sz="1800" dirty="0" err="1"/>
              <a:t>ARP-re</a:t>
            </a:r>
            <a:r>
              <a:rPr lang="hu-HU" sz="1800" dirty="0"/>
              <a:t> a </a:t>
            </a:r>
            <a:r>
              <a:rPr lang="hu-HU" sz="1800" dirty="0" err="1"/>
              <a:t>hoszt</a:t>
            </a:r>
            <a:r>
              <a:rPr lang="hu-HU" sz="1800" dirty="0"/>
              <a:t> alhálózatán. (</a:t>
            </a:r>
            <a:r>
              <a:rPr lang="hu-HU" sz="1800" i="1" dirty="0"/>
              <a:t>proxy ARP</a:t>
            </a:r>
            <a:r>
              <a:rPr lang="hu-HU" sz="1800" dirty="0"/>
              <a:t>)</a:t>
            </a:r>
          </a:p>
          <a:p>
            <a:pPr lvl="1" algn="just"/>
            <a:r>
              <a:rPr lang="hu-HU" sz="1800" dirty="0"/>
              <a:t>Alapértelmezett Ethernet-cím használata az összes távoli forgalomhoz</a:t>
            </a:r>
          </a:p>
          <a:p>
            <a:pPr lvl="1" algn="just"/>
            <a:endParaRPr lang="hu-HU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18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DHCP: DYNAMIC HOST CONFIGURATION</a:t>
            </a:r>
            <a:br>
              <a:rPr lang="hu-HU" dirty="0"/>
            </a:br>
            <a:r>
              <a:rPr lang="hu-HU" dirty="0"/>
              <a:t>PROTOCOL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71" y="2117406"/>
            <a:ext cx="54292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343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Lényegében ez már az </a:t>
            </a:r>
            <a:r>
              <a:rPr lang="hu-HU" b="1" u="sng" dirty="0"/>
              <a:t>Alkalmazási réteg</a:t>
            </a:r>
            <a:endParaRPr lang="hu-HU" dirty="0"/>
          </a:p>
          <a:p>
            <a:pPr lvl="1"/>
            <a:r>
              <a:rPr lang="hu-HU" dirty="0"/>
              <a:t>de logikailag ide tartozik</a:t>
            </a:r>
          </a:p>
          <a:p>
            <a:endParaRPr lang="hu-HU" dirty="0"/>
          </a:p>
          <a:p>
            <a:r>
              <a:rPr lang="hu-HU" dirty="0"/>
              <a:t>Segítségével a </a:t>
            </a:r>
            <a:r>
              <a:rPr lang="hu-HU" dirty="0" err="1"/>
              <a:t>hosztok</a:t>
            </a:r>
            <a:r>
              <a:rPr lang="hu-HU" dirty="0"/>
              <a:t> automatikusan juthatnak hozzá a kommunikációjukhoz szükséges hálózati azonosítókhoz:</a:t>
            </a:r>
          </a:p>
          <a:p>
            <a:pPr lvl="1"/>
            <a:r>
              <a:rPr lang="hu-HU" dirty="0"/>
              <a:t>IP cím, hálózati maszk, alapértelmezett átjáró, stb.</a:t>
            </a:r>
          </a:p>
          <a:p>
            <a:pPr lvl="1"/>
            <a:endParaRPr lang="hu-HU" dirty="0"/>
          </a:p>
          <a:p>
            <a:r>
              <a:rPr lang="hu-HU" dirty="0"/>
              <a:t>Eredetileg az RFC 1531 a BOOTP kiterjesztéseként definiálta. Újabb RFC-k: 1541, 2131 (aktuális)</a:t>
            </a:r>
          </a:p>
        </p:txBody>
      </p:sp>
    </p:spTree>
    <p:extLst>
      <p:ext uri="{BB962C8B-B14F-4D97-AF65-F5344CB8AC3E}">
        <p14:creationId xmlns:p14="http://schemas.microsoft.com/office/powerpoint/2010/main" val="1398554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lehetőségei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IP címek osztása MAC cím alapján DHCP szerverrel</a:t>
            </a:r>
          </a:p>
          <a:p>
            <a:pPr lvl="1"/>
            <a:r>
              <a:rPr lang="hu-HU" dirty="0"/>
              <a:t>Szükség esetén (a DHCP szerveren előre beállított módon) egyes kliensek számára azok MAC címéhez fix IP cím rendelhető</a:t>
            </a:r>
          </a:p>
          <a:p>
            <a:r>
              <a:rPr lang="hu-HU" dirty="0"/>
              <a:t>IP címek osztása dinamikusan</a:t>
            </a:r>
          </a:p>
          <a:p>
            <a:pPr lvl="1"/>
            <a:r>
              <a:rPr lang="hu-HU" dirty="0"/>
              <a:t>A DHCP szerveren beállított tartományból „érkezési sorrendben” kapják a kliensek az IP címeket</a:t>
            </a:r>
          </a:p>
          <a:p>
            <a:pPr lvl="1"/>
            <a:r>
              <a:rPr lang="hu-HU" dirty="0"/>
              <a:t>Elegendő annyi IP cím, ahány gép egyidejűleg működik</a:t>
            </a:r>
          </a:p>
          <a:p>
            <a:r>
              <a:rPr lang="hu-HU" dirty="0"/>
              <a:t>Az IP címeken kívül további szükséges hálózati paraméterek is kioszthatók</a:t>
            </a:r>
          </a:p>
          <a:p>
            <a:pPr lvl="1"/>
            <a:r>
              <a:rPr lang="hu-HU" dirty="0"/>
              <a:t>Hálózati maszk</a:t>
            </a:r>
          </a:p>
          <a:p>
            <a:pPr lvl="1"/>
            <a:r>
              <a:rPr lang="hu-HU" dirty="0"/>
              <a:t>Alapértelmezett átjáró</a:t>
            </a:r>
          </a:p>
          <a:p>
            <a:pPr lvl="1"/>
            <a:r>
              <a:rPr lang="hu-HU" dirty="0"/>
              <a:t>Névkiszolgáló</a:t>
            </a:r>
          </a:p>
          <a:p>
            <a:pPr lvl="1"/>
            <a:r>
              <a:rPr lang="hu-HU" dirty="0"/>
              <a:t>Domain név</a:t>
            </a:r>
          </a:p>
          <a:p>
            <a:pPr lvl="1"/>
            <a:r>
              <a:rPr lang="hu-HU" dirty="0"/>
              <a:t>Hálózati rendszerbetöltéshez szerver és fájlnév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4471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– Címek bérlése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DHCP szerver a klienseknek az IP-címeket bizonyos bérleti időtartamra (</a:t>
            </a:r>
            <a:r>
              <a:rPr lang="hu-HU" dirty="0" err="1"/>
              <a:t>lease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) adja „bérbe”</a:t>
            </a:r>
          </a:p>
          <a:p>
            <a:pPr lvl="1"/>
            <a:r>
              <a:rPr lang="hu-HU" dirty="0"/>
              <a:t>Az időtartam hosszánál a szerver figyelembe veszi a kliens esetleges ilyen irányú kérését</a:t>
            </a:r>
          </a:p>
          <a:p>
            <a:pPr lvl="1"/>
            <a:r>
              <a:rPr lang="hu-HU" dirty="0"/>
              <a:t>Az időtartam hosszát a szerver beállításai korlátozzák</a:t>
            </a:r>
          </a:p>
          <a:p>
            <a:r>
              <a:rPr lang="hu-HU" dirty="0"/>
              <a:t>A bérleti időtartam lejárta előtt a bérlet meghosszabbítható</a:t>
            </a:r>
          </a:p>
          <a:p>
            <a:r>
              <a:rPr lang="hu-HU" dirty="0"/>
              <a:t>Az IP-cím explicit módon vissza is adható</a:t>
            </a:r>
          </a:p>
        </p:txBody>
      </p:sp>
    </p:spTree>
    <p:extLst>
      <p:ext uri="{BB962C8B-B14F-4D97-AF65-F5344CB8AC3E}">
        <p14:creationId xmlns:p14="http://schemas.microsoft.com/office/powerpoint/2010/main" val="1006979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VPN: 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91406" cy="4351338"/>
          </a:xfrm>
        </p:spPr>
        <p:txBody>
          <a:bodyPr>
            <a:normAutofit fontScale="92500" lnSpcReduction="20000"/>
          </a:bodyPr>
          <a:lstStyle/>
          <a:p>
            <a:r>
              <a:rPr lang="hu-HU" sz="1800" b="1" cap="small" dirty="0"/>
              <a:t>Fő jellemzői</a:t>
            </a:r>
          </a:p>
          <a:p>
            <a:pPr lvl="1"/>
            <a:r>
              <a:rPr lang="hu-HU" sz="1800" dirty="0"/>
              <a:t>Mint közeli hálózat fut az interneten keresztül.</a:t>
            </a:r>
          </a:p>
          <a:p>
            <a:pPr lvl="1"/>
            <a:r>
              <a:rPr lang="hu-HU" sz="1800" dirty="0" err="1"/>
              <a:t>IPSEC-et</a:t>
            </a:r>
            <a:r>
              <a:rPr lang="hu-HU" sz="1800" dirty="0"/>
              <a:t> használ az üzenetek titkosítására.</a:t>
            </a:r>
          </a:p>
          <a:p>
            <a:r>
              <a:rPr lang="hu-HU" sz="1800" dirty="0"/>
              <a:t>Azaz informálisan megfogalmazva fizikailag távol lévő </a:t>
            </a:r>
            <a:r>
              <a:rPr lang="hu-HU" sz="1800" dirty="0" err="1"/>
              <a:t>hosztok</a:t>
            </a:r>
            <a:r>
              <a:rPr lang="hu-HU" sz="1800" dirty="0"/>
              <a:t> egy közös logikai egységet alkotnak.</a:t>
            </a:r>
          </a:p>
          <a:p>
            <a:pPr lvl="1"/>
            <a:r>
              <a:rPr lang="hu-HU" sz="1800" dirty="0"/>
              <a:t>Például távollévő telephelyek rendszerei.</a:t>
            </a:r>
          </a:p>
          <a:p>
            <a:r>
              <a:rPr lang="hu-HU" sz="1800" b="1" cap="small" dirty="0"/>
              <a:t>Alapelv</a:t>
            </a:r>
          </a:p>
          <a:p>
            <a:pPr lvl="1"/>
            <a:r>
              <a:rPr lang="hu-HU" sz="1800" dirty="0"/>
              <a:t>Bérelt vonalak helyett használjuk a publikusan hozzáférhető Internet-et.</a:t>
            </a:r>
          </a:p>
          <a:p>
            <a:pPr lvl="1"/>
            <a:r>
              <a:rPr lang="hu-HU" sz="1800" dirty="0"/>
              <a:t>Így az Internettől </a:t>
            </a:r>
            <a:r>
              <a:rPr lang="hu-HU" sz="1800" b="1" dirty="0"/>
              <a:t>logikailag</a:t>
            </a:r>
            <a:r>
              <a:rPr lang="hu-HU" sz="1800" dirty="0"/>
              <a:t> elkülöníthető hálózatot kapunk. Ezek a virtuális magánhálózatok avagy </a:t>
            </a:r>
            <a:r>
              <a:rPr lang="hu-HU" sz="1800" dirty="0" err="1"/>
              <a:t>VPN-ek</a:t>
            </a:r>
            <a:r>
              <a:rPr lang="hu-HU" sz="1800" dirty="0"/>
              <a:t>.</a:t>
            </a:r>
          </a:p>
          <a:p>
            <a:pPr lvl="1"/>
            <a:r>
              <a:rPr lang="hu-HU" sz="1800" dirty="0"/>
              <a:t>A célok közé kell felvenni a külső támadó kizárását.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94" y="4472369"/>
            <a:ext cx="3546907" cy="1704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094" y="1825625"/>
            <a:ext cx="3546907" cy="16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8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91406" cy="4351338"/>
          </a:xfrm>
        </p:spPr>
        <p:txBody>
          <a:bodyPr>
            <a:normAutofit fontScale="92500" lnSpcReduction="10000"/>
          </a:bodyPr>
          <a:lstStyle/>
          <a:p>
            <a:r>
              <a:rPr lang="hu-HU" sz="1800" dirty="0"/>
              <a:t>A virtuális linkeket alagutak képzésével valósítjuk meg.</a:t>
            </a:r>
          </a:p>
          <a:p>
            <a:r>
              <a:rPr lang="hu-HU" sz="1800" b="1" cap="small" dirty="0" err="1"/>
              <a:t>Alagútak</a:t>
            </a:r>
            <a:endParaRPr lang="hu-HU" sz="1800" b="1" cap="small" dirty="0"/>
          </a:p>
          <a:p>
            <a:pPr lvl="1"/>
            <a:r>
              <a:rPr lang="hu-HU" sz="1800" dirty="0"/>
              <a:t>Egy magánhálózaton belül a </a:t>
            </a:r>
            <a:r>
              <a:rPr lang="hu-HU" sz="1800" dirty="0" err="1"/>
              <a:t>hosztok</a:t>
            </a:r>
            <a:r>
              <a:rPr lang="hu-HU" sz="1800" dirty="0"/>
              <a:t> egymásnak normál módon küldhetnek üzenetet. </a:t>
            </a:r>
          </a:p>
          <a:p>
            <a:pPr lvl="1"/>
            <a:r>
              <a:rPr lang="hu-HU" sz="1800" dirty="0"/>
              <a:t>Virtuális linken a végpontok beágyazzák a csomagokat.</a:t>
            </a:r>
          </a:p>
          <a:p>
            <a:pPr lvl="2"/>
            <a:r>
              <a:rPr lang="hu-HU" sz="1800" dirty="0"/>
              <a:t>IP az IP-be mechanizmus.</a:t>
            </a:r>
          </a:p>
          <a:p>
            <a:r>
              <a:rPr lang="hu-HU" sz="1800" dirty="0"/>
              <a:t>Az alagutak képzése önmagában kevés a védelemhez. Mik a hiányosságok?</a:t>
            </a:r>
          </a:p>
          <a:p>
            <a:pPr lvl="1"/>
            <a:r>
              <a:rPr lang="hu-HU" sz="1800" dirty="0"/>
              <a:t>Bizalmasság,  </a:t>
            </a:r>
            <a:r>
              <a:rPr lang="hu-HU" sz="1800" dirty="0" err="1"/>
              <a:t>authentikáció</a:t>
            </a:r>
            <a:endParaRPr lang="hu-HU" sz="1800" dirty="0"/>
          </a:p>
          <a:p>
            <a:pPr lvl="1"/>
            <a:r>
              <a:rPr lang="hu-HU" sz="1800" dirty="0"/>
              <a:t>Egy támadó olvashat, küldhet üzeneteket.</a:t>
            </a:r>
          </a:p>
          <a:p>
            <a:pPr lvl="1"/>
            <a:r>
              <a:rPr lang="hu-HU" sz="1800" i="1" dirty="0"/>
              <a:t>Válasz:</a:t>
            </a:r>
            <a:r>
              <a:rPr lang="hu-HU" sz="1800" dirty="0"/>
              <a:t> Kriptográfia használata.</a:t>
            </a:r>
          </a:p>
          <a:p>
            <a:endParaRPr lang="hu-HU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94" y="1825626"/>
            <a:ext cx="3546907" cy="1602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94" y="4398447"/>
            <a:ext cx="3546907" cy="16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6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673223"/>
          </a:xfrm>
        </p:spPr>
        <p:txBody>
          <a:bodyPr>
            <a:normAutofit lnSpcReduction="10000"/>
          </a:bodyPr>
          <a:lstStyle/>
          <a:p>
            <a:r>
              <a:rPr lang="hu-HU" sz="1800" b="1" dirty="0"/>
              <a:t>IPSEC</a:t>
            </a:r>
            <a:endParaRPr lang="hu-HU" sz="1800" b="1" cap="small" dirty="0"/>
          </a:p>
          <a:p>
            <a:pPr lvl="1"/>
            <a:r>
              <a:rPr lang="hu-HU" sz="1800" dirty="0"/>
              <a:t>Hosszú távú célja az IP réteg biztonságossá tétele. (bizalmasság, </a:t>
            </a:r>
            <a:r>
              <a:rPr lang="hu-HU" sz="1800" dirty="0" err="1"/>
              <a:t>autentikáció</a:t>
            </a:r>
            <a:r>
              <a:rPr lang="hu-HU" sz="1800" dirty="0"/>
              <a:t>)</a:t>
            </a:r>
          </a:p>
          <a:p>
            <a:pPr lvl="1"/>
            <a:r>
              <a:rPr lang="hu-HU" sz="1800" u="sng" dirty="0"/>
              <a:t>Műveletei: </a:t>
            </a:r>
          </a:p>
          <a:p>
            <a:pPr lvl="2"/>
            <a:r>
              <a:rPr lang="hu-HU" sz="1800" dirty="0" err="1"/>
              <a:t>Hoszt</a:t>
            </a:r>
            <a:r>
              <a:rPr lang="hu-HU" sz="1800" dirty="0"/>
              <a:t> párok kommunikációjához kulcsokat állít be.</a:t>
            </a:r>
          </a:p>
          <a:p>
            <a:pPr lvl="2"/>
            <a:r>
              <a:rPr lang="hu-HU" sz="1800" dirty="0"/>
              <a:t>A kommunikáció kapcsolatorientáltabbá tétele.</a:t>
            </a:r>
          </a:p>
          <a:p>
            <a:pPr lvl="2"/>
            <a:r>
              <a:rPr lang="hu-HU" sz="1800" dirty="0"/>
              <a:t>Fejlécek és láblécek hozzáadása az IP csomagok védelme érdekében.</a:t>
            </a:r>
          </a:p>
          <a:p>
            <a:pPr lvl="1"/>
            <a:r>
              <a:rPr lang="hu-HU" sz="1800" dirty="0"/>
              <a:t>Több módot is támogat, amelyek közül az egyik az </a:t>
            </a:r>
            <a:r>
              <a:rPr lang="hu-HU" sz="1800" b="1" dirty="0"/>
              <a:t>alagút mód</a:t>
            </a:r>
            <a:r>
              <a:rPr lang="hu-HU" sz="18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16" y="4827080"/>
            <a:ext cx="5693569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827028" y="1864805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AS-1</a:t>
            </a:r>
          </a:p>
        </p:txBody>
      </p:sp>
      <p:sp>
        <p:nvSpPr>
          <p:cNvPr id="6" name="Cloud 5"/>
          <p:cNvSpPr/>
          <p:nvPr/>
        </p:nvSpPr>
        <p:spPr>
          <a:xfrm>
            <a:off x="5860918" y="2334681"/>
            <a:ext cx="2762494" cy="1986272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930885" y="4150829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2942725" y="5890230"/>
            <a:ext cx="762432" cy="4864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2208275" y="5135206"/>
            <a:ext cx="722610" cy="19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75" y="502190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60" y="611793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3219260" y="1986420"/>
            <a:ext cx="775522" cy="3034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17" y="172768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>
            <a:endCxn id="42" idx="1"/>
          </p:cNvCxnSpPr>
          <p:nvPr/>
        </p:nvCxnSpPr>
        <p:spPr>
          <a:xfrm>
            <a:off x="469192" y="2123544"/>
            <a:ext cx="439874" cy="6556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" y="1864805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endCxn id="51" idx="2"/>
          </p:cNvCxnSpPr>
          <p:nvPr/>
        </p:nvCxnSpPr>
        <p:spPr>
          <a:xfrm flipV="1">
            <a:off x="6965630" y="4183624"/>
            <a:ext cx="55801" cy="6456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65" y="457048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>
            <a:endCxn id="49" idx="0"/>
          </p:cNvCxnSpPr>
          <p:nvPr/>
        </p:nvCxnSpPr>
        <p:spPr>
          <a:xfrm flipH="1">
            <a:off x="8218241" y="2366764"/>
            <a:ext cx="649224" cy="4911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0" y="198641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>
            <a:stCxn id="134" idx="1"/>
            <a:endCxn id="12" idx="3"/>
          </p:cNvCxnSpPr>
          <p:nvPr/>
        </p:nvCxnSpPr>
        <p:spPr>
          <a:xfrm flipH="1">
            <a:off x="3214695" y="2783617"/>
            <a:ext cx="2750725" cy="74980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0"/>
            <a:endCxn id="12" idx="2"/>
          </p:cNvCxnSpPr>
          <p:nvPr/>
        </p:nvCxnSpPr>
        <p:spPr>
          <a:xfrm flipH="1" flipV="1">
            <a:off x="2892138" y="3723623"/>
            <a:ext cx="683863" cy="5756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2"/>
            <a:endCxn id="132" idx="3"/>
          </p:cNvCxnSpPr>
          <p:nvPr/>
        </p:nvCxnSpPr>
        <p:spPr>
          <a:xfrm flipH="1">
            <a:off x="5788742" y="4104018"/>
            <a:ext cx="227195" cy="72768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0"/>
            <a:endCxn id="44" idx="2"/>
          </p:cNvCxnSpPr>
          <p:nvPr/>
        </p:nvCxnSpPr>
        <p:spPr>
          <a:xfrm flipH="1" flipV="1">
            <a:off x="2892138" y="2480116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</p:cNvCxnSpPr>
          <p:nvPr/>
        </p:nvCxnSpPr>
        <p:spPr>
          <a:xfrm flipV="1">
            <a:off x="2208275" y="2334680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3"/>
            <a:endCxn id="44" idx="2"/>
          </p:cNvCxnSpPr>
          <p:nvPr/>
        </p:nvCxnSpPr>
        <p:spPr>
          <a:xfrm flipV="1">
            <a:off x="2049923" y="2480116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" idx="0"/>
            <a:endCxn id="45" idx="2"/>
          </p:cNvCxnSpPr>
          <p:nvPr/>
        </p:nvCxnSpPr>
        <p:spPr>
          <a:xfrm flipV="1">
            <a:off x="2892138" y="3159579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1" idx="3"/>
            <a:endCxn id="12" idx="1"/>
          </p:cNvCxnSpPr>
          <p:nvPr/>
        </p:nvCxnSpPr>
        <p:spPr>
          <a:xfrm>
            <a:off x="2049923" y="3495628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0"/>
            <a:endCxn id="43" idx="1"/>
          </p:cNvCxnSpPr>
          <p:nvPr/>
        </p:nvCxnSpPr>
        <p:spPr>
          <a:xfrm flipV="1">
            <a:off x="1231624" y="2334681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0"/>
            <a:endCxn id="42" idx="2"/>
          </p:cNvCxnSpPr>
          <p:nvPr/>
        </p:nvCxnSpPr>
        <p:spPr>
          <a:xfrm flipH="1" flipV="1">
            <a:off x="1231624" y="2969382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2"/>
            <a:endCxn id="13" idx="0"/>
          </p:cNvCxnSpPr>
          <p:nvPr/>
        </p:nvCxnSpPr>
        <p:spPr>
          <a:xfrm flipH="1">
            <a:off x="3253443" y="4679638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3898558" y="4489441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32" idx="0"/>
          </p:cNvCxnSpPr>
          <p:nvPr/>
        </p:nvCxnSpPr>
        <p:spPr>
          <a:xfrm>
            <a:off x="4916433" y="4506426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H="1" flipV="1">
            <a:off x="3253443" y="5325403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5" idx="1"/>
            <a:endCxn id="14" idx="3"/>
          </p:cNvCxnSpPr>
          <p:nvPr/>
        </p:nvCxnSpPr>
        <p:spPr>
          <a:xfrm flipH="1">
            <a:off x="4027714" y="5700033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5" idx="3"/>
          </p:cNvCxnSpPr>
          <p:nvPr/>
        </p:nvCxnSpPr>
        <p:spPr>
          <a:xfrm flipH="1">
            <a:off x="4989904" y="5021903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5" idx="0"/>
            <a:endCxn id="133" idx="2"/>
          </p:cNvCxnSpPr>
          <p:nvPr/>
        </p:nvCxnSpPr>
        <p:spPr>
          <a:xfrm flipH="1" flipV="1">
            <a:off x="3576001" y="4679638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1" idx="1"/>
            <a:endCxn id="131" idx="3"/>
          </p:cNvCxnSpPr>
          <p:nvPr/>
        </p:nvCxnSpPr>
        <p:spPr>
          <a:xfrm flipH="1" flipV="1">
            <a:off x="6338494" y="3913821"/>
            <a:ext cx="360379" cy="796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4" idx="2"/>
            <a:endCxn id="131" idx="0"/>
          </p:cNvCxnSpPr>
          <p:nvPr/>
        </p:nvCxnSpPr>
        <p:spPr>
          <a:xfrm flipH="1">
            <a:off x="6015937" y="2973814"/>
            <a:ext cx="272041" cy="7498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8" idx="1"/>
            <a:endCxn id="134" idx="3"/>
          </p:cNvCxnSpPr>
          <p:nvPr/>
        </p:nvCxnSpPr>
        <p:spPr>
          <a:xfrm flipH="1">
            <a:off x="6610535" y="2697982"/>
            <a:ext cx="415506" cy="856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8" idx="2"/>
            <a:endCxn id="51" idx="0"/>
          </p:cNvCxnSpPr>
          <p:nvPr/>
        </p:nvCxnSpPr>
        <p:spPr>
          <a:xfrm flipH="1">
            <a:off x="7021431" y="2888179"/>
            <a:ext cx="327168" cy="9150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8" idx="3"/>
            <a:endCxn id="49" idx="1"/>
          </p:cNvCxnSpPr>
          <p:nvPr/>
        </p:nvCxnSpPr>
        <p:spPr>
          <a:xfrm>
            <a:off x="7671156" y="2697982"/>
            <a:ext cx="224527" cy="350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9" idx="2"/>
            <a:endCxn id="50" idx="0"/>
          </p:cNvCxnSpPr>
          <p:nvPr/>
        </p:nvCxnSpPr>
        <p:spPr>
          <a:xfrm flipH="1">
            <a:off x="7892825" y="3238336"/>
            <a:ext cx="325416" cy="42254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0" idx="1"/>
            <a:endCxn id="51" idx="3"/>
          </p:cNvCxnSpPr>
          <p:nvPr/>
        </p:nvCxnSpPr>
        <p:spPr>
          <a:xfrm flipH="1">
            <a:off x="7343988" y="3851077"/>
            <a:ext cx="226279" cy="1423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50862" y="473598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264298" y="305802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AS-3</a:t>
            </a:r>
          </a:p>
        </p:txBody>
      </p: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3343228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85" y="494500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9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8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17" y="429924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08" y="330543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66" y="258898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60" y="214448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20997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53" y="27791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41" y="25077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83" y="285794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267" y="366087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73" y="38032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79" y="3723623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27" y="4641508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43" y="4299243"/>
            <a:ext cx="645115" cy="380395"/>
          </a:xfrm>
          <a:prstGeom prst="rect">
            <a:avLst/>
          </a:prstGeom>
          <a:noFill/>
        </p:spPr>
      </p:pic>
      <p:pic>
        <p:nvPicPr>
          <p:cNvPr id="13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20" y="2593419"/>
            <a:ext cx="645115" cy="380395"/>
          </a:xfrm>
          <a:prstGeom prst="rect">
            <a:avLst/>
          </a:prstGeom>
          <a:noFill/>
        </p:spPr>
      </p:pic>
      <p:grpSp>
        <p:nvGrpSpPr>
          <p:cNvPr id="148" name="Group 147"/>
          <p:cNvGrpSpPr/>
          <p:nvPr/>
        </p:nvGrpSpPr>
        <p:grpSpPr>
          <a:xfrm flipH="1">
            <a:off x="157064" y="3953624"/>
            <a:ext cx="1582577" cy="954107"/>
            <a:chOff x="1219200" y="4876799"/>
            <a:chExt cx="5181605" cy="1384995"/>
          </a:xfrm>
        </p:grpSpPr>
        <p:sp>
          <p:nvSpPr>
            <p:cNvPr id="149" name="Rectangular Callout 14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7261"/>
                <a:gd name="adj2" fmla="val -878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219203" y="4876799"/>
              <a:ext cx="51816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Belső 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Router</a:t>
              </a:r>
              <a:r>
                <a:rPr kumimoji="0" lang="hu-HU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flipH="1">
            <a:off x="5438853" y="5467326"/>
            <a:ext cx="1582577" cy="954107"/>
            <a:chOff x="1219200" y="4876799"/>
            <a:chExt cx="5181605" cy="1384995"/>
          </a:xfrm>
        </p:grpSpPr>
        <p:sp>
          <p:nvSpPr>
            <p:cNvPr id="152" name="Rectangular Callout 15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</a:t>
              </a:r>
              <a:r>
                <a:rPr kumimoji="0" lang="hu-HU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91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Szállítói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Feladat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Adatfolyamok d</a:t>
            </a:r>
            <a:r>
              <a:rPr lang="en-US" dirty="0" err="1"/>
              <a:t>emultiplex</a:t>
            </a:r>
            <a:r>
              <a:rPr lang="hu-HU" dirty="0" err="1"/>
              <a:t>álása</a:t>
            </a:r>
            <a:endParaRPr lang="en-US" dirty="0"/>
          </a:p>
          <a:p>
            <a:r>
              <a:rPr lang="hu-HU" dirty="0"/>
              <a:t>További lehetséges feladatok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Hosszú élettartamú kapcsolatok</a:t>
            </a:r>
            <a:endParaRPr lang="en-US" dirty="0"/>
          </a:p>
          <a:p>
            <a:pPr lvl="1"/>
            <a:r>
              <a:rPr lang="hu-HU" dirty="0"/>
              <a:t>Megbízható, sorrendhelyes csomag leszállítás</a:t>
            </a:r>
            <a:endParaRPr lang="en-US" dirty="0"/>
          </a:p>
          <a:p>
            <a:pPr lvl="1"/>
            <a:r>
              <a:rPr lang="hu-HU" dirty="0"/>
              <a:t>Hiba detektálás</a:t>
            </a:r>
            <a:endParaRPr lang="en-US" dirty="0"/>
          </a:p>
          <a:p>
            <a:pPr lvl="1"/>
            <a:r>
              <a:rPr lang="hu-HU" dirty="0"/>
              <a:t>Folyam és torlódás vezérlés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Torlódások detektálása és kezelése</a:t>
            </a:r>
            <a:endParaRPr lang="en-US" dirty="0"/>
          </a:p>
          <a:p>
            <a:pPr lvl="1"/>
            <a:r>
              <a:rPr lang="hu-HU" dirty="0"/>
              <a:t>Fairség és csatorna kihasználás közötti egyensúly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6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UDP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/>
              <a:t>Torlódás vezérlés</a:t>
            </a:r>
            <a:endParaRPr lang="en-US" sz="4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  <a:r>
              <a:rPr lang="hu-HU" sz="4400" dirty="0"/>
              <a:t> evolúciója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/>
              <a:t>A TCP problémái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Kivonat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53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</a:t>
            </a:r>
            <a:r>
              <a:rPr lang="hu-HU" dirty="0" err="1"/>
              <a:t>álás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-5" y="1600200"/>
            <a:ext cx="5644125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Datagram </a:t>
            </a:r>
            <a:r>
              <a:rPr lang="hu-HU" dirty="0"/>
              <a:t>hálózat</a:t>
            </a:r>
            <a:endParaRPr lang="en-US" dirty="0"/>
          </a:p>
          <a:p>
            <a:pPr lvl="1"/>
            <a:r>
              <a:rPr lang="hu-HU" dirty="0"/>
              <a:t>Nincs áramkör kapcsolás</a:t>
            </a:r>
            <a:endParaRPr lang="en-US" dirty="0"/>
          </a:p>
          <a:p>
            <a:pPr lvl="1"/>
            <a:r>
              <a:rPr lang="hu-HU" dirty="0"/>
              <a:t>Nincs kapcsolat</a:t>
            </a:r>
            <a:endParaRPr lang="en-US" dirty="0"/>
          </a:p>
          <a:p>
            <a:r>
              <a:rPr lang="hu-HU" dirty="0"/>
              <a:t>A kliensek számos alkalmazást futtathatnak </a:t>
            </a:r>
            <a:r>
              <a:rPr lang="hu-HU" dirty="0" err="1"/>
              <a:t>egyidőben</a:t>
            </a:r>
            <a:endParaRPr lang="en-US" dirty="0"/>
          </a:p>
          <a:p>
            <a:pPr lvl="1"/>
            <a:r>
              <a:rPr lang="hu-HU" dirty="0"/>
              <a:t>Kinek szállítsuk le a csomagot</a:t>
            </a:r>
            <a:r>
              <a:rPr lang="en-US" dirty="0"/>
              <a:t>?</a:t>
            </a:r>
          </a:p>
          <a:p>
            <a:r>
              <a:rPr lang="en-US" dirty="0"/>
              <a:t>IP </a:t>
            </a:r>
            <a:r>
              <a:rPr lang="hu-HU" dirty="0"/>
              <a:t>fejléc</a:t>
            </a:r>
            <a:r>
              <a:rPr lang="en-US" dirty="0"/>
              <a:t> “proto</a:t>
            </a:r>
            <a:r>
              <a:rPr lang="hu-HU" dirty="0"/>
              <a:t>k</a:t>
            </a:r>
            <a:r>
              <a:rPr lang="en-US" dirty="0"/>
              <a:t>o</a:t>
            </a:r>
            <a:r>
              <a:rPr lang="hu-HU" dirty="0"/>
              <a:t>l</a:t>
            </a:r>
            <a:r>
              <a:rPr lang="en-US" dirty="0"/>
              <a:t>l” </a:t>
            </a:r>
            <a:r>
              <a:rPr lang="hu-HU" dirty="0"/>
              <a:t>mezője</a:t>
            </a:r>
            <a:endParaRPr lang="en-US" dirty="0"/>
          </a:p>
          <a:p>
            <a:pPr lvl="1"/>
            <a:r>
              <a:rPr lang="en-US" dirty="0"/>
              <a:t>8 bit = 256 </a:t>
            </a:r>
            <a:r>
              <a:rPr lang="hu-HU" dirty="0"/>
              <a:t>konkurens folyam</a:t>
            </a:r>
          </a:p>
          <a:p>
            <a:pPr lvl="1"/>
            <a:r>
              <a:rPr lang="hu-HU" dirty="0"/>
              <a:t>Ez nem elég…</a:t>
            </a:r>
            <a:endParaRPr lang="en-US" dirty="0"/>
          </a:p>
          <a:p>
            <a:r>
              <a:rPr lang="hu-HU" dirty="0"/>
              <a:t>D</a:t>
            </a:r>
            <a:r>
              <a:rPr lang="en-US" dirty="0" err="1"/>
              <a:t>emultiplex</a:t>
            </a:r>
            <a:r>
              <a:rPr lang="hu-HU" dirty="0" err="1"/>
              <a:t>álás</a:t>
            </a:r>
            <a:r>
              <a:rPr lang="hu-HU" dirty="0"/>
              <a:t> megoldása a szállítói réteg feladata</a:t>
            </a:r>
            <a:endParaRPr lang="en-US" dirty="0"/>
          </a:p>
        </p:txBody>
      </p: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5549071" y="2293948"/>
            <a:ext cx="1121196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6670267" y="2293925"/>
            <a:ext cx="351620" cy="1477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 flipH="1">
            <a:off x="6670267" y="2293948"/>
            <a:ext cx="1983065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Arrow 26"/>
          <p:cNvSpPr/>
          <p:nvPr/>
        </p:nvSpPr>
        <p:spPr>
          <a:xfrm>
            <a:off x="5445838" y="5604236"/>
            <a:ext cx="2452650" cy="1059136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Csomag</a:t>
            </a:r>
            <a:endParaRPr lang="en-US" sz="2400" dirty="0"/>
          </a:p>
        </p:txBody>
      </p:sp>
      <p:pic>
        <p:nvPicPr>
          <p:cNvPr id="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03" y="1672430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02" y="1694040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08" y="1619737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48940" y="3771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48940" y="4349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49071" y="4922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4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61" y="4055593"/>
            <a:ext cx="1635731" cy="163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5550836" y="3198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9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 </a:t>
            </a:r>
            <a:r>
              <a:rPr lang="hu-HU" dirty="0" err="1"/>
              <a:t>demultiplexálása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913912"/>
            <a:ext cx="8839200" cy="94408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hu-HU" sz="2400" dirty="0"/>
              <a:t>Végpontok azonosítása:</a:t>
            </a:r>
            <a:r>
              <a:rPr lang="en-US" sz="2400" dirty="0"/>
              <a:t> </a:t>
            </a:r>
            <a:r>
              <a:rPr lang="en-US" sz="2400" i="1" dirty="0"/>
              <a:t>&lt;</a:t>
            </a:r>
            <a:r>
              <a:rPr lang="en-US" sz="2400" i="1" dirty="0" err="1"/>
              <a:t>src_ip</a:t>
            </a:r>
            <a:r>
              <a:rPr lang="en-US" sz="2400" i="1" dirty="0"/>
              <a:t>, </a:t>
            </a:r>
            <a:r>
              <a:rPr lang="en-US" sz="2400" i="1" dirty="0" err="1"/>
              <a:t>src_port</a:t>
            </a:r>
            <a:r>
              <a:rPr lang="en-US" sz="2400" i="1" dirty="0"/>
              <a:t>, </a:t>
            </a:r>
            <a:r>
              <a:rPr lang="en-US" sz="2400" i="1" dirty="0" err="1"/>
              <a:t>dest_ip</a:t>
            </a:r>
            <a:r>
              <a:rPr lang="en-US" sz="2400" i="1" dirty="0"/>
              <a:t>, </a:t>
            </a:r>
            <a:r>
              <a:rPr lang="en-US" sz="2400" i="1" dirty="0" err="1"/>
              <a:t>dest_port</a:t>
            </a:r>
            <a:r>
              <a:rPr lang="hu-HU" sz="2400" i="1" dirty="0"/>
              <a:t>, </a:t>
            </a:r>
            <a:r>
              <a:rPr lang="hu-HU" sz="2400" i="1" dirty="0" err="1"/>
              <a:t>proto</a:t>
            </a:r>
            <a:r>
              <a:rPr lang="en-US" sz="2400" i="1" dirty="0"/>
              <a:t>&gt;</a:t>
            </a:r>
            <a:endParaRPr lang="hu-HU" sz="2400" i="1" dirty="0"/>
          </a:p>
          <a:p>
            <a:pPr marL="0" indent="0" algn="ctr">
              <a:buNone/>
            </a:pPr>
            <a:r>
              <a:rPr lang="hu-HU" sz="2400" i="1" dirty="0"/>
              <a:t>ahol </a:t>
            </a:r>
            <a:r>
              <a:rPr lang="hu-HU" sz="2400" i="1" dirty="0" err="1"/>
              <a:t>src</a:t>
            </a:r>
            <a:r>
              <a:rPr lang="hu-HU" sz="2400" i="1" dirty="0"/>
              <a:t>_</a:t>
            </a:r>
            <a:r>
              <a:rPr lang="hu-HU" sz="2400" i="1" dirty="0" err="1"/>
              <a:t>ip</a:t>
            </a:r>
            <a:r>
              <a:rPr lang="hu-HU" sz="2400" i="1" dirty="0"/>
              <a:t>, </a:t>
            </a:r>
            <a:r>
              <a:rPr lang="hu-HU" sz="2400" i="1" dirty="0" err="1"/>
              <a:t>dst</a:t>
            </a:r>
            <a:r>
              <a:rPr lang="hu-HU" sz="2400" i="1" dirty="0"/>
              <a:t>_</a:t>
            </a:r>
            <a:r>
              <a:rPr lang="hu-HU" sz="2400" i="1" dirty="0" err="1"/>
              <a:t>ip</a:t>
            </a:r>
            <a:r>
              <a:rPr lang="hu-HU" sz="2400" i="1" dirty="0"/>
              <a:t> a forrás és cél IP cím, </a:t>
            </a:r>
          </a:p>
          <a:p>
            <a:pPr marL="0" indent="0" algn="ctr">
              <a:buNone/>
            </a:pPr>
            <a:r>
              <a:rPr lang="hu-HU" sz="2400" i="1" dirty="0" err="1"/>
              <a:t>src</a:t>
            </a:r>
            <a:r>
              <a:rPr lang="hu-HU" sz="2400" i="1" dirty="0"/>
              <a:t>_port, </a:t>
            </a:r>
            <a:r>
              <a:rPr lang="hu-HU" sz="2400" i="1" dirty="0" err="1"/>
              <a:t>dest</a:t>
            </a:r>
            <a:r>
              <a:rPr lang="hu-HU" sz="2400" i="1" dirty="0"/>
              <a:t>_</a:t>
            </a:r>
            <a:r>
              <a:rPr lang="hu-HU" sz="2400" i="1" dirty="0" err="1"/>
              <a:t>port</a:t>
            </a:r>
            <a:r>
              <a:rPr lang="hu-HU" sz="2400" i="1" dirty="0"/>
              <a:t> forrás és cél port, </a:t>
            </a:r>
            <a:r>
              <a:rPr lang="hu-HU" sz="2400" i="1" dirty="0" err="1"/>
              <a:t>proto</a:t>
            </a:r>
            <a:r>
              <a:rPr lang="hu-HU" sz="2400" i="1" dirty="0"/>
              <a:t> pedig UDP vagy TCP.</a:t>
            </a:r>
            <a:endParaRPr lang="en-US" sz="2400" i="1" dirty="0"/>
          </a:p>
        </p:txBody>
      </p:sp>
      <p:pic>
        <p:nvPicPr>
          <p:cNvPr id="5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84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5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3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13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95083" y="4533470"/>
            <a:ext cx="1890664" cy="4409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Hálózati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4799" y="3414078"/>
            <a:ext cx="1890095" cy="45408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Szállítói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5083" y="2266670"/>
            <a:ext cx="1890664" cy="441302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Alkalmazási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11480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6755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0"/>
            <a:endCxn id="5" idx="2"/>
          </p:cNvCxnSpPr>
          <p:nvPr/>
        </p:nvCxnSpPr>
        <p:spPr>
          <a:xfrm rot="16200000" flipV="1">
            <a:off x="2439767" y="3143377"/>
            <a:ext cx="431895" cy="3522"/>
          </a:xfrm>
          <a:prstGeom prst="curvedConnector3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0" idx="2"/>
            <a:endCxn id="28" idx="1"/>
          </p:cNvCxnSpPr>
          <p:nvPr/>
        </p:nvCxnSpPr>
        <p:spPr>
          <a:xfrm rot="16200000" flipH="1">
            <a:off x="2450648" y="4127981"/>
            <a:ext cx="646912" cy="233259"/>
          </a:xfrm>
          <a:prstGeom prst="curvedConnector3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28" idx="7"/>
          </p:cNvCxnSpPr>
          <p:nvPr/>
        </p:nvCxnSpPr>
        <p:spPr>
          <a:xfrm rot="5400000">
            <a:off x="3059359" y="4124312"/>
            <a:ext cx="646912" cy="240598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0"/>
            <a:endCxn id="6" idx="2"/>
          </p:cNvCxnSpPr>
          <p:nvPr/>
        </p:nvCxnSpPr>
        <p:spPr>
          <a:xfrm rot="5400000" flipH="1" flipV="1">
            <a:off x="3279477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2" idx="0"/>
            <a:endCxn id="14" idx="2"/>
          </p:cNvCxnSpPr>
          <p:nvPr/>
        </p:nvCxnSpPr>
        <p:spPr>
          <a:xfrm rot="5400000" flipH="1" flipV="1">
            <a:off x="4510335" y="3145138"/>
            <a:ext cx="43189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5235745" y="3135687"/>
            <a:ext cx="447275" cy="3522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6" idx="0"/>
            <a:endCxn id="13" idx="2"/>
          </p:cNvCxnSpPr>
          <p:nvPr/>
        </p:nvCxnSpPr>
        <p:spPr>
          <a:xfrm rot="5400000" flipH="1" flipV="1">
            <a:off x="6230532" y="3163861"/>
            <a:ext cx="39444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4" idx="0"/>
            <a:endCxn id="16" idx="2"/>
          </p:cNvCxnSpPr>
          <p:nvPr/>
        </p:nvCxnSpPr>
        <p:spPr>
          <a:xfrm rot="5400000" flipH="1" flipV="1">
            <a:off x="7466206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11" idx="2"/>
          </p:cNvCxnSpPr>
          <p:nvPr/>
        </p:nvCxnSpPr>
        <p:spPr>
          <a:xfrm rot="5400000" flipH="1" flipV="1">
            <a:off x="8331853" y="3230431"/>
            <a:ext cx="52758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2" idx="2"/>
            <a:endCxn id="29" idx="1"/>
          </p:cNvCxnSpPr>
          <p:nvPr/>
        </p:nvCxnSpPr>
        <p:spPr>
          <a:xfrm rot="16200000" flipH="1">
            <a:off x="4741272" y="3906164"/>
            <a:ext cx="646912" cy="6768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5215527" y="4197538"/>
            <a:ext cx="569913" cy="17145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5" idx="2"/>
            <a:endCxn id="30" idx="7"/>
          </p:cNvCxnSpPr>
          <p:nvPr/>
        </p:nvCxnSpPr>
        <p:spPr>
          <a:xfrm rot="5400000">
            <a:off x="8095397" y="4127982"/>
            <a:ext cx="646912" cy="23325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4" idx="2"/>
            <a:endCxn id="30" idx="1"/>
          </p:cNvCxnSpPr>
          <p:nvPr/>
        </p:nvCxnSpPr>
        <p:spPr>
          <a:xfrm rot="16200000" flipH="1">
            <a:off x="7486686" y="4124312"/>
            <a:ext cx="646912" cy="24059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6" idx="2"/>
            <a:endCxn id="29" idx="7"/>
          </p:cNvCxnSpPr>
          <p:nvPr/>
        </p:nvCxnSpPr>
        <p:spPr>
          <a:xfrm rot="5400000">
            <a:off x="5777901" y="3918212"/>
            <a:ext cx="646912" cy="65279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5400000">
            <a:off x="5365069" y="4198490"/>
            <a:ext cx="569914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 flipH="1" flipV="1">
            <a:off x="5491015" y="3139497"/>
            <a:ext cx="447275" cy="352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7440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23079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462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91886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09808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554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47721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P5</a:t>
            </a:r>
          </a:p>
        </p:txBody>
      </p:sp>
      <p:sp>
        <p:nvSpPr>
          <p:cNvPr id="28" name="Oval 27"/>
          <p:cNvSpPr/>
          <p:nvPr/>
        </p:nvSpPr>
        <p:spPr>
          <a:xfrm>
            <a:off x="2813735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53442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>
            <a:stCxn id="28" idx="3"/>
            <a:endCxn id="29" idx="3"/>
          </p:cNvCxnSpPr>
          <p:nvPr/>
        </p:nvCxnSpPr>
        <p:spPr>
          <a:xfrm rot="16200000" flipH="1">
            <a:off x="4146954" y="3683628"/>
            <a:ext cx="12700" cy="2512441"/>
          </a:xfrm>
          <a:prstGeom prst="curvedConnector3">
            <a:avLst>
              <a:gd name="adj1" fmla="val 5376291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8" idx="5"/>
          </p:cNvCxnSpPr>
          <p:nvPr/>
        </p:nvCxnSpPr>
        <p:spPr>
          <a:xfrm rot="5400000" flipH="1" flipV="1">
            <a:off x="4333309" y="3764100"/>
            <a:ext cx="104956" cy="2246542"/>
          </a:xfrm>
          <a:prstGeom prst="curvedConnector4">
            <a:avLst>
              <a:gd name="adj1" fmla="val -816771"/>
              <a:gd name="adj2" fmla="val 1000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0" idx="5"/>
            <a:endCxn id="29" idx="5"/>
          </p:cNvCxnSpPr>
          <p:nvPr/>
        </p:nvCxnSpPr>
        <p:spPr>
          <a:xfrm rot="5400000">
            <a:off x="7038590" y="3676216"/>
            <a:ext cx="12700" cy="2527266"/>
          </a:xfrm>
          <a:prstGeom prst="curvedConnector3">
            <a:avLst>
              <a:gd name="adj1" fmla="val 5286291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30" idx="3"/>
          </p:cNvCxnSpPr>
          <p:nvPr/>
        </p:nvCxnSpPr>
        <p:spPr>
          <a:xfrm rot="5400000" flipH="1">
            <a:off x="6740931" y="3750339"/>
            <a:ext cx="104956" cy="2274065"/>
          </a:xfrm>
          <a:prstGeom prst="curvedConnector4">
            <a:avLst>
              <a:gd name="adj1" fmla="val -816771"/>
              <a:gd name="adj2" fmla="val 98437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26176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53941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051899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7916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3</a:t>
            </a:r>
          </a:p>
        </p:txBody>
      </p:sp>
      <p:grpSp>
        <p:nvGrpSpPr>
          <p:cNvPr id="8" name="Group 7"/>
          <p:cNvGrpSpPr/>
          <p:nvPr/>
        </p:nvGrpSpPr>
        <p:grpSpPr>
          <a:xfrm flipH="1">
            <a:off x="5241490" y="1708758"/>
            <a:ext cx="3703739" cy="1528738"/>
            <a:chOff x="1219200" y="4876799"/>
            <a:chExt cx="5181606" cy="1756224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6" y="5041931"/>
              <a:ext cx="5181600" cy="159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Egyedi port minden alkalmazásnak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flipH="1">
            <a:off x="5516765" y="2332946"/>
            <a:ext cx="3238465" cy="1508561"/>
            <a:chOff x="1219200" y="4876799"/>
            <a:chExt cx="5181605" cy="1384995"/>
          </a:xfrm>
        </p:grpSpPr>
        <p:sp>
          <p:nvSpPr>
            <p:cNvPr id="118" name="Rectangular Callout 11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19201" y="4915498"/>
              <a:ext cx="5181604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Az alkalmazások mind ugyanazt a hálózatot használják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flipH="1">
            <a:off x="975051" y="854877"/>
            <a:ext cx="3802031" cy="1508561"/>
            <a:chOff x="1219200" y="4876799"/>
            <a:chExt cx="5181605" cy="1384995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5087"/>
                <a:gd name="adj2" fmla="val 1212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5" y="4915498"/>
              <a:ext cx="5181600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szerver alkalmazások számos klienssel kommunikálnak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77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Réteg modellek, újragondolva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068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67528" y="2773292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150" y="2062148"/>
            <a:ext cx="1964286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Alkalmazási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5923" y="2536244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Szállítói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25922" y="3006413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25921" y="3480509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26150" y="3954605"/>
            <a:ext cx="1964513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Fizikai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583051" y="4001256"/>
            <a:ext cx="987193" cy="46913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805424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</a:t>
            </a:r>
            <a:r>
              <a:rPr lang="hu-HU" dirty="0"/>
              <a:t>z</a:t>
            </a:r>
            <a:r>
              <a:rPr lang="en-US" dirty="0"/>
              <a:t>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3857954" y="1549192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Router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7114738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</a:t>
            </a:r>
            <a:r>
              <a:rPr lang="hu-HU" dirty="0"/>
              <a:t>z</a:t>
            </a:r>
            <a:r>
              <a:rPr lang="en-US" dirty="0"/>
              <a:t>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187" y="3976639"/>
            <a:ext cx="985346" cy="469132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2919" y="3992141"/>
            <a:ext cx="1974614" cy="469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596572" y="3992141"/>
            <a:ext cx="1950860" cy="469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Fizikai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75273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75273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5273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68091" y="2306448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5"/>
          <p:cNvSpPr>
            <a:spLocks noGrp="1"/>
          </p:cNvSpPr>
          <p:nvPr>
            <p:ph sz="quarter" idx="1"/>
          </p:nvPr>
        </p:nvSpPr>
        <p:spPr>
          <a:xfrm>
            <a:off x="-6" y="4682170"/>
            <a:ext cx="9144005" cy="2023430"/>
          </a:xfrm>
        </p:spPr>
        <p:txBody>
          <a:bodyPr>
            <a:normAutofit fontScale="92500"/>
          </a:bodyPr>
          <a:lstStyle/>
          <a:p>
            <a:r>
              <a:rPr lang="hu-HU" dirty="0"/>
              <a:t>A legalacsonyabb szintű végpont-végpont protokoll</a:t>
            </a:r>
            <a:endParaRPr lang="en-US" dirty="0"/>
          </a:p>
          <a:p>
            <a:pPr lvl="1"/>
            <a:r>
              <a:rPr lang="hu-HU" dirty="0"/>
              <a:t>A szállítói réteg fejlécei csak a forrás és cél végpontok olvassák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számára a szállítói réteg fejléce csak szállítandó adat (</a:t>
            </a:r>
            <a:r>
              <a:rPr lang="hu-HU" dirty="0" err="1"/>
              <a:t>payload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703697" y="2078761"/>
            <a:ext cx="1964515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Alkalmazási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6703700" y="2552857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Szállítói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6703699" y="3023026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703698" y="3497122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sp>
        <p:nvSpPr>
          <p:cNvPr id="70" name="Rectangle 69"/>
          <p:cNvSpPr/>
          <p:nvPr/>
        </p:nvSpPr>
        <p:spPr>
          <a:xfrm>
            <a:off x="6703697" y="3971218"/>
            <a:ext cx="1964516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Fizikai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3582920" y="3028447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3582919" y="3502543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545494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545494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45494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flipH="1">
            <a:off x="3582917" y="712519"/>
            <a:ext cx="3887237" cy="1876165"/>
            <a:chOff x="1219200" y="4876799"/>
            <a:chExt cx="5181606" cy="2010478"/>
          </a:xfrm>
        </p:grpSpPr>
        <p:sp>
          <p:nvSpPr>
            <p:cNvPr id="62" name="Rectangular Callout 6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9205" y="4876799"/>
              <a:ext cx="5181601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rétegek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párokban (</a:t>
              </a: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peer-to-peer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kommunikálnak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80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 (UDP)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1135" y="2888361"/>
            <a:ext cx="8839200" cy="3806374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8 bájtos UDP fejléc</a:t>
            </a:r>
          </a:p>
          <a:p>
            <a:r>
              <a:rPr lang="hu-HU" dirty="0"/>
              <a:t>Egyszerű, kapcsolatnélküli átvitel</a:t>
            </a:r>
            <a:endParaRPr lang="en-US" dirty="0"/>
          </a:p>
          <a:p>
            <a:pPr lvl="1"/>
            <a:r>
              <a:rPr lang="en-US" dirty="0"/>
              <a:t>C socket</a:t>
            </a:r>
            <a:r>
              <a:rPr lang="hu-HU" dirty="0" err="1"/>
              <a:t>ek</a:t>
            </a:r>
            <a:r>
              <a:rPr lang="en-US" dirty="0"/>
              <a:t>: SOCK_DGRAM</a:t>
            </a:r>
          </a:p>
          <a:p>
            <a:r>
              <a:rPr lang="en-US" dirty="0"/>
              <a:t>Port </a:t>
            </a:r>
            <a:r>
              <a:rPr lang="hu-HU" dirty="0"/>
              <a:t>számok teszik lehetővé a </a:t>
            </a:r>
            <a:r>
              <a:rPr lang="hu-HU" dirty="0" err="1"/>
              <a:t>demultiplexálást</a:t>
            </a:r>
            <a:endParaRPr lang="en-US" dirty="0"/>
          </a:p>
          <a:p>
            <a:pPr lvl="1"/>
            <a:r>
              <a:rPr lang="en-US" dirty="0"/>
              <a:t>16 bit = 65535 </a:t>
            </a:r>
            <a:r>
              <a:rPr lang="hu-HU" dirty="0"/>
              <a:t>lehetséges port</a:t>
            </a:r>
            <a:endParaRPr lang="en-US" dirty="0"/>
          </a:p>
          <a:p>
            <a:pPr lvl="1"/>
            <a:r>
              <a:rPr lang="en-US" dirty="0"/>
              <a:t>0</a:t>
            </a:r>
            <a:r>
              <a:rPr lang="hu-HU" dirty="0"/>
              <a:t> port</a:t>
            </a:r>
            <a:r>
              <a:rPr lang="en-US" dirty="0"/>
              <a:t> </a:t>
            </a:r>
            <a:r>
              <a:rPr lang="hu-HU" dirty="0"/>
              <a:t>nem engedélyezett</a:t>
            </a:r>
            <a:endParaRPr lang="en-US" dirty="0"/>
          </a:p>
          <a:p>
            <a:r>
              <a:rPr lang="hu-HU" dirty="0"/>
              <a:t>Kontrollösszeg hiba detektáláshoz</a:t>
            </a:r>
            <a:endParaRPr lang="en-US" dirty="0"/>
          </a:p>
          <a:p>
            <a:pPr lvl="1"/>
            <a:r>
              <a:rPr lang="hu-HU" dirty="0"/>
              <a:t>Hibás csomagok felismerése</a:t>
            </a:r>
            <a:endParaRPr lang="en-US" dirty="0"/>
          </a:p>
          <a:p>
            <a:pPr lvl="1"/>
            <a:r>
              <a:rPr lang="hu-HU" dirty="0"/>
              <a:t>Nem detektálja az elveszett, duplikátum és helytelen sorrendben beérkező csomagokat (UDP esetén nincs ezekre garancia)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8944" y="204747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Cél </a:t>
            </a:r>
            <a:r>
              <a:rPr lang="en-US" sz="2400" dirty="0"/>
              <a:t>Port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204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29498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87775" y="155758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3651" y="2431126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Adat Hossz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63650" y="2052508"/>
            <a:ext cx="3665293" cy="37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Forrás </a:t>
            </a:r>
            <a:r>
              <a:rPr lang="en-US" sz="2400" dirty="0"/>
              <a:t>Port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28944" y="2430278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Kontrollösszeg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2823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  <a:r>
              <a:rPr lang="hu-HU" dirty="0"/>
              <a:t> felhasználások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TCP</a:t>
            </a:r>
            <a:r>
              <a:rPr lang="hu-HU" dirty="0"/>
              <a:t> után vezették be</a:t>
            </a:r>
            <a:endParaRPr lang="en-US" dirty="0"/>
          </a:p>
          <a:p>
            <a:pPr lvl="1"/>
            <a:r>
              <a:rPr lang="hu-HU" dirty="0"/>
              <a:t>Miért</a:t>
            </a:r>
            <a:r>
              <a:rPr lang="en-US" dirty="0"/>
              <a:t>?</a:t>
            </a:r>
          </a:p>
          <a:p>
            <a:r>
              <a:rPr lang="hu-HU" dirty="0"/>
              <a:t>Nem minden alkalmazásnak megfelelő a</a:t>
            </a:r>
            <a:r>
              <a:rPr lang="en-US" dirty="0"/>
              <a:t> TCP</a:t>
            </a:r>
          </a:p>
          <a:p>
            <a:r>
              <a:rPr lang="en-US" dirty="0"/>
              <a:t>UDP</a:t>
            </a:r>
            <a:r>
              <a:rPr lang="hu-HU" dirty="0"/>
              <a:t> felett egyedi protokollok valósíthatók meg</a:t>
            </a:r>
            <a:endParaRPr lang="en-US" dirty="0"/>
          </a:p>
          <a:p>
            <a:pPr lvl="1"/>
            <a:r>
              <a:rPr lang="hu-HU" dirty="0"/>
              <a:t>Megbízhatóság</a:t>
            </a:r>
            <a:r>
              <a:rPr lang="en-US" dirty="0"/>
              <a:t>? </a:t>
            </a:r>
            <a:r>
              <a:rPr lang="hu-HU" dirty="0"/>
              <a:t>Helyes sorrend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Folyam vezérlés</a:t>
            </a:r>
            <a:r>
              <a:rPr lang="en-US" dirty="0"/>
              <a:t>? </a:t>
            </a:r>
            <a:r>
              <a:rPr lang="hu-HU" dirty="0"/>
              <a:t>Torlódás vezérlés</a:t>
            </a:r>
            <a:r>
              <a:rPr lang="en-US" dirty="0"/>
              <a:t>?</a:t>
            </a:r>
          </a:p>
          <a:p>
            <a:r>
              <a:rPr lang="hu-HU" dirty="0"/>
              <a:t>Példák</a:t>
            </a:r>
            <a:endParaRPr lang="en-US" dirty="0"/>
          </a:p>
          <a:p>
            <a:pPr lvl="1"/>
            <a:r>
              <a:rPr lang="en-US" dirty="0"/>
              <a:t>RTMP, real-time </a:t>
            </a:r>
            <a:r>
              <a:rPr lang="hu-HU" dirty="0"/>
              <a:t>média</a:t>
            </a:r>
            <a:r>
              <a:rPr lang="en-US" dirty="0"/>
              <a:t> stream</a:t>
            </a:r>
            <a:r>
              <a:rPr lang="hu-HU" dirty="0" err="1"/>
              <a:t>elés</a:t>
            </a:r>
            <a:r>
              <a:rPr lang="en-US" dirty="0"/>
              <a:t> (</a:t>
            </a:r>
            <a:r>
              <a:rPr lang="hu-HU" dirty="0"/>
              <a:t>pl. hang</a:t>
            </a:r>
            <a:r>
              <a:rPr lang="en-US" dirty="0"/>
              <a:t>, video)</a:t>
            </a:r>
          </a:p>
          <a:p>
            <a:pPr lvl="1"/>
            <a:r>
              <a:rPr lang="en-US" dirty="0"/>
              <a:t>Facebook datacenter protocol</a:t>
            </a:r>
          </a:p>
        </p:txBody>
      </p:sp>
    </p:spTree>
    <p:extLst>
      <p:ext uri="{BB962C8B-B14F-4D97-AF65-F5344CB8AC3E}">
        <p14:creationId xmlns:p14="http://schemas.microsoft.com/office/powerpoint/2010/main" val="257226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Szállítói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Feladat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Adatfolyamok d</a:t>
            </a:r>
            <a:r>
              <a:rPr lang="en-US" dirty="0" err="1"/>
              <a:t>emultiplex</a:t>
            </a:r>
            <a:r>
              <a:rPr lang="hu-HU" dirty="0" err="1"/>
              <a:t>álása</a:t>
            </a:r>
            <a:endParaRPr lang="en-US" dirty="0"/>
          </a:p>
          <a:p>
            <a:r>
              <a:rPr lang="hu-HU" dirty="0"/>
              <a:t>További lehetséges feladatok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Hosszú élettartamú kapcsolatok</a:t>
            </a:r>
            <a:endParaRPr lang="en-US" dirty="0"/>
          </a:p>
          <a:p>
            <a:pPr lvl="1"/>
            <a:r>
              <a:rPr lang="hu-HU" dirty="0"/>
              <a:t>Megbízható, sorrendhelyes csomag leszállítás</a:t>
            </a:r>
            <a:endParaRPr lang="en-US" dirty="0"/>
          </a:p>
          <a:p>
            <a:pPr lvl="1"/>
            <a:r>
              <a:rPr lang="hu-HU" dirty="0"/>
              <a:t>Hiba detektálás</a:t>
            </a:r>
            <a:endParaRPr lang="en-US" dirty="0"/>
          </a:p>
          <a:p>
            <a:pPr lvl="1"/>
            <a:r>
              <a:rPr lang="hu-HU" dirty="0"/>
              <a:t>Folyam és torlódás vezérlés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Torlódások detektálása és kezelése</a:t>
            </a:r>
            <a:endParaRPr lang="en-US" dirty="0"/>
          </a:p>
          <a:p>
            <a:pPr lvl="1"/>
            <a:r>
              <a:rPr lang="hu-HU" dirty="0"/>
              <a:t>Fairség és csatorna kihasználás közötti egyensúly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Munkamenet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44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89224" y="629857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45114"/>
            <a:ext cx="8839200" cy="2498075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Megbízható, sorrend helyes, két irányú bájt folyamok</a:t>
            </a:r>
            <a:endParaRPr lang="en-US" dirty="0"/>
          </a:p>
          <a:p>
            <a:pPr lvl="1"/>
            <a:r>
              <a:rPr lang="en-US" dirty="0"/>
              <a:t>Port </a:t>
            </a:r>
            <a:r>
              <a:rPr lang="hu-HU" dirty="0"/>
              <a:t>számok a </a:t>
            </a:r>
            <a:r>
              <a:rPr lang="hu-HU" dirty="0" err="1"/>
              <a:t>demultiplexáláshoz</a:t>
            </a:r>
            <a:endParaRPr lang="en-US" dirty="0"/>
          </a:p>
          <a:p>
            <a:pPr lvl="1"/>
            <a:r>
              <a:rPr lang="hu-HU" dirty="0"/>
              <a:t>Kapcsolat alapú</a:t>
            </a:r>
            <a:endParaRPr lang="en-US" dirty="0"/>
          </a:p>
          <a:p>
            <a:pPr lvl="1"/>
            <a:r>
              <a:rPr lang="hu-HU" dirty="0"/>
              <a:t>Folyam vezérlés</a:t>
            </a:r>
            <a:endParaRPr lang="en-US" dirty="0"/>
          </a:p>
          <a:p>
            <a:pPr lvl="1"/>
            <a:r>
              <a:rPr lang="hu-HU" dirty="0"/>
              <a:t>Torlódás vezérlés</a:t>
            </a:r>
            <a:r>
              <a:rPr lang="en-US" dirty="0"/>
              <a:t>, </a:t>
            </a:r>
            <a:r>
              <a:rPr lang="hu-HU" dirty="0"/>
              <a:t>fair viselkedés</a:t>
            </a:r>
          </a:p>
          <a:p>
            <a:r>
              <a:rPr lang="hu-HU" dirty="0"/>
              <a:t>20 bájtos fejléc + </a:t>
            </a:r>
            <a:r>
              <a:rPr lang="hu-HU" dirty="0" err="1"/>
              <a:t>options</a:t>
            </a:r>
            <a:r>
              <a:rPr lang="hu-HU" dirty="0"/>
              <a:t> fejlécek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4516" y="438713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Cél </a:t>
            </a:r>
            <a:r>
              <a:rPr lang="en-US" sz="2400" dirty="0"/>
              <a:t>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89776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5070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3347" y="389724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223" y="477078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Sequence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9222" y="438115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Forrás </a:t>
            </a:r>
            <a:r>
              <a:rPr lang="en-US" sz="2400" dirty="0"/>
              <a:t>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9220" y="515114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Acknowledgement Number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4514" y="552891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Advertised Window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54517" y="591491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Urgent Pointer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0496" y="553479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Flags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2734" y="591910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1050" y="389724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92734" y="552891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4051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felépítés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Miért van szükség kapcsolat felépítésre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Állapot kialakítása mindkét végponton</a:t>
            </a:r>
            <a:endParaRPr lang="en-US" dirty="0"/>
          </a:p>
          <a:p>
            <a:pPr lvl="1"/>
            <a:r>
              <a:rPr lang="hu-HU" dirty="0"/>
              <a:t>Legfontosabb állapot</a:t>
            </a:r>
            <a:r>
              <a:rPr lang="en-US" dirty="0"/>
              <a:t>: </a:t>
            </a:r>
            <a:r>
              <a:rPr lang="hu-HU" dirty="0"/>
              <a:t>sorszámok/</a:t>
            </a:r>
            <a:r>
              <a:rPr lang="en-US" dirty="0"/>
              <a:t>sequence numbers</a:t>
            </a:r>
          </a:p>
          <a:p>
            <a:pPr lvl="2"/>
            <a:r>
              <a:rPr lang="hu-HU" dirty="0"/>
              <a:t>Az elküldött bájtok számának nyilvántartása</a:t>
            </a:r>
            <a:endParaRPr lang="en-US" dirty="0"/>
          </a:p>
          <a:p>
            <a:pPr lvl="2"/>
            <a:r>
              <a:rPr lang="hu-HU" dirty="0"/>
              <a:t>Véletlenszerű kezdeti érték</a:t>
            </a:r>
            <a:endParaRPr lang="en-US" dirty="0"/>
          </a:p>
          <a:p>
            <a:r>
              <a:rPr lang="hu-HU" dirty="0"/>
              <a:t>Fontos</a:t>
            </a:r>
            <a:r>
              <a:rPr lang="en-US" dirty="0"/>
              <a:t> TCP flag</a:t>
            </a:r>
            <a:r>
              <a:rPr lang="hu-HU" dirty="0" err="1"/>
              <a:t>-ek</a:t>
            </a:r>
            <a:r>
              <a:rPr lang="hu-HU" dirty="0"/>
              <a:t>/jelölő bitek</a:t>
            </a:r>
            <a:r>
              <a:rPr lang="en-US" dirty="0"/>
              <a:t> (1 bit</a:t>
            </a:r>
            <a:r>
              <a:rPr lang="hu-HU" dirty="0"/>
              <a:t>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SYN – </a:t>
            </a:r>
            <a:r>
              <a:rPr lang="hu-HU" dirty="0" err="1"/>
              <a:t>szinkronizációs</a:t>
            </a:r>
            <a:r>
              <a:rPr lang="hu-HU" dirty="0"/>
              <a:t>, kapcsolat felépítéshez</a:t>
            </a:r>
            <a:endParaRPr lang="en-US" dirty="0"/>
          </a:p>
          <a:p>
            <a:pPr lvl="1"/>
            <a:r>
              <a:rPr lang="en-US" dirty="0"/>
              <a:t>ACK – </a:t>
            </a:r>
            <a:r>
              <a:rPr lang="hu-HU" dirty="0"/>
              <a:t>fogadott adat nyugtázása</a:t>
            </a:r>
            <a:endParaRPr lang="en-US" dirty="0"/>
          </a:p>
          <a:p>
            <a:pPr lvl="1"/>
            <a:r>
              <a:rPr lang="en-US" dirty="0"/>
              <a:t>FIN – </a:t>
            </a:r>
            <a:r>
              <a:rPr lang="hu-HU" dirty="0"/>
              <a:t>vége, kapcsolat lezárásához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1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van szükség </a:t>
            </a:r>
            <a:r>
              <a:rPr lang="hu-HU" dirty="0" err="1"/>
              <a:t>AS-ekre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routing</a:t>
            </a:r>
            <a:r>
              <a:rPr lang="hu-HU" dirty="0"/>
              <a:t> algoritmusok </a:t>
            </a:r>
            <a:r>
              <a:rPr lang="hu-HU" b="1" dirty="0"/>
              <a:t>nem elég hatékonyak </a:t>
            </a:r>
            <a:r>
              <a:rPr lang="hu-HU" dirty="0"/>
              <a:t>ahhoz, hogy a teljes Internet topológián működjenek</a:t>
            </a:r>
          </a:p>
          <a:p>
            <a:r>
              <a:rPr lang="hu-HU" dirty="0"/>
              <a:t>Különböző szervezetek </a:t>
            </a:r>
            <a:r>
              <a:rPr lang="hu-HU" b="1" dirty="0"/>
              <a:t>más-más politika</a:t>
            </a:r>
            <a:r>
              <a:rPr lang="hu-HU" dirty="0"/>
              <a:t> mentén akarnak forgalom irányítást (policy)</a:t>
            </a:r>
          </a:p>
          <a:p>
            <a:r>
              <a:rPr lang="hu-HU" dirty="0"/>
              <a:t>Lehetőség, hogy a szervezetek </a:t>
            </a:r>
            <a:r>
              <a:rPr lang="hu-HU" b="1" dirty="0"/>
              <a:t>elrejtsék a belső hálózatuk szerkezetét</a:t>
            </a:r>
          </a:p>
          <a:p>
            <a:r>
              <a:rPr lang="hu-HU" dirty="0"/>
              <a:t>Lehetőség, hogy a szervezetek </a:t>
            </a:r>
            <a:r>
              <a:rPr lang="hu-HU" b="1" dirty="0"/>
              <a:t>eldöntsék</a:t>
            </a:r>
            <a:r>
              <a:rPr lang="hu-HU" dirty="0"/>
              <a:t>, hogy mely más szervezeteken keresztül forgalmazzanak</a:t>
            </a:r>
            <a:endParaRPr lang="en-US" dirty="0"/>
          </a:p>
        </p:txBody>
      </p:sp>
      <p:grpSp>
        <p:nvGrpSpPr>
          <p:cNvPr id="8" name="Group 4"/>
          <p:cNvGrpSpPr/>
          <p:nvPr/>
        </p:nvGrpSpPr>
        <p:grpSpPr>
          <a:xfrm>
            <a:off x="1393857" y="5429944"/>
            <a:ext cx="6623472" cy="1456526"/>
            <a:chOff x="414979" y="3333623"/>
            <a:chExt cx="8263530" cy="1523216"/>
          </a:xfrm>
        </p:grpSpPr>
        <p:sp>
          <p:nvSpPr>
            <p:cNvPr id="9" name="Rectangle 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Egyszerűbb az útvonalak számítása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Nagyobb rugalmasság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Nagyobb autonómia/függetlenség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8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Way Handshake</a:t>
            </a:r>
            <a:br>
              <a:rPr lang="hu-HU" dirty="0"/>
            </a:br>
            <a:r>
              <a:rPr lang="hu-HU" dirty="0"/>
              <a:t>Három-utas kézfogás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90641"/>
            <a:ext cx="8839200" cy="1714958"/>
          </a:xfrm>
        </p:spPr>
        <p:txBody>
          <a:bodyPr>
            <a:normAutofit/>
          </a:bodyPr>
          <a:lstStyle/>
          <a:p>
            <a:r>
              <a:rPr lang="hu-HU" dirty="0"/>
              <a:t>Mindkét oldalon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Másik fél értesítése a kezdő sorszámról</a:t>
            </a:r>
            <a:endParaRPr lang="en-US" dirty="0"/>
          </a:p>
          <a:p>
            <a:pPr lvl="1"/>
            <a:r>
              <a:rPr lang="hu-HU" dirty="0"/>
              <a:t>A másik fél kezdő sorszámának nyugtázása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0751" y="2132275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748" y="213227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271" y="1670610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99315" y="167061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177" y="2095871"/>
            <a:ext cx="4836688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55738">
              <a:off x="4094418" y="2102141"/>
              <a:ext cx="2459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 &lt;</a:t>
              </a:r>
              <a:r>
                <a:rPr lang="en-US" sz="2400" dirty="0" err="1"/>
                <a:t>SeqC</a:t>
              </a:r>
              <a:r>
                <a:rPr lang="en-US" sz="2400" dirty="0"/>
                <a:t>, 0&gt;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6177" y="2909025"/>
            <a:ext cx="4836689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2936999" y="2915295"/>
              <a:ext cx="4025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SYN/ACK &lt;</a:t>
              </a:r>
              <a:r>
                <a:rPr lang="en-US" sz="2400" dirty="0" err="1"/>
                <a:t>SeqS</a:t>
              </a:r>
              <a:r>
                <a:rPr lang="en-US" sz="2400" dirty="0"/>
                <a:t>, SeqC+1&gt;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2620" y="3610154"/>
            <a:ext cx="4810245" cy="630456"/>
            <a:chOff x="2850395" y="3616424"/>
            <a:chExt cx="4810245" cy="63045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397222">
              <a:off x="3996034" y="3616424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&lt;SeqC+1, SeqS+1&gt;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745004" y="2239212"/>
            <a:ext cx="3050203" cy="954107"/>
            <a:chOff x="1219200" y="4876799"/>
            <a:chExt cx="5181606" cy="1396951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85099"/>
                <a:gd name="adj2" fmla="val 240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Miért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sorszám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+1?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1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felépítés problémája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hu-HU" dirty="0"/>
              <a:t>Kapcsolódási zűrzavar</a:t>
            </a:r>
            <a:endParaRPr lang="en-US" dirty="0"/>
          </a:p>
          <a:p>
            <a:pPr lvl="1"/>
            <a:r>
              <a:rPr lang="hu-HU" dirty="0"/>
              <a:t>Azonos </a:t>
            </a:r>
            <a:r>
              <a:rPr lang="hu-HU" dirty="0" err="1"/>
              <a:t>hoszt</a:t>
            </a:r>
            <a:r>
              <a:rPr lang="hu-HU" dirty="0"/>
              <a:t> kapcsolatainak egyértelműsítése</a:t>
            </a:r>
            <a:endParaRPr lang="en-US" dirty="0"/>
          </a:p>
          <a:p>
            <a:pPr lvl="1"/>
            <a:r>
              <a:rPr lang="hu-HU" dirty="0"/>
              <a:t>Véletlenszerű sorszámmal - biztonság</a:t>
            </a:r>
            <a:endParaRPr lang="en-US" dirty="0"/>
          </a:p>
          <a:p>
            <a:r>
              <a:rPr lang="hu-HU" dirty="0"/>
              <a:t>Forrás hamisítás</a:t>
            </a:r>
            <a:endParaRPr lang="en-US" dirty="0"/>
          </a:p>
          <a:p>
            <a:pPr lvl="1"/>
            <a:r>
              <a:rPr lang="en-US" dirty="0"/>
              <a:t>Kevin </a:t>
            </a:r>
            <a:r>
              <a:rPr lang="en-US" dirty="0" err="1"/>
              <a:t>Mitnick</a:t>
            </a:r>
            <a:endParaRPr lang="en-US" dirty="0"/>
          </a:p>
          <a:p>
            <a:pPr lvl="1"/>
            <a:r>
              <a:rPr lang="hu-HU" dirty="0"/>
              <a:t>Jó random szám generátor kell hozzá</a:t>
            </a:r>
            <a:r>
              <a:rPr lang="en-US" dirty="0"/>
              <a:t>!</a:t>
            </a:r>
          </a:p>
          <a:p>
            <a:r>
              <a:rPr lang="hu-HU" dirty="0"/>
              <a:t>Kapcsolat állapotának kezelése</a:t>
            </a:r>
            <a:endParaRPr lang="en-US" dirty="0"/>
          </a:p>
          <a:p>
            <a:pPr lvl="1"/>
            <a:r>
              <a:rPr lang="hu-HU" dirty="0"/>
              <a:t>Minden</a:t>
            </a:r>
            <a:r>
              <a:rPr lang="en-US" dirty="0"/>
              <a:t> SYN </a:t>
            </a:r>
            <a:r>
              <a:rPr lang="hu-HU" dirty="0"/>
              <a:t>állapotot foglal a szerveren</a:t>
            </a:r>
            <a:endParaRPr lang="en-US" dirty="0"/>
          </a:p>
          <a:p>
            <a:pPr lvl="1"/>
            <a:r>
              <a:rPr lang="en-US" dirty="0"/>
              <a:t>SYN flood = denial of service </a:t>
            </a:r>
            <a:r>
              <a:rPr lang="hu-HU" dirty="0"/>
              <a:t>(</a:t>
            </a:r>
            <a:r>
              <a:rPr lang="hu-HU" dirty="0" err="1"/>
              <a:t>DoS</a:t>
            </a:r>
            <a:r>
              <a:rPr lang="hu-HU" dirty="0"/>
              <a:t>) támadás</a:t>
            </a:r>
            <a:endParaRPr lang="en-US" dirty="0"/>
          </a:p>
          <a:p>
            <a:pPr lvl="1"/>
            <a:r>
              <a:rPr lang="hu-HU" dirty="0"/>
              <a:t>Megoldás</a:t>
            </a:r>
            <a:r>
              <a:rPr lang="en-US" dirty="0"/>
              <a:t>: SYN cookies</a:t>
            </a:r>
          </a:p>
        </p:txBody>
      </p:sp>
    </p:spTree>
    <p:extLst>
      <p:ext uri="{BB962C8B-B14F-4D97-AF65-F5344CB8AC3E}">
        <p14:creationId xmlns:p14="http://schemas.microsoft.com/office/powerpoint/2010/main" val="30322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lezárása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201054" cy="5105400"/>
          </a:xfrm>
        </p:spPr>
        <p:txBody>
          <a:bodyPr>
            <a:normAutofit fontScale="92500"/>
          </a:bodyPr>
          <a:lstStyle/>
          <a:p>
            <a:r>
              <a:rPr lang="hu-HU" dirty="0"/>
              <a:t>Mindkét oldal kezdeményezheti a kapcsolat bontását</a:t>
            </a:r>
            <a:endParaRPr lang="en-US" dirty="0"/>
          </a:p>
          <a:p>
            <a:r>
              <a:rPr lang="hu-HU" dirty="0"/>
              <a:t>A másik oldal még folytathatja a küldést</a:t>
            </a:r>
            <a:endParaRPr lang="en-US" dirty="0"/>
          </a:p>
          <a:p>
            <a:pPr lvl="1"/>
            <a:r>
              <a:rPr lang="hu-HU" dirty="0"/>
              <a:t>Félig nyitott kapcsolat</a:t>
            </a:r>
            <a:endParaRPr lang="en-US" dirty="0"/>
          </a:p>
          <a:p>
            <a:pPr lvl="1"/>
            <a:r>
              <a:rPr lang="en-US" i="1" dirty="0"/>
              <a:t>shutdown()</a:t>
            </a:r>
          </a:p>
          <a:p>
            <a:r>
              <a:rPr lang="hu-HU" dirty="0"/>
              <a:t>Az utolsó</a:t>
            </a:r>
            <a:r>
              <a:rPr lang="en-US" dirty="0"/>
              <a:t> FIN</a:t>
            </a:r>
            <a:r>
              <a:rPr lang="hu-HU" dirty="0"/>
              <a:t> nyugtázása</a:t>
            </a:r>
            <a:endParaRPr lang="en-US" dirty="0"/>
          </a:p>
          <a:p>
            <a:pPr lvl="1"/>
            <a:r>
              <a:rPr lang="hu-HU" dirty="0"/>
              <a:t>Sorszám</a:t>
            </a:r>
            <a:r>
              <a:rPr lang="en-US" dirty="0"/>
              <a:t> + 1</a:t>
            </a:r>
          </a:p>
          <a:p>
            <a:r>
              <a:rPr lang="hu-HU" dirty="0"/>
              <a:t>Mi történik, ha a</a:t>
            </a:r>
            <a:r>
              <a:rPr lang="en-US" dirty="0"/>
              <a:t> </a:t>
            </a:r>
            <a:r>
              <a:rPr lang="hu-HU" dirty="0"/>
              <a:t>2. </a:t>
            </a:r>
            <a:r>
              <a:rPr lang="en-US" dirty="0"/>
              <a:t>FIN </a:t>
            </a:r>
            <a:r>
              <a:rPr lang="hu-HU" dirty="0"/>
              <a:t>elveszik?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4318" y="2062370"/>
            <a:ext cx="0" cy="45808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25528" y="2062369"/>
            <a:ext cx="12806" cy="45808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9108" y="160070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57297" y="160070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627083" y="2184110"/>
            <a:ext cx="4127095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563463">
              <a:off x="4053950" y="2102141"/>
              <a:ext cx="2540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SeqA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7083" y="2949842"/>
            <a:ext cx="4152520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3402637" y="2915295"/>
              <a:ext cx="3094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SeqA+1&gt;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27083" y="4077929"/>
            <a:ext cx="4127095" cy="729025"/>
            <a:chOff x="2850395" y="3517855"/>
            <a:chExt cx="4810245" cy="7290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78195">
              <a:off x="4778901" y="3517855"/>
              <a:ext cx="953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7083" y="3422867"/>
            <a:ext cx="4152520" cy="671331"/>
            <a:chOff x="2823952" y="2915295"/>
            <a:chExt cx="4836689" cy="67133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186503">
              <a:off x="4463159" y="2915295"/>
              <a:ext cx="973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01658" y="4897991"/>
            <a:ext cx="4152520" cy="671331"/>
            <a:chOff x="2823952" y="2915295"/>
            <a:chExt cx="4836689" cy="671331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1186503">
              <a:off x="3687371" y="2915295"/>
              <a:ext cx="2524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SeqB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27081" y="5568652"/>
            <a:ext cx="4127095" cy="729025"/>
            <a:chOff x="2850395" y="3517855"/>
            <a:chExt cx="4810245" cy="7290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478195">
              <a:off x="3707411" y="3517855"/>
              <a:ext cx="3096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SeqB+1&gt;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5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Sorszámok tere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095520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egy absztrakt bájt folyamot valósít meg</a:t>
            </a:r>
            <a:endParaRPr lang="en-US" dirty="0"/>
          </a:p>
          <a:p>
            <a:pPr lvl="1"/>
            <a:r>
              <a:rPr lang="hu-HU" dirty="0"/>
              <a:t>A folyam minden bájtja számozott</a:t>
            </a:r>
            <a:endParaRPr lang="en-US" dirty="0"/>
          </a:p>
          <a:p>
            <a:pPr lvl="1"/>
            <a:r>
              <a:rPr lang="en-US" dirty="0"/>
              <a:t>32-bit</a:t>
            </a:r>
            <a:r>
              <a:rPr lang="hu-HU" dirty="0"/>
              <a:t>es érték</a:t>
            </a:r>
            <a:r>
              <a:rPr lang="en-US" dirty="0"/>
              <a:t>,</a:t>
            </a:r>
            <a:r>
              <a:rPr lang="hu-HU" dirty="0"/>
              <a:t> körbefordul egy idő után</a:t>
            </a:r>
            <a:endParaRPr lang="en-US" dirty="0"/>
          </a:p>
          <a:p>
            <a:pPr lvl="1"/>
            <a:r>
              <a:rPr lang="hu-HU" dirty="0"/>
              <a:t>Kezdetben</a:t>
            </a:r>
            <a:r>
              <a:rPr lang="en-US" dirty="0"/>
              <a:t>, </a:t>
            </a:r>
            <a:r>
              <a:rPr lang="hu-HU" dirty="0"/>
              <a:t>véletlen érték a kapcsolat felépítésénél.</a:t>
            </a:r>
            <a:endParaRPr lang="en-US" dirty="0"/>
          </a:p>
          <a:p>
            <a:r>
              <a:rPr lang="hu-HU" dirty="0"/>
              <a:t>A bájt folyamot szegmensekre bontjuk (TCP csomag)</a:t>
            </a:r>
            <a:endParaRPr lang="en-US" dirty="0"/>
          </a:p>
          <a:p>
            <a:pPr lvl="1"/>
            <a:r>
              <a:rPr lang="hu-HU" dirty="0"/>
              <a:t>A méretét behatárolja a </a:t>
            </a:r>
            <a:r>
              <a:rPr lang="en-US" dirty="0"/>
              <a:t>Maximum Segment Size (MSS)</a:t>
            </a:r>
          </a:p>
          <a:p>
            <a:pPr lvl="1"/>
            <a:r>
              <a:rPr lang="hu-HU" dirty="0"/>
              <a:t>Úgy kell beállítani, hogy elkerüljük a </a:t>
            </a:r>
            <a:r>
              <a:rPr lang="hu-HU" dirty="0" err="1"/>
              <a:t>fregmentációt</a:t>
            </a:r>
            <a:endParaRPr lang="en-US" dirty="0"/>
          </a:p>
          <a:p>
            <a:r>
              <a:rPr lang="hu-HU" dirty="0"/>
              <a:t>Minden szegmens egyedi sorszámmal rendelkezik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7793" y="6246562"/>
            <a:ext cx="8031296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160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3562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901" y="6266754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10</a:t>
            </a:r>
          </a:p>
        </p:txBody>
      </p:sp>
      <p:sp>
        <p:nvSpPr>
          <p:cNvPr id="11" name="Oval 10"/>
          <p:cNvSpPr/>
          <p:nvPr/>
        </p:nvSpPr>
        <p:spPr>
          <a:xfrm>
            <a:off x="1189822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0435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249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5248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854" y="563695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13450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3387" y="56369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14950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6282" y="563695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16050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1517" y="5636953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17550</a:t>
            </a:r>
          </a:p>
        </p:txBody>
      </p:sp>
    </p:spTree>
    <p:extLst>
      <p:ext uri="{BB962C8B-B14F-4D97-AF65-F5344CB8AC3E}">
        <p14:creationId xmlns:p14="http://schemas.microsoft.com/office/powerpoint/2010/main" val="7100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Kétirányú kapcsolat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420299"/>
            <a:ext cx="8839200" cy="1285300"/>
          </a:xfrm>
        </p:spPr>
        <p:txBody>
          <a:bodyPr/>
          <a:lstStyle/>
          <a:p>
            <a:r>
              <a:rPr lang="hu-HU" dirty="0"/>
              <a:t>Mindkét fél küldhet és fogadhat adatot</a:t>
            </a:r>
            <a:endParaRPr lang="en-US" dirty="0"/>
          </a:p>
          <a:p>
            <a:pPr lvl="1"/>
            <a:r>
              <a:rPr lang="hu-HU" dirty="0"/>
              <a:t>Különböző sorszámok a két irányba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6464" y="2153976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82373" y="2153976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4477" y="1593158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6379" y="1593158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467772" y="2117572"/>
            <a:ext cx="4125717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95395">
              <a:off x="4007858" y="2102141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 (1460 bytes)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3798" y="2943028"/>
            <a:ext cx="4169692" cy="659029"/>
            <a:chOff x="2772400" y="2927597"/>
            <a:chExt cx="4888241" cy="65902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31928">
              <a:off x="2772400" y="2927597"/>
              <a:ext cx="372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(730 bytes)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7772" y="3622428"/>
            <a:ext cx="4151374" cy="639883"/>
            <a:chOff x="2850395" y="3606997"/>
            <a:chExt cx="4840159" cy="63988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34769">
              <a:off x="3784036" y="3606997"/>
              <a:ext cx="3906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(1460 bytes)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3549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2214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5893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94558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3548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42213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1799" y="265184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0464" y="265184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615" y="339647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2280" y="339647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51799" y="4062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30464" y="406225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2921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619976" y="3961278"/>
            <a:ext cx="4323872" cy="1384995"/>
            <a:chOff x="1219200" y="4876799"/>
            <a:chExt cx="5181606" cy="2027834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3173"/>
                <a:gd name="adj2" fmla="val -9525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7" y="4876799"/>
              <a:ext cx="5181599" cy="2027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Adat és nyugta ugyanabban a csomagban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51799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30464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69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 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</a:t>
            </a:r>
            <a:r>
              <a:rPr lang="hu-HU" dirty="0"/>
              <a:t>Hány csomagot tud a küldő átvinni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Túl sok csomag túlterhelheti a fogadót</a:t>
            </a:r>
            <a:endParaRPr lang="en-US" dirty="0"/>
          </a:p>
          <a:p>
            <a:pPr lvl="1"/>
            <a:r>
              <a:rPr lang="hu-HU" dirty="0"/>
              <a:t>A fogadó oldali puffer-méret változhat a kapcsolat során</a:t>
            </a:r>
            <a:endParaRPr lang="en-US" dirty="0"/>
          </a:p>
          <a:p>
            <a:r>
              <a:rPr lang="hu-HU" dirty="0"/>
              <a:t>Megoldás</a:t>
            </a:r>
            <a:r>
              <a:rPr lang="en-US" dirty="0"/>
              <a:t>:</a:t>
            </a:r>
            <a:r>
              <a:rPr lang="hu-HU" dirty="0"/>
              <a:t> </a:t>
            </a:r>
            <a:r>
              <a:rPr lang="hu-HU" dirty="0" err="1"/>
              <a:t>csúszóablak</a:t>
            </a:r>
            <a:endParaRPr lang="en-US" dirty="0"/>
          </a:p>
          <a:p>
            <a:pPr lvl="1"/>
            <a:r>
              <a:rPr lang="hu-HU" dirty="0"/>
              <a:t>A fogadó elküldi a küldőnek a pufferének méretét</a:t>
            </a:r>
            <a:endParaRPr lang="en-US" dirty="0"/>
          </a:p>
          <a:p>
            <a:pPr lvl="1"/>
            <a:r>
              <a:rPr lang="hu-HU" dirty="0"/>
              <a:t>Ezt nevezzük meghirdetett ablaknak: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advertised window</a:t>
            </a:r>
          </a:p>
          <a:p>
            <a:pPr lvl="1"/>
            <a:r>
              <a:rPr lang="hu-HU" dirty="0"/>
              <a:t>Egy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hu-HU" dirty="0"/>
              <a:t> ablakmérethez, a küldő n bájtot küldhet el ACK fogadása nélkül</a:t>
            </a:r>
            <a:endParaRPr lang="en-US" dirty="0"/>
          </a:p>
          <a:p>
            <a:pPr lvl="1"/>
            <a:r>
              <a:rPr lang="hu-HU" dirty="0"/>
              <a:t>Minden egyes</a:t>
            </a:r>
            <a:r>
              <a:rPr lang="en-US" dirty="0"/>
              <a:t> ACK</a:t>
            </a:r>
            <a:r>
              <a:rPr lang="hu-HU" dirty="0"/>
              <a:t>  után</a:t>
            </a:r>
            <a:r>
              <a:rPr lang="en-US" dirty="0"/>
              <a:t>, </a:t>
            </a:r>
            <a:r>
              <a:rPr lang="hu-HU" dirty="0"/>
              <a:t>léptetjük a </a:t>
            </a:r>
            <a:r>
              <a:rPr lang="hu-HU" dirty="0" err="1"/>
              <a:t>csúszóablakot</a:t>
            </a:r>
            <a:endParaRPr lang="en-US" dirty="0"/>
          </a:p>
          <a:p>
            <a:r>
              <a:rPr lang="hu-HU" dirty="0"/>
              <a:t>Az ablak akár nulla is lehet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71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 vezérlés - </a:t>
            </a:r>
            <a:r>
              <a:rPr lang="hu-HU" dirty="0" err="1"/>
              <a:t>csúszóablak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463" y="2546773"/>
            <a:ext cx="3828463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463" y="2157139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460" y="2927133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052" y="331591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Window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055" y="3690903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2260" y="3310785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975" y="3695095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2974" y="3304902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0090" y="168610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Sent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4113" y="2156481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65902" y="2156481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5899" y="2926475"/>
            <a:ext cx="382846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9491" y="3304244"/>
            <a:ext cx="1912398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Window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79494" y="3690245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88699" y="3310127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69414" y="3694437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69413" y="3304244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00319" y="168544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Received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6657" y="215713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65902" y="2546115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9460" y="5480753"/>
            <a:ext cx="8572429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9460" y="550094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ACKed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02369" y="550094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46416" y="5500944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Be Sent</a:t>
            </a:r>
          </a:p>
        </p:txBody>
      </p:sp>
      <p:sp>
        <p:nvSpPr>
          <p:cNvPr id="29" name="Oval 28"/>
          <p:cNvSpPr/>
          <p:nvPr/>
        </p:nvSpPr>
        <p:spPr>
          <a:xfrm>
            <a:off x="1619480" y="5375172"/>
            <a:ext cx="220338" cy="2203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04354" y="5375172"/>
            <a:ext cx="220338" cy="22033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87249" y="5375172"/>
            <a:ext cx="220338" cy="2203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91240" y="5500943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Outside Window</a:t>
            </a:r>
          </a:p>
        </p:txBody>
      </p:sp>
      <p:cxnSp>
        <p:nvCxnSpPr>
          <p:cNvPr id="43" name="Elbow Connector 42"/>
          <p:cNvCxnSpPr>
            <a:stCxn id="18" idx="1"/>
          </p:cNvCxnSpPr>
          <p:nvPr/>
        </p:nvCxnSpPr>
        <p:spPr>
          <a:xfrm rot="10800000" flipV="1">
            <a:off x="4505675" y="3118300"/>
            <a:ext cx="460224" cy="1567999"/>
          </a:xfrm>
          <a:prstGeom prst="bentConnector2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9" idx="0"/>
          </p:cNvCxnSpPr>
          <p:nvPr/>
        </p:nvCxnSpPr>
        <p:spPr>
          <a:xfrm rot="10800000" flipV="1">
            <a:off x="1729649" y="4686300"/>
            <a:ext cx="2776026" cy="688872"/>
          </a:xfrm>
          <a:prstGeom prst="bentConnector2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</p:cNvCxnSpPr>
          <p:nvPr/>
        </p:nvCxnSpPr>
        <p:spPr>
          <a:xfrm>
            <a:off x="4047926" y="2738599"/>
            <a:ext cx="243209" cy="880826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30" idx="0"/>
          </p:cNvCxnSpPr>
          <p:nvPr/>
        </p:nvCxnSpPr>
        <p:spPr>
          <a:xfrm rot="5400000">
            <a:off x="2974956" y="4058993"/>
            <a:ext cx="1755747" cy="876611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16200000">
            <a:off x="3208515" y="4351538"/>
            <a:ext cx="510038" cy="346777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735235" y="6276135"/>
            <a:ext cx="1358578" cy="625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Window</a:t>
            </a:r>
          </a:p>
        </p:txBody>
      </p:sp>
      <p:cxnSp>
        <p:nvCxnSpPr>
          <p:cNvPr id="61" name="Elbow Connector 60"/>
          <p:cNvCxnSpPr>
            <a:stCxn id="19" idx="3"/>
          </p:cNvCxnSpPr>
          <p:nvPr/>
        </p:nvCxnSpPr>
        <p:spPr>
          <a:xfrm>
            <a:off x="8791889" y="3496070"/>
            <a:ext cx="164824" cy="2780065"/>
          </a:xfrm>
          <a:prstGeom prst="bentConnector2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307587" y="6276135"/>
            <a:ext cx="364912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 flipH="1">
            <a:off x="619977" y="4073897"/>
            <a:ext cx="3125757" cy="954107"/>
            <a:chOff x="1219200" y="4876799"/>
            <a:chExt cx="5181606" cy="1396951"/>
          </a:xfrm>
        </p:grpSpPr>
        <p:sp>
          <p:nvSpPr>
            <p:cNvPr id="68" name="Rectangular Callout 67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6034"/>
                <a:gd name="adj2" fmla="val 875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Pufferelni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kell a nyugtáig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72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 animBg="1"/>
      <p:bldP spid="30" grpId="0" animBg="1"/>
      <p:bldP spid="31" grpId="0" animBg="1"/>
      <p:bldP spid="39" grpId="0"/>
      <p:bldP spid="51" grpId="0" animBg="1"/>
      <p:bldP spid="5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H="1">
            <a:off x="3212332" y="227794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212332" y="2648541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212332" y="2968720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212332" y="364187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212332" y="431992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01804" y="489725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201804" y="550730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Csúszóablak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7268" y="1584097"/>
            <a:ext cx="0" cy="505785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849" y="1580411"/>
            <a:ext cx="12806" cy="50615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797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611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424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2375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0507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863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77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90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30357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57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71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084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8975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107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523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37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50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96357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5799" y="1708440"/>
            <a:ext cx="843960" cy="11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12332" y="1683422"/>
            <a:ext cx="2290108" cy="552330"/>
            <a:chOff x="2850395" y="3694550"/>
            <a:chExt cx="4810245" cy="55233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429636" y="1697804"/>
            <a:ext cx="1632542" cy="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220416" y="2004226"/>
            <a:ext cx="2290108" cy="552330"/>
            <a:chOff x="2850395" y="3694550"/>
            <a:chExt cx="4810245" cy="55233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12332" y="2325030"/>
            <a:ext cx="2290108" cy="552330"/>
            <a:chOff x="2850395" y="3694550"/>
            <a:chExt cx="4810245" cy="55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12332" y="2963363"/>
            <a:ext cx="2290108" cy="552330"/>
            <a:chOff x="2850395" y="3694550"/>
            <a:chExt cx="4810245" cy="55233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12332" y="3284167"/>
            <a:ext cx="1653969" cy="493918"/>
            <a:chOff x="2850395" y="3694550"/>
            <a:chExt cx="3474070" cy="49391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850395" y="3694550"/>
              <a:ext cx="3235569" cy="3715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12332" y="3647293"/>
            <a:ext cx="2290108" cy="552330"/>
            <a:chOff x="2850395" y="3694550"/>
            <a:chExt cx="4810245" cy="55233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12332" y="4284683"/>
            <a:ext cx="2290108" cy="552330"/>
            <a:chOff x="2850395" y="3694550"/>
            <a:chExt cx="4810245" cy="55233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70" name="Multiply 69"/>
          <p:cNvSpPr/>
          <p:nvPr/>
        </p:nvSpPr>
        <p:spPr>
          <a:xfrm rot="812648">
            <a:off x="4669750" y="350952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01804" y="4896994"/>
            <a:ext cx="2290108" cy="552330"/>
            <a:chOff x="2850395" y="3694550"/>
            <a:chExt cx="4810245" cy="55233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14709" y="5173159"/>
            <a:ext cx="2290108" cy="552330"/>
            <a:chOff x="2850395" y="3694550"/>
            <a:chExt cx="4810245" cy="552330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201423" y="5493963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27119" y="2899287"/>
            <a:ext cx="2224428" cy="340241"/>
            <a:chOff x="827119" y="2955849"/>
            <a:chExt cx="2224428" cy="340241"/>
          </a:xfrm>
        </p:grpSpPr>
        <p:sp>
          <p:nvSpPr>
            <p:cNvPr id="31" name="Rectangle 30"/>
            <p:cNvSpPr/>
            <p:nvPr/>
          </p:nvSpPr>
          <p:spPr>
            <a:xfrm>
              <a:off x="827119" y="2955849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741518" y="2967928"/>
              <a:ext cx="1310029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108439" y="3239528"/>
            <a:ext cx="1943108" cy="340241"/>
            <a:chOff x="1108439" y="3296090"/>
            <a:chExt cx="1943108" cy="340241"/>
          </a:xfrm>
        </p:grpSpPr>
        <p:sp>
          <p:nvSpPr>
            <p:cNvPr id="32" name="Rectangle 31"/>
            <p:cNvSpPr/>
            <p:nvPr/>
          </p:nvSpPr>
          <p:spPr>
            <a:xfrm>
              <a:off x="1108439" y="3296090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952399" y="3296090"/>
              <a:ext cx="1099148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1389759" y="3579769"/>
            <a:ext cx="1661788" cy="669852"/>
            <a:chOff x="1389759" y="3636331"/>
            <a:chExt cx="1661788" cy="669852"/>
          </a:xfrm>
        </p:grpSpPr>
        <p:sp>
          <p:nvSpPr>
            <p:cNvPr id="33" name="Rectangle 32"/>
            <p:cNvSpPr/>
            <p:nvPr/>
          </p:nvSpPr>
          <p:spPr>
            <a:xfrm>
              <a:off x="1389759" y="3636331"/>
              <a:ext cx="843960" cy="669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264283" y="3647230"/>
              <a:ext cx="7872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7720" y="4249621"/>
            <a:ext cx="1373159" cy="1828804"/>
            <a:chOff x="1677720" y="4306183"/>
            <a:chExt cx="1373159" cy="1828804"/>
          </a:xfrm>
        </p:grpSpPr>
        <p:sp>
          <p:nvSpPr>
            <p:cNvPr id="34" name="Rectangle 33"/>
            <p:cNvSpPr/>
            <p:nvPr/>
          </p:nvSpPr>
          <p:spPr>
            <a:xfrm>
              <a:off x="1677720" y="4306183"/>
              <a:ext cx="843960" cy="1828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05637" y="4306183"/>
              <a:ext cx="445242" cy="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>
            <a:off x="2606303" y="4871016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952399" y="6076040"/>
            <a:ext cx="1129788" cy="342626"/>
            <a:chOff x="1952399" y="6132602"/>
            <a:chExt cx="1129788" cy="342626"/>
          </a:xfrm>
        </p:grpSpPr>
        <p:sp>
          <p:nvSpPr>
            <p:cNvPr id="35" name="Rectangle 34"/>
            <p:cNvSpPr/>
            <p:nvPr/>
          </p:nvSpPr>
          <p:spPr>
            <a:xfrm>
              <a:off x="1952399" y="6134987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840573" y="6132602"/>
              <a:ext cx="24161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879799" y="1709887"/>
            <a:ext cx="843960" cy="504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627552" y="2203854"/>
            <a:ext cx="1376635" cy="352702"/>
            <a:chOff x="5627552" y="2260416"/>
            <a:chExt cx="1376635" cy="352702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5627552" y="2260416"/>
              <a:ext cx="24161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160227" y="2271049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664393" y="2540766"/>
            <a:ext cx="1622006" cy="358521"/>
            <a:chOff x="5664393" y="2597328"/>
            <a:chExt cx="1622006" cy="358521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664393" y="2597328"/>
              <a:ext cx="4452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6442439" y="2613780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27552" y="2883276"/>
            <a:ext cx="1940167" cy="696492"/>
            <a:chOff x="5627552" y="2939838"/>
            <a:chExt cx="1940167" cy="69649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627552" y="2939838"/>
              <a:ext cx="78726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723759" y="2951233"/>
              <a:ext cx="843960" cy="6850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63818" y="3560332"/>
            <a:ext cx="2195178" cy="1888991"/>
            <a:chOff x="5663818" y="3616894"/>
            <a:chExt cx="2195178" cy="1888991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663818" y="3616894"/>
              <a:ext cx="97155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7015036" y="3636330"/>
              <a:ext cx="843960" cy="186955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653760" y="5436244"/>
            <a:ext cx="2476599" cy="355149"/>
            <a:chOff x="5653760" y="5492806"/>
            <a:chExt cx="2476599" cy="355149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5653760" y="5492806"/>
              <a:ext cx="131002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286399" y="5505886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637902" y="5771219"/>
            <a:ext cx="2773777" cy="319713"/>
            <a:chOff x="5637902" y="5827781"/>
            <a:chExt cx="2773777" cy="31971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637902" y="5827781"/>
              <a:ext cx="16325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7567719" y="5847955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637902" y="419703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675123" y="6081963"/>
            <a:ext cx="3017876" cy="304016"/>
            <a:chOff x="5675123" y="6138525"/>
            <a:chExt cx="3017876" cy="304016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5675123" y="6138525"/>
              <a:ext cx="1793792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7849039" y="6143002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5637901" y="484482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616936" y="5444935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82750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33734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119" name="Group 118"/>
          <p:cNvGrpSpPr/>
          <p:nvPr/>
        </p:nvGrpSpPr>
        <p:grpSpPr>
          <a:xfrm flipH="1">
            <a:off x="103695" y="4138163"/>
            <a:ext cx="8898902" cy="1409080"/>
            <a:chOff x="1219200" y="4872043"/>
            <a:chExt cx="5181606" cy="1389751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7" y="4872043"/>
              <a:ext cx="5181599" cy="136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</a:t>
              </a:r>
              <a:r>
                <a:rPr kumimoji="0" lang="en-US" sz="28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TCP ACK </a:t>
              </a:r>
              <a:r>
                <a:rPr lang="hu-HU" sz="2800" u="sng" kern="0" dirty="0">
                  <a:solidFill>
                    <a:sysClr val="window" lastClr="FFFFFF"/>
                  </a:solidFill>
                </a:rPr>
                <a:t>ütemezett</a:t>
              </a:r>
              <a:endPara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Rövid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RTT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</a:t>
              </a:r>
              <a:r>
                <a:rPr lang="hu-HU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gyors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 ACK  </a:t>
              </a:r>
              <a:r>
                <a:rPr lang="hu-HU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az ablak gyorsan léptethető</a:t>
              </a:r>
              <a:endParaRPr lang="en-US" sz="2800" kern="0" dirty="0">
                <a:solidFill>
                  <a:sysClr val="window" lastClr="FFFFFF"/>
                </a:solidFill>
                <a:sym typeface="Wingdings" pitchFamily="2" charset="2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Hosszú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RTT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lassú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ACK 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az ablak csak lassan „csúszik”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1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Megfigyelések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Átvitel</a:t>
            </a:r>
            <a:r>
              <a:rPr lang="en-US" dirty="0"/>
              <a:t> </a:t>
            </a:r>
            <a:r>
              <a:rPr lang="hu-HU" dirty="0"/>
              <a:t>arányos </a:t>
            </a:r>
            <a:r>
              <a:rPr lang="en-US" dirty="0"/>
              <a:t>~ w/RTT</a:t>
            </a:r>
            <a:endParaRPr lang="hu-HU" dirty="0"/>
          </a:p>
          <a:p>
            <a:pPr lvl="1"/>
            <a:r>
              <a:rPr lang="hu-HU" dirty="0"/>
              <a:t>w: küldési ablakméret</a:t>
            </a:r>
          </a:p>
          <a:p>
            <a:pPr lvl="1"/>
            <a:r>
              <a:rPr lang="hu-HU" dirty="0"/>
              <a:t>RTT: körülfordulási idő</a:t>
            </a:r>
          </a:p>
          <a:p>
            <a:pPr lvl="1"/>
            <a:endParaRPr lang="en-US" dirty="0"/>
          </a:p>
          <a:p>
            <a:r>
              <a:rPr lang="hu-HU" dirty="0"/>
              <a:t>A küldőnek pufferelni kell a nem nyugtázott csomagokat a lehetséges újraküldések miatt</a:t>
            </a:r>
            <a:endParaRPr lang="en-US" dirty="0"/>
          </a:p>
          <a:p>
            <a:endParaRPr lang="en-US" dirty="0"/>
          </a:p>
          <a:p>
            <a:r>
              <a:rPr lang="hu-HU" dirty="0"/>
              <a:t>A fogadó elfogadhat nem sorrendben érkező csomagokat, de csak amíg az elfér a  pufferben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64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nyugtázhat a fogadó</a:t>
            </a:r>
            <a:r>
              <a:rPr lang="en-US" dirty="0"/>
              <a:t>?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>
                <a:solidFill>
                  <a:schemeClr val="accent1"/>
                </a:solidFill>
              </a:rPr>
              <a:t>Minden egyes csomagot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hu-HU" i="1" dirty="0">
                <a:solidFill>
                  <a:schemeClr val="accent1"/>
                </a:solidFill>
              </a:rPr>
              <a:t>kumulált nyugtát</a:t>
            </a:r>
            <a:r>
              <a:rPr lang="en-US" dirty="0"/>
              <a:t>, </a:t>
            </a:r>
            <a:r>
              <a:rPr lang="hu-HU" dirty="0"/>
              <a:t>ahol egy n sorszámú nyugta minden k&lt;n sorszámú csomagot nyugtáz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hu-HU" i="1" dirty="0" err="1">
                <a:solidFill>
                  <a:schemeClr val="accent1"/>
                </a:solidFill>
              </a:rPr>
              <a:t>egatív</a:t>
            </a:r>
            <a:r>
              <a:rPr lang="hu-HU" i="1" dirty="0">
                <a:solidFill>
                  <a:schemeClr val="accent1"/>
                </a:solidFill>
              </a:rPr>
              <a:t> nyugtát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(NACK), </a:t>
            </a:r>
            <a:r>
              <a:rPr lang="hu-HU" dirty="0"/>
              <a:t>megjelölve, hogy mely csomag nem érkezett meg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s</a:t>
            </a:r>
            <a:r>
              <a:rPr lang="hu-HU" i="1" dirty="0">
                <a:solidFill>
                  <a:schemeClr val="accent1"/>
                </a:solidFill>
              </a:rPr>
              <a:t>z</a:t>
            </a:r>
            <a:r>
              <a:rPr lang="en-US" i="1" dirty="0" err="1">
                <a:solidFill>
                  <a:schemeClr val="accent1"/>
                </a:solidFill>
              </a:rPr>
              <a:t>ele</a:t>
            </a:r>
            <a:r>
              <a:rPr lang="hu-HU" i="1" dirty="0">
                <a:solidFill>
                  <a:schemeClr val="accent1"/>
                </a:solidFill>
              </a:rPr>
              <a:t>k</a:t>
            </a:r>
            <a:r>
              <a:rPr lang="en-US" i="1" dirty="0">
                <a:solidFill>
                  <a:schemeClr val="accent1"/>
                </a:solidFill>
              </a:rPr>
              <a:t>t</a:t>
            </a:r>
            <a:r>
              <a:rPr lang="hu-HU" i="1" dirty="0">
                <a:solidFill>
                  <a:schemeClr val="accent1"/>
                </a:solidFill>
              </a:rPr>
              <a:t>í</a:t>
            </a:r>
            <a:r>
              <a:rPr lang="en-US" i="1" dirty="0">
                <a:solidFill>
                  <a:schemeClr val="accent1"/>
                </a:solidFill>
              </a:rPr>
              <a:t>v </a:t>
            </a:r>
            <a:r>
              <a:rPr lang="hu-HU" i="1" dirty="0">
                <a:solidFill>
                  <a:schemeClr val="accent1"/>
                </a:solidFill>
              </a:rPr>
              <a:t>nyugtát </a:t>
            </a:r>
            <a:r>
              <a:rPr lang="en-US" dirty="0"/>
              <a:t>(SACK), </a:t>
            </a:r>
            <a:r>
              <a:rPr lang="hu-HU" dirty="0"/>
              <a:t>jelezve, hogy mely csomagok érkeztek meg, akár nem megfelelő sorrendben</a:t>
            </a:r>
            <a:endParaRPr lang="en-US" dirty="0"/>
          </a:p>
          <a:p>
            <a:pPr marL="834390" lvl="1" indent="-514350"/>
            <a:r>
              <a:rPr lang="en-US" dirty="0"/>
              <a:t>SACK </a:t>
            </a:r>
            <a:r>
              <a:rPr lang="hu-HU" dirty="0"/>
              <a:t>egy</a:t>
            </a:r>
            <a:r>
              <a:rPr lang="en-US" dirty="0"/>
              <a:t> TCP </a:t>
            </a:r>
            <a:r>
              <a:rPr lang="hu-HU" dirty="0"/>
              <a:t>kiterjesztés</a:t>
            </a:r>
          </a:p>
          <a:p>
            <a:pPr marL="1108710" lvl="2" indent="-514350"/>
            <a:r>
              <a:rPr lang="hu-HU" dirty="0"/>
              <a:t>SACK TCP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2176430"/>
            <a:ext cx="8839200" cy="98884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2723" y="4080197"/>
            <a:ext cx="8886366" cy="238987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 számok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Minden</a:t>
            </a:r>
            <a:r>
              <a:rPr lang="en-US" dirty="0"/>
              <a:t> AS</a:t>
            </a:r>
            <a:r>
              <a:rPr lang="hu-HU" dirty="0" err="1"/>
              <a:t>-t</a:t>
            </a:r>
            <a:r>
              <a:rPr lang="en-US" dirty="0"/>
              <a:t> </a:t>
            </a:r>
            <a:r>
              <a:rPr lang="hu-HU" dirty="0"/>
              <a:t>egy AS szám (ASN) azonosít</a:t>
            </a:r>
            <a:endParaRPr lang="en-US" dirty="0"/>
          </a:p>
          <a:p>
            <a:pPr lvl="1"/>
            <a:r>
              <a:rPr lang="en-US" dirty="0"/>
              <a:t>16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érték</a:t>
            </a:r>
            <a:r>
              <a:rPr lang="en-US" dirty="0"/>
              <a:t> (</a:t>
            </a:r>
            <a:r>
              <a:rPr lang="hu-HU" dirty="0"/>
              <a:t>a legújabb protokollok már</a:t>
            </a:r>
            <a:r>
              <a:rPr lang="en-US" dirty="0"/>
              <a:t> 32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azonosítókat is támogatnak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64512 – 65535 </a:t>
            </a:r>
            <a:r>
              <a:rPr lang="hu-HU" dirty="0"/>
              <a:t>más célra foglalt</a:t>
            </a:r>
            <a:endParaRPr lang="en-US" dirty="0"/>
          </a:p>
          <a:p>
            <a:r>
              <a:rPr lang="hu-HU" dirty="0"/>
              <a:t>Jelenleg kb. </a:t>
            </a:r>
            <a:r>
              <a:rPr lang="en-US" dirty="0"/>
              <a:t>40000 AS</a:t>
            </a:r>
            <a:r>
              <a:rPr lang="hu-HU" dirty="0"/>
              <a:t> szám létezik</a:t>
            </a:r>
            <a:endParaRPr lang="en-US" dirty="0"/>
          </a:p>
          <a:p>
            <a:pPr lvl="1"/>
            <a:r>
              <a:rPr lang="en-US" dirty="0"/>
              <a:t>AT&amp;T: 5074, 6341, 7018, …</a:t>
            </a:r>
          </a:p>
          <a:p>
            <a:pPr lvl="1"/>
            <a:r>
              <a:rPr lang="en-US" dirty="0"/>
              <a:t>Sprint: 1239, 1240, 6211, 6242, …</a:t>
            </a:r>
          </a:p>
          <a:p>
            <a:pPr lvl="1"/>
            <a:r>
              <a:rPr lang="hu-HU" dirty="0"/>
              <a:t>ELTE</a:t>
            </a:r>
            <a:r>
              <a:rPr lang="en-US" dirty="0"/>
              <a:t>: </a:t>
            </a:r>
            <a:r>
              <a:rPr lang="hu-HU" dirty="0"/>
              <a:t>2012</a:t>
            </a:r>
            <a:endParaRPr lang="en-US" dirty="0"/>
          </a:p>
          <a:p>
            <a:pPr lvl="1"/>
            <a:r>
              <a:rPr lang="en-US" dirty="0"/>
              <a:t>Google 15169, 36561 (formerly YT), + others</a:t>
            </a:r>
          </a:p>
          <a:p>
            <a:pPr lvl="1"/>
            <a:r>
              <a:rPr lang="en-US" dirty="0"/>
              <a:t>Facebook 32934</a:t>
            </a:r>
          </a:p>
          <a:p>
            <a:pPr lvl="1"/>
            <a:r>
              <a:rPr lang="hu-HU" dirty="0" err="1"/>
              <a:t>Észak-amerkiai</a:t>
            </a:r>
            <a:r>
              <a:rPr lang="hu-HU" dirty="0"/>
              <a:t> </a:t>
            </a:r>
            <a:r>
              <a:rPr lang="hu-HU" dirty="0" err="1"/>
              <a:t>AS-ek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hlinkClick r:id="rId2"/>
              </a:rPr>
              <a:t>ftp://ftp.arin.net/info/asn.txt</a:t>
            </a:r>
            <a:endParaRPr lang="en-US" dirty="0"/>
          </a:p>
          <a:p>
            <a:pPr lvl="1"/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02813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globális összeköttetéshez szükséges!!!</a:t>
            </a:r>
            <a:endParaRPr lang="en-US" dirty="0"/>
          </a:p>
          <a:p>
            <a:pPr lvl="1"/>
            <a:r>
              <a:rPr lang="hu-HU" dirty="0"/>
              <a:t>Azaz minden </a:t>
            </a:r>
            <a:r>
              <a:rPr lang="hu-HU" dirty="0" err="1"/>
              <a:t>AS-nek</a:t>
            </a:r>
            <a:r>
              <a:rPr lang="hu-HU" dirty="0"/>
              <a:t> </a:t>
            </a:r>
            <a:r>
              <a:rPr lang="hu-HU" b="1" u="sng" dirty="0"/>
              <a:t>ugyanazt</a:t>
            </a:r>
            <a:r>
              <a:rPr lang="hu-HU" dirty="0"/>
              <a:t> a protokollt kell használnia</a:t>
            </a:r>
            <a:endParaRPr lang="en-US" dirty="0"/>
          </a:p>
          <a:p>
            <a:pPr lvl="1"/>
            <a:r>
              <a:rPr lang="hu-HU" dirty="0"/>
              <a:t>Szemben az </a:t>
            </a:r>
            <a:r>
              <a:rPr lang="hu-HU" dirty="0" err="1"/>
              <a:t>intra-domain</a:t>
            </a:r>
            <a:r>
              <a:rPr lang="hu-HU" dirty="0"/>
              <a:t> </a:t>
            </a:r>
            <a:r>
              <a:rPr lang="hu-HU" dirty="0" err="1"/>
              <a:t>routing-gal</a:t>
            </a:r>
            <a:endParaRPr lang="en-US" dirty="0"/>
          </a:p>
          <a:p>
            <a:r>
              <a:rPr lang="hu-HU" dirty="0"/>
              <a:t>Milyen követelmények vannak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Skálázódás</a:t>
            </a:r>
            <a:endParaRPr lang="en-US" dirty="0"/>
          </a:p>
          <a:p>
            <a:pPr lvl="1"/>
            <a:r>
              <a:rPr lang="hu-HU" dirty="0"/>
              <a:t>Rugalmas útvonal választás</a:t>
            </a:r>
            <a:endParaRPr lang="en-US" dirty="0"/>
          </a:p>
          <a:p>
            <a:pPr lvl="2"/>
            <a:r>
              <a:rPr lang="hu-HU" dirty="0"/>
              <a:t>Költség</a:t>
            </a:r>
            <a:endParaRPr lang="en-US" dirty="0"/>
          </a:p>
          <a:p>
            <a:pPr lvl="2"/>
            <a:r>
              <a:rPr lang="hu-HU" dirty="0"/>
              <a:t>Forgalom irányítás egy hiba kikerülésére</a:t>
            </a:r>
            <a:endParaRPr lang="en-US" dirty="0"/>
          </a:p>
          <a:p>
            <a:r>
              <a:rPr lang="hu-HU" dirty="0"/>
              <a:t>Milyen protokollt válasszunk?</a:t>
            </a:r>
          </a:p>
          <a:p>
            <a:pPr lvl="1"/>
            <a:r>
              <a:rPr lang="en-US" dirty="0"/>
              <a:t>link state </a:t>
            </a:r>
            <a:r>
              <a:rPr lang="hu-HU" dirty="0"/>
              <a:t> vagy</a:t>
            </a:r>
            <a:r>
              <a:rPr lang="en-US" dirty="0"/>
              <a:t> distance vector?</a:t>
            </a:r>
          </a:p>
          <a:p>
            <a:pPr lvl="1"/>
            <a:r>
              <a:rPr lang="hu-HU" dirty="0"/>
              <a:t>Válasz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BGP </a:t>
            </a:r>
            <a:r>
              <a:rPr lang="hu-HU" dirty="0"/>
              <a:t>egy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path vector </a:t>
            </a:r>
            <a:r>
              <a:rPr lang="hu-HU" dirty="0">
                <a:solidFill>
                  <a:schemeClr val="accent1"/>
                </a:solidFill>
              </a:rPr>
              <a:t>(útvonal vektor) </a:t>
            </a:r>
            <a:r>
              <a:rPr lang="en-US" dirty="0"/>
              <a:t>proto</a:t>
            </a:r>
            <a:r>
              <a:rPr lang="hu-HU" dirty="0" err="1"/>
              <a:t>koll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9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200" b="1" cap="small" dirty="0"/>
              <a:t>Általános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 err="1"/>
              <a:t>AS-ek</a:t>
            </a:r>
            <a:r>
              <a:rPr lang="hu-HU" sz="2200" dirty="0"/>
              <a:t> közötti </a:t>
            </a:r>
            <a:r>
              <a:rPr lang="hu-HU" sz="2200" i="1" dirty="0"/>
              <a:t>(</a:t>
            </a:r>
            <a:r>
              <a:rPr lang="hu-HU" sz="2200" i="1" dirty="0" err="1"/>
              <a:t>exterior</a:t>
            </a:r>
            <a:r>
              <a:rPr lang="hu-HU" sz="2200" i="1" dirty="0"/>
              <a:t> </a:t>
            </a:r>
            <a:r>
              <a:rPr lang="hu-HU" sz="2200" i="1" dirty="0" err="1"/>
              <a:t>gateway</a:t>
            </a:r>
            <a:r>
              <a:rPr lang="hu-HU" sz="2200" i="1" dirty="0"/>
              <a:t> </a:t>
            </a:r>
            <a:r>
              <a:rPr lang="hu-HU" sz="2200" i="1" dirty="0" err="1"/>
              <a:t>protocol</a:t>
            </a:r>
            <a:r>
              <a:rPr lang="hu-HU" sz="2200" i="1" dirty="0"/>
              <a:t>)</a:t>
            </a:r>
            <a:r>
              <a:rPr lang="hu-HU" sz="2200" dirty="0"/>
              <a:t>. 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/>
              <a:t>Eltérő célok vannak forgalomirányítási szempontból, mint az </a:t>
            </a:r>
            <a:r>
              <a:rPr lang="hu-HU" sz="2200" dirty="0" err="1"/>
              <a:t>AS-eken</a:t>
            </a:r>
            <a:r>
              <a:rPr lang="hu-HU" sz="2200" dirty="0"/>
              <a:t> belüli protokollnál.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/>
              <a:t>Politikai szempontok szerepet játszathatnak a forgalomirányítási döntésben.</a:t>
            </a:r>
          </a:p>
          <a:p>
            <a:pPr marL="0" lvl="1" indent="0">
              <a:spcBef>
                <a:spcPts val="0"/>
              </a:spcBef>
              <a:spcAft>
                <a:spcPts val="200"/>
              </a:spcAft>
              <a:buSzPct val="100000"/>
              <a:buNone/>
            </a:pPr>
            <a:r>
              <a:rPr lang="hu-HU" sz="2200" b="1" cap="small" dirty="0"/>
              <a:t>Néhány példa forgalomirányítási korlátozásra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Ne legyen átmenő forgalom bizonyos </a:t>
            </a:r>
            <a:r>
              <a:rPr lang="hu-HU" sz="2200" dirty="0" err="1"/>
              <a:t>AS-eken</a:t>
            </a:r>
            <a:r>
              <a:rPr lang="hu-HU" sz="2200" dirty="0"/>
              <a:t> keresztül.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Csak akkor haladjunk át Albánián, ha nincs más út a célhoz.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Az IBM-nél kezdődő illetve végződő forgalom ne menjen át a </a:t>
            </a:r>
            <a:r>
              <a:rPr lang="hu-HU" sz="2200" dirty="0" err="1"/>
              <a:t>Microsoft-on</a:t>
            </a:r>
            <a:r>
              <a:rPr lang="hu-HU" sz="2200" dirty="0"/>
              <a:t>.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politikai jellegű szabályokat kézzel konfigurálják a </a:t>
            </a:r>
            <a:r>
              <a:rPr lang="hu-HU" sz="2200" dirty="0" err="1"/>
              <a:t>BGP-routeren</a:t>
            </a:r>
            <a:r>
              <a:rPr lang="hu-HU" sz="2200" dirty="0"/>
              <a:t>. 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BGP router szempontjából a világ </a:t>
            </a:r>
            <a:r>
              <a:rPr lang="hu-HU" sz="2200" dirty="0" err="1"/>
              <a:t>AS-ekből</a:t>
            </a:r>
            <a:r>
              <a:rPr lang="hu-HU" sz="2200" dirty="0"/>
              <a:t> és a közöttük átmenő vonalakból áll.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cap="small" dirty="0"/>
              <a:t>Definíció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Két AS összekötött, ha van köztük a </a:t>
            </a:r>
            <a:r>
              <a:rPr lang="hu-HU" sz="2200" dirty="0" err="1"/>
              <a:t>BGP-router-eiket</a:t>
            </a:r>
            <a:r>
              <a:rPr lang="hu-HU" sz="2200" dirty="0"/>
              <a:t> összekötő él.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b="1" cap="small" dirty="0"/>
              <a:t>Hálózatok csoportosítása az átmenő forgalom szempontjából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Csonka hálózatok</a:t>
            </a:r>
            <a:r>
              <a:rPr lang="hu-HU" sz="2200" dirty="0"/>
              <a:t>, amelyeknek csak egyetlen összeköttetésük van a BGP gráffal. 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Többszörösen bekötött hálózatok</a:t>
            </a:r>
            <a:r>
              <a:rPr lang="hu-HU" sz="2200" dirty="0"/>
              <a:t>, amelyeket használhatna az átmenő forgalom, de ezek ezt megtagadják. 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Tranzit hálózatok</a:t>
            </a:r>
            <a:r>
              <a:rPr lang="hu-HU" sz="2200" dirty="0"/>
              <a:t>, amelyek némi megkötéssel, illetve általában fizetség ellenében, készek kezelni harmadik fél csomagjait.</a:t>
            </a:r>
          </a:p>
          <a:p>
            <a:pPr marL="0" indent="0">
              <a:buNone/>
            </a:pPr>
            <a:r>
              <a:rPr lang="hu-HU" sz="2200" b="1" cap="small" dirty="0"/>
              <a:t>Jellemzők</a:t>
            </a:r>
          </a:p>
          <a:p>
            <a:pPr>
              <a:spcBef>
                <a:spcPts val="200"/>
              </a:spcBef>
            </a:pPr>
            <a:r>
              <a:rPr lang="hu-HU" sz="2200" dirty="0"/>
              <a:t>A BGP </a:t>
            </a:r>
            <a:r>
              <a:rPr lang="hu-HU" sz="2200" dirty="0" err="1"/>
              <a:t>router-ek</a:t>
            </a:r>
            <a:r>
              <a:rPr lang="hu-HU" sz="2200" dirty="0"/>
              <a:t> páronként </a:t>
            </a:r>
            <a:r>
              <a:rPr lang="hu-HU" sz="2200" dirty="0" err="1"/>
              <a:t>TCP-összeköttetést</a:t>
            </a:r>
            <a:r>
              <a:rPr lang="hu-HU" sz="2200" dirty="0"/>
              <a:t> létrehozva kommunikálnak egymással.</a:t>
            </a:r>
          </a:p>
          <a:p>
            <a:pPr>
              <a:spcBef>
                <a:spcPts val="200"/>
              </a:spcBef>
            </a:pPr>
            <a:r>
              <a:rPr lang="hu-HU" sz="2200" dirty="0"/>
              <a:t>A BGP alapvetően távolságvektor protokoll, viszont a router nyomon követi a használt útvonalat, és az útvonalat mondja meg a szomszédjainak.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75356</TotalTime>
  <Words>3421</Words>
  <Application>Microsoft Office PowerPoint</Application>
  <PresentationFormat>Diavetítés a képernyőre (4:3 oldalarány)</PresentationFormat>
  <Paragraphs>782</Paragraphs>
  <Slides>60</Slides>
  <Notes>20</Notes>
  <HiddenSlides>1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60</vt:i4>
      </vt:variant>
    </vt:vector>
  </HeadingPairs>
  <TitlesOfParts>
    <vt:vector size="69" baseType="lpstr">
      <vt:lpstr>Aharoni</vt:lpstr>
      <vt:lpstr>Arial</vt:lpstr>
      <vt:lpstr>Calibri</vt:lpstr>
      <vt:lpstr>Times New Roman</vt:lpstr>
      <vt:lpstr>Tw Cen MT</vt:lpstr>
      <vt:lpstr>Wingdings</vt:lpstr>
      <vt:lpstr>Wingdings 2</vt:lpstr>
      <vt:lpstr>Median</vt:lpstr>
      <vt:lpstr>Photo Editor Photo</vt:lpstr>
      <vt:lpstr>Telekommunikációs Hálózatok</vt:lpstr>
      <vt:lpstr>PowerPoint-bemutató</vt:lpstr>
      <vt:lpstr>Újra: Internet forgalom irányítás</vt:lpstr>
      <vt:lpstr>AS példa</vt:lpstr>
      <vt:lpstr>Miért van szükség AS-ekre?</vt:lpstr>
      <vt:lpstr>AS számok</vt:lpstr>
      <vt:lpstr>Inter-Domain Routing</vt:lpstr>
      <vt:lpstr>Border Gateway Protocol</vt:lpstr>
      <vt:lpstr>Border Gateway Protocol</vt:lpstr>
      <vt:lpstr>BGP egyszerűsített működése</vt:lpstr>
      <vt:lpstr>Border Gateway Protocol</vt:lpstr>
      <vt:lpstr>BGP kapcsolatok</vt:lpstr>
      <vt:lpstr>Tier-1 ISP Peering</vt:lpstr>
      <vt:lpstr>Tier-1 ISP Peering</vt:lpstr>
      <vt:lpstr>PowerPoint-bemutató</vt:lpstr>
      <vt:lpstr>Útvonalvektor protokoll  Path Vector Protocol</vt:lpstr>
      <vt:lpstr>Útvonalvektor protokoll  Path Vector Protocol</vt:lpstr>
      <vt:lpstr>Rugalmas forgalomirányítás</vt:lpstr>
      <vt:lpstr>Shortest AS Path != Shortest Path</vt:lpstr>
      <vt:lpstr>Hot Potato Routing</vt:lpstr>
      <vt:lpstr>Importing Routes</vt:lpstr>
      <vt:lpstr>Exporting Routes</vt:lpstr>
      <vt:lpstr>BGP</vt:lpstr>
      <vt:lpstr>IGB – iBGP – eBGP</vt:lpstr>
      <vt:lpstr>Forrás: wikipedia</vt:lpstr>
      <vt:lpstr>Forrás: APNIC blog https://blog.apnic.net/2022/01/06/bgp-in-2021-the-bgp-table/</vt:lpstr>
      <vt:lpstr>PowerPoint-bemutató</vt:lpstr>
      <vt:lpstr>Internet Control Message Protocol</vt:lpstr>
      <vt:lpstr>Internet Control Message Protocol</vt:lpstr>
      <vt:lpstr>Internet Control Message Protocol</vt:lpstr>
      <vt:lpstr>Address Resolution Protocol</vt:lpstr>
      <vt:lpstr>Address Resolution Protocol</vt:lpstr>
      <vt:lpstr>DHCP: DYNAMIC HOST CONFIGURATION PROTOCOL</vt:lpstr>
      <vt:lpstr>DHCP</vt:lpstr>
      <vt:lpstr>DHCP lehetőségei</vt:lpstr>
      <vt:lpstr>DHCP – Címek bérlése</vt:lpstr>
      <vt:lpstr>VPN: Virtuális magánhálózatok alapok</vt:lpstr>
      <vt:lpstr>Virtuális magánhálózatok alapok</vt:lpstr>
      <vt:lpstr>Virtuális magánhálózatok alapok</vt:lpstr>
      <vt:lpstr>Szállítói réteg</vt:lpstr>
      <vt:lpstr>Kivonat</vt:lpstr>
      <vt:lpstr>Multiplexálás</vt:lpstr>
      <vt:lpstr>Forgalom demultiplexálása</vt:lpstr>
      <vt:lpstr>Réteg modellek, újragondolva</vt:lpstr>
      <vt:lpstr>User Datagram Protocol (UDP)</vt:lpstr>
      <vt:lpstr>UDP felhasználások</vt:lpstr>
      <vt:lpstr>Szállítói réteg</vt:lpstr>
      <vt:lpstr>Transmission Control Protocol</vt:lpstr>
      <vt:lpstr>Kapcsolat felépítés</vt:lpstr>
      <vt:lpstr>Three Way Handshake Három-utas kézfogás</vt:lpstr>
      <vt:lpstr>Kapcsolat felépítés problémája</vt:lpstr>
      <vt:lpstr>Kapcsolat lezárása</vt:lpstr>
      <vt:lpstr>Sorszámok tere</vt:lpstr>
      <vt:lpstr>Kétirányú kapcsolat</vt:lpstr>
      <vt:lpstr>Folyam vezérlés</vt:lpstr>
      <vt:lpstr>Folyam vezérlés - csúszóablak</vt:lpstr>
      <vt:lpstr>Csúszóablak példa</vt:lpstr>
      <vt:lpstr>Megfigyelések</vt:lpstr>
      <vt:lpstr>Mit nyugtázhat a fogadó?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992</cp:revision>
  <cp:lastPrinted>2012-08-22T04:00:45Z</cp:lastPrinted>
  <dcterms:created xsi:type="dcterms:W3CDTF">2012-01-03T02:22:46Z</dcterms:created>
  <dcterms:modified xsi:type="dcterms:W3CDTF">2023-05-04T13:30:51Z</dcterms:modified>
</cp:coreProperties>
</file>