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4"/>
  </p:notesMasterIdLst>
  <p:handoutMasterIdLst>
    <p:handoutMasterId r:id="rId65"/>
  </p:handoutMasterIdLst>
  <p:sldIdLst>
    <p:sldId id="388" r:id="rId2"/>
    <p:sldId id="609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8" r:id="rId23"/>
    <p:sldId id="645" r:id="rId24"/>
    <p:sldId id="639" r:id="rId25"/>
    <p:sldId id="649" r:id="rId26"/>
    <p:sldId id="650" r:id="rId27"/>
    <p:sldId id="642" r:id="rId28"/>
    <p:sldId id="643" r:id="rId29"/>
    <p:sldId id="651" r:id="rId30"/>
    <p:sldId id="652" r:id="rId31"/>
    <p:sldId id="653" r:id="rId32"/>
    <p:sldId id="672" r:id="rId33"/>
    <p:sldId id="673" r:id="rId34"/>
    <p:sldId id="674" r:id="rId35"/>
    <p:sldId id="675" r:id="rId36"/>
    <p:sldId id="676" r:id="rId37"/>
    <p:sldId id="677" r:id="rId38"/>
    <p:sldId id="678" r:id="rId39"/>
    <p:sldId id="679" r:id="rId40"/>
    <p:sldId id="680" r:id="rId41"/>
    <p:sldId id="712" r:id="rId42"/>
    <p:sldId id="713" r:id="rId43"/>
    <p:sldId id="683" r:id="rId44"/>
    <p:sldId id="684" r:id="rId45"/>
    <p:sldId id="685" r:id="rId46"/>
    <p:sldId id="686" r:id="rId47"/>
    <p:sldId id="687" r:id="rId48"/>
    <p:sldId id="688" r:id="rId49"/>
    <p:sldId id="664" r:id="rId50"/>
    <p:sldId id="665" r:id="rId51"/>
    <p:sldId id="666" r:id="rId52"/>
    <p:sldId id="689" r:id="rId53"/>
    <p:sldId id="690" r:id="rId54"/>
    <p:sldId id="691" r:id="rId55"/>
    <p:sldId id="692" r:id="rId56"/>
    <p:sldId id="693" r:id="rId57"/>
    <p:sldId id="694" r:id="rId58"/>
    <p:sldId id="714" r:id="rId59"/>
    <p:sldId id="715" r:id="rId60"/>
    <p:sldId id="681" r:id="rId61"/>
    <p:sldId id="682" r:id="rId62"/>
    <p:sldId id="716" r:id="rId6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09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45"/>
            <p14:sldId id="639"/>
            <p14:sldId id="649"/>
            <p14:sldId id="650"/>
            <p14:sldId id="642"/>
            <p14:sldId id="643"/>
            <p14:sldId id="651"/>
            <p14:sldId id="652"/>
            <p14:sldId id="653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712"/>
            <p14:sldId id="713"/>
            <p14:sldId id="683"/>
            <p14:sldId id="684"/>
            <p14:sldId id="685"/>
            <p14:sldId id="686"/>
            <p14:sldId id="687"/>
            <p14:sldId id="688"/>
            <p14:sldId id="664"/>
            <p14:sldId id="665"/>
            <p14:sldId id="666"/>
            <p14:sldId id="689"/>
            <p14:sldId id="690"/>
            <p14:sldId id="691"/>
            <p14:sldId id="692"/>
            <p14:sldId id="693"/>
            <p14:sldId id="694"/>
            <p14:sldId id="714"/>
            <p14:sldId id="715"/>
            <p14:sldId id="681"/>
            <p14:sldId id="682"/>
            <p14:sldId id="7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49257" autoAdjust="0"/>
  </p:normalViewPr>
  <p:slideViewPr>
    <p:cSldViewPr snapToGrid="0">
      <p:cViewPr varScale="1">
        <p:scale>
          <a:sx n="32" d="100"/>
          <a:sy n="32" d="100"/>
        </p:scale>
        <p:origin x="214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10 EA vége!!!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9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32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Got to here.</a:t>
            </a:r>
          </a:p>
        </p:txBody>
      </p:sp>
    </p:spTree>
    <p:extLst>
      <p:ext uri="{BB962C8B-B14F-4D97-AF65-F5344CB8AC3E}">
        <p14:creationId xmlns:p14="http://schemas.microsoft.com/office/powerpoint/2010/main" val="2776977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33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34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6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35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9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37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4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42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8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43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3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44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2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50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4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53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1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</a:t>
            </a:r>
            <a:r>
              <a:rPr lang="en-US" dirty="0"/>
              <a:t> +</a:t>
            </a:r>
            <a:r>
              <a:rPr lang="en-US" baseline="0" dirty="0"/>
              <a:t> 1 </a:t>
            </a:r>
            <a:r>
              <a:rPr lang="en-US" baseline="0" dirty="0">
                <a:sym typeface="Wingdings"/>
              </a:rPr>
              <a:t> next expected data byte</a:t>
            </a:r>
            <a:endParaRPr lang="en-US" dirty="0"/>
          </a:p>
          <a:p>
            <a:r>
              <a:rPr lang="en-US" dirty="0"/>
              <a:t>211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2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Spoofing +</a:t>
            </a:r>
            <a:r>
              <a:rPr lang="en-US" baseline="0" dirty="0"/>
              <a:t> sequence prediction to hijack connections</a:t>
            </a:r>
          </a:p>
          <a:p>
            <a:r>
              <a:rPr lang="en-US" baseline="0" dirty="0"/>
              <a:t>SYN cookie: special sequence number sent in SYNACK so that when ACK comes back SYN cookie value can be reconstructed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side acts and sender and receiver</a:t>
            </a:r>
          </a:p>
          <a:p>
            <a:r>
              <a:rPr lang="en-US" dirty="0"/>
              <a:t>Every message contains sequence number, even if payload</a:t>
            </a:r>
            <a:r>
              <a:rPr lang="en-US" baseline="0" dirty="0"/>
              <a:t> length is zero</a:t>
            </a:r>
            <a:endParaRPr lang="en-US" dirty="0"/>
          </a:p>
          <a:p>
            <a:r>
              <a:rPr lang="en-US" dirty="0"/>
              <a:t>Every</a:t>
            </a:r>
            <a:r>
              <a:rPr lang="en-US" baseline="0" dirty="0"/>
              <a:t> message contains acknowledgements, even if no data was received</a:t>
            </a:r>
          </a:p>
          <a:p>
            <a:r>
              <a:rPr lang="en-US" baseline="0" dirty="0"/>
              <a:t>Every message advertises the window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0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F3907-DF2B-4478-9298-38235A8C7083}" type="slidenum">
              <a:rPr lang="en-US"/>
              <a:pPr/>
              <a:t>14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ITT!!! </a:t>
            </a:r>
            <a:r>
              <a:rPr lang="en-US" dirty="0"/>
              <a:t>Why is Cum. </a:t>
            </a:r>
            <a:r>
              <a:rPr lang="en-US" dirty="0" err="1"/>
              <a:t>Ack</a:t>
            </a:r>
            <a:r>
              <a:rPr lang="en-US" dirty="0"/>
              <a:t> a bad idea -&gt; packets 0-10,000 ;; 0-999 are lost but 1000-10000 received. </a:t>
            </a:r>
            <a:r>
              <a:rPr lang="en-US" dirty="0" err="1"/>
              <a:t>Cumack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0. Server will hold 9K</a:t>
            </a:r>
            <a:r>
              <a:rPr lang="en-US" baseline="0" dirty="0"/>
              <a:t> bytes in buffer even though received successfully and may even retransmit them.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5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Innen kezdjük </a:t>
            </a:r>
            <a:r>
              <a:rPr lang="hu-HU" dirty="0" err="1"/>
              <a:t>jövőhéten</a:t>
            </a:r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9FF041-F901-4E36-9D06-F723959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70" y="1526959"/>
            <a:ext cx="8402716" cy="46500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1EFD8C-6BBA-4C2C-AD9A-6DBDE482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9570" y="6356351"/>
            <a:ext cx="2346481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2023. 05. 11.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8CFC0E-DCAD-4B46-BD6B-53F95F66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4C0560-83AF-411C-955C-A92E8FE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284335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0000"/>
                </a:solidFill>
              </a:defRPr>
            </a:lvl1pPr>
          </a:lstStyle>
          <a:p>
            <a:fld id="{228E8589-41CB-4D86-9AD4-D0202C964D3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5F1284-79AD-425D-998C-78A9D759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72" y="136526"/>
            <a:ext cx="7031114" cy="9465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77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11.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Szállítói 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Hány csomagot tud a küldő átvinni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Túl sok csomag túlterhelheti a fogadót</a:t>
            </a:r>
            <a:endParaRPr lang="en-US" dirty="0"/>
          </a:p>
          <a:p>
            <a:pPr lvl="1"/>
            <a:r>
              <a:rPr lang="hu-HU" dirty="0"/>
              <a:t>A fogadó oldali puffer-méret változhat a kapcsolat során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</a:t>
            </a:r>
            <a:r>
              <a:rPr lang="hu-HU" dirty="0"/>
              <a:t> </a:t>
            </a:r>
            <a:r>
              <a:rPr lang="hu-HU" dirty="0" err="1"/>
              <a:t>csúszóablak</a:t>
            </a:r>
            <a:endParaRPr lang="en-US" dirty="0"/>
          </a:p>
          <a:p>
            <a:pPr lvl="1"/>
            <a:r>
              <a:rPr lang="hu-HU" dirty="0"/>
              <a:t>A fogadó elküldi a küldőnek a pufferének méretét</a:t>
            </a:r>
            <a:endParaRPr lang="en-US" dirty="0"/>
          </a:p>
          <a:p>
            <a:pPr lvl="1"/>
            <a:r>
              <a:rPr lang="hu-HU" dirty="0"/>
              <a:t>Ezt nevezzük meghirdetett ablaknak: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advertised window</a:t>
            </a:r>
          </a:p>
          <a:p>
            <a:pPr lvl="1"/>
            <a:r>
              <a:rPr lang="hu-HU" dirty="0"/>
              <a:t>Egy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hu-HU" dirty="0"/>
              <a:t> ablakmérethez, a küldő n bájtot küldhet el ACK fogadása nélkül</a:t>
            </a:r>
            <a:endParaRPr lang="en-US" dirty="0"/>
          </a:p>
          <a:p>
            <a:pPr lvl="1"/>
            <a:r>
              <a:rPr lang="hu-HU" dirty="0"/>
              <a:t>Minden egyes</a:t>
            </a:r>
            <a:r>
              <a:rPr lang="en-US" dirty="0"/>
              <a:t> ACK</a:t>
            </a:r>
            <a:r>
              <a:rPr lang="hu-HU" dirty="0"/>
              <a:t>  után</a:t>
            </a:r>
            <a:r>
              <a:rPr lang="en-US" dirty="0"/>
              <a:t>, </a:t>
            </a:r>
            <a:r>
              <a:rPr lang="hu-HU" dirty="0"/>
              <a:t>léptetjük a </a:t>
            </a:r>
            <a:r>
              <a:rPr lang="hu-HU" dirty="0" err="1"/>
              <a:t>csúszóablakot</a:t>
            </a:r>
            <a:endParaRPr lang="en-US" dirty="0"/>
          </a:p>
          <a:p>
            <a:r>
              <a:rPr lang="hu-HU" dirty="0"/>
              <a:t>Az ablak akár nulla is lehet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71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 vezérlés - </a:t>
            </a:r>
            <a:r>
              <a:rPr lang="hu-HU" dirty="0" err="1"/>
              <a:t>csúszóablak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63" y="2546773"/>
            <a:ext cx="3828463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463" y="2157139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460" y="2927133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052" y="331591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055" y="3690903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2260" y="3310785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975" y="3695095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974" y="3304902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0090" y="168610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Sent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4113" y="2156481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65902" y="2156481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5899" y="2926475"/>
            <a:ext cx="382846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9491" y="3304244"/>
            <a:ext cx="1912398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79494" y="3690245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88699" y="3310127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69414" y="3694437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69413" y="3304244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00319" y="168544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Received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6657" y="215713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5902" y="2546115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9460" y="5480753"/>
            <a:ext cx="8572429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460" y="55009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ACKed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02369" y="550094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46416" y="5500944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Be Sent</a:t>
            </a:r>
          </a:p>
        </p:txBody>
      </p:sp>
      <p:sp>
        <p:nvSpPr>
          <p:cNvPr id="29" name="Oval 28"/>
          <p:cNvSpPr/>
          <p:nvPr/>
        </p:nvSpPr>
        <p:spPr>
          <a:xfrm>
            <a:off x="1619480" y="5375172"/>
            <a:ext cx="220338" cy="2203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04354" y="5375172"/>
            <a:ext cx="220338" cy="22033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87249" y="5375172"/>
            <a:ext cx="220338" cy="2203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91240" y="550094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Outside Window</a:t>
            </a:r>
          </a:p>
        </p:txBody>
      </p:sp>
      <p:cxnSp>
        <p:nvCxnSpPr>
          <p:cNvPr id="43" name="Elbow Connector 42"/>
          <p:cNvCxnSpPr>
            <a:stCxn id="18" idx="1"/>
          </p:cNvCxnSpPr>
          <p:nvPr/>
        </p:nvCxnSpPr>
        <p:spPr>
          <a:xfrm rot="10800000" flipV="1">
            <a:off x="4505675" y="3118300"/>
            <a:ext cx="460224" cy="1567999"/>
          </a:xfrm>
          <a:prstGeom prst="bentConnector2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9" idx="0"/>
          </p:cNvCxnSpPr>
          <p:nvPr/>
        </p:nvCxnSpPr>
        <p:spPr>
          <a:xfrm rot="10800000" flipV="1">
            <a:off x="1729649" y="4686300"/>
            <a:ext cx="2776026" cy="688872"/>
          </a:xfrm>
          <a:prstGeom prst="bentConnector2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</p:cNvCxnSpPr>
          <p:nvPr/>
        </p:nvCxnSpPr>
        <p:spPr>
          <a:xfrm>
            <a:off x="4047926" y="2738599"/>
            <a:ext cx="243209" cy="880826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0" idx="0"/>
          </p:cNvCxnSpPr>
          <p:nvPr/>
        </p:nvCxnSpPr>
        <p:spPr>
          <a:xfrm rot="5400000">
            <a:off x="2974956" y="4058993"/>
            <a:ext cx="1755747" cy="876611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3208515" y="4351538"/>
            <a:ext cx="510038" cy="346777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35235" y="6276135"/>
            <a:ext cx="1358578" cy="62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Window</a:t>
            </a:r>
          </a:p>
        </p:txBody>
      </p:sp>
      <p:cxnSp>
        <p:nvCxnSpPr>
          <p:cNvPr id="61" name="Elbow Connector 60"/>
          <p:cNvCxnSpPr>
            <a:stCxn id="19" idx="3"/>
          </p:cNvCxnSpPr>
          <p:nvPr/>
        </p:nvCxnSpPr>
        <p:spPr>
          <a:xfrm>
            <a:off x="8791889" y="3496070"/>
            <a:ext cx="164824" cy="2780065"/>
          </a:xfrm>
          <a:prstGeom prst="bentConnector2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307587" y="6276135"/>
            <a:ext cx="364912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 flipH="1">
            <a:off x="619977" y="4073897"/>
            <a:ext cx="3125757" cy="954107"/>
            <a:chOff x="1219200" y="4876799"/>
            <a:chExt cx="5181606" cy="1396951"/>
          </a:xfrm>
        </p:grpSpPr>
        <p:sp>
          <p:nvSpPr>
            <p:cNvPr id="68" name="Rectangular Callout 67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6034"/>
                <a:gd name="adj2" fmla="val 875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Pufferelni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kell a nyugtáig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72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51" grpId="0" animBg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H="1">
            <a:off x="3212332" y="227794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12332" y="2648541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212332" y="2968720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212332" y="364187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12332" y="431992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1804" y="489725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201804" y="550730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Csúszóablak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7268" y="1584097"/>
            <a:ext cx="0" cy="50578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849" y="1580411"/>
            <a:ext cx="12806" cy="50615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97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611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24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375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507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863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77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90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30357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57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1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84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975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107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523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37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50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6357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5799" y="1708440"/>
            <a:ext cx="843960" cy="11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12332" y="1683422"/>
            <a:ext cx="2290108" cy="552330"/>
            <a:chOff x="2850395" y="3694550"/>
            <a:chExt cx="4810245" cy="55233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429636" y="1697804"/>
            <a:ext cx="1632542" cy="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220416" y="2004226"/>
            <a:ext cx="2290108" cy="552330"/>
            <a:chOff x="2850395" y="3694550"/>
            <a:chExt cx="4810245" cy="55233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12332" y="2325030"/>
            <a:ext cx="2290108" cy="552330"/>
            <a:chOff x="2850395" y="3694550"/>
            <a:chExt cx="4810245" cy="55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12332" y="2963363"/>
            <a:ext cx="2290108" cy="552330"/>
            <a:chOff x="2850395" y="3694550"/>
            <a:chExt cx="4810245" cy="55233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12332" y="3284167"/>
            <a:ext cx="1653969" cy="493918"/>
            <a:chOff x="2850395" y="3694550"/>
            <a:chExt cx="3474070" cy="49391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850395" y="3694550"/>
              <a:ext cx="3235569" cy="3715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12332" y="3647293"/>
            <a:ext cx="2290108" cy="552330"/>
            <a:chOff x="2850395" y="3694550"/>
            <a:chExt cx="4810245" cy="55233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12332" y="4284683"/>
            <a:ext cx="2290108" cy="552330"/>
            <a:chOff x="2850395" y="3694550"/>
            <a:chExt cx="4810245" cy="55233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70" name="Multiply 69"/>
          <p:cNvSpPr/>
          <p:nvPr/>
        </p:nvSpPr>
        <p:spPr>
          <a:xfrm rot="812648">
            <a:off x="4669750" y="350952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01804" y="4896994"/>
            <a:ext cx="2290108" cy="552330"/>
            <a:chOff x="2850395" y="3694550"/>
            <a:chExt cx="4810245" cy="55233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14709" y="5173159"/>
            <a:ext cx="2290108" cy="552330"/>
            <a:chOff x="2850395" y="3694550"/>
            <a:chExt cx="4810245" cy="55233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01423" y="5493963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27119" y="2899287"/>
            <a:ext cx="2224428" cy="340241"/>
            <a:chOff x="827119" y="2955849"/>
            <a:chExt cx="2224428" cy="340241"/>
          </a:xfrm>
        </p:grpSpPr>
        <p:sp>
          <p:nvSpPr>
            <p:cNvPr id="31" name="Rectangle 30"/>
            <p:cNvSpPr/>
            <p:nvPr/>
          </p:nvSpPr>
          <p:spPr>
            <a:xfrm>
              <a:off x="827119" y="2955849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41518" y="2967928"/>
              <a:ext cx="1310029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108439" y="3239528"/>
            <a:ext cx="1943108" cy="340241"/>
            <a:chOff x="1108439" y="3296090"/>
            <a:chExt cx="1943108" cy="340241"/>
          </a:xfrm>
        </p:grpSpPr>
        <p:sp>
          <p:nvSpPr>
            <p:cNvPr id="32" name="Rectangle 31"/>
            <p:cNvSpPr/>
            <p:nvPr/>
          </p:nvSpPr>
          <p:spPr>
            <a:xfrm>
              <a:off x="1108439" y="3296090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952399" y="3296090"/>
              <a:ext cx="1099148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389759" y="3579769"/>
            <a:ext cx="1661788" cy="669852"/>
            <a:chOff x="1389759" y="3636331"/>
            <a:chExt cx="1661788" cy="669852"/>
          </a:xfrm>
        </p:grpSpPr>
        <p:sp>
          <p:nvSpPr>
            <p:cNvPr id="33" name="Rectangle 32"/>
            <p:cNvSpPr/>
            <p:nvPr/>
          </p:nvSpPr>
          <p:spPr>
            <a:xfrm>
              <a:off x="1389759" y="3636331"/>
              <a:ext cx="843960" cy="669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264283" y="3647230"/>
              <a:ext cx="7872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7720" y="4249621"/>
            <a:ext cx="1373159" cy="1828804"/>
            <a:chOff x="1677720" y="4306183"/>
            <a:chExt cx="1373159" cy="1828804"/>
          </a:xfrm>
        </p:grpSpPr>
        <p:sp>
          <p:nvSpPr>
            <p:cNvPr id="34" name="Rectangle 33"/>
            <p:cNvSpPr/>
            <p:nvPr/>
          </p:nvSpPr>
          <p:spPr>
            <a:xfrm>
              <a:off x="1677720" y="4306183"/>
              <a:ext cx="843960" cy="1828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05637" y="4306183"/>
              <a:ext cx="445242" cy="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2606303" y="4871016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952399" y="6076040"/>
            <a:ext cx="1129788" cy="342626"/>
            <a:chOff x="1952399" y="6132602"/>
            <a:chExt cx="1129788" cy="342626"/>
          </a:xfrm>
        </p:grpSpPr>
        <p:sp>
          <p:nvSpPr>
            <p:cNvPr id="35" name="Rectangle 34"/>
            <p:cNvSpPr/>
            <p:nvPr/>
          </p:nvSpPr>
          <p:spPr>
            <a:xfrm>
              <a:off x="1952399" y="6134987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840573" y="6132602"/>
              <a:ext cx="24161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879799" y="1709887"/>
            <a:ext cx="843960" cy="504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627552" y="2203854"/>
            <a:ext cx="1376635" cy="352702"/>
            <a:chOff x="5627552" y="2260416"/>
            <a:chExt cx="1376635" cy="352702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627552" y="2260416"/>
              <a:ext cx="24161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160227" y="2271049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664393" y="2540766"/>
            <a:ext cx="1622006" cy="358521"/>
            <a:chOff x="5664393" y="2597328"/>
            <a:chExt cx="1622006" cy="358521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664393" y="2597328"/>
              <a:ext cx="4452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442439" y="2613780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27552" y="2883276"/>
            <a:ext cx="1940167" cy="696492"/>
            <a:chOff x="5627552" y="2939838"/>
            <a:chExt cx="1940167" cy="69649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627552" y="2939838"/>
              <a:ext cx="78726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723759" y="2951233"/>
              <a:ext cx="843960" cy="6850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63818" y="3560332"/>
            <a:ext cx="2195178" cy="1888991"/>
            <a:chOff x="5663818" y="3616894"/>
            <a:chExt cx="2195178" cy="188899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663818" y="3616894"/>
              <a:ext cx="97155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015036" y="3636330"/>
              <a:ext cx="843960" cy="1869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653760" y="5436244"/>
            <a:ext cx="2476599" cy="355149"/>
            <a:chOff x="5653760" y="5492806"/>
            <a:chExt cx="2476599" cy="35514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5653760" y="5492806"/>
              <a:ext cx="131002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86399" y="5505886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37902" y="5771219"/>
            <a:ext cx="2773777" cy="319713"/>
            <a:chOff x="5637902" y="5827781"/>
            <a:chExt cx="2773777" cy="31971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637902" y="5827781"/>
              <a:ext cx="16325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567719" y="5847955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637902" y="419703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675123" y="6081963"/>
            <a:ext cx="3017876" cy="304016"/>
            <a:chOff x="5675123" y="6138525"/>
            <a:chExt cx="3017876" cy="304016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5675123" y="6138525"/>
              <a:ext cx="1793792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7849039" y="6143002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5637901" y="484482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616936" y="5444935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82750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33734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119" name="Group 118"/>
          <p:cNvGrpSpPr/>
          <p:nvPr/>
        </p:nvGrpSpPr>
        <p:grpSpPr>
          <a:xfrm flipH="1">
            <a:off x="103695" y="4138163"/>
            <a:ext cx="8898902" cy="1409080"/>
            <a:chOff x="1219200" y="4872043"/>
            <a:chExt cx="5181606" cy="1389751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7" y="4872043"/>
              <a:ext cx="5181599" cy="136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en-US" sz="28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TCP ACK </a:t>
              </a:r>
              <a:r>
                <a:rPr lang="hu-HU" sz="2800" u="sng" kern="0" dirty="0">
                  <a:solidFill>
                    <a:sysClr val="window" lastClr="FFFFFF"/>
                  </a:solidFill>
                </a:rPr>
                <a:t>ütemezett</a:t>
              </a:r>
              <a:endPara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Rövid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RTT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</a:t>
              </a:r>
              <a:r>
                <a:rPr lang="hu-HU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gyors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 ACK  </a:t>
              </a:r>
              <a:r>
                <a:rPr lang="hu-HU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az ablak gyorsan léptethető</a:t>
              </a:r>
              <a:endParaRPr lang="en-US" sz="2800" kern="0" dirty="0">
                <a:solidFill>
                  <a:sysClr val="window" lastClr="FFFFFF"/>
                </a:solidFill>
                <a:sym typeface="Wingdings" pitchFamily="2" charset="2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Hosszú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RTT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lassú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ACK 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az ablak csak lassan „csúszik”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1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Megfigyelések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Átvitel</a:t>
            </a:r>
            <a:r>
              <a:rPr lang="en-US" dirty="0"/>
              <a:t> </a:t>
            </a:r>
            <a:r>
              <a:rPr lang="hu-HU" dirty="0"/>
              <a:t>arányos </a:t>
            </a:r>
            <a:r>
              <a:rPr lang="en-US" dirty="0"/>
              <a:t>~ w/RTT</a:t>
            </a:r>
            <a:endParaRPr lang="hu-HU" dirty="0"/>
          </a:p>
          <a:p>
            <a:pPr lvl="1"/>
            <a:r>
              <a:rPr lang="hu-HU" dirty="0"/>
              <a:t>w: küldési ablakméret</a:t>
            </a:r>
          </a:p>
          <a:p>
            <a:pPr lvl="1"/>
            <a:r>
              <a:rPr lang="hu-HU" dirty="0"/>
              <a:t>RTT: körülfordulási idő</a:t>
            </a:r>
          </a:p>
          <a:p>
            <a:pPr lvl="1"/>
            <a:endParaRPr lang="en-US" dirty="0"/>
          </a:p>
          <a:p>
            <a:r>
              <a:rPr lang="hu-HU" dirty="0"/>
              <a:t>A küldőnek pufferelni kell a nem nyugtázott csomagokat a lehetséges újraküldések miatt</a:t>
            </a:r>
            <a:endParaRPr lang="en-US" dirty="0"/>
          </a:p>
          <a:p>
            <a:endParaRPr lang="en-US" dirty="0"/>
          </a:p>
          <a:p>
            <a:r>
              <a:rPr lang="hu-HU" dirty="0"/>
              <a:t>A fogadó elfogadhat nem sorrendben érkező csomagokat, de csak amíg az elfér a  pufferben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6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nyugtázhat a fogadó</a:t>
            </a:r>
            <a:r>
              <a:rPr lang="en-US" dirty="0"/>
              <a:t>?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>
                <a:solidFill>
                  <a:schemeClr val="accent1"/>
                </a:solidFill>
              </a:rPr>
              <a:t>Minden egyes csomagot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hu-HU" i="1" dirty="0">
                <a:solidFill>
                  <a:schemeClr val="accent1"/>
                </a:solidFill>
              </a:rPr>
              <a:t>kumulált nyugtát</a:t>
            </a:r>
            <a:r>
              <a:rPr lang="en-US" dirty="0"/>
              <a:t>, </a:t>
            </a:r>
            <a:r>
              <a:rPr lang="hu-HU" dirty="0"/>
              <a:t>ahol egy n sorszámú nyugta minden k&lt;n sorszámú csomagot nyugtáz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hu-HU" i="1" dirty="0" err="1">
                <a:solidFill>
                  <a:schemeClr val="accent1"/>
                </a:solidFill>
              </a:rPr>
              <a:t>egatív</a:t>
            </a:r>
            <a:r>
              <a:rPr lang="hu-HU" i="1" dirty="0">
                <a:solidFill>
                  <a:schemeClr val="accent1"/>
                </a:solidFill>
              </a:rPr>
              <a:t> nyugtát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(NACK), </a:t>
            </a:r>
            <a:r>
              <a:rPr lang="hu-HU" dirty="0"/>
              <a:t>megjelölve, hogy mely csomag nem érkezett meg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s</a:t>
            </a:r>
            <a:r>
              <a:rPr lang="hu-HU" i="1" dirty="0">
                <a:solidFill>
                  <a:schemeClr val="accent1"/>
                </a:solidFill>
              </a:rPr>
              <a:t>z</a:t>
            </a:r>
            <a:r>
              <a:rPr lang="en-US" i="1" dirty="0" err="1">
                <a:solidFill>
                  <a:schemeClr val="accent1"/>
                </a:solidFill>
              </a:rPr>
              <a:t>ele</a:t>
            </a:r>
            <a:r>
              <a:rPr lang="hu-HU" i="1" dirty="0">
                <a:solidFill>
                  <a:schemeClr val="accent1"/>
                </a:solidFill>
              </a:rPr>
              <a:t>k</a:t>
            </a:r>
            <a:r>
              <a:rPr lang="en-US" i="1" dirty="0">
                <a:solidFill>
                  <a:schemeClr val="accent1"/>
                </a:solidFill>
              </a:rPr>
              <a:t>t</a:t>
            </a:r>
            <a:r>
              <a:rPr lang="hu-HU" i="1" dirty="0">
                <a:solidFill>
                  <a:schemeClr val="accent1"/>
                </a:solidFill>
              </a:rPr>
              <a:t>í</a:t>
            </a:r>
            <a:r>
              <a:rPr lang="en-US" i="1" dirty="0">
                <a:solidFill>
                  <a:schemeClr val="accent1"/>
                </a:solidFill>
              </a:rPr>
              <a:t>v </a:t>
            </a:r>
            <a:r>
              <a:rPr lang="hu-HU" i="1" dirty="0">
                <a:solidFill>
                  <a:schemeClr val="accent1"/>
                </a:solidFill>
              </a:rPr>
              <a:t>nyugtát </a:t>
            </a:r>
            <a:r>
              <a:rPr lang="en-US" dirty="0"/>
              <a:t>(SACK), </a:t>
            </a:r>
            <a:r>
              <a:rPr lang="hu-HU" dirty="0"/>
              <a:t>jelezve, hogy mely csomagok érkeztek meg, akár nem megfelelő sorrendben</a:t>
            </a:r>
            <a:endParaRPr lang="en-US" dirty="0"/>
          </a:p>
          <a:p>
            <a:pPr marL="834390" lvl="1" indent="-514350"/>
            <a:r>
              <a:rPr lang="en-US" dirty="0"/>
              <a:t>SACK </a:t>
            </a:r>
            <a:r>
              <a:rPr lang="hu-HU" dirty="0"/>
              <a:t>egy</a:t>
            </a:r>
            <a:r>
              <a:rPr lang="en-US" dirty="0"/>
              <a:t> TCP </a:t>
            </a:r>
            <a:r>
              <a:rPr lang="hu-HU" dirty="0"/>
              <a:t>kiterjesztés</a:t>
            </a:r>
          </a:p>
          <a:p>
            <a:pPr marL="1108710" lvl="2" indent="-514350"/>
            <a:r>
              <a:rPr lang="hu-HU" dirty="0"/>
              <a:t>SACK TCP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2176430"/>
            <a:ext cx="8839200" cy="98884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2723" y="4080197"/>
            <a:ext cx="8886366" cy="238987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Buta ablak szindróma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 van, ha az ablak mérete nagyon kicsi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Sok, apró csomag. A fejlécek dominálják az átvitelt.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hu-HU" dirty="0"/>
              <a:t>Lényegében olyan, mintha bájtonként küldenénk az üzenetet…</a:t>
            </a:r>
            <a:endParaRPr lang="en-US" dirty="0"/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for 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x = 0; x &lt; </a:t>
            </a:r>
            <a:r>
              <a:rPr lang="en-US" dirty="0" err="1">
                <a:solidFill>
                  <a:schemeClr val="tx2"/>
                </a:solidFill>
              </a:rPr>
              <a:t>strlen</a:t>
            </a:r>
            <a:r>
              <a:rPr lang="en-US" dirty="0">
                <a:solidFill>
                  <a:schemeClr val="tx2"/>
                </a:solidFill>
              </a:rPr>
              <a:t>(data); ++x)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	write(socket, data + x, 1);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053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7927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6477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97351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3370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74244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2412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3286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974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Nagle</a:t>
            </a:r>
            <a:r>
              <a:rPr lang="hu-HU" b="1" u="sng" dirty="0"/>
              <a:t> algoritmusa</a:t>
            </a:r>
            <a:endParaRPr lang="en-US" b="1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Ha</a:t>
            </a:r>
            <a:r>
              <a:rPr lang="en-US" dirty="0"/>
              <a:t> </a:t>
            </a:r>
            <a:r>
              <a:rPr lang="hu-HU" dirty="0"/>
              <a:t>az ablak</a:t>
            </a:r>
            <a:r>
              <a:rPr lang="en-US" dirty="0"/>
              <a:t> &gt;= MSS </a:t>
            </a:r>
            <a:r>
              <a:rPr lang="hu-HU" dirty="0"/>
              <a:t>és az elérhető adat</a:t>
            </a:r>
            <a:r>
              <a:rPr lang="en-US" dirty="0"/>
              <a:t> &gt;= MSS: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hu-HU" dirty="0"/>
              <a:t>Küldjük el az adatot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Különben ha van nem nyugtázott adat:</a:t>
            </a:r>
            <a:r>
              <a:rPr lang="en-US" dirty="0"/>
              <a:t>: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hu-HU" dirty="0"/>
              <a:t>Várakoztassuk az adatot egy pufferben, amíg nyugtát nem kapunk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Különben</a:t>
            </a:r>
            <a:r>
              <a:rPr lang="en-US" dirty="0"/>
              <a:t>: </a:t>
            </a:r>
            <a:r>
              <a:rPr lang="hu-HU" dirty="0"/>
              <a:t>küldjük az adatot</a:t>
            </a:r>
            <a:endParaRPr lang="en-US" dirty="0"/>
          </a:p>
          <a:p>
            <a:endParaRPr lang="en-US" dirty="0"/>
          </a:p>
          <a:p>
            <a:r>
              <a:rPr lang="hu-HU" dirty="0"/>
              <a:t>Probléma:</a:t>
            </a:r>
            <a:r>
              <a:rPr lang="en-US" dirty="0"/>
              <a:t> Nagle</a:t>
            </a:r>
            <a:r>
              <a:rPr lang="hu-HU" dirty="0"/>
              <a:t> algoritmusa késlelteti az átvitelt</a:t>
            </a:r>
            <a:endParaRPr lang="en-US" dirty="0"/>
          </a:p>
          <a:p>
            <a:pPr lvl="1"/>
            <a:r>
              <a:rPr lang="hu-HU" dirty="0"/>
              <a:t>Mi van, ha azonnal el kell küldeni egy csomagot</a:t>
            </a:r>
            <a:r>
              <a:rPr lang="en-US" dirty="0"/>
              <a:t>?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flag = 1;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setsockopt</a:t>
            </a:r>
            <a:r>
              <a:rPr lang="en-US" dirty="0"/>
              <a:t>(sock, IPPROTO_TCP, TCP_NODELAY, 		(char *) &amp;flag,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4856808" y="1964225"/>
            <a:ext cx="4287187" cy="734005"/>
            <a:chOff x="1219200" y="4830095"/>
            <a:chExt cx="5181606" cy="2027833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9"/>
              <a:ext cx="5181599" cy="1384996"/>
            </a:xfrm>
            <a:prstGeom prst="wedgeRectCallout">
              <a:avLst>
                <a:gd name="adj1" fmla="val 72053"/>
                <a:gd name="adj2" fmla="val -1220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30095"/>
              <a:ext cx="5181598" cy="202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Egy teljes csomag küldése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5470372" y="3664012"/>
            <a:ext cx="3508736" cy="954107"/>
            <a:chOff x="1219200" y="4876799"/>
            <a:chExt cx="5181606" cy="1396951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67764"/>
                <a:gd name="adj2" fmla="val -248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Küldjünk egy nem teljes csomagot, ha nincs más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9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detektálás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kontrollösszeg detektálja a hibás csomagokat</a:t>
            </a:r>
            <a:endParaRPr lang="en-US" dirty="0"/>
          </a:p>
          <a:p>
            <a:pPr lvl="1"/>
            <a:r>
              <a:rPr lang="hu-HU" dirty="0"/>
              <a:t>Az </a:t>
            </a:r>
            <a:r>
              <a:rPr lang="en-US" dirty="0"/>
              <a:t>IP</a:t>
            </a:r>
            <a:r>
              <a:rPr lang="hu-HU" dirty="0"/>
              <a:t>, </a:t>
            </a:r>
            <a:r>
              <a:rPr lang="en-US" dirty="0"/>
              <a:t>TCP </a:t>
            </a:r>
            <a:r>
              <a:rPr lang="hu-HU" dirty="0"/>
              <a:t>fejlécből és az adatból számoljuk</a:t>
            </a:r>
            <a:endParaRPr lang="en-US" dirty="0"/>
          </a:p>
          <a:p>
            <a:r>
              <a:rPr lang="hu-HU" dirty="0"/>
              <a:t>A sorszámok segítenek a sorrendhelyes átvitelben</a:t>
            </a:r>
            <a:endParaRPr lang="en-US" dirty="0"/>
          </a:p>
          <a:p>
            <a:pPr lvl="1"/>
            <a:r>
              <a:rPr lang="hu-HU" dirty="0"/>
              <a:t>Duplikátumok eldobása</a:t>
            </a:r>
            <a:endParaRPr lang="en-US" dirty="0"/>
          </a:p>
          <a:p>
            <a:pPr lvl="1"/>
            <a:r>
              <a:rPr lang="hu-HU" dirty="0"/>
              <a:t>Helytelen sorrendben érkező csomagok sorba rendezése vagy eldobása</a:t>
            </a:r>
            <a:endParaRPr lang="en-US" dirty="0"/>
          </a:p>
          <a:p>
            <a:pPr lvl="1"/>
            <a:r>
              <a:rPr lang="hu-HU" dirty="0"/>
              <a:t>Hiányzó sorszámok elveszett csomagot jeleznek</a:t>
            </a:r>
            <a:endParaRPr lang="en-US" dirty="0"/>
          </a:p>
          <a:p>
            <a:r>
              <a:rPr lang="hu-HU" dirty="0"/>
              <a:t>A küldő oldalon: elveszett csomagok detektálása</a:t>
            </a:r>
            <a:endParaRPr lang="en-US" dirty="0"/>
          </a:p>
          <a:p>
            <a:pPr lvl="1"/>
            <a:r>
              <a:rPr lang="hu-HU" dirty="0"/>
              <a:t>Időtúllépés (</a:t>
            </a:r>
            <a:r>
              <a:rPr lang="hu-HU" dirty="0" err="1"/>
              <a:t>timeout</a:t>
            </a:r>
            <a:r>
              <a:rPr lang="hu-HU" dirty="0"/>
              <a:t>) használata hiányzó nyugtákhoz</a:t>
            </a:r>
            <a:endParaRPr lang="en-US" dirty="0"/>
          </a:p>
          <a:p>
            <a:pPr lvl="1"/>
            <a:r>
              <a:rPr lang="hu-HU" dirty="0"/>
              <a:t>Szükséges az RTT becslése a időtúllépés beállításához</a:t>
            </a:r>
            <a:endParaRPr lang="en-US" dirty="0"/>
          </a:p>
          <a:p>
            <a:pPr lvl="1"/>
            <a:r>
              <a:rPr lang="hu-HU" dirty="0"/>
              <a:t>Minden nem nyugtázott csomagot pufferelni kell a nyugtáig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Retransmission Time Outs (RTO)</a:t>
            </a:r>
            <a:br>
              <a:rPr lang="hu-HU" dirty="0"/>
            </a:br>
            <a:r>
              <a:rPr lang="hu-HU" dirty="0"/>
              <a:t>Időtúllépés az újraküldéshez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663995"/>
          </a:xfrm>
        </p:spPr>
        <p:txBody>
          <a:bodyPr/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Időtúllépés </a:t>
            </a:r>
            <a:r>
              <a:rPr lang="hu-HU" dirty="0" err="1"/>
              <a:t>RTT-hez</a:t>
            </a:r>
            <a:r>
              <a:rPr lang="hu-HU" dirty="0"/>
              <a:t> kapcsolása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4430" y="2725938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39011" y="2722252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5359" y="2560807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5738" y="4437099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5738" y="3686849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19672" y="2802272"/>
            <a:ext cx="837591" cy="1075615"/>
            <a:chOff x="2014791" y="2763244"/>
            <a:chExt cx="837591" cy="1439131"/>
          </a:xfrm>
        </p:grpSpPr>
        <p:sp>
          <p:nvSpPr>
            <p:cNvPr id="18" name="Left Brace 17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sp>
        <p:nvSpPr>
          <p:cNvPr id="20" name="Multiply 19"/>
          <p:cNvSpPr/>
          <p:nvPr/>
        </p:nvSpPr>
        <p:spPr>
          <a:xfrm rot="812648">
            <a:off x="2372653" y="2918980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56784" y="2729624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01365" y="2725938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358094" y="2717732"/>
            <a:ext cx="2290106" cy="738607"/>
            <a:chOff x="2823952" y="2126653"/>
            <a:chExt cx="4836684" cy="738607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58092" y="3424396"/>
            <a:ext cx="2290108" cy="862754"/>
            <a:chOff x="2823952" y="2922727"/>
            <a:chExt cx="4836689" cy="86275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58092" y="3903189"/>
            <a:ext cx="2290108" cy="562615"/>
            <a:chOff x="2850395" y="3684265"/>
            <a:chExt cx="4810245" cy="562615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42682" y="2805958"/>
            <a:ext cx="837591" cy="1075615"/>
            <a:chOff x="2014791" y="2763244"/>
            <a:chExt cx="837591" cy="1439131"/>
          </a:xfrm>
        </p:grpSpPr>
        <p:sp>
          <p:nvSpPr>
            <p:cNvPr id="33" name="Left Brace 32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3209498" y="2365925"/>
            <a:ext cx="1892598" cy="977840"/>
            <a:chOff x="1219200" y="4830095"/>
            <a:chExt cx="5181606" cy="1431699"/>
          </a:xfrm>
        </p:grpSpPr>
        <p:sp>
          <p:nvSpPr>
            <p:cNvPr id="39" name="Rectangular Callout 38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65487"/>
                <a:gd name="adj2" fmla="val 415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Időtúllépés túl rövid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3670241" y="4138163"/>
            <a:ext cx="2240432" cy="1409080"/>
            <a:chOff x="1219200" y="4872043"/>
            <a:chExt cx="5181606" cy="1389751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7" y="4872043"/>
              <a:ext cx="5181599" cy="94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 van, ha túl hosszú?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8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</a:t>
            </a:r>
            <a:r>
              <a:rPr lang="hu-HU" dirty="0"/>
              <a:t>becslés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029740"/>
            <a:ext cx="8839200" cy="2675860"/>
          </a:xfrm>
        </p:spPr>
        <p:txBody>
          <a:bodyPr/>
          <a:lstStyle/>
          <a:p>
            <a:r>
              <a:rPr lang="hu-HU" dirty="0"/>
              <a:t>Az eredeti </a:t>
            </a:r>
            <a:r>
              <a:rPr lang="en-US" dirty="0"/>
              <a:t>TCP </a:t>
            </a:r>
            <a:r>
              <a:rPr lang="hu-HU" dirty="0"/>
              <a:t>RTT becslője:</a:t>
            </a:r>
            <a:endParaRPr lang="en-US" dirty="0"/>
          </a:p>
          <a:p>
            <a:pPr lvl="1"/>
            <a:r>
              <a:rPr lang="en-US" dirty="0"/>
              <a:t>RTT </a:t>
            </a:r>
            <a:r>
              <a:rPr lang="hu-HU" dirty="0"/>
              <a:t>becslése mozgó átlaggal</a:t>
            </a:r>
            <a:endParaRPr lang="en-US" dirty="0"/>
          </a:p>
          <a:p>
            <a:pPr lvl="1"/>
            <a:r>
              <a:rPr lang="en-US" dirty="0" err="1"/>
              <a:t>new_rtt</a:t>
            </a:r>
            <a:r>
              <a:rPr lang="en-US" dirty="0"/>
              <a:t> = </a:t>
            </a:r>
            <a:r>
              <a:rPr lang="el-GR" dirty="0"/>
              <a:t>α</a:t>
            </a:r>
            <a:r>
              <a:rPr lang="en-US" dirty="0"/>
              <a:t> (</a:t>
            </a:r>
            <a:r>
              <a:rPr lang="en-US" dirty="0" err="1"/>
              <a:t>old_rtt</a:t>
            </a:r>
            <a:r>
              <a:rPr lang="en-US" dirty="0"/>
              <a:t>) + (1 – </a:t>
            </a:r>
            <a:r>
              <a:rPr lang="el-GR" dirty="0"/>
              <a:t>α</a:t>
            </a:r>
            <a:r>
              <a:rPr lang="en-US" dirty="0"/>
              <a:t>)(</a:t>
            </a:r>
            <a:r>
              <a:rPr lang="en-US" dirty="0" err="1"/>
              <a:t>new_sample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Javasolt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dirty="0"/>
              <a:t>: 0.8-0.9 (0.875 </a:t>
            </a:r>
            <a:r>
              <a:rPr lang="hu-HU" dirty="0"/>
              <a:t>a legtöbb</a:t>
            </a:r>
            <a:r>
              <a:rPr lang="en-US" dirty="0"/>
              <a:t> TCP</a:t>
            </a:r>
            <a:r>
              <a:rPr lang="hu-HU" dirty="0"/>
              <a:t> esetén</a:t>
            </a:r>
            <a:r>
              <a:rPr lang="en-US" dirty="0"/>
              <a:t>)</a:t>
            </a:r>
          </a:p>
          <a:p>
            <a:r>
              <a:rPr lang="en-US" dirty="0"/>
              <a:t>RTO = 2 * </a:t>
            </a:r>
            <a:r>
              <a:rPr lang="en-US" dirty="0" err="1"/>
              <a:t>new_rtt</a:t>
            </a:r>
            <a:r>
              <a:rPr lang="en-US" dirty="0"/>
              <a:t> (</a:t>
            </a:r>
            <a:r>
              <a:rPr lang="hu-HU" dirty="0"/>
              <a:t>a TCP konzervatív becslése</a:t>
            </a:r>
            <a:r>
              <a:rPr lang="en-US" dirty="0"/>
              <a:t>)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2931" y="1783950"/>
            <a:ext cx="0" cy="18417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857512" y="1780264"/>
            <a:ext cx="0" cy="1845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14241" y="1772058"/>
            <a:ext cx="2290106" cy="738607"/>
            <a:chOff x="2823952" y="2126653"/>
            <a:chExt cx="4836684" cy="73860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14239" y="2559182"/>
            <a:ext cx="2290108" cy="782294"/>
            <a:chOff x="2823952" y="3003187"/>
            <a:chExt cx="4836689" cy="78229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462123">
              <a:off x="4124704" y="300318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27858" y="1860284"/>
            <a:ext cx="1666030" cy="1481192"/>
            <a:chOff x="1186352" y="2763244"/>
            <a:chExt cx="1666030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6352" y="3259026"/>
              <a:ext cx="1353007" cy="44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/>
                <a:t>Minta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2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Szállítói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Feladat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Adatfolyamok d</a:t>
            </a:r>
            <a:r>
              <a:rPr lang="en-US" dirty="0" err="1"/>
              <a:t>emultiplex</a:t>
            </a:r>
            <a:r>
              <a:rPr lang="hu-HU" dirty="0" err="1"/>
              <a:t>álása</a:t>
            </a:r>
            <a:endParaRPr lang="en-US" dirty="0"/>
          </a:p>
          <a:p>
            <a:r>
              <a:rPr lang="hu-HU" dirty="0"/>
              <a:t>További lehetséges feladatok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Hosszú élettartamú kapcsolatok</a:t>
            </a:r>
            <a:endParaRPr lang="en-US" dirty="0"/>
          </a:p>
          <a:p>
            <a:pPr lvl="1"/>
            <a:r>
              <a:rPr lang="hu-HU" dirty="0"/>
              <a:t>Megbízható, sorrendhelyes csomag leszállítás</a:t>
            </a:r>
            <a:endParaRPr lang="en-US" dirty="0"/>
          </a:p>
          <a:p>
            <a:pPr lvl="1"/>
            <a:r>
              <a:rPr lang="hu-HU" dirty="0"/>
              <a:t>Hiba detektálás</a:t>
            </a:r>
            <a:endParaRPr lang="en-US" dirty="0"/>
          </a:p>
          <a:p>
            <a:pPr lvl="1"/>
            <a:r>
              <a:rPr lang="hu-HU" dirty="0"/>
              <a:t>Folyam és torlódás vezérlés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Torlódások detektálása és kezelése</a:t>
            </a:r>
            <a:endParaRPr lang="en-US" dirty="0"/>
          </a:p>
          <a:p>
            <a:pPr lvl="1"/>
            <a:r>
              <a:rPr lang="hu-HU" dirty="0"/>
              <a:t>Fairség és csatorna kihasználás közötti egyensúly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Munkamenet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6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en-US" dirty="0"/>
              <a:t>RTT </a:t>
            </a:r>
            <a:r>
              <a:rPr lang="hu-HU" dirty="0"/>
              <a:t>minta félre is értelmezhető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01610"/>
            <a:ext cx="8839200" cy="1803990"/>
          </a:xfrm>
        </p:spPr>
        <p:txBody>
          <a:bodyPr/>
          <a:lstStyle/>
          <a:p>
            <a:r>
              <a:rPr lang="en-US" b="1" u="sng" dirty="0" err="1"/>
              <a:t>Karn</a:t>
            </a:r>
            <a:r>
              <a:rPr lang="hu-HU" b="1" u="sng" dirty="0"/>
              <a:t> algoritmusa</a:t>
            </a:r>
            <a:r>
              <a:rPr lang="en-US" dirty="0"/>
              <a:t>: </a:t>
            </a:r>
            <a:r>
              <a:rPr lang="hu-HU" dirty="0"/>
              <a:t>dobjuk el azokat a mintákat, melyek egy csomag újraküldéséből származnak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3318" y="1923660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7899" y="1919974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104247" y="1758529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94626" y="3634821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94626" y="2884571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216" y="1999994"/>
            <a:ext cx="837591" cy="1075615"/>
            <a:chOff x="2014791" y="2763244"/>
            <a:chExt cx="837591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sp>
        <p:nvSpPr>
          <p:cNvPr id="19" name="Multiply 18"/>
          <p:cNvSpPr/>
          <p:nvPr/>
        </p:nvSpPr>
        <p:spPr>
          <a:xfrm rot="812648">
            <a:off x="2771541" y="2116702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95454" y="1910001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40035" y="190631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096764" y="1898109"/>
            <a:ext cx="2290106" cy="738607"/>
            <a:chOff x="2823952" y="2126653"/>
            <a:chExt cx="4836684" cy="73860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96762" y="2604773"/>
            <a:ext cx="2290108" cy="862754"/>
            <a:chOff x="2823952" y="2922727"/>
            <a:chExt cx="4836689" cy="86275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6762" y="3083566"/>
            <a:ext cx="2290108" cy="562615"/>
            <a:chOff x="2850395" y="3684265"/>
            <a:chExt cx="4810245" cy="56261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1352" y="1986335"/>
            <a:ext cx="837591" cy="1075615"/>
            <a:chOff x="2014791" y="2763244"/>
            <a:chExt cx="837591" cy="1439131"/>
          </a:xfrm>
        </p:grpSpPr>
        <p:sp>
          <p:nvSpPr>
            <p:cNvPr id="32" name="Left Brace 31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9217" y="3029065"/>
            <a:ext cx="837590" cy="1334011"/>
            <a:chOff x="2014792" y="2699063"/>
            <a:chExt cx="837590" cy="1578816"/>
          </a:xfrm>
        </p:grpSpPr>
        <p:sp>
          <p:nvSpPr>
            <p:cNvPr id="41" name="Left Brace 40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456217" y="3257638"/>
              <a:ext cx="1578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/>
                <a:t>Minta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48520" y="3039673"/>
            <a:ext cx="1770422" cy="461665"/>
            <a:chOff x="1081960" y="2645790"/>
            <a:chExt cx="1770422" cy="1685359"/>
          </a:xfrm>
        </p:grpSpPr>
        <p:sp>
          <p:nvSpPr>
            <p:cNvPr id="44" name="Left Brace 43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81960" y="2645790"/>
              <a:ext cx="1443703" cy="16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/>
                <a:t>Minta</a:t>
              </a:r>
              <a:r>
                <a:rPr lang="en-US" sz="24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6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RTO </a:t>
            </a:r>
            <a:r>
              <a:rPr lang="hu-HU" dirty="0"/>
              <a:t>adatközpontokban???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Incast</a:t>
            </a:r>
            <a:r>
              <a:rPr lang="en-US" dirty="0"/>
              <a:t> </a:t>
            </a:r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 – </a:t>
            </a:r>
            <a:r>
              <a:rPr lang="hu-HU" dirty="0"/>
              <a:t>pl.</a:t>
            </a:r>
            <a:r>
              <a:rPr lang="en-US" dirty="0"/>
              <a:t> Hadoop, Map Reduce, HDFS, GFS</a:t>
            </a:r>
          </a:p>
        </p:txBody>
      </p:sp>
      <p:sp>
        <p:nvSpPr>
          <p:cNvPr id="5" name="Cube 4"/>
          <p:cNvSpPr/>
          <p:nvPr/>
        </p:nvSpPr>
        <p:spPr>
          <a:xfrm>
            <a:off x="1282700" y="31115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5143500" y="4127500"/>
            <a:ext cx="812800" cy="558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270000" y="40894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1346200" y="52451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5"/>
            <a:endCxn id="6" idx="0"/>
          </p:cNvCxnSpPr>
          <p:nvPr/>
        </p:nvCxnSpPr>
        <p:spPr>
          <a:xfrm>
            <a:off x="1739900" y="3346450"/>
            <a:ext cx="3879850" cy="781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2"/>
          </p:cNvCxnSpPr>
          <p:nvPr/>
        </p:nvCxnSpPr>
        <p:spPr>
          <a:xfrm>
            <a:off x="1727200" y="4324350"/>
            <a:ext cx="34163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6" idx="3"/>
          </p:cNvCxnSpPr>
          <p:nvPr/>
        </p:nvCxnSpPr>
        <p:spPr>
          <a:xfrm flipV="1">
            <a:off x="1803400" y="4686300"/>
            <a:ext cx="3676650" cy="793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10576" y="2407483"/>
            <a:ext cx="3447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Sok szimultán küldő egy fogadóhoz</a:t>
            </a:r>
            <a:endParaRPr lang="en-US" dirty="0"/>
          </a:p>
          <a:p>
            <a:endParaRPr lang="en-US" dirty="0"/>
          </a:p>
        </p:txBody>
      </p:sp>
      <p:sp>
        <p:nvSpPr>
          <p:cNvPr id="21" name="Explosion 1 20"/>
          <p:cNvSpPr/>
          <p:nvPr/>
        </p:nvSpPr>
        <p:spPr>
          <a:xfrm>
            <a:off x="4813300" y="3898900"/>
            <a:ext cx="1219200" cy="1041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3800" y="5638800"/>
            <a:ext cx="5258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</a:t>
            </a:r>
            <a:r>
              <a:rPr lang="hu-HU" dirty="0" err="1"/>
              <a:t>switchek</a:t>
            </a:r>
            <a:r>
              <a:rPr lang="hu-HU" dirty="0"/>
              <a:t> pufferei telítődnek és csomagok vesznek el</a:t>
            </a:r>
            <a:r>
              <a:rPr lang="en-US" dirty="0"/>
              <a:t>! </a:t>
            </a:r>
          </a:p>
          <a:p>
            <a:r>
              <a:rPr lang="hu-HU" dirty="0"/>
              <a:t>Nyugta nem megy vissza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23" name="Cloud Callout 22"/>
          <p:cNvSpPr/>
          <p:nvPr/>
        </p:nvSpPr>
        <p:spPr>
          <a:xfrm>
            <a:off x="0" y="27940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4" name="Cloud Callout 23"/>
          <p:cNvSpPr/>
          <p:nvPr/>
        </p:nvSpPr>
        <p:spPr>
          <a:xfrm>
            <a:off x="0" y="40132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5" name="Cloud Callout 24"/>
          <p:cNvSpPr/>
          <p:nvPr/>
        </p:nvSpPr>
        <p:spPr>
          <a:xfrm>
            <a:off x="0" y="50165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8526" y="2711514"/>
            <a:ext cx="5265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Kihívás</a:t>
            </a:r>
            <a:r>
              <a:rPr lang="en-US" dirty="0"/>
              <a:t>:</a:t>
            </a:r>
          </a:p>
          <a:p>
            <a:r>
              <a:rPr lang="hu-HU" dirty="0" err="1"/>
              <a:t>Szinkronizáció</a:t>
            </a:r>
            <a:r>
              <a:rPr lang="hu-HU" dirty="0"/>
              <a:t> megtörése</a:t>
            </a:r>
            <a:endParaRPr lang="en-US" dirty="0"/>
          </a:p>
          <a:p>
            <a:r>
              <a:rPr lang="hu-HU" dirty="0"/>
              <a:t>Az </a:t>
            </a:r>
            <a:r>
              <a:rPr lang="en-US" dirty="0"/>
              <a:t>RTO </a:t>
            </a:r>
            <a:r>
              <a:rPr lang="hu-HU" dirty="0"/>
              <a:t>becslést </a:t>
            </a:r>
            <a:r>
              <a:rPr lang="hu-HU" dirty="0" err="1"/>
              <a:t>WAN-ra</a:t>
            </a:r>
            <a:r>
              <a:rPr lang="hu-HU" dirty="0"/>
              <a:t> tervezték</a:t>
            </a:r>
            <a:endParaRPr lang="en-US" dirty="0"/>
          </a:p>
          <a:p>
            <a:r>
              <a:rPr lang="hu-HU" dirty="0"/>
              <a:t>Adatközpontban sokkal kisebb RTT van</a:t>
            </a:r>
          </a:p>
          <a:p>
            <a:r>
              <a:rPr lang="hu-HU" dirty="0"/>
              <a:t>	1-2ms vagy kevesebb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1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torlódás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/>
              <a:t>A hálózat terhelése nagyobb, mint a kapacitása</a:t>
            </a:r>
            <a:endParaRPr lang="en-US" dirty="0"/>
          </a:p>
          <a:p>
            <a:pPr lvl="1"/>
            <a:r>
              <a:rPr lang="hu-HU" dirty="0"/>
              <a:t>A kapacitás nem egyenletes a hálózatban</a:t>
            </a:r>
            <a:endParaRPr lang="en-US" dirty="0"/>
          </a:p>
          <a:p>
            <a:pPr lvl="2"/>
            <a:r>
              <a:rPr lang="en-US" dirty="0"/>
              <a:t>Modem vs. Cellular vs. Cable vs. Fiber Optics</a:t>
            </a:r>
          </a:p>
          <a:p>
            <a:pPr lvl="1"/>
            <a:r>
              <a:rPr lang="hu-HU" dirty="0"/>
              <a:t>Számos folyam verseng a sávszélességért</a:t>
            </a:r>
            <a:endParaRPr lang="en-US" dirty="0"/>
          </a:p>
          <a:p>
            <a:pPr lvl="2"/>
            <a:r>
              <a:rPr lang="hu-HU" dirty="0"/>
              <a:t>otthoni</a:t>
            </a:r>
            <a:r>
              <a:rPr lang="en-US" dirty="0"/>
              <a:t> </a:t>
            </a:r>
            <a:r>
              <a:rPr lang="hu-HU" dirty="0"/>
              <a:t>kábel</a:t>
            </a:r>
            <a:r>
              <a:rPr lang="en-US" dirty="0"/>
              <a:t> modem vs. corporate datacenter</a:t>
            </a:r>
          </a:p>
          <a:p>
            <a:pPr lvl="1"/>
            <a:r>
              <a:rPr lang="hu-HU" dirty="0"/>
              <a:t>A terhelés időben nem egyenletes</a:t>
            </a:r>
            <a:endParaRPr lang="en-US" dirty="0"/>
          </a:p>
          <a:p>
            <a:pPr lvl="2"/>
            <a:r>
              <a:rPr lang="hu-HU" dirty="0"/>
              <a:t>Vasárnap este 10:00</a:t>
            </a:r>
            <a:r>
              <a:rPr lang="en-US" dirty="0"/>
              <a:t> = </a:t>
            </a:r>
            <a:r>
              <a:rPr lang="en-US" dirty="0" err="1"/>
              <a:t>Bittorrent</a:t>
            </a:r>
            <a:r>
              <a:rPr lang="hu-HU" dirty="0"/>
              <a:t> </a:t>
            </a:r>
            <a:r>
              <a:rPr lang="en-US" dirty="0"/>
              <a:t>Game of Thrones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7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torlódás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/>
              <a:t>A hálózat terhelése nagyobb, mint a kapacitása</a:t>
            </a:r>
            <a:endParaRPr lang="en-US" dirty="0"/>
          </a:p>
          <a:p>
            <a:pPr lvl="1"/>
            <a:r>
              <a:rPr lang="hu-HU" dirty="0"/>
              <a:t>A kapacitás nem egyenletes a hálózatban</a:t>
            </a:r>
            <a:endParaRPr lang="en-US" dirty="0"/>
          </a:p>
          <a:p>
            <a:pPr lvl="2"/>
            <a:r>
              <a:rPr lang="en-US" dirty="0"/>
              <a:t>Modem vs. Cellular vs. Cable vs. Fiber Optics</a:t>
            </a:r>
          </a:p>
          <a:p>
            <a:pPr lvl="1"/>
            <a:r>
              <a:rPr lang="hu-HU" dirty="0"/>
              <a:t>Számos folyam verseng a sávszélességért</a:t>
            </a:r>
            <a:endParaRPr lang="en-US" dirty="0"/>
          </a:p>
          <a:p>
            <a:pPr lvl="2"/>
            <a:r>
              <a:rPr lang="hu-HU" dirty="0"/>
              <a:t>otthoni</a:t>
            </a:r>
            <a:r>
              <a:rPr lang="en-US" dirty="0"/>
              <a:t> </a:t>
            </a:r>
            <a:r>
              <a:rPr lang="hu-HU" dirty="0"/>
              <a:t>kábel</a:t>
            </a:r>
            <a:r>
              <a:rPr lang="en-US" dirty="0"/>
              <a:t> modem vs. corporate datacenter</a:t>
            </a:r>
          </a:p>
          <a:p>
            <a:pPr lvl="1"/>
            <a:r>
              <a:rPr lang="hu-HU" dirty="0"/>
              <a:t>A terhelés időben nem egyenletes</a:t>
            </a:r>
            <a:endParaRPr lang="en-US" dirty="0"/>
          </a:p>
          <a:p>
            <a:pPr lvl="2"/>
            <a:r>
              <a:rPr lang="hu-HU" dirty="0"/>
              <a:t>Vasárnap este 10:00</a:t>
            </a:r>
            <a:r>
              <a:rPr lang="en-US" dirty="0"/>
              <a:t> = </a:t>
            </a:r>
            <a:r>
              <a:rPr lang="en-US" dirty="0" err="1"/>
              <a:t>Bittorrent</a:t>
            </a:r>
            <a:r>
              <a:rPr lang="hu-HU" dirty="0"/>
              <a:t> </a:t>
            </a:r>
            <a:r>
              <a:rPr lang="en-US" dirty="0"/>
              <a:t>Game of Thrones</a:t>
            </a:r>
          </a:p>
          <a:p>
            <a:pPr lvl="1"/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7" y="3094446"/>
            <a:ext cx="6257557" cy="349373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17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rossz a torlódás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Csomagvesztést eredményez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véges memóriával (puffer) rendelkeznek</a:t>
            </a:r>
            <a:endParaRPr lang="en-US" dirty="0"/>
          </a:p>
          <a:p>
            <a:pPr lvl="1"/>
            <a:r>
              <a:rPr lang="hu-HU" dirty="0"/>
              <a:t>Önhasonló Internet forgalom, nincs puffer, amiben ne okozna csomagvesztést</a:t>
            </a:r>
            <a:endParaRPr lang="en-US" dirty="0"/>
          </a:p>
          <a:p>
            <a:pPr lvl="1"/>
            <a:r>
              <a:rPr lang="hu-HU" dirty="0"/>
              <a:t>Ahogy a </a:t>
            </a:r>
            <a:r>
              <a:rPr lang="hu-HU" dirty="0" err="1"/>
              <a:t>routerek</a:t>
            </a:r>
            <a:r>
              <a:rPr lang="hu-HU" dirty="0"/>
              <a:t> puffere elkezd telítődni, csomagokat kezd eldobni… (RED)</a:t>
            </a:r>
            <a:endParaRPr lang="en-US" dirty="0"/>
          </a:p>
          <a:p>
            <a:r>
              <a:rPr lang="hu-HU" dirty="0"/>
              <a:t>Gyakorlati következmények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sorai telítődnek</a:t>
            </a:r>
            <a:r>
              <a:rPr lang="en-US" dirty="0"/>
              <a:t>, </a:t>
            </a:r>
            <a:r>
              <a:rPr lang="hu-HU" dirty="0">
                <a:solidFill>
                  <a:schemeClr val="accent1"/>
                </a:solidFill>
              </a:rPr>
              <a:t>megnövekedett késleltetés</a:t>
            </a:r>
            <a:endParaRPr lang="en-US" dirty="0"/>
          </a:p>
          <a:p>
            <a:pPr lvl="1"/>
            <a:r>
              <a:rPr lang="hu-HU" dirty="0"/>
              <a:t>Sávszélesség pazarlása az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újraküldések miatt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/>
              <a:t>Alacsony hálózati átvitel (</a:t>
            </a:r>
            <a:r>
              <a:rPr lang="hu-HU" dirty="0" err="1"/>
              <a:t>goodput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4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292341" y="2120900"/>
            <a:ext cx="685800" cy="432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5158741" y="4315460"/>
            <a:ext cx="2209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80" y="1152"/>
              </a:cxn>
              <a:cxn ang="0">
                <a:pos x="816" y="912"/>
              </a:cxn>
              <a:cxn ang="0">
                <a:pos x="1104" y="624"/>
              </a:cxn>
              <a:cxn ang="0">
                <a:pos x="1296" y="384"/>
              </a:cxn>
              <a:cxn ang="0">
                <a:pos x="1344" y="288"/>
              </a:cxn>
              <a:cxn ang="0">
                <a:pos x="1392" y="0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/>
          <p:cNvSpPr>
            <a:spLocks/>
          </p:cNvSpPr>
          <p:nvPr/>
        </p:nvSpPr>
        <p:spPr bwMode="auto">
          <a:xfrm>
            <a:off x="5158741" y="2120900"/>
            <a:ext cx="2514600" cy="17716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Megnövekedett terhelés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628201" cy="507841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Könyök („</a:t>
            </a:r>
            <a:r>
              <a:rPr lang="hu-HU" dirty="0" err="1"/>
              <a:t>knee</a:t>
            </a:r>
            <a:r>
              <a:rPr lang="hu-HU" dirty="0"/>
              <a:t>”)</a:t>
            </a:r>
            <a:r>
              <a:rPr lang="en-US" dirty="0"/>
              <a:t>– </a:t>
            </a:r>
            <a:r>
              <a:rPr lang="hu-HU" dirty="0"/>
              <a:t>a pont, ami után</a:t>
            </a:r>
            <a:endParaRPr lang="en-US" dirty="0"/>
          </a:p>
          <a:p>
            <a:pPr lvl="1"/>
            <a:r>
              <a:rPr lang="hu-HU" dirty="0"/>
              <a:t>Az átvitel szinte alig nő</a:t>
            </a:r>
            <a:endParaRPr lang="en-US" dirty="0"/>
          </a:p>
          <a:p>
            <a:pPr lvl="1"/>
            <a:r>
              <a:rPr lang="hu-HU" dirty="0"/>
              <a:t>Késleltetés viszont gyorsan emelkedik</a:t>
            </a:r>
            <a:endParaRPr lang="en-US" dirty="0"/>
          </a:p>
          <a:p>
            <a:r>
              <a:rPr lang="hu-HU" dirty="0"/>
              <a:t>Egy egyszerű sorban (</a:t>
            </a:r>
            <a:r>
              <a:rPr lang="en-US" dirty="0"/>
              <a:t>M/M/1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Késleltetés</a:t>
            </a:r>
            <a:r>
              <a:rPr lang="en-US" dirty="0"/>
              <a:t> = 1/(1 – utilization)</a:t>
            </a:r>
          </a:p>
          <a:p>
            <a:r>
              <a:rPr lang="hu-HU" dirty="0"/>
              <a:t>Szírt („</a:t>
            </a:r>
            <a:r>
              <a:rPr lang="hu-HU" dirty="0" err="1"/>
              <a:t>cliff</a:t>
            </a:r>
            <a:r>
              <a:rPr lang="hu-HU" dirty="0"/>
              <a:t>”)</a:t>
            </a:r>
            <a:r>
              <a:rPr lang="en-US" dirty="0"/>
              <a:t> – </a:t>
            </a:r>
            <a:r>
              <a:rPr lang="hu-HU" dirty="0"/>
              <a:t>a pont, ami után</a:t>
            </a:r>
            <a:endParaRPr lang="en-US" dirty="0"/>
          </a:p>
          <a:p>
            <a:pPr lvl="1"/>
            <a:r>
              <a:rPr lang="hu-HU" dirty="0"/>
              <a:t>Átvitel lényegében leesik </a:t>
            </a:r>
            <a:r>
              <a:rPr lang="en-US" dirty="0">
                <a:sym typeface="Wingdings" pitchFamily="2" charset="2"/>
              </a:rPr>
              <a:t>0</a:t>
            </a:r>
            <a:r>
              <a:rPr lang="hu-HU" dirty="0" err="1">
                <a:sym typeface="Wingdings" pitchFamily="2" charset="2"/>
              </a:rPr>
              <a:t>-ra</a:t>
            </a:r>
            <a:endParaRPr lang="en-US" dirty="0"/>
          </a:p>
          <a:p>
            <a:pPr lvl="1"/>
            <a:r>
              <a:rPr lang="hu-HU" dirty="0"/>
              <a:t>A késleltetés pedig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∞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6756692" y="693877"/>
            <a:ext cx="2145112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0" cy="1384996"/>
            </a:xfrm>
            <a:prstGeom prst="wedgeRectCallout">
              <a:avLst>
                <a:gd name="adj1" fmla="val -3951"/>
                <a:gd name="adj2" fmla="val 1421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Teléjes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összeomlás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Line 5"/>
          <p:cNvSpPr>
            <a:spLocks noChangeShapeType="1"/>
          </p:cNvSpPr>
          <p:nvPr/>
        </p:nvSpPr>
        <p:spPr bwMode="auto">
          <a:xfrm flipH="1" flipV="1">
            <a:off x="5158741" y="19685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158741" y="38735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2923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59207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 flipV="1">
            <a:off x="5158741" y="4315460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5158741" y="644906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9207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2923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5920741" y="21209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286426" y="644906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6286425" y="387350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6200000">
            <a:off x="4449893" y="2691449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Átvitel</a:t>
            </a:r>
            <a:endParaRPr lang="en-US" sz="24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4191810" y="5152709"/>
            <a:ext cx="147476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Késleltetés</a:t>
            </a:r>
            <a:endParaRPr lang="en-US" sz="24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433644" y="156655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Könyök</a:t>
            </a:r>
            <a:endParaRPr lang="en-US" sz="24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6965582" y="1566550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Szírt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 flipH="1">
            <a:off x="5804842" y="3175687"/>
            <a:ext cx="1955941" cy="524404"/>
            <a:chOff x="1191443" y="4876798"/>
            <a:chExt cx="5209365" cy="1425868"/>
          </a:xfrm>
        </p:grpSpPr>
        <p:sp>
          <p:nvSpPr>
            <p:cNvPr id="59" name="Rectangular Callout 58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42504"/>
                <a:gd name="adj2" fmla="val -191285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19208" y="4880017"/>
              <a:ext cx="5181600" cy="1422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Ideális pont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5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5681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25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hu-HU" dirty="0"/>
              <a:t>Torlódás vezérlés </a:t>
            </a:r>
            <a:r>
              <a:rPr lang="hu-HU" dirty="0" err="1"/>
              <a:t>vs</a:t>
            </a:r>
            <a:r>
              <a:rPr lang="hu-HU" dirty="0"/>
              <a:t> torlódás elkerülés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2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25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684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Teljes összeomlás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425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25061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701662" y="3474720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575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5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1716213" y="4805456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Átvitel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124436" y="301562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Könyök</a:t>
            </a:r>
            <a:endParaRPr lang="en-US" sz="2400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47782" y="3018105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Szírt</a:t>
            </a:r>
            <a:endParaRPr lang="en-US" sz="24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32797" y="640334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-29983" y="1697651"/>
            <a:ext cx="4466687" cy="1384995"/>
            <a:chOff x="1191443" y="4830095"/>
            <a:chExt cx="5209363" cy="2027833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202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elkerülés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Maradj a könyök bal oldalán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527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vezérlés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Maradj a szírt bal oldalán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4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Advertised Window</a:t>
            </a:r>
            <a:br>
              <a:rPr lang="hu-HU" dirty="0"/>
            </a:br>
            <a:r>
              <a:rPr lang="hu-HU" dirty="0"/>
              <a:t>	Meghirdetett ablak,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Megoldja-e a torlódás problémáját a TCP esetén a meghirdetett ablak használata?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hu-HU" dirty="0">
                <a:solidFill>
                  <a:schemeClr val="accent2"/>
                </a:solidFill>
              </a:rPr>
              <a:t>EM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Ez az ablak csak a fogadót védi a túlterheléstől</a:t>
            </a:r>
            <a:endParaRPr lang="en-US" dirty="0"/>
          </a:p>
          <a:p>
            <a:r>
              <a:rPr lang="hu-HU" dirty="0"/>
              <a:t>Egy kellően gyors fogadó </a:t>
            </a:r>
            <a:r>
              <a:rPr lang="hu-HU" dirty="0" err="1"/>
              <a:t>kimaxolhatja</a:t>
            </a:r>
            <a:r>
              <a:rPr lang="hu-HU" dirty="0"/>
              <a:t> ezt az ablakot</a:t>
            </a:r>
            <a:endParaRPr lang="en-US" dirty="0"/>
          </a:p>
          <a:p>
            <a:pPr lvl="1"/>
            <a:r>
              <a:rPr lang="hu-HU" dirty="0"/>
              <a:t>Mi van, ha a hálózat lassabb, mint a fogadó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Mi van, ha vannak konkurens folyamok is</a:t>
            </a:r>
            <a:r>
              <a:rPr lang="en-US" dirty="0"/>
              <a:t>?</a:t>
            </a:r>
          </a:p>
          <a:p>
            <a:r>
              <a:rPr lang="hu-HU" dirty="0"/>
              <a:t>Következmények</a:t>
            </a:r>
            <a:endParaRPr lang="en-US" dirty="0"/>
          </a:p>
          <a:p>
            <a:pPr lvl="1"/>
            <a:r>
              <a:rPr lang="hu-HU" dirty="0"/>
              <a:t>Az ablak méret határozza meg a küldési rátát</a:t>
            </a:r>
            <a:endParaRPr lang="en-US" dirty="0"/>
          </a:p>
          <a:p>
            <a:pPr lvl="1"/>
            <a:r>
              <a:rPr lang="hu-HU" dirty="0"/>
              <a:t>Az ablaknak állíthatónak kell lennie, hogy elkerüljük a torlódás miatti teljes összeomlást…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2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Általános megoldások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Ne csináljunk semmit, küldjük a csomagokat megkülönböztetés nélkül</a:t>
            </a:r>
            <a:endParaRPr lang="en-US" dirty="0"/>
          </a:p>
          <a:p>
            <a:pPr lvl="1"/>
            <a:r>
              <a:rPr lang="hu-HU" dirty="0"/>
              <a:t>Nagy csomagvesztés, jósolhatatlan teljesítmény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Teljes összeomláshoz vezethet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Erőforrás foglalás</a:t>
            </a:r>
            <a:endParaRPr lang="en-US" dirty="0"/>
          </a:p>
          <a:p>
            <a:pPr lvl="1"/>
            <a:r>
              <a:rPr lang="hu-HU" dirty="0"/>
              <a:t>Folyamokhoz előre sávszélességet allokálunk</a:t>
            </a:r>
            <a:endParaRPr lang="en-US" dirty="0"/>
          </a:p>
          <a:p>
            <a:pPr lvl="1"/>
            <a:r>
              <a:rPr lang="hu-HU" dirty="0"/>
              <a:t>Csomagküldés előtt egy tárgyalási szakaszra is szükség van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Hálózati támogatás kell hozzá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Dinamikus beállítás</a:t>
            </a:r>
            <a:endParaRPr lang="en-US" dirty="0"/>
          </a:p>
          <a:p>
            <a:pPr lvl="1"/>
            <a:r>
              <a:rPr lang="hu-HU" dirty="0"/>
              <a:t>Próbák használata a torlódási szint megbecsléséhez</a:t>
            </a:r>
            <a:endParaRPr lang="en-US" dirty="0"/>
          </a:p>
          <a:p>
            <a:pPr lvl="1"/>
            <a:r>
              <a:rPr lang="hu-HU" dirty="0"/>
              <a:t>Gyorsítás, ha torlódási szint alacsony</a:t>
            </a:r>
            <a:endParaRPr lang="en-US" dirty="0"/>
          </a:p>
          <a:p>
            <a:pPr lvl="1"/>
            <a:r>
              <a:rPr lang="hu-HU" dirty="0"/>
              <a:t>Lassítás, amint nő a torlódás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Nem rendezett dinamika, elosztott koordináció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2724" y="4549966"/>
            <a:ext cx="7853488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Torlódásvezérlés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Minden</a:t>
            </a:r>
            <a:r>
              <a:rPr lang="en-US" dirty="0"/>
              <a:t> TCP </a:t>
            </a:r>
            <a:r>
              <a:rPr lang="hu-HU" dirty="0"/>
              <a:t>kapcsolat rendelkezik egy ablakkal</a:t>
            </a:r>
            <a:endParaRPr lang="en-US" dirty="0"/>
          </a:p>
          <a:p>
            <a:pPr lvl="1"/>
            <a:r>
              <a:rPr lang="hu-HU" dirty="0"/>
              <a:t>A nem-nyugtázott csomagok számát vezérli</a:t>
            </a:r>
            <a:endParaRPr lang="en-US" dirty="0"/>
          </a:p>
          <a:p>
            <a:r>
              <a:rPr lang="hu-HU" dirty="0"/>
              <a:t>Küldési ráta</a:t>
            </a:r>
            <a:r>
              <a:rPr lang="en-US" dirty="0"/>
              <a:t> ~ window/RTT</a:t>
            </a:r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ablak méretének változtatása a küldési ráta vezérléséhez</a:t>
            </a:r>
            <a:endParaRPr lang="en-US" dirty="0"/>
          </a:p>
          <a:p>
            <a:r>
              <a:rPr lang="hu-HU" dirty="0"/>
              <a:t>Vezessünk be</a:t>
            </a:r>
            <a:r>
              <a:rPr lang="en-US" dirty="0"/>
              <a:t> </a:t>
            </a:r>
            <a:r>
              <a:rPr lang="hu-HU" dirty="0"/>
              <a:t>egy </a:t>
            </a:r>
            <a:r>
              <a:rPr lang="hu-HU" dirty="0">
                <a:solidFill>
                  <a:schemeClr val="accent1"/>
                </a:solidFill>
              </a:rPr>
              <a:t>torlódási ablakot (c</a:t>
            </a:r>
            <a:r>
              <a:rPr lang="en-US" dirty="0" err="1">
                <a:solidFill>
                  <a:schemeClr val="accent1"/>
                </a:solidFill>
              </a:rPr>
              <a:t>ongestion</a:t>
            </a:r>
            <a:r>
              <a:rPr lang="en-US" dirty="0">
                <a:solidFill>
                  <a:schemeClr val="accent1"/>
                </a:solidFill>
              </a:rPr>
              <a:t> window</a:t>
            </a:r>
            <a:r>
              <a:rPr lang="hu-HU" dirty="0">
                <a:solidFill>
                  <a:schemeClr val="accent1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</a:t>
            </a:r>
            <a:r>
              <a:rPr lang="hu-HU" dirty="0"/>
              <a:t> küldő oldalon</a:t>
            </a:r>
            <a:endParaRPr lang="en-US" dirty="0"/>
          </a:p>
          <a:p>
            <a:pPr lvl="1"/>
            <a:r>
              <a:rPr lang="hu-HU" dirty="0"/>
              <a:t>Torlódás vezérlés egy küldő oldali probléma</a:t>
            </a:r>
          </a:p>
          <a:p>
            <a:pPr lvl="1"/>
            <a:r>
              <a:rPr lang="hu-HU" dirty="0"/>
              <a:t>Jelölése: </a:t>
            </a:r>
            <a:r>
              <a:rPr lang="hu-HU" dirty="0" err="1"/>
              <a:t>cwnd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9224" y="629857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45114"/>
            <a:ext cx="8839200" cy="2498075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Megbízható, sorrend helyes, két irányú bájt folyamok</a:t>
            </a:r>
            <a:endParaRPr lang="en-US" dirty="0"/>
          </a:p>
          <a:p>
            <a:pPr lvl="1"/>
            <a:r>
              <a:rPr lang="en-US" dirty="0"/>
              <a:t>Port </a:t>
            </a:r>
            <a:r>
              <a:rPr lang="hu-HU" dirty="0"/>
              <a:t>számok a </a:t>
            </a:r>
            <a:r>
              <a:rPr lang="hu-HU" dirty="0" err="1"/>
              <a:t>demultiplexáláshoz</a:t>
            </a:r>
            <a:endParaRPr lang="en-US" dirty="0"/>
          </a:p>
          <a:p>
            <a:pPr lvl="1"/>
            <a:r>
              <a:rPr lang="hu-HU" dirty="0"/>
              <a:t>Kapcsolat alapú</a:t>
            </a:r>
            <a:endParaRPr lang="en-US" dirty="0"/>
          </a:p>
          <a:p>
            <a:pPr lvl="1"/>
            <a:r>
              <a:rPr lang="hu-HU" dirty="0"/>
              <a:t>Folyam vezérlés</a:t>
            </a:r>
            <a:endParaRPr lang="en-US" dirty="0"/>
          </a:p>
          <a:p>
            <a:pPr lvl="1"/>
            <a:r>
              <a:rPr lang="hu-HU" dirty="0"/>
              <a:t>Torlódás vezérlés</a:t>
            </a:r>
            <a:r>
              <a:rPr lang="en-US" dirty="0"/>
              <a:t>, </a:t>
            </a:r>
            <a:r>
              <a:rPr lang="hu-HU" dirty="0"/>
              <a:t>fair viselkedés</a:t>
            </a:r>
          </a:p>
          <a:p>
            <a:r>
              <a:rPr lang="hu-HU" dirty="0"/>
              <a:t>20 bájtos fejléc + </a:t>
            </a:r>
            <a:r>
              <a:rPr lang="hu-HU" dirty="0" err="1"/>
              <a:t>options</a:t>
            </a:r>
            <a:r>
              <a:rPr lang="hu-HU" dirty="0"/>
              <a:t> fejlécek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4516" y="438713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Cél </a:t>
            </a:r>
            <a:r>
              <a:rPr lang="en-US" sz="2400" dirty="0"/>
              <a:t>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89776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5070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3347" y="389724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223" y="477078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Sequence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9222" y="438115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Forrás </a:t>
            </a:r>
            <a:r>
              <a:rPr lang="en-US" sz="2400" dirty="0"/>
              <a:t>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9220" y="515114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Acknowledgement Number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4514" y="552891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Advertised Window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54517" y="591491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Urgent Pointer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0496" y="553479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Flags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2734" y="591910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1050" y="389724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92734" y="552891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4051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fő komponens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Torlódás detektálás</a:t>
            </a:r>
            <a:endParaRPr lang="en-US" dirty="0"/>
          </a:p>
          <a:p>
            <a:pPr marL="834390" lvl="1" indent="-514350"/>
            <a:r>
              <a:rPr lang="hu-HU" dirty="0"/>
              <a:t>Eldobott csomag egy megbízható jel</a:t>
            </a:r>
            <a:endParaRPr lang="en-US" dirty="0"/>
          </a:p>
          <a:p>
            <a:pPr marL="1108710" lvl="2" indent="-514350"/>
            <a:r>
              <a:rPr lang="hu-HU" dirty="0"/>
              <a:t>Késleltetés alapú megoldások – nehéz és kockázatos</a:t>
            </a:r>
            <a:endParaRPr lang="en-US" dirty="0"/>
          </a:p>
          <a:p>
            <a:pPr marL="834390" lvl="1" indent="-514350"/>
            <a:r>
              <a:rPr lang="hu-HU" dirty="0"/>
              <a:t>Hogyan detektáljuk a csomag eldobását</a:t>
            </a:r>
            <a:r>
              <a:rPr lang="en-US" dirty="0"/>
              <a:t>? </a:t>
            </a:r>
            <a:r>
              <a:rPr lang="hu-HU" dirty="0"/>
              <a:t>Nyugtával</a:t>
            </a:r>
            <a:endParaRPr lang="en-US" dirty="0"/>
          </a:p>
          <a:p>
            <a:pPr marL="1108710" lvl="2" indent="-514350"/>
            <a:r>
              <a:rPr lang="hu-HU" dirty="0"/>
              <a:t>Időkorlát lejár ACK fogadása nélkül</a:t>
            </a:r>
            <a:endParaRPr lang="en-US" dirty="0"/>
          </a:p>
          <a:p>
            <a:pPr marL="1108710" lvl="2" indent="-514350"/>
            <a:r>
              <a:rPr lang="hu-HU" dirty="0"/>
              <a:t>Számos duplikált</a:t>
            </a:r>
            <a:r>
              <a:rPr lang="en-US" dirty="0"/>
              <a:t> ACK </a:t>
            </a:r>
            <a:r>
              <a:rPr lang="hu-HU" dirty="0"/>
              <a:t>jön be sorban (később lesz róla szó)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Ráta beállító algoritmus</a:t>
            </a:r>
            <a:endParaRPr lang="en-US" dirty="0"/>
          </a:p>
          <a:p>
            <a:pPr marL="834390" lvl="1" indent="-514350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módosítása</a:t>
            </a:r>
            <a:endParaRPr lang="en-US" i="1" dirty="0"/>
          </a:p>
          <a:p>
            <a:pPr marL="834390" lvl="1" indent="-514350"/>
            <a:r>
              <a:rPr lang="hu-HU" dirty="0"/>
              <a:t>Sávszélesség próba</a:t>
            </a:r>
            <a:endParaRPr lang="en-US" dirty="0"/>
          </a:p>
          <a:p>
            <a:pPr marL="834390" lvl="1" indent="-514350"/>
            <a:r>
              <a:rPr lang="hu-HU" dirty="0"/>
              <a:t>Válasz lépés a torlódásra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Ráta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Tudjuk, hogy a </a:t>
            </a:r>
            <a:r>
              <a:rPr lang="en-US" dirty="0"/>
              <a:t>TCP ACK </a:t>
            </a:r>
            <a:r>
              <a:rPr lang="hu-HU" dirty="0"/>
              <a:t>ütemezett</a:t>
            </a:r>
            <a:endParaRPr lang="en-US" dirty="0"/>
          </a:p>
          <a:p>
            <a:pPr lvl="1"/>
            <a:r>
              <a:rPr lang="hu-HU" dirty="0"/>
              <a:t>Torlódás</a:t>
            </a:r>
            <a:r>
              <a:rPr lang="en-US" dirty="0"/>
              <a:t> = </a:t>
            </a:r>
            <a:r>
              <a:rPr lang="hu-HU" dirty="0"/>
              <a:t>késleltetés</a:t>
            </a:r>
            <a:r>
              <a:rPr lang="en-US" dirty="0"/>
              <a:t> = </a:t>
            </a:r>
            <a:r>
              <a:rPr lang="hu-HU" dirty="0"/>
              <a:t>hosszú várakozás</a:t>
            </a:r>
            <a:r>
              <a:rPr lang="en-US" dirty="0"/>
              <a:t> </a:t>
            </a:r>
            <a:r>
              <a:rPr lang="hu-HU" dirty="0"/>
              <a:t>a nyugták között</a:t>
            </a:r>
            <a:endParaRPr lang="en-US" dirty="0"/>
          </a:p>
          <a:p>
            <a:pPr lvl="1"/>
            <a:r>
              <a:rPr lang="hu-HU" dirty="0"/>
              <a:t>Nincs torlódás</a:t>
            </a:r>
            <a:r>
              <a:rPr lang="en-US" dirty="0"/>
              <a:t> = </a:t>
            </a:r>
            <a:r>
              <a:rPr lang="hu-HU" dirty="0"/>
              <a:t>alacsony késleltetés</a:t>
            </a:r>
            <a:r>
              <a:rPr lang="en-US" dirty="0"/>
              <a:t> = </a:t>
            </a:r>
            <a:r>
              <a:rPr lang="hu-HU" dirty="0"/>
              <a:t>gyors </a:t>
            </a:r>
            <a:r>
              <a:rPr lang="en-US" dirty="0"/>
              <a:t>ACK</a:t>
            </a:r>
          </a:p>
          <a:p>
            <a:r>
              <a:rPr lang="hu-HU" dirty="0"/>
              <a:t>Alapvető algoritmus</a:t>
            </a:r>
            <a:endParaRPr lang="en-US" dirty="0"/>
          </a:p>
          <a:p>
            <a:pPr lvl="1"/>
            <a:r>
              <a:rPr lang="en-US" dirty="0"/>
              <a:t>ACK</a:t>
            </a:r>
            <a:r>
              <a:rPr lang="hu-HU" dirty="0"/>
              <a:t> fogadása esetén</a:t>
            </a:r>
            <a:r>
              <a:rPr lang="en-US" dirty="0"/>
              <a:t>: 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leszállítva, valószínűleg gyorsabban is küldhetünk</a:t>
            </a:r>
            <a:endParaRPr lang="en-US" dirty="0"/>
          </a:p>
          <a:p>
            <a:pPr lvl="2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növekedése arányos az </a:t>
            </a:r>
            <a:r>
              <a:rPr lang="hu-HU" dirty="0" err="1"/>
              <a:t>RTT-vel</a:t>
            </a:r>
            <a:endParaRPr lang="en-US" i="1" dirty="0"/>
          </a:p>
          <a:p>
            <a:pPr lvl="1"/>
            <a:r>
              <a:rPr lang="hu-HU" dirty="0"/>
              <a:t>Csomagvesztés esetén</a:t>
            </a:r>
            <a:r>
              <a:rPr lang="en-US" dirty="0"/>
              <a:t>: </a:t>
            </a:r>
            <a:r>
              <a:rPr lang="hu-HU" dirty="0"/>
              <a:t>csökkentsük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elveszett, torlódásnak kell lennie a hálózatban</a:t>
            </a:r>
            <a:endParaRPr lang="en-US" dirty="0"/>
          </a:p>
          <a:p>
            <a:r>
              <a:rPr lang="hu-HU" dirty="0"/>
              <a:t>Kérdés: milyen függvényt használjuk a növeléshez és csökkentéshez</a:t>
            </a:r>
            <a:r>
              <a:rPr lang="en-US" dirty="0"/>
              <a:t>?</a:t>
            </a:r>
            <a:r>
              <a:rPr lang="hu-HU" dirty="0"/>
              <a:t>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vezérlés megvalósítása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Három változót kell nyilvántartani: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:  </a:t>
            </a:r>
            <a:r>
              <a:rPr lang="hu-HU" dirty="0"/>
              <a:t>torlódási ablak</a:t>
            </a:r>
            <a:endParaRPr lang="en-US" dirty="0"/>
          </a:p>
          <a:p>
            <a:pPr lvl="1"/>
            <a:r>
              <a:rPr lang="en-US" i="1" dirty="0" err="1"/>
              <a:t>adv_wnd</a:t>
            </a:r>
            <a:r>
              <a:rPr lang="en-US" dirty="0"/>
              <a:t>: </a:t>
            </a:r>
            <a:r>
              <a:rPr lang="hu-HU" dirty="0"/>
              <a:t>a fogadó meghirdetett ablaka</a:t>
            </a:r>
            <a:endParaRPr lang="en-US" dirty="0"/>
          </a:p>
          <a:p>
            <a:pPr lvl="1"/>
            <a:r>
              <a:rPr lang="en-US" i="1" dirty="0" err="1"/>
              <a:t>ssthresh</a:t>
            </a:r>
            <a:r>
              <a:rPr lang="en-US" dirty="0"/>
              <a:t>:  </a:t>
            </a:r>
            <a:r>
              <a:rPr lang="hu-HU" dirty="0"/>
              <a:t>vágási érték</a:t>
            </a:r>
            <a:r>
              <a:rPr lang="en-US" dirty="0"/>
              <a:t> (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hu-HU" dirty="0"/>
              <a:t> frissítésére használjuk</a:t>
            </a:r>
            <a:r>
              <a:rPr lang="en-US" dirty="0"/>
              <a:t>)</a:t>
            </a:r>
          </a:p>
          <a:p>
            <a:r>
              <a:rPr lang="hu-HU" dirty="0"/>
              <a:t>Küldésnél használjuk</a:t>
            </a:r>
            <a:r>
              <a:rPr lang="en-US" dirty="0"/>
              <a:t>: </a:t>
            </a:r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i="1" dirty="0"/>
              <a:t>min(</a:t>
            </a:r>
            <a:r>
              <a:rPr lang="en-US" i="1" dirty="0" err="1"/>
              <a:t>cwnd</a:t>
            </a:r>
            <a:r>
              <a:rPr lang="en-US" i="1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r>
              <a:rPr lang="hu-HU" dirty="0"/>
              <a:t>A torlódás vezérlés két fázisa: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Lassú indulás („</a:t>
            </a:r>
            <a:r>
              <a:rPr lang="en-US" dirty="0"/>
              <a:t>Slow start</a:t>
            </a:r>
            <a:r>
              <a:rPr lang="hu-HU" dirty="0"/>
              <a:t>”)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&lt;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hu-HU" dirty="0"/>
              <a:t>Az ún. </a:t>
            </a:r>
            <a:r>
              <a:rPr lang="hu-HU" dirty="0" err="1"/>
              <a:t>bottleneck</a:t>
            </a:r>
            <a:r>
              <a:rPr lang="hu-HU" dirty="0"/>
              <a:t> (legszűkebb) sávszélesség meghatározása a cél. 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Torlódás elkerülés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&gt;=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en-US" dirty="0"/>
              <a:t>AIMD</a:t>
            </a:r>
            <a:r>
              <a:rPr lang="hu-HU" dirty="0"/>
              <a:t> – </a:t>
            </a:r>
            <a:r>
              <a:rPr lang="hu-HU" dirty="0" err="1"/>
              <a:t>Additive</a:t>
            </a:r>
            <a:r>
              <a:rPr lang="hu-HU" dirty="0"/>
              <a:t> </a:t>
            </a:r>
            <a:r>
              <a:rPr lang="hu-HU" dirty="0" err="1"/>
              <a:t>Increase</a:t>
            </a:r>
            <a:r>
              <a:rPr lang="hu-HU" dirty="0"/>
              <a:t> </a:t>
            </a:r>
            <a:r>
              <a:rPr lang="hu-HU" dirty="0" err="1"/>
              <a:t>Multiplicative</a:t>
            </a:r>
            <a:r>
              <a:rPr lang="hu-HU" dirty="0"/>
              <a:t> </a:t>
            </a:r>
            <a:r>
              <a:rPr lang="hu-HU" dirty="0" err="1"/>
              <a:t>Decrease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Lassú indulás - </a:t>
            </a:r>
            <a:r>
              <a:rPr lang="en-US" dirty="0"/>
              <a:t>Slow Start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Cél, hogy gyorsan elérjük a könyök pontot</a:t>
            </a:r>
            <a:endParaRPr lang="en-US" dirty="0"/>
          </a:p>
          <a:p>
            <a:r>
              <a:rPr lang="hu-HU" dirty="0"/>
              <a:t>Egy kapcsolat kezdetén</a:t>
            </a:r>
            <a:r>
              <a:rPr lang="en-US" dirty="0"/>
              <a:t> (</a:t>
            </a:r>
            <a:r>
              <a:rPr lang="hu-HU" dirty="0"/>
              <a:t>vagy újraindításakor)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=1</a:t>
            </a:r>
          </a:p>
          <a:p>
            <a:pPr lvl="1"/>
            <a:r>
              <a:rPr lang="en-US" i="1" dirty="0" err="1"/>
              <a:t>ssthresh</a:t>
            </a:r>
            <a:r>
              <a:rPr lang="en-US" dirty="0"/>
              <a:t> = </a:t>
            </a:r>
            <a:r>
              <a:rPr lang="en-US" i="1" dirty="0" err="1"/>
              <a:t>adv_wnd</a:t>
            </a:r>
            <a:endParaRPr lang="en-US" i="1" dirty="0"/>
          </a:p>
          <a:p>
            <a:pPr lvl="1"/>
            <a:r>
              <a:rPr lang="hu-HU" dirty="0"/>
              <a:t>Minden nyugtázott szegmensre: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++</a:t>
            </a:r>
          </a:p>
          <a:p>
            <a:r>
              <a:rPr lang="hu-HU" dirty="0"/>
              <a:t>Egészen addig amíg</a:t>
            </a:r>
          </a:p>
          <a:p>
            <a:pPr lvl="1"/>
            <a:r>
              <a:rPr lang="hu-HU" dirty="0"/>
              <a:t>El nem érjük az </a:t>
            </a:r>
            <a:r>
              <a:rPr lang="en-US" i="1" dirty="0" err="1"/>
              <a:t>ssthresh</a:t>
            </a:r>
            <a:r>
              <a:rPr lang="en-US" dirty="0"/>
              <a:t> </a:t>
            </a:r>
            <a:r>
              <a:rPr lang="hu-HU" dirty="0"/>
              <a:t>értéket</a:t>
            </a:r>
            <a:endParaRPr lang="en-US" dirty="0"/>
          </a:p>
          <a:p>
            <a:pPr lvl="1"/>
            <a:r>
              <a:rPr lang="hu-HU" dirty="0"/>
              <a:t>Vagy csomagvesztés nem történik</a:t>
            </a:r>
            <a:endParaRPr lang="en-US" dirty="0"/>
          </a:p>
          <a:p>
            <a:r>
              <a:rPr lang="hu-HU" dirty="0"/>
              <a:t>A </a:t>
            </a:r>
            <a:r>
              <a:rPr lang="en-US" dirty="0"/>
              <a:t>Slow Start </a:t>
            </a:r>
            <a:r>
              <a:rPr lang="hu-HU" dirty="0"/>
              <a:t>valójában nem lassú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exponenciálisan nő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33106" y="4134286"/>
            <a:ext cx="3021340" cy="2347777"/>
            <a:chOff x="5495841" y="1359038"/>
            <a:chExt cx="3778618" cy="293623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1452748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Terhelés</a:t>
              </a:r>
              <a:endParaRPr lang="en-US" sz="2400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83494" y="2715748"/>
              <a:ext cx="1198863" cy="5741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Átvitel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132460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Könyök</a:t>
              </a:r>
              <a:endParaRPr lang="en-US" sz="2400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91386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Szírt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gyorsan nő</a:t>
            </a:r>
            <a:endParaRPr lang="en-US" dirty="0"/>
          </a:p>
          <a:p>
            <a:r>
              <a:rPr lang="hu-HU" dirty="0"/>
              <a:t>Lelassul, amikor</a:t>
            </a:r>
            <a:r>
              <a:rPr lang="en-US" dirty="0"/>
              <a:t>…</a:t>
            </a:r>
          </a:p>
          <a:p>
            <a:pPr lvl="1"/>
            <a:r>
              <a:rPr lang="en-US" i="1" dirty="0" err="1"/>
              <a:t>cwnd</a:t>
            </a:r>
            <a:r>
              <a:rPr lang="en-US" i="1" dirty="0"/>
              <a:t> &gt;= </a:t>
            </a:r>
            <a:r>
              <a:rPr lang="en-US" i="1" dirty="0" err="1"/>
              <a:t>ssthresh</a:t>
            </a:r>
            <a:endParaRPr lang="en-US" i="1" dirty="0"/>
          </a:p>
          <a:p>
            <a:pPr lvl="1"/>
            <a:r>
              <a:rPr lang="hu-HU" dirty="0"/>
              <a:t>Vagy csomagvesztés történik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Math3" pitchFamily="2" charset="2"/>
              </a:rPr>
              <a:t>Additive Increase </a:t>
            </a:r>
            <a:endParaRPr lang="hu-HU" dirty="0">
              <a:sym typeface="Math3" pitchFamily="2" charset="2"/>
            </a:endParaRPr>
          </a:p>
          <a:p>
            <a:pPr lvl="1"/>
            <a:r>
              <a:rPr lang="hu-HU" dirty="0" err="1">
                <a:sym typeface="Math3" pitchFamily="2" charset="2"/>
              </a:rPr>
              <a:t>Additive</a:t>
            </a:r>
            <a:r>
              <a:rPr lang="hu-HU" dirty="0">
                <a:sym typeface="Math3" pitchFamily="2" charset="2"/>
              </a:rPr>
              <a:t> </a:t>
            </a:r>
            <a:r>
              <a:rPr lang="hu-HU" dirty="0" err="1">
                <a:sym typeface="Math3" pitchFamily="2" charset="2"/>
              </a:rPr>
              <a:t>Increase</a:t>
            </a:r>
            <a:r>
              <a:rPr lang="hu-HU" dirty="0">
                <a:sym typeface="Math3" pitchFamily="2" charset="2"/>
              </a:rPr>
              <a:t> </a:t>
            </a:r>
            <a:r>
              <a:rPr lang="en-US" dirty="0">
                <a:sym typeface="Math3" pitchFamily="2" charset="2"/>
              </a:rPr>
              <a:t>Multiplicative Decrease (AIMD)</a:t>
            </a:r>
            <a:r>
              <a:rPr lang="hu-HU" dirty="0">
                <a:sym typeface="Math3" pitchFamily="2" charset="2"/>
              </a:rPr>
              <a:t> - RENO</a:t>
            </a:r>
            <a:endParaRPr lang="en-US" dirty="0">
              <a:sym typeface="Math3" pitchFamily="2" charset="2"/>
            </a:endParaRPr>
          </a:p>
          <a:p>
            <a:r>
              <a:rPr lang="en-US" i="1" dirty="0" err="1">
                <a:sym typeface="Math3" pitchFamily="2" charset="2"/>
              </a:rPr>
              <a:t>ssthresh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valójában egy alsóbecslés a könyök pontra</a:t>
            </a:r>
            <a:endParaRPr lang="en-US" dirty="0">
              <a:sym typeface="Math3" pitchFamily="2" charset="2"/>
            </a:endParaRPr>
          </a:p>
          <a:p>
            <a:r>
              <a:rPr lang="hu-HU" b="1" dirty="0">
                <a:sym typeface="Math3" pitchFamily="2" charset="2"/>
              </a:rPr>
              <a:t>Ha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i="1" dirty="0">
                <a:sym typeface="Math3" pitchFamily="2" charset="2"/>
              </a:rPr>
              <a:t> &gt;= </a:t>
            </a:r>
            <a:r>
              <a:rPr lang="en-US" i="1" dirty="0" err="1">
                <a:sym typeface="Math3" pitchFamily="2" charset="2"/>
              </a:rPr>
              <a:t>ssthresh</a:t>
            </a:r>
            <a:r>
              <a:rPr lang="en-US" i="1" dirty="0">
                <a:sym typeface="Math3" pitchFamily="2" charset="2"/>
              </a:rPr>
              <a:t> </a:t>
            </a:r>
            <a:r>
              <a:rPr lang="hu-HU" b="1" dirty="0">
                <a:sym typeface="Math3" pitchFamily="2" charset="2"/>
              </a:rPr>
              <a:t>akkor</a:t>
            </a:r>
            <a:r>
              <a:rPr lang="en-US" dirty="0">
                <a:sym typeface="Math3" pitchFamily="2" charset="2"/>
              </a:rPr>
              <a:t> </a:t>
            </a:r>
            <a:br>
              <a:rPr lang="en-US" dirty="0">
                <a:sym typeface="Math3" pitchFamily="2" charset="2"/>
              </a:rPr>
            </a:br>
            <a:r>
              <a:rPr lang="en-US" dirty="0">
                <a:sym typeface="Math3" pitchFamily="2" charset="2"/>
              </a:rPr>
              <a:t>	</a:t>
            </a:r>
            <a:r>
              <a:rPr lang="hu-HU" dirty="0"/>
              <a:t>Minden nyugtázott szegmens alkalmával</a:t>
            </a:r>
            <a:br>
              <a:rPr lang="en-US" dirty="0"/>
            </a:br>
            <a:r>
              <a:rPr lang="en-US" dirty="0"/>
              <a:t>	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értékét</a:t>
            </a:r>
            <a:r>
              <a:rPr lang="en-US" i="1" dirty="0"/>
              <a:t> </a:t>
            </a:r>
            <a:r>
              <a:rPr lang="hu-HU" i="1" dirty="0"/>
              <a:t>(</a:t>
            </a:r>
            <a:r>
              <a:rPr lang="en-US" i="1" dirty="0"/>
              <a:t>1/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)</a:t>
            </a:r>
            <a:r>
              <a:rPr lang="hu-HU" i="1" dirty="0" err="1"/>
              <a:t>-vel</a:t>
            </a:r>
            <a:r>
              <a:rPr lang="en-US" i="1" dirty="0"/>
              <a:t> </a:t>
            </a:r>
            <a:br>
              <a:rPr lang="hu-HU" i="1" dirty="0"/>
            </a:br>
            <a:r>
              <a:rPr lang="hu-HU" i="1" dirty="0"/>
              <a:t>	</a:t>
            </a:r>
            <a:r>
              <a:rPr lang="en-US" i="1" dirty="0"/>
              <a:t>(</a:t>
            </a:r>
            <a:r>
              <a:rPr lang="hu-HU" i="1" dirty="0"/>
              <a:t>azaz </a:t>
            </a:r>
            <a:r>
              <a:rPr lang="en-US" i="1" dirty="0" err="1"/>
              <a:t>cwnd</a:t>
            </a:r>
            <a:r>
              <a:rPr lang="en-US" i="1" dirty="0"/>
              <a:t> += 1/cwnd).</a:t>
            </a:r>
            <a:endParaRPr lang="en-US" dirty="0"/>
          </a:p>
          <a:p>
            <a:r>
              <a:rPr lang="hu-HU" dirty="0">
                <a:sym typeface="Math3" pitchFamily="2" charset="2"/>
              </a:rPr>
              <a:t>Azaz 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 eggyel nő, ha minden csomag nyugtázva lett.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0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3552936" imgH="3648222" progId="MSGraph.Chart.8">
                  <p:embed followColorScheme="full"/>
                </p:oleObj>
              </mc:Choice>
              <mc:Fallback>
                <p:oleObj name="Chart" r:id="rId2" imgW="3552936" imgH="3648222" progId="MSGraph.Chart.8">
                  <p:embed followColorScheme="full"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/>
              <a:t>Round Trip Times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Cwnd</a:t>
            </a:r>
            <a:r>
              <a:rPr lang="hu-HU" sz="2400" dirty="0"/>
              <a:t> (</a:t>
            </a:r>
            <a:r>
              <a:rPr lang="en-US" sz="2400" dirty="0"/>
              <a:t>s</a:t>
            </a:r>
            <a:r>
              <a:rPr lang="hu-HU" sz="2400" dirty="0"/>
              <a:t>z</a:t>
            </a:r>
            <a:r>
              <a:rPr lang="en-US" sz="2400" dirty="0" err="1"/>
              <a:t>egmens</a:t>
            </a:r>
            <a:r>
              <a:rPr lang="hu-HU" sz="2400" dirty="0" err="1"/>
              <a:t>ek</a:t>
            </a:r>
            <a:r>
              <a:rPr lang="en-US" sz="2400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9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ssthresh</a:t>
            </a:r>
            <a:r>
              <a:rPr lang="en-US" sz="2400" i="1" dirty="0"/>
              <a:t> </a:t>
            </a:r>
            <a:r>
              <a:rPr lang="en-US" sz="2400" dirty="0"/>
              <a:t>= 8</a:t>
            </a:r>
          </a:p>
        </p:txBody>
      </p:sp>
    </p:spTree>
    <p:extLst>
      <p:ext uri="{BB962C8B-B14F-4D97-AF65-F5344CB8AC3E}">
        <p14:creationId xmlns:p14="http://schemas.microsoft.com/office/powerpoint/2010/main" val="42244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teljes kép – TCP </a:t>
            </a:r>
            <a:r>
              <a:rPr lang="hu-HU" dirty="0" err="1"/>
              <a:t>Tahoe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				(az eredeti TCP)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200920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Torlódás elkerülés</a:t>
            </a:r>
            <a:endParaRPr lang="en-US" sz="2000" dirty="0"/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244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Kapcsolatorientált</a:t>
            </a:r>
          </a:p>
          <a:p>
            <a:r>
              <a:rPr lang="hu-HU" sz="2200" dirty="0"/>
              <a:t>Két résztvevő, ahol egy résztvevőt egy </a:t>
            </a:r>
            <a:r>
              <a:rPr lang="hu-HU" sz="2200" i="1" dirty="0"/>
              <a:t>IP-cím</a:t>
            </a:r>
            <a:r>
              <a:rPr lang="hu-HU" sz="2200" dirty="0"/>
              <a:t> és egy </a:t>
            </a:r>
            <a:r>
              <a:rPr lang="hu-HU" sz="2200" i="1" dirty="0"/>
              <a:t>port</a:t>
            </a:r>
            <a:r>
              <a:rPr lang="hu-HU" sz="2200" dirty="0"/>
              <a:t> azonosít.</a:t>
            </a:r>
          </a:p>
          <a:p>
            <a:r>
              <a:rPr lang="hu-HU" sz="2200" dirty="0"/>
              <a:t>A kapcsolat egyértelműen azonosított a résztvevő párral.</a:t>
            </a:r>
          </a:p>
          <a:p>
            <a:r>
              <a:rPr lang="hu-HU" sz="2200" dirty="0"/>
              <a:t>Nincs se </a:t>
            </a:r>
            <a:r>
              <a:rPr lang="hu-HU" sz="2200" i="1" dirty="0"/>
              <a:t>multi-</a:t>
            </a:r>
            <a:r>
              <a:rPr lang="hu-HU" sz="2200" dirty="0"/>
              <a:t>, se </a:t>
            </a:r>
            <a:r>
              <a:rPr lang="hu-HU" sz="2200" i="1" dirty="0" err="1"/>
              <a:t>broadcast</a:t>
            </a:r>
            <a:r>
              <a:rPr lang="hu-HU" sz="2200" dirty="0"/>
              <a:t> üzenetküldés.</a:t>
            </a:r>
          </a:p>
          <a:p>
            <a:r>
              <a:rPr lang="hu-HU" sz="2200" dirty="0"/>
              <a:t>A kapcsolatot fel kell építeni és le kell bontani. </a:t>
            </a:r>
          </a:p>
          <a:p>
            <a:r>
              <a:rPr lang="hu-HU" sz="2200" dirty="0"/>
              <a:t>Egy kapcsolat a lezárásáig aktív.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38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Megbízhatóság</a:t>
            </a:r>
          </a:p>
          <a:p>
            <a:r>
              <a:rPr lang="hu-HU" sz="2200" dirty="0"/>
              <a:t>Minden csomag megérkezése nyugtázásra kerül.</a:t>
            </a:r>
          </a:p>
          <a:p>
            <a:r>
              <a:rPr lang="hu-HU" sz="2200" dirty="0"/>
              <a:t>A nem nyugtázott adatcsomagokat újraküldik.</a:t>
            </a:r>
          </a:p>
          <a:p>
            <a:r>
              <a:rPr lang="hu-HU" sz="2200" dirty="0"/>
              <a:t>A fejléchez és a csomaghoz ellenőrzőösszeg van rendelve.</a:t>
            </a:r>
          </a:p>
          <a:p>
            <a:r>
              <a:rPr lang="hu-HU" sz="2200" dirty="0"/>
              <a:t>A csomagokat számozza, és a fogadónál sorba rendezésre kerülnek a csomagok a sorszámaik alapján.</a:t>
            </a:r>
          </a:p>
          <a:p>
            <a:r>
              <a:rPr lang="hu-HU" sz="2200" dirty="0"/>
              <a:t>Duplikátumokat törli.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felépítés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Miért van szükség kapcsolat felépítésre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Állapot kialakítása mindkét végponton</a:t>
            </a:r>
            <a:endParaRPr lang="en-US" dirty="0"/>
          </a:p>
          <a:p>
            <a:pPr lvl="1"/>
            <a:r>
              <a:rPr lang="hu-HU" dirty="0"/>
              <a:t>Legfontosabb állapot</a:t>
            </a:r>
            <a:r>
              <a:rPr lang="en-US" dirty="0"/>
              <a:t>: </a:t>
            </a:r>
            <a:r>
              <a:rPr lang="hu-HU" dirty="0"/>
              <a:t>sorszámok/</a:t>
            </a:r>
            <a:r>
              <a:rPr lang="en-US" dirty="0"/>
              <a:t>sequence numbers</a:t>
            </a:r>
          </a:p>
          <a:p>
            <a:pPr lvl="2"/>
            <a:r>
              <a:rPr lang="hu-HU" dirty="0"/>
              <a:t>Az elküldött bájtok számának nyilvántartása</a:t>
            </a:r>
            <a:endParaRPr lang="en-US" dirty="0"/>
          </a:p>
          <a:p>
            <a:pPr lvl="2"/>
            <a:r>
              <a:rPr lang="hu-HU" dirty="0"/>
              <a:t>Véletlenszerű kezdeti érték</a:t>
            </a:r>
            <a:endParaRPr lang="en-US" dirty="0"/>
          </a:p>
          <a:p>
            <a:r>
              <a:rPr lang="hu-HU" dirty="0"/>
              <a:t>Fontos</a:t>
            </a:r>
            <a:r>
              <a:rPr lang="en-US" dirty="0"/>
              <a:t> TCP flag</a:t>
            </a:r>
            <a:r>
              <a:rPr lang="hu-HU" dirty="0" err="1"/>
              <a:t>-ek</a:t>
            </a:r>
            <a:r>
              <a:rPr lang="hu-HU" dirty="0"/>
              <a:t>/jelölő bitek</a:t>
            </a:r>
            <a:r>
              <a:rPr lang="en-US" dirty="0"/>
              <a:t> (1 bit</a:t>
            </a:r>
            <a:r>
              <a:rPr lang="hu-HU" dirty="0"/>
              <a:t>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SYN – </a:t>
            </a:r>
            <a:r>
              <a:rPr lang="hu-HU" dirty="0" err="1"/>
              <a:t>szinkronizációs</a:t>
            </a:r>
            <a:r>
              <a:rPr lang="hu-HU" dirty="0"/>
              <a:t>, kapcsolat felépítéshez</a:t>
            </a:r>
            <a:endParaRPr lang="en-US" dirty="0"/>
          </a:p>
          <a:p>
            <a:pPr lvl="1"/>
            <a:r>
              <a:rPr lang="en-US" dirty="0"/>
              <a:t>ACK – </a:t>
            </a:r>
            <a:r>
              <a:rPr lang="hu-HU" dirty="0"/>
              <a:t>fogadott adat nyugtázása</a:t>
            </a:r>
            <a:endParaRPr lang="en-US" dirty="0"/>
          </a:p>
          <a:p>
            <a:pPr lvl="1"/>
            <a:r>
              <a:rPr lang="en-US" dirty="0"/>
              <a:t>FIN – </a:t>
            </a:r>
            <a:r>
              <a:rPr lang="hu-HU" dirty="0"/>
              <a:t>vége, kapcsolat lezárásához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Kétirányú bájtfolyam</a:t>
            </a:r>
          </a:p>
          <a:p>
            <a:r>
              <a:rPr lang="hu-HU" sz="2200" dirty="0"/>
              <a:t>Az adatok két egymással ellentétes irányú bájt-sorozatként kerülnek átvitelre.</a:t>
            </a:r>
          </a:p>
          <a:p>
            <a:r>
              <a:rPr lang="hu-HU" sz="2200" dirty="0"/>
              <a:t>A tartalom nem interpretálódik.</a:t>
            </a:r>
          </a:p>
          <a:p>
            <a:r>
              <a:rPr lang="hu-HU" sz="2200" dirty="0"/>
              <a:t>Az adatcsomagok időbeli viselkedése megváltozhat: átvitel sebessége növekedhet, csökkenhet, más késés, más sorrendben is megérkezhetnek.</a:t>
            </a:r>
          </a:p>
          <a:p>
            <a:r>
              <a:rPr lang="hu-HU" sz="2200" dirty="0"/>
              <a:t>Megpróbálja az adatcsomagokat időben egymáshoz közel kiszállítani.</a:t>
            </a:r>
          </a:p>
          <a:p>
            <a:r>
              <a:rPr lang="hu-HU" sz="2200" dirty="0"/>
              <a:t>Megpróbálja az átviteli közeget hatékonyan használni.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evolúciója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eddigi megoldások a</a:t>
            </a:r>
            <a:r>
              <a:rPr lang="en-US" dirty="0"/>
              <a:t> TCP Tahoe</a:t>
            </a:r>
            <a:r>
              <a:rPr lang="hu-HU" dirty="0"/>
              <a:t> működéshez tartoztak</a:t>
            </a:r>
            <a:endParaRPr lang="en-US" dirty="0"/>
          </a:p>
          <a:p>
            <a:pPr lvl="1"/>
            <a:r>
              <a:rPr lang="hu-HU" dirty="0"/>
              <a:t>Eredeti</a:t>
            </a:r>
            <a:r>
              <a:rPr lang="en-US" dirty="0"/>
              <a:t> TCP</a:t>
            </a:r>
          </a:p>
          <a:p>
            <a:r>
              <a:rPr lang="hu-HU" dirty="0"/>
              <a:t>A</a:t>
            </a:r>
            <a:r>
              <a:rPr lang="en-US" dirty="0"/>
              <a:t> TCP</a:t>
            </a:r>
            <a:r>
              <a:rPr lang="hu-HU" dirty="0" err="1"/>
              <a:t>-t</a:t>
            </a:r>
            <a:r>
              <a:rPr lang="hu-HU" dirty="0"/>
              <a:t> </a:t>
            </a:r>
            <a:r>
              <a:rPr lang="en-US" dirty="0"/>
              <a:t>1974</a:t>
            </a:r>
            <a:r>
              <a:rPr lang="hu-HU" dirty="0" err="1"/>
              <a:t>-ben</a:t>
            </a:r>
            <a:r>
              <a:rPr lang="hu-HU" dirty="0"/>
              <a:t> találták fel</a:t>
            </a:r>
            <a:r>
              <a:rPr lang="en-US" dirty="0"/>
              <a:t>!</a:t>
            </a:r>
          </a:p>
          <a:p>
            <a:pPr lvl="1"/>
            <a:r>
              <a:rPr lang="hu-HU" dirty="0"/>
              <a:t>Napjainkba számos változata létezik</a:t>
            </a:r>
            <a:endParaRPr lang="en-US" dirty="0"/>
          </a:p>
          <a:p>
            <a:r>
              <a:rPr lang="hu-HU" dirty="0"/>
              <a:t>Kezdeti népszerű változat</a:t>
            </a:r>
            <a:r>
              <a:rPr lang="en-US" dirty="0"/>
              <a:t>: TCP Reno</a:t>
            </a:r>
            <a:r>
              <a:rPr lang="hu-HU" dirty="0"/>
              <a:t> (AIMD)</a:t>
            </a:r>
            <a:endParaRPr lang="en-US" dirty="0"/>
          </a:p>
          <a:p>
            <a:pPr lvl="1"/>
            <a:r>
              <a:rPr lang="en-US" dirty="0"/>
              <a:t>Tahoe </a:t>
            </a:r>
            <a:r>
              <a:rPr lang="hu-HU" dirty="0"/>
              <a:t>lehetőségei</a:t>
            </a:r>
            <a:r>
              <a:rPr lang="en-US" dirty="0"/>
              <a:t>, plus</a:t>
            </a:r>
            <a:r>
              <a:rPr lang="hu-HU" dirty="0"/>
              <a:t>z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Gyors újraküldés (</a:t>
            </a:r>
            <a:r>
              <a:rPr lang="en-US" dirty="0"/>
              <a:t>Fast retransmit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en-US" dirty="0"/>
              <a:t>3 </a:t>
            </a:r>
            <a:r>
              <a:rPr lang="hu-HU" dirty="0"/>
              <a:t>duplikált</a:t>
            </a:r>
            <a:r>
              <a:rPr lang="en-US" dirty="0"/>
              <a:t> ACK? -&gt; </a:t>
            </a:r>
            <a:r>
              <a:rPr lang="hu-HU" dirty="0"/>
              <a:t>újraküldés</a:t>
            </a:r>
            <a:r>
              <a:rPr lang="en-US" dirty="0"/>
              <a:t> (</a:t>
            </a:r>
            <a:r>
              <a:rPr lang="hu-HU" dirty="0"/>
              <a:t>ne várjunk az</a:t>
            </a:r>
            <a:r>
              <a:rPr lang="en-US" dirty="0"/>
              <a:t> RTO</a:t>
            </a:r>
            <a:r>
              <a:rPr lang="hu-HU" dirty="0" err="1"/>
              <a:t>-ra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Gyors helyreállítás (</a:t>
            </a:r>
            <a:r>
              <a:rPr lang="en-US" dirty="0"/>
              <a:t>Fast recovery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hu-HU" dirty="0"/>
              <a:t>Csomagvesztés esetén</a:t>
            </a:r>
            <a:r>
              <a:rPr lang="en-US" dirty="0"/>
              <a:t>: </a:t>
            </a:r>
            <a:endParaRPr lang="hu-HU" dirty="0"/>
          </a:p>
          <a:p>
            <a:pPr lvl="3"/>
            <a:r>
              <a:rPr lang="en-US" dirty="0"/>
              <a:t>set 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(</a:t>
            </a:r>
            <a:r>
              <a:rPr lang="en-US" dirty="0" err="1"/>
              <a:t>ssthresh</a:t>
            </a:r>
            <a:r>
              <a:rPr lang="en-US" dirty="0"/>
              <a:t> = </a:t>
            </a:r>
            <a:r>
              <a:rPr lang="hu-HU" dirty="0"/>
              <a:t>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  <a:r>
              <a:rPr lang="hu-HU" dirty="0"/>
              <a:t>érték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790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Reno: </a:t>
            </a:r>
            <a:r>
              <a:rPr lang="hu-HU" dirty="0"/>
              <a:t>Gyors újraküldés</a:t>
            </a:r>
            <a:endParaRPr lang="en-US" dirty="0"/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 err="1"/>
              <a:t>Tahoe</a:t>
            </a:r>
            <a:r>
              <a:rPr lang="hu-HU" dirty="0"/>
              <a:t> esetén ha egy csomag elveszik, akkor hosszú a várakozás az </a:t>
            </a:r>
            <a:r>
              <a:rPr lang="hu-HU" dirty="0" err="1"/>
              <a:t>RTO-ig</a:t>
            </a:r>
            <a:endParaRPr lang="en-US" dirty="0"/>
          </a:p>
          <a:p>
            <a:r>
              <a:rPr lang="en-US" dirty="0"/>
              <a:t>Reno: </a:t>
            </a:r>
            <a:r>
              <a:rPr lang="hu-HU" dirty="0"/>
              <a:t>újraküldés</a:t>
            </a:r>
            <a:r>
              <a:rPr lang="en-US" dirty="0"/>
              <a:t> 3 </a:t>
            </a:r>
            <a:r>
              <a:rPr lang="en-US" dirty="0" err="1"/>
              <a:t>dupli</a:t>
            </a:r>
            <a:r>
              <a:rPr lang="hu-HU" dirty="0" err="1"/>
              <a:t>kált</a:t>
            </a:r>
            <a:r>
              <a:rPr lang="hu-HU" dirty="0"/>
              <a:t> nyugta fogadása esetén</a:t>
            </a:r>
          </a:p>
          <a:p>
            <a:r>
              <a:rPr lang="hu-HU" dirty="0"/>
              <a:t>Duplikált: ugyanaz a sorszám</a:t>
            </a:r>
          </a:p>
          <a:p>
            <a:pPr lvl="1"/>
            <a:r>
              <a:rPr lang="hu-HU" dirty="0"/>
              <a:t>Explicit jele a csomagvesztésnek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3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Duplikált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ACK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Reno: </a:t>
            </a:r>
            <a:r>
              <a:rPr lang="hu-HU" dirty="0"/>
              <a:t>Gyors helyreállítás</a:t>
            </a:r>
            <a:endParaRPr lang="en-US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Gyors újraküldés után</a:t>
            </a:r>
            <a:r>
              <a:rPr lang="en-US" dirty="0"/>
              <a:t> </a:t>
            </a:r>
            <a:r>
              <a:rPr lang="hu-HU" dirty="0"/>
              <a:t>módosítjuk a torlódási ablakot:</a:t>
            </a:r>
          </a:p>
          <a:p>
            <a:pPr lvl="1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</a:t>
            </a:r>
            <a:r>
              <a:rPr lang="hu-HU" dirty="0"/>
              <a:t>:=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/2</a:t>
            </a:r>
            <a:r>
              <a:rPr lang="hu-HU" i="1" dirty="0"/>
              <a:t> (valójában ez a </a:t>
            </a:r>
            <a:r>
              <a:rPr lang="hu-HU" i="1" dirty="0" err="1"/>
              <a:t>Multiplicative</a:t>
            </a:r>
            <a:r>
              <a:rPr lang="hu-HU" i="1" dirty="0"/>
              <a:t> </a:t>
            </a:r>
            <a:r>
              <a:rPr lang="hu-HU" i="1" dirty="0" err="1"/>
              <a:t>Decrease</a:t>
            </a:r>
            <a:r>
              <a:rPr lang="hu-HU" i="1" dirty="0"/>
              <a:t>)</a:t>
            </a:r>
            <a:endParaRPr lang="en-US" i="1" dirty="0"/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hu-HU" dirty="0"/>
              <a:t>:= 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</a:p>
          <a:p>
            <a:pPr lvl="1"/>
            <a:r>
              <a:rPr lang="hu-HU" dirty="0"/>
              <a:t>Azaz nem álltjuk vissza az eredeti 1-re a </a:t>
            </a:r>
            <a:r>
              <a:rPr lang="hu-HU" dirty="0" err="1"/>
              <a:t>cwnd-t</a:t>
            </a:r>
            <a:r>
              <a:rPr lang="hu-HU" dirty="0"/>
              <a:t>!!!</a:t>
            </a:r>
            <a:endParaRPr lang="en-US" dirty="0"/>
          </a:p>
          <a:p>
            <a:pPr lvl="1"/>
            <a:r>
              <a:rPr lang="hu-HU" dirty="0"/>
              <a:t>Ezzel elkerüljük a felesleges </a:t>
            </a:r>
            <a:r>
              <a:rPr lang="hu-HU" dirty="0" err="1"/>
              <a:t>slow</a:t>
            </a:r>
            <a:r>
              <a:rPr lang="hu-HU" dirty="0"/>
              <a:t> start fázisokat!</a:t>
            </a:r>
            <a:endParaRPr lang="en-US" dirty="0"/>
          </a:p>
          <a:p>
            <a:pPr lvl="1"/>
            <a:r>
              <a:rPr lang="hu-HU" dirty="0"/>
              <a:t>Elkerüljük a költséges időkorlátokat</a:t>
            </a:r>
            <a:endParaRPr lang="en-US" dirty="0"/>
          </a:p>
          <a:p>
            <a:r>
              <a:rPr lang="hu-HU" dirty="0"/>
              <a:t>Azonban ha az</a:t>
            </a:r>
            <a:r>
              <a:rPr lang="en-US" dirty="0"/>
              <a:t> RTO </a:t>
            </a:r>
            <a:r>
              <a:rPr lang="hu-HU" dirty="0"/>
              <a:t>lejár, továbbra is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= 1</a:t>
            </a:r>
          </a:p>
          <a:p>
            <a:pPr lvl="1"/>
            <a:r>
              <a:rPr lang="hu-HU" dirty="0"/>
              <a:t>Visszatér a</a:t>
            </a:r>
            <a:r>
              <a:rPr lang="en-US" dirty="0"/>
              <a:t> slow start</a:t>
            </a:r>
            <a:r>
              <a:rPr lang="hu-HU" dirty="0"/>
              <a:t> fázishoz</a:t>
            </a:r>
            <a:r>
              <a:rPr lang="en-US" dirty="0"/>
              <a:t>, </a:t>
            </a:r>
            <a:r>
              <a:rPr lang="hu-HU" dirty="0"/>
              <a:t>hasonlóan a</a:t>
            </a:r>
            <a:r>
              <a:rPr lang="en-US" dirty="0"/>
              <a:t> Tahoe</a:t>
            </a:r>
            <a:r>
              <a:rPr lang="hu-HU" dirty="0" err="1"/>
              <a:t>-hoz</a:t>
            </a:r>
            <a:endParaRPr lang="en-US" dirty="0"/>
          </a:p>
          <a:p>
            <a:pPr lvl="1"/>
            <a:r>
              <a:rPr lang="hu-HU" dirty="0"/>
              <a:t>Olyan csomagokat jelez, melyeket egyáltalán nem szállítottunk le</a:t>
            </a:r>
            <a:endParaRPr lang="en-US" dirty="0"/>
          </a:p>
          <a:p>
            <a:pPr lvl="1"/>
            <a:r>
              <a:rPr lang="hu-HU" dirty="0"/>
              <a:t>A torlódás nagyon súlyos esetére figyelmeztet!!!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7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Példa: Gyors újraküldés/helyreállítás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hu-HU" dirty="0"/>
              <a:t>Stabil állapotban, a </a:t>
            </a:r>
            <a:r>
              <a:rPr lang="hu-HU" dirty="0" err="1"/>
              <a:t>cwnd</a:t>
            </a:r>
            <a:r>
              <a:rPr lang="hu-HU" dirty="0"/>
              <a:t> az optimális ablakméret körül oszcillál (AIMD okozza)</a:t>
            </a:r>
            <a:endParaRPr lang="en-US" dirty="0"/>
          </a:p>
          <a:p>
            <a:r>
              <a:rPr lang="en-US" dirty="0"/>
              <a:t>TCP </a:t>
            </a:r>
            <a:r>
              <a:rPr lang="hu-HU" dirty="0"/>
              <a:t>mindig csomagdobásokat kényszerít ki…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000" dirty="0"/>
              <a:t>Torlódás elkerülés</a:t>
            </a:r>
            <a:endParaRPr lang="en-US" sz="2000" dirty="0"/>
          </a:p>
          <a:p>
            <a:pPr algn="ctr"/>
            <a:r>
              <a:rPr lang="hu-HU" sz="2000" dirty="0"/>
              <a:t>Gyors újraküldés/helyreállítás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Számos </a:t>
            </a:r>
            <a:r>
              <a:rPr lang="en-US" dirty="0"/>
              <a:t>TCP </a:t>
            </a:r>
            <a:r>
              <a:rPr lang="hu-HU" dirty="0"/>
              <a:t>változat</a:t>
            </a:r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Tahoe: </a:t>
            </a:r>
            <a:r>
              <a:rPr lang="hu-HU" dirty="0"/>
              <a:t>az eredeti</a:t>
            </a:r>
            <a:endParaRPr lang="en-US" dirty="0"/>
          </a:p>
          <a:p>
            <a:pPr lvl="1"/>
            <a:r>
              <a:rPr lang="en-US" dirty="0"/>
              <a:t>Slow start </a:t>
            </a:r>
            <a:r>
              <a:rPr lang="hu-HU" dirty="0"/>
              <a:t>és</a:t>
            </a:r>
            <a:r>
              <a:rPr lang="en-US" dirty="0"/>
              <a:t> AIMD</a:t>
            </a:r>
          </a:p>
          <a:p>
            <a:pPr lvl="1"/>
            <a:r>
              <a:rPr lang="hu-HU" dirty="0"/>
              <a:t>Dinamikus</a:t>
            </a:r>
            <a:r>
              <a:rPr lang="en-US" dirty="0"/>
              <a:t> RTO</a:t>
            </a:r>
            <a:r>
              <a:rPr lang="hu-HU" dirty="0"/>
              <a:t>,</a:t>
            </a:r>
            <a:r>
              <a:rPr lang="en-US" dirty="0"/>
              <a:t> RTT </a:t>
            </a:r>
            <a:r>
              <a:rPr lang="hu-HU" dirty="0"/>
              <a:t>becsléssel</a:t>
            </a:r>
            <a:endParaRPr lang="en-US" dirty="0"/>
          </a:p>
          <a:p>
            <a:r>
              <a:rPr lang="en-US" dirty="0"/>
              <a:t>Reno: </a:t>
            </a:r>
          </a:p>
          <a:p>
            <a:pPr lvl="1"/>
            <a:r>
              <a:rPr lang="en-US" dirty="0"/>
              <a:t>fast retransmit (3 </a:t>
            </a:r>
            <a:r>
              <a:rPr lang="en-US" dirty="0" err="1"/>
              <a:t>dupACKs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fast recovery (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</a:t>
            </a:r>
            <a:r>
              <a:rPr lang="hu-HU" dirty="0"/>
              <a:t>vesztés esetén</a:t>
            </a:r>
            <a:r>
              <a:rPr lang="en-US" dirty="0"/>
              <a:t>)</a:t>
            </a:r>
          </a:p>
          <a:p>
            <a:r>
              <a:rPr lang="en-US" dirty="0" err="1"/>
              <a:t>NewReno</a:t>
            </a:r>
            <a:r>
              <a:rPr lang="en-US" dirty="0"/>
              <a:t>: </a:t>
            </a:r>
            <a:r>
              <a:rPr lang="hu-HU" dirty="0"/>
              <a:t>javított gyors újraküldés</a:t>
            </a:r>
            <a:endParaRPr lang="en-US" dirty="0"/>
          </a:p>
          <a:p>
            <a:pPr lvl="1"/>
            <a:r>
              <a:rPr lang="hu-HU" dirty="0"/>
              <a:t>Minden egyes duplikált</a:t>
            </a:r>
            <a:r>
              <a:rPr lang="en-US" dirty="0"/>
              <a:t> ACK </a:t>
            </a:r>
            <a:r>
              <a:rPr lang="hu-HU" dirty="0"/>
              <a:t>újraküldést vált ki</a:t>
            </a:r>
            <a:endParaRPr lang="en-US" dirty="0"/>
          </a:p>
          <a:p>
            <a:pPr lvl="1"/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&gt;3 </a:t>
            </a:r>
            <a:r>
              <a:rPr lang="hu-HU" dirty="0"/>
              <a:t>hibás sorrendben fogadott csomag is újraküldést okoz (hibásan!!!)…</a:t>
            </a:r>
            <a:endParaRPr lang="en-US" dirty="0"/>
          </a:p>
          <a:p>
            <a:r>
              <a:rPr lang="en-US" dirty="0"/>
              <a:t>Vegas: </a:t>
            </a:r>
            <a:r>
              <a:rPr lang="hu-HU" dirty="0"/>
              <a:t>késleltetés alapú torlódás elkerülés</a:t>
            </a:r>
            <a:endParaRPr lang="en-US" dirty="0"/>
          </a:p>
          <a:p>
            <a:r>
              <a:rPr lang="hu-H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a valóságban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 a legnépszerűbb variáns napjainkban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Probléma</a:t>
            </a:r>
            <a:r>
              <a:rPr lang="en-US" dirty="0"/>
              <a:t>: TCP </a:t>
            </a:r>
            <a:r>
              <a:rPr lang="hu-HU" dirty="0"/>
              <a:t>rosszul teljesít nagy késleltetés-sávszélesség szorzattal rendelkező hálózatokban </a:t>
            </a:r>
            <a:r>
              <a:rPr lang="en-US" dirty="0"/>
              <a:t>(</a:t>
            </a:r>
            <a:r>
              <a:rPr lang="hu-HU" dirty="0"/>
              <a:t>a </a:t>
            </a:r>
            <a:r>
              <a:rPr lang="en-US" dirty="0"/>
              <a:t>modern Internet</a:t>
            </a:r>
            <a:r>
              <a:rPr lang="hu-HU" dirty="0"/>
              <a:t> ilyen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Compound TCP (Windows)</a:t>
            </a:r>
          </a:p>
          <a:p>
            <a:pPr lvl="2"/>
            <a:r>
              <a:rPr lang="en-US" dirty="0"/>
              <a:t>Reno</a:t>
            </a:r>
            <a:r>
              <a:rPr lang="hu-HU" dirty="0"/>
              <a:t> alapú</a:t>
            </a:r>
            <a:endParaRPr lang="en-US" dirty="0"/>
          </a:p>
          <a:p>
            <a:pPr lvl="2"/>
            <a:r>
              <a:rPr lang="hu-HU" dirty="0"/>
              <a:t>Két torlódási ablak</a:t>
            </a:r>
            <a:r>
              <a:rPr lang="en-US" dirty="0"/>
              <a:t>: </a:t>
            </a:r>
            <a:r>
              <a:rPr lang="hu-HU" dirty="0"/>
              <a:t>késleltetés alapú és vesztés alapú</a:t>
            </a:r>
            <a:endParaRPr lang="en-US" dirty="0"/>
          </a:p>
          <a:p>
            <a:pPr lvl="2"/>
            <a:r>
              <a:rPr lang="hu-HU" dirty="0"/>
              <a:t>Azaz egy összetett torlódás vezérlést alkalmaz</a:t>
            </a:r>
            <a:endParaRPr lang="en-US" dirty="0"/>
          </a:p>
          <a:p>
            <a:pPr lvl="1"/>
            <a:r>
              <a:rPr lang="en-US" dirty="0"/>
              <a:t>TCP CUBIC (Linux)</a:t>
            </a:r>
          </a:p>
          <a:p>
            <a:pPr lvl="2"/>
            <a:r>
              <a:rPr lang="hu-HU" dirty="0"/>
              <a:t>Fejlettebb</a:t>
            </a:r>
            <a:r>
              <a:rPr lang="en-US" dirty="0"/>
              <a:t> BIC (Binary Increase Congestion Control)</a:t>
            </a:r>
            <a:r>
              <a:rPr lang="hu-HU" dirty="0"/>
              <a:t> változat</a:t>
            </a:r>
            <a:endParaRPr lang="en-US" dirty="0"/>
          </a:p>
          <a:p>
            <a:pPr lvl="2"/>
            <a:r>
              <a:rPr lang="hu-HU" dirty="0"/>
              <a:t>Az ablakméretet egy harmadfokú egyenlet határozza meg</a:t>
            </a:r>
            <a:endParaRPr lang="en-US" dirty="0"/>
          </a:p>
          <a:p>
            <a:pPr lvl="2"/>
            <a:r>
              <a:rPr lang="hu-HU" dirty="0"/>
              <a:t>A legutolsó csomagvesztéstől eltelt T idővel paraméterezett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28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Nagy késleltetés-sávszélesség szorzat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Delay-bandwidth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nem teljesít jól ha</a:t>
            </a:r>
            <a:endParaRPr lang="en-US" dirty="0"/>
          </a:p>
          <a:p>
            <a:pPr lvl="1"/>
            <a:r>
              <a:rPr lang="hu-HU" dirty="0"/>
              <a:t>A hálózat kapacitása (sávszélessége) nagy</a:t>
            </a:r>
            <a:endParaRPr lang="en-US" dirty="0"/>
          </a:p>
          <a:p>
            <a:pPr lvl="1"/>
            <a:r>
              <a:rPr lang="hu-HU" dirty="0"/>
              <a:t>A késleltetés</a:t>
            </a:r>
            <a:r>
              <a:rPr lang="en-US" dirty="0"/>
              <a:t> (RTT) </a:t>
            </a:r>
            <a:r>
              <a:rPr lang="hu-HU" dirty="0"/>
              <a:t>nagy</a:t>
            </a:r>
            <a:endParaRPr lang="en-US" dirty="0"/>
          </a:p>
          <a:p>
            <a:pPr lvl="1"/>
            <a:r>
              <a:rPr lang="hu-HU" dirty="0"/>
              <a:t>Vagy ezek szorzata nagy</a:t>
            </a:r>
            <a:endParaRPr lang="en-US" dirty="0"/>
          </a:p>
          <a:p>
            <a:pPr lvl="2"/>
            <a:r>
              <a:rPr lang="en-US" dirty="0"/>
              <a:t>b * d = </a:t>
            </a:r>
            <a:r>
              <a:rPr lang="hu-HU" dirty="0"/>
              <a:t>maximális szállítás alatt levő adatmennyiség</a:t>
            </a:r>
            <a:endParaRPr lang="en-US" dirty="0"/>
          </a:p>
          <a:p>
            <a:pPr lvl="2"/>
            <a:r>
              <a:rPr lang="hu-HU" dirty="0"/>
              <a:t>Ezt nevezzük késleltetés-sávszélesség szorzatnak</a:t>
            </a:r>
            <a:endParaRPr lang="en-US" dirty="0"/>
          </a:p>
          <a:p>
            <a:r>
              <a:rPr lang="hu-HU" dirty="0"/>
              <a:t>Miért teljesít ekkor gyengén a</a:t>
            </a:r>
            <a:r>
              <a:rPr lang="en-US" dirty="0"/>
              <a:t> TCP?</a:t>
            </a:r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csak lassan konvergál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ACK </a:t>
            </a:r>
            <a:r>
              <a:rPr lang="hu-HU" dirty="0"/>
              <a:t>ütemezett (azaz csak minden ACK esetén történik esemény)</a:t>
            </a:r>
            <a:endParaRPr lang="en-US" dirty="0"/>
          </a:p>
          <a:p>
            <a:pPr lvl="2"/>
            <a:r>
              <a:rPr lang="hu-HU" dirty="0"/>
              <a:t>A nyugták beérkezési gyorsasága határozza meg, hogy milyen gyorsan tud reagálni</a:t>
            </a:r>
            <a:endParaRPr lang="en-US" dirty="0"/>
          </a:p>
          <a:p>
            <a:pPr lvl="2"/>
            <a:r>
              <a:rPr lang="hu-HU" dirty="0"/>
              <a:t>Nagy</a:t>
            </a:r>
            <a:r>
              <a:rPr lang="en-US" dirty="0"/>
              <a:t> RTT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késleltetett nyugták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hu-HU" dirty="0">
                <a:sym typeface="Wingdings" panose="05000000000000000000" pitchFamily="2" charset="2"/>
              </a:rPr>
              <a:t>a </a:t>
            </a:r>
            <a:r>
              <a:rPr lang="en-US" dirty="0">
                <a:sym typeface="Wingdings" panose="05000000000000000000" pitchFamily="2" charset="2"/>
              </a:rPr>
              <a:t>TCP </a:t>
            </a:r>
            <a:r>
              <a:rPr lang="hu-HU" dirty="0">
                <a:sym typeface="Wingdings" panose="05000000000000000000" pitchFamily="2" charset="2"/>
              </a:rPr>
              <a:t>csak lassan reagál a megváltozott viszonyokra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TCP ablak gyorsabb növelése</a:t>
            </a:r>
            <a:endParaRPr lang="en-US" dirty="0"/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túl lassú, ha nagy a sávszélesség</a:t>
            </a:r>
            <a:endParaRPr lang="en-US" dirty="0"/>
          </a:p>
          <a:p>
            <a:pPr lvl="1"/>
            <a:r>
              <a:rPr lang="hu-HU" dirty="0"/>
              <a:t>Sokkal gyorsabb konvergencia kell</a:t>
            </a:r>
            <a:endParaRPr lang="en-US" dirty="0"/>
          </a:p>
          <a:p>
            <a:r>
              <a:rPr lang="hu-HU" dirty="0"/>
              <a:t>Fairség biztosítása más</a:t>
            </a:r>
            <a:r>
              <a:rPr lang="en-US" dirty="0"/>
              <a:t> TCP </a:t>
            </a:r>
            <a:r>
              <a:rPr lang="hu-HU" dirty="0"/>
              <a:t>változatokkal szemben</a:t>
            </a:r>
            <a:endParaRPr lang="en-US" dirty="0"/>
          </a:p>
          <a:p>
            <a:pPr lvl="1"/>
            <a:r>
              <a:rPr lang="hu-HU" dirty="0"/>
              <a:t>Az ablak növelése nem lehet túl agresszív</a:t>
            </a:r>
            <a:endParaRPr lang="en-US" dirty="0"/>
          </a:p>
          <a:p>
            <a:r>
              <a:rPr lang="hu-HU" dirty="0"/>
              <a:t>Javított</a:t>
            </a:r>
            <a:r>
              <a:rPr lang="en-US" dirty="0"/>
              <a:t> RTT fair</a:t>
            </a:r>
            <a:r>
              <a:rPr lang="hu-HU" dirty="0" err="1"/>
              <a:t>ség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Tahoe/Reno </a:t>
            </a:r>
            <a:r>
              <a:rPr lang="hu-HU" dirty="0"/>
              <a:t>folyamok nem adnak fair erőforrás-megosztást nagyon eltérő </a:t>
            </a:r>
            <a:r>
              <a:rPr lang="hu-HU" dirty="0" err="1"/>
              <a:t>RTT-k</a:t>
            </a:r>
            <a:r>
              <a:rPr lang="hu-HU" dirty="0"/>
              <a:t> esetén</a:t>
            </a:r>
            <a:endParaRPr lang="en-US" dirty="0"/>
          </a:p>
          <a:p>
            <a:r>
              <a:rPr lang="hu-HU" dirty="0"/>
              <a:t>Egyszerű implementáció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Alap</a:t>
            </a:r>
            <a:r>
              <a:rPr lang="en-US" dirty="0"/>
              <a:t> TCP </a:t>
            </a:r>
            <a:r>
              <a:rPr lang="hu-HU" dirty="0"/>
              <a:t>implementáció </a:t>
            </a:r>
            <a:r>
              <a:rPr lang="en-US" dirty="0"/>
              <a:t>Windows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osszuk a</a:t>
            </a:r>
            <a:r>
              <a:rPr lang="en-US" dirty="0"/>
              <a:t> </a:t>
            </a:r>
            <a:r>
              <a:rPr lang="hu-HU" i="1" dirty="0"/>
              <a:t>torlódási ablakot</a:t>
            </a:r>
            <a:r>
              <a:rPr lang="hu-HU" dirty="0"/>
              <a:t> két különálló ablakba</a:t>
            </a:r>
            <a:endParaRPr lang="en-US" dirty="0"/>
          </a:p>
          <a:p>
            <a:pPr lvl="1"/>
            <a:r>
              <a:rPr lang="hu-HU" dirty="0"/>
              <a:t>Hagyományos, vesztés alapú ablak</a:t>
            </a:r>
            <a:endParaRPr lang="en-US" dirty="0"/>
          </a:p>
          <a:p>
            <a:pPr lvl="1"/>
            <a:r>
              <a:rPr lang="hu-HU" dirty="0"/>
              <a:t>Új, késleltetés alapú ablak</a:t>
            </a:r>
            <a:endParaRPr lang="en-US" dirty="0"/>
          </a:p>
          <a:p>
            <a:r>
              <a:rPr lang="en-US" i="1" dirty="0" err="1"/>
              <a:t>wnd</a:t>
            </a:r>
            <a:r>
              <a:rPr lang="en-US" dirty="0"/>
              <a:t> = min(</a:t>
            </a:r>
            <a:r>
              <a:rPr lang="en-US" i="1" dirty="0" err="1"/>
              <a:t>cwnd</a:t>
            </a:r>
            <a:r>
              <a:rPr lang="en-US" i="1" dirty="0"/>
              <a:t> + </a:t>
            </a:r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pPr lvl="1"/>
            <a:r>
              <a:rPr lang="hu-HU" i="1" dirty="0" err="1"/>
              <a:t>c</a:t>
            </a:r>
            <a:r>
              <a:rPr lang="en-US" i="1" dirty="0" err="1"/>
              <a:t>wnd</a:t>
            </a:r>
            <a:r>
              <a:rPr lang="hu-HU" dirty="0" err="1"/>
              <a:t>-t</a:t>
            </a:r>
            <a:r>
              <a:rPr lang="hu-HU" dirty="0"/>
              <a:t> az AIMD vezérli</a:t>
            </a:r>
            <a:r>
              <a:rPr lang="en-US" dirty="0"/>
              <a:t> AIMD</a:t>
            </a:r>
            <a:endParaRPr lang="en-US" i="1" dirty="0"/>
          </a:p>
          <a:p>
            <a:pPr lvl="1"/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i="1" dirty="0"/>
              <a:t> </a:t>
            </a:r>
            <a:r>
              <a:rPr lang="hu-HU" i="1" dirty="0"/>
              <a:t>a </a:t>
            </a:r>
            <a:r>
              <a:rPr lang="hu-HU" dirty="0"/>
              <a:t>késleltetés alapú ablak</a:t>
            </a:r>
            <a:endParaRPr lang="en-US" dirty="0"/>
          </a:p>
          <a:p>
            <a:r>
              <a:rPr lang="hu-HU" dirty="0"/>
              <a:t>A</a:t>
            </a:r>
            <a:r>
              <a:rPr lang="en-US" i="1" dirty="0"/>
              <a:t> </a:t>
            </a:r>
            <a:r>
              <a:rPr lang="en-US" i="1" dirty="0" err="1"/>
              <a:t>dwnd</a:t>
            </a:r>
            <a:r>
              <a:rPr lang="hu-HU" dirty="0"/>
              <a:t> beállítása:</a:t>
            </a:r>
            <a:endParaRPr lang="en-US" dirty="0"/>
          </a:p>
          <a:p>
            <a:pPr lvl="1"/>
            <a:r>
              <a:rPr lang="hu-HU" dirty="0"/>
              <a:t>Ha nő az</a:t>
            </a:r>
            <a:r>
              <a:rPr lang="en-US" dirty="0"/>
              <a:t> RTT, </a:t>
            </a:r>
            <a:r>
              <a:rPr lang="hu-HU" dirty="0"/>
              <a:t>csökken a</a:t>
            </a:r>
            <a:r>
              <a:rPr lang="en-US" dirty="0"/>
              <a:t> </a:t>
            </a:r>
            <a:r>
              <a:rPr lang="en-US" i="1" dirty="0" err="1"/>
              <a:t>dwnd</a:t>
            </a:r>
            <a:r>
              <a:rPr lang="en-US" dirty="0"/>
              <a:t> (</a:t>
            </a:r>
            <a:r>
              <a:rPr lang="en-US" i="1" dirty="0" err="1"/>
              <a:t>dwnd</a:t>
            </a:r>
            <a:r>
              <a:rPr lang="en-US" dirty="0"/>
              <a:t> &gt;= 0)</a:t>
            </a:r>
          </a:p>
          <a:p>
            <a:pPr lvl="1"/>
            <a:r>
              <a:rPr lang="hu-HU" dirty="0"/>
              <a:t>Ha csökken az</a:t>
            </a:r>
            <a:r>
              <a:rPr lang="en-US" dirty="0"/>
              <a:t> RTT, </a:t>
            </a:r>
            <a:r>
              <a:rPr lang="hu-HU" dirty="0"/>
              <a:t>nő a </a:t>
            </a:r>
            <a:r>
              <a:rPr lang="en-US" i="1" dirty="0" err="1"/>
              <a:t>dwnd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növekesés</a:t>
            </a:r>
            <a:r>
              <a:rPr lang="hu-HU" dirty="0"/>
              <a:t>/csökkenés arányos a változás mértékével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Way Handshake</a:t>
            </a:r>
            <a:br>
              <a:rPr lang="hu-HU" dirty="0"/>
            </a:br>
            <a:r>
              <a:rPr lang="hu-HU" dirty="0"/>
              <a:t>Három-utas kézfogás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90641"/>
            <a:ext cx="8839200" cy="1714958"/>
          </a:xfrm>
        </p:spPr>
        <p:txBody>
          <a:bodyPr>
            <a:normAutofit/>
          </a:bodyPr>
          <a:lstStyle/>
          <a:p>
            <a:r>
              <a:rPr lang="hu-HU" dirty="0"/>
              <a:t>Mindkét oldalon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Másik fél értesítése a kezdő sorszámról</a:t>
            </a:r>
            <a:endParaRPr lang="en-US" dirty="0"/>
          </a:p>
          <a:p>
            <a:pPr lvl="1"/>
            <a:r>
              <a:rPr lang="hu-HU" dirty="0"/>
              <a:t>A másik fél kezdő sorszámának nyugtázása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0751" y="2132275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748" y="213227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271" y="1670610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99315" y="167061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177" y="2095871"/>
            <a:ext cx="4836688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55738">
              <a:off x="4094418" y="2102141"/>
              <a:ext cx="2459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 &lt;</a:t>
              </a:r>
              <a:r>
                <a:rPr lang="en-US" sz="2400" dirty="0" err="1"/>
                <a:t>SeqC</a:t>
              </a:r>
              <a:r>
                <a:rPr lang="en-US" sz="2400" dirty="0"/>
                <a:t>, 0&gt;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6177" y="2909025"/>
            <a:ext cx="4836689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2936999" y="2915295"/>
              <a:ext cx="4025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SYN/ACK &lt;</a:t>
              </a:r>
              <a:r>
                <a:rPr lang="en-US" sz="2400" dirty="0" err="1"/>
                <a:t>SeqS</a:t>
              </a:r>
              <a:r>
                <a:rPr lang="en-US" sz="2400" dirty="0"/>
                <a:t>, SeqC+1&gt;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2620" y="3610154"/>
            <a:ext cx="4810245" cy="630456"/>
            <a:chOff x="2850395" y="3616424"/>
            <a:chExt cx="4810245" cy="63045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397222">
              <a:off x="3996034" y="361642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&lt;SeqC+1, SeqS+1&gt;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745004" y="2239212"/>
            <a:ext cx="3050203" cy="954107"/>
            <a:chOff x="1219200" y="4876799"/>
            <a:chExt cx="5181606" cy="139695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85099"/>
                <a:gd name="adj2" fmla="val 240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Miért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sorszám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+1?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1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51735" y="1629249"/>
              <a:ext cx="50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Kis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9011" y="1629250"/>
              <a:ext cx="702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Nagy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TCP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 fontScale="92500" lnSpcReduction="20000"/>
          </a:bodyPr>
          <a:lstStyle/>
          <a:p>
            <a:r>
              <a:rPr lang="hu-HU" sz="2400" dirty="0"/>
              <a:t>Agresszívan reagál az RTT változására</a:t>
            </a:r>
            <a:endParaRPr lang="en-US" sz="2400" dirty="0"/>
          </a:p>
          <a:p>
            <a:r>
              <a:rPr lang="hu-HU" sz="2400" dirty="0"/>
              <a:t>Előnyök</a:t>
            </a:r>
            <a:r>
              <a:rPr lang="en-US" sz="2400" dirty="0"/>
              <a:t>: </a:t>
            </a:r>
            <a:r>
              <a:rPr lang="hu-HU" sz="2400" dirty="0"/>
              <a:t>Gyors felfutás, sokkal fairebb viselkedés más folyamokkal szemben eltérő RTT esetén</a:t>
            </a:r>
          </a:p>
          <a:p>
            <a:r>
              <a:rPr lang="hu-HU" sz="2400" dirty="0"/>
              <a:t>Hátrányok</a:t>
            </a:r>
            <a:r>
              <a:rPr lang="en-US" sz="2400" dirty="0"/>
              <a:t>: </a:t>
            </a:r>
            <a:r>
              <a:rPr lang="hu-HU" sz="2400" dirty="0"/>
              <a:t>folyamatos</a:t>
            </a:r>
            <a:r>
              <a:rPr lang="en-US" sz="2400" dirty="0"/>
              <a:t> RTT</a:t>
            </a:r>
            <a:r>
              <a:rPr lang="hu-HU" sz="2400" dirty="0"/>
              <a:t> becslés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29" y="2031846"/>
            <a:ext cx="1199117" cy="1200329"/>
            <a:chOff x="1191443" y="4863146"/>
            <a:chExt cx="5209363" cy="1776950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5" y="4863146"/>
              <a:ext cx="5181601" cy="177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729925" y="1479472"/>
            <a:ext cx="1232992" cy="1477328"/>
            <a:chOff x="1191443" y="4863146"/>
            <a:chExt cx="5209363" cy="2187015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5" y="4863146"/>
              <a:ext cx="5181601" cy="218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0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Alap </a:t>
            </a:r>
            <a:r>
              <a:rPr lang="en-US" dirty="0"/>
              <a:t>TCP </a:t>
            </a:r>
            <a:r>
              <a:rPr lang="hu-HU" dirty="0"/>
              <a:t>implementáció</a:t>
            </a:r>
            <a:r>
              <a:rPr lang="en-US" dirty="0"/>
              <a:t> Linux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Az</a:t>
            </a:r>
            <a:r>
              <a:rPr lang="en-US" dirty="0"/>
              <a:t> AIMD </a:t>
            </a:r>
            <a:r>
              <a:rPr lang="hu-HU" dirty="0"/>
              <a:t>helyettesítése egy „köbös” (CUBIC) függvénnyel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</a:t>
            </a:r>
            <a:r>
              <a:rPr lang="hu-HU" dirty="0">
                <a:sym typeface="Wingdings"/>
              </a:rPr>
              <a:t>egy konstans a</a:t>
            </a:r>
            <a:r>
              <a:rPr lang="en-US" dirty="0">
                <a:sym typeface="Wingdings"/>
              </a:rPr>
              <a:t> multiplicative increase</a:t>
            </a:r>
            <a:r>
              <a:rPr lang="hu-HU" dirty="0">
                <a:sym typeface="Wingdings"/>
              </a:rPr>
              <a:t> fázishoz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T  </a:t>
            </a:r>
            <a:r>
              <a:rPr lang="hu-HU" dirty="0">
                <a:sym typeface="Wingdings"/>
              </a:rPr>
              <a:t>eltelt idő a legutóbbi csomagvesztés óta</a:t>
            </a:r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</a:t>
            </a:r>
            <a:r>
              <a:rPr lang="hu-HU" dirty="0">
                <a:sym typeface="Wingdings"/>
              </a:rPr>
              <a:t>a legutolsó csomagvesztés idején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1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TCP implementation in Linux</a:t>
            </a:r>
          </a:p>
          <a:p>
            <a:r>
              <a:rPr lang="en-US" dirty="0"/>
              <a:t>Replace AIMD with cubic function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a constant fraction for multiplicative increase</a:t>
            </a:r>
          </a:p>
          <a:p>
            <a:pPr lvl="1"/>
            <a:r>
              <a:rPr lang="en-US" dirty="0">
                <a:sym typeface="Wingdings"/>
              </a:rPr>
              <a:t>T  time since last packet drop</a:t>
            </a: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when last packet dropped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9" y="1573493"/>
            <a:ext cx="8304475" cy="49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54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CUBIC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85000" lnSpcReduction="20000"/>
          </a:bodyPr>
          <a:lstStyle/>
          <a:p>
            <a:r>
              <a:rPr lang="hu-HU" sz="2400" dirty="0"/>
              <a:t>Kevésbé pazarolja a sávszélességet a gyors felfutások miatt</a:t>
            </a:r>
            <a:endParaRPr lang="en-US" sz="2400" dirty="0"/>
          </a:p>
          <a:p>
            <a:r>
              <a:rPr lang="hu-HU" sz="2400" dirty="0"/>
              <a:t>A stabil régió és a lassú gyorsítás segít a fairség biztosításában</a:t>
            </a:r>
            <a:endParaRPr lang="en-US" sz="2400" dirty="0"/>
          </a:p>
          <a:p>
            <a:pPr lvl="1"/>
            <a:r>
              <a:rPr lang="hu-HU" sz="2100" dirty="0"/>
              <a:t>A gyors felfutás sokkal agresszívabb, mint az</a:t>
            </a:r>
            <a:r>
              <a:rPr lang="en-US" sz="2100" dirty="0"/>
              <a:t> additive increase</a:t>
            </a:r>
          </a:p>
          <a:p>
            <a:pPr lvl="1"/>
            <a:r>
              <a:rPr lang="hu-HU" sz="2100" dirty="0"/>
              <a:t>A</a:t>
            </a:r>
            <a:r>
              <a:rPr lang="en-US" sz="2100" dirty="0"/>
              <a:t> Tahoe/Reno</a:t>
            </a:r>
            <a:r>
              <a:rPr lang="hu-HU" sz="2100" dirty="0"/>
              <a:t> variánsokkal szembeni fairséghez a</a:t>
            </a:r>
            <a:r>
              <a:rPr lang="en-US" sz="2100" dirty="0"/>
              <a:t> CUBIC</a:t>
            </a:r>
            <a:r>
              <a:rPr lang="hu-HU" sz="2100" dirty="0" err="1"/>
              <a:t>-nak</a:t>
            </a:r>
            <a:r>
              <a:rPr lang="hu-HU" sz="2100" dirty="0"/>
              <a:t> nem szabad ennyire agresszívnak lennie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CUBIC </a:t>
            </a:r>
            <a:r>
              <a:rPr lang="hu-HU" sz="2000" dirty="0" err="1"/>
              <a:t>fv</a:t>
            </a:r>
            <a:r>
              <a:rPr lang="hu-HU" sz="2000" dirty="0"/>
              <a:t>.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cwnd</a:t>
            </a:r>
            <a:r>
              <a:rPr lang="en-US" sz="2000" i="1" baseline="-25000" dirty="0" err="1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 felfutás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37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Stabil régió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4950157" y="1244224"/>
            <a:ext cx="2960833" cy="923330"/>
            <a:chOff x="1191443" y="4863146"/>
            <a:chExt cx="5209363" cy="1826587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82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Lassú gyorsítás a sávszélesség teszteléséhez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4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 a </a:t>
            </a:r>
            <a:r>
              <a:rPr lang="en-US" dirty="0"/>
              <a:t>TCP</a:t>
            </a:r>
            <a:r>
              <a:rPr lang="hu-HU" dirty="0" err="1"/>
              <a:t>-vel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 Internetes forgalom jelentős része</a:t>
            </a:r>
            <a:r>
              <a:rPr lang="en-US" dirty="0"/>
              <a:t> TCP</a:t>
            </a:r>
          </a:p>
          <a:p>
            <a:r>
              <a:rPr lang="hu-HU" dirty="0"/>
              <a:t>Azonban számos probléma okozója is egyben</a:t>
            </a:r>
            <a:endParaRPr lang="en-US" dirty="0"/>
          </a:p>
          <a:p>
            <a:pPr lvl="1"/>
            <a:r>
              <a:rPr lang="hu-HU" dirty="0"/>
              <a:t>Gyenge teljesítmény kis folyamok esetén</a:t>
            </a:r>
            <a:endParaRPr lang="en-US" dirty="0"/>
          </a:p>
          <a:p>
            <a:pPr lvl="1"/>
            <a:r>
              <a:rPr lang="hu-HU" dirty="0"/>
              <a:t>Gyenge teljesítmény </a:t>
            </a:r>
            <a:r>
              <a:rPr lang="hu-HU" dirty="0" err="1"/>
              <a:t>wireless</a:t>
            </a:r>
            <a:r>
              <a:rPr lang="hu-HU" dirty="0"/>
              <a:t> hálózatokban</a:t>
            </a:r>
            <a:endParaRPr lang="en-US" dirty="0"/>
          </a:p>
          <a:p>
            <a:pPr lvl="1"/>
            <a:r>
              <a:rPr lang="hu-HU" dirty="0" err="1"/>
              <a:t>DoS</a:t>
            </a:r>
            <a:r>
              <a:rPr lang="hu-HU" dirty="0"/>
              <a:t> támadási felület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07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Kis folyamok (f</a:t>
            </a:r>
            <a:r>
              <a:rPr lang="en-US" dirty="0"/>
              <a:t>lows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Probléma: kis folyamok esetén torz viselkedés</a:t>
            </a:r>
            <a:endParaRPr lang="en-US" dirty="0"/>
          </a:p>
          <a:p>
            <a:pPr lvl="1"/>
            <a:r>
              <a:rPr lang="en-US" dirty="0"/>
              <a:t>1 RTT </a:t>
            </a:r>
            <a:r>
              <a:rPr lang="hu-HU" dirty="0"/>
              <a:t>szükséges a kapcsolat felépítésére</a:t>
            </a:r>
            <a:r>
              <a:rPr lang="en-US" dirty="0"/>
              <a:t> (SYN, SYN/ACK)</a:t>
            </a:r>
            <a:endParaRPr lang="hu-HU" dirty="0"/>
          </a:p>
          <a:p>
            <a:pPr lvl="2"/>
            <a:r>
              <a:rPr lang="hu-HU" dirty="0"/>
              <a:t>pazarló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mindig 1-gyel indul</a:t>
            </a:r>
          </a:p>
          <a:p>
            <a:pPr lvl="2"/>
            <a:r>
              <a:rPr lang="hu-HU" dirty="0"/>
              <a:t>Nincs lehetőség felgyorsulni a kevés adat miatt</a:t>
            </a:r>
            <a:endParaRPr lang="en-US" dirty="0"/>
          </a:p>
          <a:p>
            <a:r>
              <a:rPr lang="hu-HU" dirty="0"/>
              <a:t>Az Internetes forgalom nagy része kis folyam</a:t>
            </a:r>
            <a:endParaRPr lang="en-US" dirty="0"/>
          </a:p>
          <a:p>
            <a:pPr lvl="1"/>
            <a:r>
              <a:rPr lang="hu-HU" dirty="0"/>
              <a:t>Többnyire</a:t>
            </a:r>
            <a:r>
              <a:rPr lang="en-US" dirty="0"/>
              <a:t> HTTP </a:t>
            </a:r>
            <a:r>
              <a:rPr lang="hu-HU" dirty="0"/>
              <a:t>átvitel</a:t>
            </a:r>
            <a:r>
              <a:rPr lang="en-US" dirty="0"/>
              <a:t>, &lt;100KB</a:t>
            </a:r>
          </a:p>
          <a:p>
            <a:pPr lvl="1"/>
            <a:r>
              <a:rPr lang="hu-HU" dirty="0"/>
              <a:t>A legtöbb TCP folyam el se hagyja a </a:t>
            </a:r>
            <a:r>
              <a:rPr lang="hu-HU" dirty="0" err="1"/>
              <a:t>slow</a:t>
            </a:r>
            <a:r>
              <a:rPr lang="hu-HU" dirty="0"/>
              <a:t> start fázist!!!</a:t>
            </a:r>
            <a:endParaRPr lang="en-US" dirty="0"/>
          </a:p>
          <a:p>
            <a:r>
              <a:rPr lang="hu-HU" dirty="0"/>
              <a:t>Lehetséges megoldás</a:t>
            </a:r>
            <a:r>
              <a:rPr lang="en-US" dirty="0"/>
              <a:t> (Google</a:t>
            </a:r>
            <a:r>
              <a:rPr lang="hu-HU" dirty="0"/>
              <a:t> javaslat</a:t>
            </a:r>
            <a:r>
              <a:rPr lang="en-US" dirty="0"/>
              <a:t>):</a:t>
            </a:r>
          </a:p>
          <a:p>
            <a:pPr lvl="1"/>
            <a:r>
              <a:rPr lang="hu-HU" dirty="0"/>
              <a:t>Kezdeti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megnövelése</a:t>
            </a:r>
            <a:r>
              <a:rPr lang="en-US" dirty="0"/>
              <a:t> 10</a:t>
            </a:r>
            <a:r>
              <a:rPr lang="hu-HU" dirty="0" err="1"/>
              <a:t>-re</a:t>
            </a:r>
            <a:endParaRPr lang="en-US" dirty="0"/>
          </a:p>
          <a:p>
            <a:pPr lvl="1"/>
            <a:r>
              <a:rPr lang="en-US" dirty="0"/>
              <a:t>TCP Fast Open: </a:t>
            </a:r>
            <a:r>
              <a:rPr lang="hu-HU" dirty="0"/>
              <a:t>kriptográfiai </a:t>
            </a:r>
            <a:r>
              <a:rPr lang="hu-HU" dirty="0" err="1"/>
              <a:t>hashek</a:t>
            </a:r>
            <a:r>
              <a:rPr lang="hu-HU" dirty="0"/>
              <a:t> használata a fogadó azonosítására, a három-utas kézfogás elhagyható helyette </a:t>
            </a:r>
            <a:r>
              <a:rPr lang="hu-HU" dirty="0" err="1"/>
              <a:t>hash</a:t>
            </a:r>
            <a:r>
              <a:rPr lang="hu-HU" dirty="0"/>
              <a:t> (</a:t>
            </a:r>
            <a:r>
              <a:rPr lang="hu-HU" dirty="0" err="1"/>
              <a:t>cookie</a:t>
            </a:r>
            <a:r>
              <a:rPr lang="hu-HU" dirty="0"/>
              <a:t>) küldése a </a:t>
            </a:r>
            <a:r>
              <a:rPr lang="hu-HU" dirty="0" err="1"/>
              <a:t>syn</a:t>
            </a:r>
            <a:r>
              <a:rPr lang="hu-HU" dirty="0"/>
              <a:t> csomagban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</a:t>
            </a:r>
            <a:r>
              <a:rPr lang="hu-HU" dirty="0"/>
              <a:t>hálózatok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hu-HU" dirty="0"/>
                  <a:t>Probléma</a:t>
                </a:r>
                <a:r>
                  <a:rPr lang="en-US" dirty="0"/>
                  <a:t>: </a:t>
                </a:r>
                <a:r>
                  <a:rPr lang="hu-HU" dirty="0"/>
                  <a:t>A </a:t>
                </a:r>
                <a:r>
                  <a:rPr lang="en-US" dirty="0"/>
                  <a:t>Tahoe </a:t>
                </a:r>
                <a:r>
                  <a:rPr lang="hu-HU" dirty="0"/>
                  <a:t>és</a:t>
                </a:r>
                <a:r>
                  <a:rPr lang="en-US" dirty="0"/>
                  <a:t> Reno </a:t>
                </a:r>
                <a:r>
                  <a:rPr lang="hu-HU" dirty="0"/>
                  <a:t>esetén </a:t>
                </a:r>
                <a:br>
                  <a:rPr lang="hu-HU" dirty="0"/>
                </a:br>
                <a:r>
                  <a:rPr lang="hu-HU" dirty="0"/>
                  <a:t>csomagvesztés</a:t>
                </a:r>
                <a:r>
                  <a:rPr lang="en-US" dirty="0"/>
                  <a:t> = </a:t>
                </a:r>
                <a:r>
                  <a:rPr lang="hu-HU" dirty="0"/>
                  <a:t>torlódás</a:t>
                </a:r>
                <a:endParaRPr lang="en-US" dirty="0"/>
              </a:p>
              <a:p>
                <a:pPr lvl="1"/>
                <a:r>
                  <a:rPr lang="en-US" dirty="0"/>
                  <a:t>WAN</a:t>
                </a:r>
                <a:r>
                  <a:rPr lang="hu-HU" dirty="0"/>
                  <a:t> esetén ez helyes</a:t>
                </a:r>
                <a:r>
                  <a:rPr lang="en-US" dirty="0"/>
                  <a:t>, </a:t>
                </a:r>
                <a:r>
                  <a:rPr lang="hu-HU" dirty="0"/>
                  <a:t>ritka bit hibák</a:t>
                </a:r>
              </a:p>
              <a:p>
                <a:pPr lvl="1"/>
                <a:r>
                  <a:rPr lang="hu-HU" dirty="0"/>
                  <a:t>Azonban hamis vezeték nélküli hálózatokban</a:t>
                </a:r>
                <a:r>
                  <a:rPr lang="en-US" dirty="0"/>
                  <a:t>, </a:t>
                </a:r>
                <a:r>
                  <a:rPr lang="hu-HU" dirty="0"/>
                  <a:t>gyakori interferenciák</a:t>
                </a:r>
                <a:endParaRPr lang="en-US" dirty="0"/>
              </a:p>
              <a:p>
                <a:r>
                  <a:rPr lang="en-US" dirty="0"/>
                  <a:t>TCP </a:t>
                </a:r>
                <a:r>
                  <a:rPr lang="hu-HU" dirty="0"/>
                  <a:t>átvitel</a:t>
                </a:r>
                <a:r>
                  <a:rPr lang="en-US" dirty="0"/>
                  <a:t> ~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/>
                          </a:rPr>
                          <m:t>𝑣𝑒𝑠𝑧𝑡</m:t>
                        </m:r>
                        <m:r>
                          <a:rPr lang="hu-HU" b="0" i="1" smtClean="0">
                            <a:latin typeface="Cambria Math"/>
                          </a:rPr>
                          <m:t>é</m:t>
                        </m:r>
                        <m:r>
                          <a:rPr lang="hu-HU" b="0" i="1" smtClean="0">
                            <a:latin typeface="Cambria Math"/>
                          </a:rPr>
                          <m:t>𝑠𝑖</m:t>
                        </m:r>
                        <m:r>
                          <a:rPr lang="hu-HU" b="0" i="1" smtClean="0">
                            <a:latin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</a:rPr>
                          <m:t>𝑟</m:t>
                        </m:r>
                        <m:r>
                          <a:rPr lang="hu-HU" b="0" i="1" smtClean="0">
                            <a:latin typeface="Cambria Math"/>
                          </a:rPr>
                          <m:t>á</m:t>
                        </m:r>
                        <m:r>
                          <a:rPr lang="hu-HU" b="0" i="1" smtClean="0">
                            <a:latin typeface="Cambria Math"/>
                          </a:rPr>
                          <m:t>𝑡𝑎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hu-HU" dirty="0"/>
                  <a:t>Már néhány interferencia miatti csomagvesztés elég a teljesítmény drasztikus csökkenéséhez</a:t>
                </a:r>
                <a:endParaRPr lang="en-US" dirty="0"/>
              </a:p>
              <a:p>
                <a:r>
                  <a:rPr lang="hu-HU" dirty="0"/>
                  <a:t>Lehetséges megoldások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hu-HU" dirty="0"/>
                  <a:t>Réteg modell megsértése</a:t>
                </a:r>
                <a:r>
                  <a:rPr lang="en-US" dirty="0"/>
                  <a:t>, </a:t>
                </a:r>
                <a:r>
                  <a:rPr lang="hu-HU" dirty="0"/>
                  <a:t>adatkapcsolati információ a</a:t>
                </a:r>
                <a:r>
                  <a:rPr lang="en-US" dirty="0"/>
                  <a:t> TCP</a:t>
                </a:r>
                <a:r>
                  <a:rPr lang="hu-HU" dirty="0" err="1"/>
                  <a:t>-be</a:t>
                </a:r>
                <a:endParaRPr lang="en-US" dirty="0"/>
              </a:p>
              <a:p>
                <a:pPr lvl="1"/>
                <a:r>
                  <a:rPr lang="hu-HU" dirty="0"/>
                  <a:t>Késleltetés alapú torlódás vezérlés használata</a:t>
                </a:r>
                <a:r>
                  <a:rPr lang="en-US" dirty="0"/>
                  <a:t> (</a:t>
                </a:r>
                <a:r>
                  <a:rPr lang="hu-HU" dirty="0"/>
                  <a:t>pl. </a:t>
                </a:r>
                <a:r>
                  <a:rPr lang="en-US" dirty="0"/>
                  <a:t>TCP Vegas)</a:t>
                </a:r>
              </a:p>
              <a:p>
                <a:pPr lvl="1"/>
                <a:r>
                  <a:rPr lang="hu-HU" dirty="0"/>
                  <a:t>Explicit torlódás jelzés - </a:t>
                </a:r>
                <a:r>
                  <a:rPr lang="en-US" dirty="0"/>
                  <a:t>Explicit congestion notification (ECN)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  <a:blipFill rotWithShape="1">
                <a:blip r:embed="rId2"/>
                <a:stretch>
                  <a:fillRect l="-267" t="-1075" r="-333" b="-2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50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kapcsolatok állapottal rendelkeznek</a:t>
            </a:r>
            <a:endParaRPr lang="en-US" dirty="0"/>
          </a:p>
          <a:p>
            <a:pPr lvl="1"/>
            <a:r>
              <a:rPr lang="hu-HU" dirty="0"/>
              <a:t>A</a:t>
            </a:r>
            <a:r>
              <a:rPr lang="en-US" dirty="0"/>
              <a:t> SYN </a:t>
            </a:r>
            <a:r>
              <a:rPr lang="hu-HU" dirty="0"/>
              <a:t>csomagok erőforrásokat foglalnak az szerveren</a:t>
            </a:r>
            <a:endParaRPr lang="en-US" dirty="0"/>
          </a:p>
          <a:p>
            <a:pPr lvl="1"/>
            <a:r>
              <a:rPr lang="hu-HU" dirty="0"/>
              <a:t>Az állapot legalább néhány percig fennmarad</a:t>
            </a:r>
            <a:r>
              <a:rPr lang="en-US" dirty="0"/>
              <a:t> (RTO)</a:t>
            </a:r>
          </a:p>
          <a:p>
            <a:r>
              <a:rPr lang="en-US" dirty="0"/>
              <a:t>SYN flood: </a:t>
            </a:r>
            <a:r>
              <a:rPr lang="hu-HU" dirty="0"/>
              <a:t>elég sok</a:t>
            </a:r>
            <a:r>
              <a:rPr lang="en-US" dirty="0"/>
              <a:t> SYN</a:t>
            </a:r>
            <a:r>
              <a:rPr lang="hu-HU" dirty="0"/>
              <a:t> csomag küldése a szervernek ahhoz, hogy elfogyjon a memória és összeomoljon a kernel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 SYN cook</a:t>
            </a:r>
            <a:r>
              <a:rPr lang="hu-HU" dirty="0" err="1"/>
              <a:t>ie-k</a:t>
            </a:r>
            <a:endParaRPr lang="en-US" dirty="0"/>
          </a:p>
          <a:p>
            <a:pPr lvl="1"/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ne tároljunk kezdeti állapotot a szerveren</a:t>
            </a:r>
            <a:endParaRPr lang="en-US" dirty="0"/>
          </a:p>
          <a:p>
            <a:pPr lvl="1"/>
            <a:r>
              <a:rPr lang="hu-HU" dirty="0"/>
              <a:t>Illesszük az állapotot a</a:t>
            </a:r>
            <a:r>
              <a:rPr lang="en-US" dirty="0"/>
              <a:t> SYN/ACK </a:t>
            </a:r>
            <a:r>
              <a:rPr lang="hu-HU" dirty="0"/>
              <a:t>csomagokba</a:t>
            </a:r>
            <a:r>
              <a:rPr lang="en-US" dirty="0"/>
              <a:t> (</a:t>
            </a:r>
            <a:r>
              <a:rPr lang="hu-HU" dirty="0"/>
              <a:t>a sorszám mezőbe (</a:t>
            </a:r>
            <a:r>
              <a:rPr lang="en-US" dirty="0"/>
              <a:t>sequence number </a:t>
            </a:r>
            <a:r>
              <a:rPr lang="hu-HU" dirty="0"/>
              <a:t>mező)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A kliensnek vissza kell tükrözni az állapotot…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4098" name="Picture 2" descr="Image result for syn cookie">
            <a:extLst>
              <a:ext uri="{FF2B5EF4-FFF2-40B4-BE49-F238E27FC236}">
                <a16:creationId xmlns:a16="http://schemas.microsoft.com/office/drawing/2014/main" id="{1EE5D972-577D-4985-B361-2603DB42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1665736"/>
            <a:ext cx="6659880" cy="49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98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églalap 90">
            <a:extLst>
              <a:ext uri="{FF2B5EF4-FFF2-40B4-BE49-F238E27FC236}">
                <a16:creationId xmlns:a16="http://schemas.microsoft.com/office/drawing/2014/main" id="{F798B4CD-1D78-4C82-BAAA-E92DB8F6A187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felépítés problémája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hu-HU" dirty="0"/>
              <a:t>Kapcsolódási zűrzavar</a:t>
            </a:r>
            <a:endParaRPr lang="en-US" dirty="0"/>
          </a:p>
          <a:p>
            <a:pPr lvl="1"/>
            <a:r>
              <a:rPr lang="hu-HU" dirty="0"/>
              <a:t>Azonos </a:t>
            </a:r>
            <a:r>
              <a:rPr lang="hu-HU" dirty="0" err="1"/>
              <a:t>hoszt</a:t>
            </a:r>
            <a:r>
              <a:rPr lang="hu-HU" dirty="0"/>
              <a:t> kapcsolatainak egyértelműsítése</a:t>
            </a:r>
            <a:endParaRPr lang="en-US" dirty="0"/>
          </a:p>
          <a:p>
            <a:pPr lvl="1"/>
            <a:r>
              <a:rPr lang="hu-HU" dirty="0"/>
              <a:t>Véletlenszerű sorszámmal - biztonság</a:t>
            </a:r>
            <a:endParaRPr lang="en-US" dirty="0"/>
          </a:p>
          <a:p>
            <a:r>
              <a:rPr lang="hu-HU" dirty="0"/>
              <a:t>Forrás hamisítás</a:t>
            </a:r>
            <a:endParaRPr lang="en-US" dirty="0"/>
          </a:p>
          <a:p>
            <a:pPr lvl="1"/>
            <a:r>
              <a:rPr lang="en-US" dirty="0"/>
              <a:t>Kevin </a:t>
            </a:r>
            <a:r>
              <a:rPr lang="en-US" dirty="0" err="1"/>
              <a:t>Mitnick</a:t>
            </a:r>
            <a:endParaRPr lang="en-US" dirty="0"/>
          </a:p>
          <a:p>
            <a:pPr lvl="1"/>
            <a:r>
              <a:rPr lang="hu-HU" dirty="0"/>
              <a:t>Jó random szám generátor kell hozzá</a:t>
            </a:r>
            <a:r>
              <a:rPr lang="en-US" dirty="0"/>
              <a:t>!</a:t>
            </a:r>
          </a:p>
          <a:p>
            <a:r>
              <a:rPr lang="hu-HU" dirty="0"/>
              <a:t>Kapcsolat állapotának kezelése</a:t>
            </a:r>
            <a:endParaRPr lang="en-US" dirty="0"/>
          </a:p>
          <a:p>
            <a:pPr lvl="1"/>
            <a:r>
              <a:rPr lang="hu-HU" dirty="0"/>
              <a:t>Minden</a:t>
            </a:r>
            <a:r>
              <a:rPr lang="en-US" dirty="0"/>
              <a:t> SYN </a:t>
            </a:r>
            <a:r>
              <a:rPr lang="hu-HU" dirty="0"/>
              <a:t>állapotot foglal a szerveren</a:t>
            </a:r>
            <a:endParaRPr lang="en-US" dirty="0"/>
          </a:p>
          <a:p>
            <a:pPr lvl="1"/>
            <a:r>
              <a:rPr lang="en-US" dirty="0"/>
              <a:t>SYN flood = denial of service </a:t>
            </a:r>
            <a:r>
              <a:rPr lang="hu-HU" dirty="0"/>
              <a:t>(</a:t>
            </a:r>
            <a:r>
              <a:rPr lang="hu-HU" dirty="0" err="1"/>
              <a:t>DoS</a:t>
            </a:r>
            <a:r>
              <a:rPr lang="hu-HU" dirty="0"/>
              <a:t>) támadás</a:t>
            </a:r>
            <a:endParaRPr lang="en-US" dirty="0"/>
          </a:p>
          <a:p>
            <a:pPr lvl="1"/>
            <a:r>
              <a:rPr lang="hu-HU" dirty="0"/>
              <a:t>Megoldás</a:t>
            </a:r>
            <a:r>
              <a:rPr lang="en-US" dirty="0"/>
              <a:t>: SYN cookies</a:t>
            </a:r>
          </a:p>
        </p:txBody>
      </p:sp>
    </p:spTree>
    <p:extLst>
      <p:ext uri="{BB962C8B-B14F-4D97-AF65-F5344CB8AC3E}">
        <p14:creationId xmlns:p14="http://schemas.microsoft.com/office/powerpoint/2010/main" val="30322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églalap 107">
            <a:extLst>
              <a:ext uri="{FF2B5EF4-FFF2-40B4-BE49-F238E27FC236}">
                <a16:creationId xmlns:a16="http://schemas.microsoft.com/office/drawing/2014/main" id="{CEF9A64A-88CF-4663-99F8-A077F745E129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394 L -0.64323 -0.00394 " pathEditMode="relative" ptsTypes="AA">
                                      <p:cBhvr>
                                        <p:cTn id="11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/>
      <p:bldP spid="64" grpId="0"/>
      <p:bldP spid="73" grpId="0" animBg="1"/>
      <p:bldP spid="78" grpId="0" animBg="1"/>
      <p:bldP spid="79" grpId="0" animBg="1"/>
      <p:bldP spid="80" grpId="0" animBg="1"/>
      <p:bldP spid="81" grpId="0" animBg="1"/>
      <p:bldP spid="10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Egyenes összekötő 132">
            <a:extLst>
              <a:ext uri="{FF2B5EF4-FFF2-40B4-BE49-F238E27FC236}">
                <a16:creationId xmlns:a16="http://schemas.microsoft.com/office/drawing/2014/main" id="{28B27295-8F08-4D8F-B225-A8C50710F18F}"/>
              </a:ext>
            </a:extLst>
          </p:cNvPr>
          <p:cNvCxnSpPr>
            <a:cxnSpLocks/>
          </p:cNvCxnSpPr>
          <p:nvPr/>
        </p:nvCxnSpPr>
        <p:spPr>
          <a:xfrm flipV="1">
            <a:off x="6276106" y="732559"/>
            <a:ext cx="0" cy="5434446"/>
          </a:xfrm>
          <a:prstGeom prst="line">
            <a:avLst/>
          </a:prstGeom>
          <a:ln w="539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gyenes összekötő 103">
            <a:extLst>
              <a:ext uri="{FF2B5EF4-FFF2-40B4-BE49-F238E27FC236}">
                <a16:creationId xmlns:a16="http://schemas.microsoft.com/office/drawing/2014/main" id="{5422CDFF-99B6-4A49-92CB-50368F1289D5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874694" y="1593394"/>
            <a:ext cx="0" cy="317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(r)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-5185934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-3717740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-2251157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-78296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8522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2153417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-5404835" y="4914096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-3946745" y="4914096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-2478551" y="4912707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-1011970" y="4912707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473760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192763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361473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5081313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6549504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741502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8436407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338572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4853920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6320500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7203556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8210626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-4041335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-3717740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-1940132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-1390934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-465383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12005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-4827495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-451805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-2738838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-2189640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-1253482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-496216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-117070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81636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-288053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942000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-3491959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312085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536035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1857903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2153417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2507462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984884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Vegas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Brakmo</a:t>
            </a:r>
            <a:r>
              <a:rPr lang="hu-HU" sz="1350" b="1" dirty="0"/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312086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1370899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1528059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1882104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-454776" y="3505599"/>
            <a:ext cx="436244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136583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1070185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1219076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0CD4C65E-AEC4-48A9-9594-9311EA7B450B}"/>
              </a:ext>
            </a:extLst>
          </p:cNvPr>
          <p:cNvCxnSpPr>
            <a:cxnSpLocks/>
          </p:cNvCxnSpPr>
          <p:nvPr/>
        </p:nvCxnSpPr>
        <p:spPr>
          <a:xfrm flipV="1">
            <a:off x="4762289" y="3244441"/>
            <a:ext cx="0" cy="152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263B8705-DB2B-4661-B4B1-D09928CF8CD8}"/>
              </a:ext>
            </a:extLst>
          </p:cNvPr>
          <p:cNvSpPr txBox="1"/>
          <p:nvPr/>
        </p:nvSpPr>
        <p:spPr>
          <a:xfrm>
            <a:off x="4136931" y="2854924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FAST TCP</a:t>
            </a:r>
          </a:p>
          <a:p>
            <a:pPr algn="ctr"/>
            <a:r>
              <a:rPr lang="hu-HU" sz="1350" b="1" dirty="0"/>
              <a:t>(Low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´04)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DDB5E187-C5AA-4670-961B-55CBD8FB3690}"/>
              </a:ext>
            </a:extLst>
          </p:cNvPr>
          <p:cNvSpPr txBox="1"/>
          <p:nvPr/>
        </p:nvSpPr>
        <p:spPr>
          <a:xfrm>
            <a:off x="4136931" y="4061003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BIC</a:t>
            </a:r>
          </a:p>
          <a:p>
            <a:pPr algn="ctr"/>
            <a:r>
              <a:rPr lang="hu-HU" sz="1350" b="1" dirty="0"/>
              <a:t>(Linux, ´04)</a:t>
            </a:r>
          </a:p>
        </p:txBody>
      </p:sp>
      <p:cxnSp>
        <p:nvCxnSpPr>
          <p:cNvPr id="68" name="Egyenes összekötő 67">
            <a:extLst>
              <a:ext uri="{FF2B5EF4-FFF2-40B4-BE49-F238E27FC236}">
                <a16:creationId xmlns:a16="http://schemas.microsoft.com/office/drawing/2014/main" id="{39A8E338-B711-4D39-AFA0-3B44964D31EB}"/>
              </a:ext>
            </a:extLst>
          </p:cNvPr>
          <p:cNvCxnSpPr>
            <a:cxnSpLocks/>
          </p:cNvCxnSpPr>
          <p:nvPr/>
        </p:nvCxnSpPr>
        <p:spPr>
          <a:xfrm flipV="1">
            <a:off x="5387646" y="3732109"/>
            <a:ext cx="0" cy="105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71">
            <a:extLst>
              <a:ext uri="{FF2B5EF4-FFF2-40B4-BE49-F238E27FC236}">
                <a16:creationId xmlns:a16="http://schemas.microsoft.com/office/drawing/2014/main" id="{C399B632-BF42-489B-91C3-2A808E060867}"/>
              </a:ext>
            </a:extLst>
          </p:cNvPr>
          <p:cNvCxnSpPr>
            <a:cxnSpLocks/>
          </p:cNvCxnSpPr>
          <p:nvPr/>
        </p:nvCxnSpPr>
        <p:spPr>
          <a:xfrm flipV="1">
            <a:off x="5740937" y="2719388"/>
            <a:ext cx="0" cy="2064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BED7625D-486A-4A42-9881-29FC993C5B9C}"/>
              </a:ext>
            </a:extLst>
          </p:cNvPr>
          <p:cNvSpPr txBox="1"/>
          <p:nvPr/>
        </p:nvSpPr>
        <p:spPr>
          <a:xfrm>
            <a:off x="4770949" y="3414952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CUBIC</a:t>
            </a:r>
          </a:p>
          <a:p>
            <a:pPr algn="ctr"/>
            <a:r>
              <a:rPr lang="hu-HU" sz="1350" b="1" dirty="0"/>
              <a:t>(Linux, ´06)</a:t>
            </a:r>
          </a:p>
        </p:txBody>
      </p:sp>
      <p:cxnSp>
        <p:nvCxnSpPr>
          <p:cNvPr id="75" name="Egyenes összekötő 74">
            <a:extLst>
              <a:ext uri="{FF2B5EF4-FFF2-40B4-BE49-F238E27FC236}">
                <a16:creationId xmlns:a16="http://schemas.microsoft.com/office/drawing/2014/main" id="{A66EF214-53A4-40BF-B860-3A82893EA539}"/>
              </a:ext>
            </a:extLst>
          </p:cNvPr>
          <p:cNvCxnSpPr>
            <a:cxnSpLocks/>
          </p:cNvCxnSpPr>
          <p:nvPr/>
        </p:nvCxnSpPr>
        <p:spPr>
          <a:xfrm flipV="1">
            <a:off x="6021664" y="2197886"/>
            <a:ext cx="0" cy="257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A883DD74-CF67-4092-B380-B6264160D2E0}"/>
              </a:ext>
            </a:extLst>
          </p:cNvPr>
          <p:cNvSpPr txBox="1"/>
          <p:nvPr/>
        </p:nvSpPr>
        <p:spPr>
          <a:xfrm>
            <a:off x="5115579" y="2342716"/>
            <a:ext cx="12507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Compound</a:t>
            </a:r>
            <a:r>
              <a:rPr lang="hu-HU" sz="1350" b="1" dirty="0"/>
              <a:t> TCP</a:t>
            </a:r>
          </a:p>
          <a:p>
            <a:pPr algn="ctr"/>
            <a:r>
              <a:rPr lang="hu-HU" sz="1350" b="1" dirty="0"/>
              <a:t>(Windows, ´07)</a:t>
            </a: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9426BCD8-6566-49F5-80DE-0706DDE97B20}"/>
              </a:ext>
            </a:extLst>
          </p:cNvPr>
          <p:cNvSpPr txBox="1"/>
          <p:nvPr/>
        </p:nvSpPr>
        <p:spPr>
          <a:xfrm>
            <a:off x="5396306" y="1698157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LEDBAT</a:t>
            </a:r>
          </a:p>
          <a:p>
            <a:pPr algn="ctr"/>
            <a:r>
              <a:rPr lang="hu-HU" sz="1350" b="1" dirty="0"/>
              <a:t>(IETF, ´08)</a:t>
            </a:r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4B0D8376-A585-44C5-9B9B-695BBB0AE916}"/>
              </a:ext>
            </a:extLst>
          </p:cNvPr>
          <p:cNvSpPr/>
          <p:nvPr/>
        </p:nvSpPr>
        <p:spPr>
          <a:xfrm>
            <a:off x="716862" y="3812211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905857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églalap 85">
            <a:extLst>
              <a:ext uri="{FF2B5EF4-FFF2-40B4-BE49-F238E27FC236}">
                <a16:creationId xmlns:a16="http://schemas.microsoft.com/office/drawing/2014/main" id="{EE6E8D80-D609-4BC3-87B4-29539229A496}"/>
              </a:ext>
            </a:extLst>
          </p:cNvPr>
          <p:cNvSpPr/>
          <p:nvPr/>
        </p:nvSpPr>
        <p:spPr>
          <a:xfrm>
            <a:off x="4520050" y="1718939"/>
            <a:ext cx="1002683" cy="4343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Background</a:t>
            </a:r>
            <a:r>
              <a:rPr lang="hu-HU" sz="1350" dirty="0"/>
              <a:t> </a:t>
            </a:r>
            <a:r>
              <a:rPr lang="hu-HU" sz="1350" dirty="0" err="1"/>
              <a:t>traffic</a:t>
            </a:r>
            <a:endParaRPr lang="hu-HU" sz="1350" dirty="0"/>
          </a:p>
        </p:txBody>
      </p:sp>
      <p:sp>
        <p:nvSpPr>
          <p:cNvPr id="88" name="Jobb oldali kapcsos zárójel 87">
            <a:extLst>
              <a:ext uri="{FF2B5EF4-FFF2-40B4-BE49-F238E27FC236}">
                <a16:creationId xmlns:a16="http://schemas.microsoft.com/office/drawing/2014/main" id="{37A866B1-4FE7-4199-AEEE-DCD775106C5C}"/>
              </a:ext>
            </a:extLst>
          </p:cNvPr>
          <p:cNvSpPr/>
          <p:nvPr/>
        </p:nvSpPr>
        <p:spPr>
          <a:xfrm rot="5400000">
            <a:off x="4354762" y="3608494"/>
            <a:ext cx="292000" cy="332208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90" name="Szövegdoboz 89">
            <a:extLst>
              <a:ext uri="{FF2B5EF4-FFF2-40B4-BE49-F238E27FC236}">
                <a16:creationId xmlns:a16="http://schemas.microsoft.com/office/drawing/2014/main" id="{4FE7A029-3B78-4B3D-BCD4-F83E2D057AC4}"/>
              </a:ext>
            </a:extLst>
          </p:cNvPr>
          <p:cNvSpPr txBox="1"/>
          <p:nvPr/>
        </p:nvSpPr>
        <p:spPr>
          <a:xfrm>
            <a:off x="6532439" y="5471216"/>
            <a:ext cx="26115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r>
              <a:rPr lang="hu-HU" sz="1350" dirty="0"/>
              <a:t> </a:t>
            </a:r>
            <a:r>
              <a:rPr lang="hu-HU" sz="1350" dirty="0" err="1"/>
              <a:t>revolution</a:t>
            </a:r>
            <a:endParaRPr lang="hu-HU" sz="1350" dirty="0"/>
          </a:p>
          <a:p>
            <a:pPr algn="ctr"/>
            <a:r>
              <a:rPr lang="hu-HU" sz="1350" dirty="0"/>
              <a:t>CC in </a:t>
            </a:r>
            <a:r>
              <a:rPr lang="hu-HU" sz="1350" dirty="0" err="1"/>
              <a:t>application</a:t>
            </a:r>
            <a:r>
              <a:rPr lang="hu-HU" sz="1350" dirty="0"/>
              <a:t> </a:t>
            </a:r>
            <a:r>
              <a:rPr lang="hu-HU" sz="1350" dirty="0" err="1"/>
              <a:t>layers</a:t>
            </a:r>
            <a:endParaRPr lang="hu-HU" sz="135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EF78D109-661D-489D-8B3F-60E49BD5E53F}"/>
              </a:ext>
            </a:extLst>
          </p:cNvPr>
          <p:cNvCxnSpPr>
            <a:cxnSpLocks/>
          </p:cNvCxnSpPr>
          <p:nvPr/>
        </p:nvCxnSpPr>
        <p:spPr>
          <a:xfrm flipV="1">
            <a:off x="6532439" y="4443366"/>
            <a:ext cx="0" cy="34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A56996C3-7E21-4BBD-88C1-B80EE09F557E}"/>
              </a:ext>
            </a:extLst>
          </p:cNvPr>
          <p:cNvSpPr txBox="1"/>
          <p:nvPr/>
        </p:nvSpPr>
        <p:spPr>
          <a:xfrm>
            <a:off x="5706669" y="3997925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DCTCP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Alizadeh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´10)</a:t>
            </a:r>
          </a:p>
        </p:txBody>
      </p:sp>
      <p:cxnSp>
        <p:nvCxnSpPr>
          <p:cNvPr id="93" name="Egyenes összekötő 92">
            <a:extLst>
              <a:ext uri="{FF2B5EF4-FFF2-40B4-BE49-F238E27FC236}">
                <a16:creationId xmlns:a16="http://schemas.microsoft.com/office/drawing/2014/main" id="{2E20C955-74D0-4A31-B965-7E2BF77F3C1E}"/>
              </a:ext>
            </a:extLst>
          </p:cNvPr>
          <p:cNvCxnSpPr>
            <a:cxnSpLocks/>
          </p:cNvCxnSpPr>
          <p:nvPr/>
        </p:nvCxnSpPr>
        <p:spPr>
          <a:xfrm flipV="1">
            <a:off x="7415021" y="3753463"/>
            <a:ext cx="0" cy="9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gyenes összekötő 94">
            <a:extLst>
              <a:ext uri="{FF2B5EF4-FFF2-40B4-BE49-F238E27FC236}">
                <a16:creationId xmlns:a16="http://schemas.microsoft.com/office/drawing/2014/main" id="{EE4DFBD5-3B48-48DF-BF31-E6E213C42920}"/>
              </a:ext>
            </a:extLst>
          </p:cNvPr>
          <p:cNvCxnSpPr>
            <a:cxnSpLocks/>
          </p:cNvCxnSpPr>
          <p:nvPr/>
        </p:nvCxnSpPr>
        <p:spPr>
          <a:xfrm flipV="1">
            <a:off x="7789736" y="3076120"/>
            <a:ext cx="0" cy="170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96">
            <a:extLst>
              <a:ext uri="{FF2B5EF4-FFF2-40B4-BE49-F238E27FC236}">
                <a16:creationId xmlns:a16="http://schemas.microsoft.com/office/drawing/2014/main" id="{31E8EAF0-5233-4A84-BC8E-F345CB853195}"/>
              </a:ext>
            </a:extLst>
          </p:cNvPr>
          <p:cNvCxnSpPr>
            <a:cxnSpLocks/>
          </p:cNvCxnSpPr>
          <p:nvPr/>
        </p:nvCxnSpPr>
        <p:spPr>
          <a:xfrm flipV="1">
            <a:off x="8176008" y="1743331"/>
            <a:ext cx="0" cy="3026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1A10302F-4D8F-48C4-BA3D-3607AB0043B4}"/>
              </a:ext>
            </a:extLst>
          </p:cNvPr>
          <p:cNvSpPr txBox="1"/>
          <p:nvPr/>
        </p:nvSpPr>
        <p:spPr>
          <a:xfrm>
            <a:off x="7344001" y="1500957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BBRv2</a:t>
            </a:r>
          </a:p>
          <a:p>
            <a:pPr algn="ctr"/>
            <a:r>
              <a:rPr lang="hu-HU" sz="1350" b="1" dirty="0"/>
              <a:t>(ICCRG, ´19)</a:t>
            </a:r>
          </a:p>
        </p:txBody>
      </p:sp>
      <p:cxnSp>
        <p:nvCxnSpPr>
          <p:cNvPr id="100" name="Egyenes összekötő 99">
            <a:extLst>
              <a:ext uri="{FF2B5EF4-FFF2-40B4-BE49-F238E27FC236}">
                <a16:creationId xmlns:a16="http://schemas.microsoft.com/office/drawing/2014/main" id="{700D7AA4-8970-483D-8E4E-621D0BFE0A20}"/>
              </a:ext>
            </a:extLst>
          </p:cNvPr>
          <p:cNvCxnSpPr>
            <a:cxnSpLocks/>
          </p:cNvCxnSpPr>
          <p:nvPr/>
        </p:nvCxnSpPr>
        <p:spPr>
          <a:xfrm flipV="1">
            <a:off x="7989312" y="2444863"/>
            <a:ext cx="0" cy="232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A8E77D46-3DDF-4569-A940-619353A8EE0D}"/>
              </a:ext>
            </a:extLst>
          </p:cNvPr>
          <p:cNvSpPr txBox="1"/>
          <p:nvPr/>
        </p:nvSpPr>
        <p:spPr>
          <a:xfrm>
            <a:off x="7148331" y="2074678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COPA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Arun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´18)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DE05DA31-15F9-49AC-8715-CFE46506C74E}"/>
              </a:ext>
            </a:extLst>
          </p:cNvPr>
          <p:cNvSpPr txBox="1"/>
          <p:nvPr/>
        </p:nvSpPr>
        <p:spPr>
          <a:xfrm>
            <a:off x="6976738" y="2622906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BBRv1</a:t>
            </a:r>
          </a:p>
          <a:p>
            <a:pPr algn="ctr"/>
            <a:r>
              <a:rPr lang="hu-HU" sz="1350" b="1" dirty="0"/>
              <a:t>(ICCRG, ´17)</a:t>
            </a:r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C5F600A5-D7EA-4DBE-B4CB-E63AB047DC33}"/>
              </a:ext>
            </a:extLst>
          </p:cNvPr>
          <p:cNvSpPr txBox="1"/>
          <p:nvPr/>
        </p:nvSpPr>
        <p:spPr>
          <a:xfrm>
            <a:off x="6598941" y="3258174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PCC</a:t>
            </a:r>
          </a:p>
          <a:p>
            <a:pPr algn="ctr"/>
            <a:r>
              <a:rPr lang="hu-HU" sz="1350" b="1" dirty="0"/>
              <a:t>(Dong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´15)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BF76B9DA-F864-455A-8CB6-D3AA60BDA2C9}"/>
              </a:ext>
            </a:extLst>
          </p:cNvPr>
          <p:cNvSpPr txBox="1"/>
          <p:nvPr/>
        </p:nvSpPr>
        <p:spPr>
          <a:xfrm>
            <a:off x="7337294" y="3841813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Prague</a:t>
            </a:r>
            <a:endParaRPr lang="hu-HU" sz="1350" b="1" dirty="0"/>
          </a:p>
          <a:p>
            <a:pPr algn="ctr"/>
            <a:r>
              <a:rPr lang="hu-HU" sz="1350" b="1" dirty="0"/>
              <a:t>(Linux patch, ´19)</a:t>
            </a:r>
          </a:p>
        </p:txBody>
      </p:sp>
      <p:sp>
        <p:nvSpPr>
          <p:cNvPr id="102" name="Szövegdoboz 101">
            <a:extLst>
              <a:ext uri="{FF2B5EF4-FFF2-40B4-BE49-F238E27FC236}">
                <a16:creationId xmlns:a16="http://schemas.microsoft.com/office/drawing/2014/main" id="{3B47A997-80D9-4F68-94EF-DB07A76BFF62}"/>
              </a:ext>
            </a:extLst>
          </p:cNvPr>
          <p:cNvSpPr txBox="1"/>
          <p:nvPr/>
        </p:nvSpPr>
        <p:spPr>
          <a:xfrm>
            <a:off x="3724848" y="54608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Diversification</a:t>
            </a:r>
            <a:endParaRPr lang="hu-HU" sz="1350" dirty="0"/>
          </a:p>
        </p:txBody>
      </p:sp>
      <p:sp>
        <p:nvSpPr>
          <p:cNvPr id="103" name="Jobb oldali kapcsos zárójel 102">
            <a:extLst>
              <a:ext uri="{FF2B5EF4-FFF2-40B4-BE49-F238E27FC236}">
                <a16:creationId xmlns:a16="http://schemas.microsoft.com/office/drawing/2014/main" id="{CA00B4F3-281D-4D89-B660-393FE32DD303}"/>
              </a:ext>
            </a:extLst>
          </p:cNvPr>
          <p:cNvSpPr/>
          <p:nvPr/>
        </p:nvSpPr>
        <p:spPr>
          <a:xfrm rot="5400000">
            <a:off x="7831140" y="3658689"/>
            <a:ext cx="292000" cy="322169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105" name="Szövegdoboz 104">
            <a:extLst>
              <a:ext uri="{FF2B5EF4-FFF2-40B4-BE49-F238E27FC236}">
                <a16:creationId xmlns:a16="http://schemas.microsoft.com/office/drawing/2014/main" id="{546EF701-DFCD-40E0-97B7-B1F4E9E50F3D}"/>
              </a:ext>
            </a:extLst>
          </p:cNvPr>
          <p:cNvSpPr txBox="1"/>
          <p:nvPr/>
        </p:nvSpPr>
        <p:spPr>
          <a:xfrm>
            <a:off x="6042687" y="1085563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QUIC</a:t>
            </a:r>
          </a:p>
          <a:p>
            <a:pPr algn="ctr"/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Roskind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., ´12)</a:t>
            </a:r>
          </a:p>
        </p:txBody>
      </p: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04EAFD04-BD7C-469B-8E2A-42A87BDC1FE9}"/>
              </a:ext>
            </a:extLst>
          </p:cNvPr>
          <p:cNvCxnSpPr>
            <a:stCxn id="79" idx="3"/>
          </p:cNvCxnSpPr>
          <p:nvPr/>
        </p:nvCxnSpPr>
        <p:spPr>
          <a:xfrm>
            <a:off x="2338938" y="4137582"/>
            <a:ext cx="2056417" cy="126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gyenes összekötő nyíllal 108">
            <a:extLst>
              <a:ext uri="{FF2B5EF4-FFF2-40B4-BE49-F238E27FC236}">
                <a16:creationId xmlns:a16="http://schemas.microsoft.com/office/drawing/2014/main" id="{1C21D2DF-BD3F-49F3-8B7D-CE9B56004BE8}"/>
              </a:ext>
            </a:extLst>
          </p:cNvPr>
          <p:cNvCxnSpPr>
            <a:stCxn id="79" idx="3"/>
            <a:endCxn id="74" idx="1"/>
          </p:cNvCxnSpPr>
          <p:nvPr/>
        </p:nvCxnSpPr>
        <p:spPr>
          <a:xfrm flipV="1">
            <a:off x="2338938" y="2804381"/>
            <a:ext cx="2776641" cy="133320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gyenes összekötő nyíllal 112">
            <a:extLst>
              <a:ext uri="{FF2B5EF4-FFF2-40B4-BE49-F238E27FC236}">
                <a16:creationId xmlns:a16="http://schemas.microsoft.com/office/drawing/2014/main" id="{9B4832DF-86F7-4008-AECF-706D9E711A10}"/>
              </a:ext>
            </a:extLst>
          </p:cNvPr>
          <p:cNvCxnSpPr>
            <a:cxnSpLocks/>
          </p:cNvCxnSpPr>
          <p:nvPr/>
        </p:nvCxnSpPr>
        <p:spPr>
          <a:xfrm>
            <a:off x="2117907" y="1822734"/>
            <a:ext cx="2332570" cy="9220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114">
            <a:extLst>
              <a:ext uri="{FF2B5EF4-FFF2-40B4-BE49-F238E27FC236}">
                <a16:creationId xmlns:a16="http://schemas.microsoft.com/office/drawing/2014/main" id="{B07C54BF-E76F-417A-9505-97B65F62F215}"/>
              </a:ext>
            </a:extLst>
          </p:cNvPr>
          <p:cNvCxnSpPr/>
          <p:nvPr/>
        </p:nvCxnSpPr>
        <p:spPr>
          <a:xfrm>
            <a:off x="2168054" y="1911932"/>
            <a:ext cx="2258022" cy="113693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>
            <a:extLst>
              <a:ext uri="{FF2B5EF4-FFF2-40B4-BE49-F238E27FC236}">
                <a16:creationId xmlns:a16="http://schemas.microsoft.com/office/drawing/2014/main" id="{65001518-59C0-43DC-A8BC-14B524FFAE6C}"/>
              </a:ext>
            </a:extLst>
          </p:cNvPr>
          <p:cNvCxnSpPr/>
          <p:nvPr/>
        </p:nvCxnSpPr>
        <p:spPr>
          <a:xfrm>
            <a:off x="2265828" y="1895237"/>
            <a:ext cx="2880472" cy="56126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gyenes összekötő nyíllal 120">
            <a:extLst>
              <a:ext uri="{FF2B5EF4-FFF2-40B4-BE49-F238E27FC236}">
                <a16:creationId xmlns:a16="http://schemas.microsoft.com/office/drawing/2014/main" id="{0B83B7E7-B130-4F17-BC1C-8AA3E6F82E24}"/>
              </a:ext>
            </a:extLst>
          </p:cNvPr>
          <p:cNvCxnSpPr/>
          <p:nvPr/>
        </p:nvCxnSpPr>
        <p:spPr>
          <a:xfrm>
            <a:off x="3132819" y="2559426"/>
            <a:ext cx="18885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22">
            <a:extLst>
              <a:ext uri="{FF2B5EF4-FFF2-40B4-BE49-F238E27FC236}">
                <a16:creationId xmlns:a16="http://schemas.microsoft.com/office/drawing/2014/main" id="{390D74C9-9194-452B-8C8C-8EAF58BF6DD0}"/>
              </a:ext>
            </a:extLst>
          </p:cNvPr>
          <p:cNvCxnSpPr/>
          <p:nvPr/>
        </p:nvCxnSpPr>
        <p:spPr>
          <a:xfrm>
            <a:off x="3034145" y="2631988"/>
            <a:ext cx="1385610" cy="140907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125">
            <a:extLst>
              <a:ext uri="{FF2B5EF4-FFF2-40B4-BE49-F238E27FC236}">
                <a16:creationId xmlns:a16="http://schemas.microsoft.com/office/drawing/2014/main" id="{0F2EE5F6-AD0D-4999-A644-C9A7B326E749}"/>
              </a:ext>
            </a:extLst>
          </p:cNvPr>
          <p:cNvCxnSpPr>
            <a:cxnSpLocks/>
          </p:cNvCxnSpPr>
          <p:nvPr/>
        </p:nvCxnSpPr>
        <p:spPr>
          <a:xfrm flipV="1">
            <a:off x="5073862" y="3873022"/>
            <a:ext cx="234845" cy="260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28">
            <a:extLst>
              <a:ext uri="{FF2B5EF4-FFF2-40B4-BE49-F238E27FC236}">
                <a16:creationId xmlns:a16="http://schemas.microsoft.com/office/drawing/2014/main" id="{AFC09B3B-0E65-49B8-A617-742BD65B80BA}"/>
              </a:ext>
            </a:extLst>
          </p:cNvPr>
          <p:cNvCxnSpPr/>
          <p:nvPr/>
        </p:nvCxnSpPr>
        <p:spPr>
          <a:xfrm>
            <a:off x="2678969" y="3169942"/>
            <a:ext cx="1716386" cy="9734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gyenes összekötő nyíllal 130">
            <a:extLst>
              <a:ext uri="{FF2B5EF4-FFF2-40B4-BE49-F238E27FC236}">
                <a16:creationId xmlns:a16="http://schemas.microsoft.com/office/drawing/2014/main" id="{932C5AFF-F7F0-4FDA-81CA-F014D6F3A8F7}"/>
              </a:ext>
            </a:extLst>
          </p:cNvPr>
          <p:cNvCxnSpPr/>
          <p:nvPr/>
        </p:nvCxnSpPr>
        <p:spPr>
          <a:xfrm flipV="1">
            <a:off x="2678970" y="2622906"/>
            <a:ext cx="2267104" cy="3791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758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920F35-FAC0-420F-A706-A299FBBF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786EA72-0B91-4A51-BF4B-0F97FA80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4814D75-708B-4A8E-A089-5B2BDD81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628900"/>
            <a:ext cx="80867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7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lezárása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201054" cy="5105400"/>
          </a:xfrm>
        </p:spPr>
        <p:txBody>
          <a:bodyPr>
            <a:normAutofit fontScale="92500"/>
          </a:bodyPr>
          <a:lstStyle/>
          <a:p>
            <a:r>
              <a:rPr lang="hu-HU" dirty="0"/>
              <a:t>Mindkét oldal kezdeményezheti a kapcsolat bontását</a:t>
            </a:r>
            <a:endParaRPr lang="en-US" dirty="0"/>
          </a:p>
          <a:p>
            <a:r>
              <a:rPr lang="hu-HU" dirty="0"/>
              <a:t>A másik oldal még folytathatja a küldést</a:t>
            </a:r>
            <a:endParaRPr lang="en-US" dirty="0"/>
          </a:p>
          <a:p>
            <a:pPr lvl="1"/>
            <a:r>
              <a:rPr lang="hu-HU" dirty="0"/>
              <a:t>Félig nyitott kapcsolat</a:t>
            </a:r>
            <a:endParaRPr lang="en-US" dirty="0"/>
          </a:p>
          <a:p>
            <a:pPr lvl="1"/>
            <a:r>
              <a:rPr lang="en-US" i="1" dirty="0"/>
              <a:t>shutdown()</a:t>
            </a:r>
          </a:p>
          <a:p>
            <a:r>
              <a:rPr lang="hu-HU" dirty="0"/>
              <a:t>Az utolsó</a:t>
            </a:r>
            <a:r>
              <a:rPr lang="en-US" dirty="0"/>
              <a:t> FIN</a:t>
            </a:r>
            <a:r>
              <a:rPr lang="hu-HU" dirty="0"/>
              <a:t> nyugtázása</a:t>
            </a:r>
            <a:endParaRPr lang="en-US" dirty="0"/>
          </a:p>
          <a:p>
            <a:pPr lvl="1"/>
            <a:r>
              <a:rPr lang="hu-HU" dirty="0"/>
              <a:t>Sorszám</a:t>
            </a:r>
            <a:r>
              <a:rPr lang="en-US" dirty="0"/>
              <a:t> + 1</a:t>
            </a:r>
          </a:p>
          <a:p>
            <a:r>
              <a:rPr lang="hu-HU" dirty="0"/>
              <a:t>Mi történik, ha a</a:t>
            </a:r>
            <a:r>
              <a:rPr lang="en-US" dirty="0"/>
              <a:t> </a:t>
            </a:r>
            <a:r>
              <a:rPr lang="hu-HU" dirty="0"/>
              <a:t>2. </a:t>
            </a:r>
            <a:r>
              <a:rPr lang="en-US" dirty="0"/>
              <a:t>FIN </a:t>
            </a:r>
            <a:r>
              <a:rPr lang="hu-HU" dirty="0"/>
              <a:t>elveszik?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318" y="2062370"/>
            <a:ext cx="0" cy="45808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25528" y="2062369"/>
            <a:ext cx="12806" cy="45808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9108" y="160070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57297" y="160070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627083" y="2184110"/>
            <a:ext cx="4127095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63463">
              <a:off x="4053950" y="2102141"/>
              <a:ext cx="254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SeqA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7083" y="2949842"/>
            <a:ext cx="4152520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3402637" y="2915295"/>
              <a:ext cx="3094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SeqA+1&gt;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27083" y="4077929"/>
            <a:ext cx="4127095" cy="729025"/>
            <a:chOff x="2850395" y="3517855"/>
            <a:chExt cx="4810245" cy="7290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78195">
              <a:off x="4778901" y="3517855"/>
              <a:ext cx="953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7083" y="3422867"/>
            <a:ext cx="4152520" cy="671331"/>
            <a:chOff x="2823952" y="2915295"/>
            <a:chExt cx="4836689" cy="67133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186503">
              <a:off x="4463159" y="2915295"/>
              <a:ext cx="973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1658" y="4897991"/>
            <a:ext cx="4152520" cy="671331"/>
            <a:chOff x="2823952" y="2915295"/>
            <a:chExt cx="4836689" cy="67133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186503">
              <a:off x="3687371" y="2915295"/>
              <a:ext cx="252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SeqB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27081" y="5568652"/>
            <a:ext cx="4127095" cy="729025"/>
            <a:chOff x="2850395" y="3517855"/>
            <a:chExt cx="4810245" cy="729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478195">
              <a:off x="3707411" y="3517855"/>
              <a:ext cx="3096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SeqB+1&gt;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Sorszámok tere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095520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egy absztrakt bájt folyamot valósít meg</a:t>
            </a:r>
            <a:endParaRPr lang="en-US" dirty="0"/>
          </a:p>
          <a:p>
            <a:pPr lvl="1"/>
            <a:r>
              <a:rPr lang="hu-HU" dirty="0"/>
              <a:t>A folyam minden bájtja számozott</a:t>
            </a:r>
            <a:endParaRPr lang="en-US" dirty="0"/>
          </a:p>
          <a:p>
            <a:pPr lvl="1"/>
            <a:r>
              <a:rPr lang="en-US" dirty="0"/>
              <a:t>32-bit</a:t>
            </a:r>
            <a:r>
              <a:rPr lang="hu-HU" dirty="0"/>
              <a:t>es érték</a:t>
            </a:r>
            <a:r>
              <a:rPr lang="en-US" dirty="0"/>
              <a:t>,</a:t>
            </a:r>
            <a:r>
              <a:rPr lang="hu-HU" dirty="0"/>
              <a:t> körbefordul egy idő után</a:t>
            </a:r>
            <a:endParaRPr lang="en-US" dirty="0"/>
          </a:p>
          <a:p>
            <a:pPr lvl="1"/>
            <a:r>
              <a:rPr lang="hu-HU" dirty="0"/>
              <a:t>Kezdetben</a:t>
            </a:r>
            <a:r>
              <a:rPr lang="en-US" dirty="0"/>
              <a:t>, </a:t>
            </a:r>
            <a:r>
              <a:rPr lang="hu-HU" dirty="0"/>
              <a:t>véletlen érték a kapcsolat felépítésénél.</a:t>
            </a:r>
            <a:endParaRPr lang="en-US" dirty="0"/>
          </a:p>
          <a:p>
            <a:r>
              <a:rPr lang="hu-HU" dirty="0"/>
              <a:t>A bájt folyamot szegmensekre bontjuk (TCP csomag)</a:t>
            </a:r>
            <a:endParaRPr lang="en-US" dirty="0"/>
          </a:p>
          <a:p>
            <a:pPr lvl="1"/>
            <a:r>
              <a:rPr lang="hu-HU" dirty="0"/>
              <a:t>A méretét behatárolja a </a:t>
            </a:r>
            <a:r>
              <a:rPr lang="en-US" dirty="0"/>
              <a:t>Maximum Segment Size (MSS)</a:t>
            </a:r>
          </a:p>
          <a:p>
            <a:pPr lvl="1"/>
            <a:r>
              <a:rPr lang="hu-HU" dirty="0"/>
              <a:t>Úgy kell beállítani, hogy elkerüljük a </a:t>
            </a:r>
            <a:r>
              <a:rPr lang="hu-HU" dirty="0" err="1"/>
              <a:t>fregmentációt</a:t>
            </a:r>
            <a:endParaRPr lang="en-US" dirty="0"/>
          </a:p>
          <a:p>
            <a:r>
              <a:rPr lang="hu-HU" dirty="0"/>
              <a:t>Minden szegmens egyedi sorszámmal rendelkezik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7793" y="6246562"/>
            <a:ext cx="8031296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160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3562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901" y="6266754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10</a:t>
            </a:r>
          </a:p>
        </p:txBody>
      </p:sp>
      <p:sp>
        <p:nvSpPr>
          <p:cNvPr id="11" name="Oval 10"/>
          <p:cNvSpPr/>
          <p:nvPr/>
        </p:nvSpPr>
        <p:spPr>
          <a:xfrm>
            <a:off x="1189822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435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249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5248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854" y="563695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13450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3387" y="5636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14950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6282" y="563695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16050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1517" y="563695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17550</a:t>
            </a:r>
          </a:p>
        </p:txBody>
      </p:sp>
    </p:spTree>
    <p:extLst>
      <p:ext uri="{BB962C8B-B14F-4D97-AF65-F5344CB8AC3E}">
        <p14:creationId xmlns:p14="http://schemas.microsoft.com/office/powerpoint/2010/main" val="7100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Kétirányú kapcsolat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420299"/>
            <a:ext cx="8839200" cy="1285300"/>
          </a:xfrm>
        </p:spPr>
        <p:txBody>
          <a:bodyPr/>
          <a:lstStyle/>
          <a:p>
            <a:r>
              <a:rPr lang="hu-HU" dirty="0"/>
              <a:t>Mindkét fél küldhet és fogadhat adatot</a:t>
            </a:r>
            <a:endParaRPr lang="en-US" dirty="0"/>
          </a:p>
          <a:p>
            <a:pPr lvl="1"/>
            <a:r>
              <a:rPr lang="hu-HU" dirty="0"/>
              <a:t>Különböző sorszámok a két irányba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6464" y="2153976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2373" y="2153976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4477" y="159315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6379" y="159315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467772" y="2117572"/>
            <a:ext cx="4125717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95395">
              <a:off x="4007858" y="2102141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 (1460 bytes)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3798" y="2943028"/>
            <a:ext cx="4169692" cy="659029"/>
            <a:chOff x="2772400" y="2927597"/>
            <a:chExt cx="4888241" cy="65902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31928">
              <a:off x="2772400" y="2927597"/>
              <a:ext cx="372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(730 bytes)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7772" y="3622428"/>
            <a:ext cx="4151374" cy="639883"/>
            <a:chOff x="2850395" y="3606997"/>
            <a:chExt cx="4840159" cy="63988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34769">
              <a:off x="3784036" y="3606997"/>
              <a:ext cx="3906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(1460 bytes)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3549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2214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5893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94558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548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42213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1799" y="26518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0464" y="265184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615" y="339647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2280" y="339647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51799" y="4062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30464" y="406225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2921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619976" y="3961278"/>
            <a:ext cx="4323872" cy="1384995"/>
            <a:chOff x="1219200" y="4876799"/>
            <a:chExt cx="5181606" cy="2027834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3173"/>
                <a:gd name="adj2" fmla="val -9525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7" y="4876799"/>
              <a:ext cx="5181599" cy="2027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Adat és nyugta ugyanabban a csomagban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51799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30464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6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76621</TotalTime>
  <Words>4607</Words>
  <Application>Microsoft Office PowerPoint</Application>
  <PresentationFormat>Diavetítés a képernyőre (4:3 oldalarány)</PresentationFormat>
  <Paragraphs>977</Paragraphs>
  <Slides>62</Slides>
  <Notes>23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62</vt:i4>
      </vt:variant>
    </vt:vector>
  </HeadingPairs>
  <TitlesOfParts>
    <vt:vector size="71" baseType="lpstr">
      <vt:lpstr>Arial</vt:lpstr>
      <vt:lpstr>Calibri</vt:lpstr>
      <vt:lpstr>Cambria Math</vt:lpstr>
      <vt:lpstr>Consolas</vt:lpstr>
      <vt:lpstr>Tw Cen MT</vt:lpstr>
      <vt:lpstr>Wingdings</vt:lpstr>
      <vt:lpstr>Wingdings 2</vt:lpstr>
      <vt:lpstr>Median</vt:lpstr>
      <vt:lpstr>Chart</vt:lpstr>
      <vt:lpstr>Számítógépes Hálózatok</vt:lpstr>
      <vt:lpstr>Szállítói réteg</vt:lpstr>
      <vt:lpstr>Transmission Control Protocol</vt:lpstr>
      <vt:lpstr>Kapcsolat felépítés</vt:lpstr>
      <vt:lpstr>Three Way Handshake Három-utas kézfogás</vt:lpstr>
      <vt:lpstr>Kapcsolat felépítés problémája</vt:lpstr>
      <vt:lpstr>Kapcsolat lezárása</vt:lpstr>
      <vt:lpstr>Sorszámok tere</vt:lpstr>
      <vt:lpstr>Kétirányú kapcsolat</vt:lpstr>
      <vt:lpstr>Folyam vezérlés</vt:lpstr>
      <vt:lpstr>Folyam vezérlés - csúszóablak</vt:lpstr>
      <vt:lpstr>Csúszóablak példa</vt:lpstr>
      <vt:lpstr>Megfigyelések</vt:lpstr>
      <vt:lpstr>Mit nyugtázhat a fogadó?</vt:lpstr>
      <vt:lpstr>Buta ablak szindróma</vt:lpstr>
      <vt:lpstr>Nagle algoritmusa</vt:lpstr>
      <vt:lpstr>Hiba detektálás</vt:lpstr>
      <vt:lpstr>Retransmission Time Outs (RTO) Időtúllépés az újraküldéshez</vt:lpstr>
      <vt:lpstr>Round Trip Time becslés</vt:lpstr>
      <vt:lpstr>Az RTT minta félre is értelmezhető</vt:lpstr>
      <vt:lpstr>RTO adatközpontokban???</vt:lpstr>
      <vt:lpstr>Mi az a torlódás?</vt:lpstr>
      <vt:lpstr>Mi az a torlódás?</vt:lpstr>
      <vt:lpstr>Miért rossz a torlódás?</vt:lpstr>
      <vt:lpstr>Megnövekedett terhelés</vt:lpstr>
      <vt:lpstr>Torlódás vezérlés vs torlódás elkerülés</vt:lpstr>
      <vt:lpstr>Advertised Window  Meghirdetett ablak, újragondolva</vt:lpstr>
      <vt:lpstr>Általános megoldások</vt:lpstr>
      <vt:lpstr>TCP Torlódásvezérlés</vt:lpstr>
      <vt:lpstr>Két fő komponens</vt:lpstr>
      <vt:lpstr>Ráta vezérlés</vt:lpstr>
      <vt:lpstr>Torlódás vezérlés megvalósítása</vt:lpstr>
      <vt:lpstr>Lassú indulás - Slow Start</vt:lpstr>
      <vt:lpstr>Slow Start példa</vt:lpstr>
      <vt:lpstr>Torlódás elkerülés</vt:lpstr>
      <vt:lpstr>Torlódás elkerülés példa</vt:lpstr>
      <vt:lpstr>A teljes kép – TCP Tahoe       (az eredeti TCP)</vt:lpstr>
      <vt:lpstr>Összefoglalás - TCP jellemzői</vt:lpstr>
      <vt:lpstr>Összefoglalás - TCP jellemzői</vt:lpstr>
      <vt:lpstr>Összefoglalás - TCP jellemzői</vt:lpstr>
      <vt:lpstr>A TCP evolúciója</vt:lpstr>
      <vt:lpstr>TCP Reno: Gyors újraküldés</vt:lpstr>
      <vt:lpstr>TCP Reno: Gyors helyreállítás</vt:lpstr>
      <vt:lpstr>Példa: Gyors újraküldés/helyreállítás</vt:lpstr>
      <vt:lpstr>Számos TCP változat…</vt:lpstr>
      <vt:lpstr>TCP a valóságban</vt:lpstr>
      <vt:lpstr>Nagy késleltetés-sávszélesség szorzat (Delay-bandwidth product)</vt:lpstr>
      <vt:lpstr>Célok</vt:lpstr>
      <vt:lpstr>Compound TCP</vt:lpstr>
      <vt:lpstr>Compound TCP példa</vt:lpstr>
      <vt:lpstr>TCP CUBIC</vt:lpstr>
      <vt:lpstr>TCP CUBIC</vt:lpstr>
      <vt:lpstr>TCP CUBIC példa</vt:lpstr>
      <vt:lpstr>Problémák a TCP-vel</vt:lpstr>
      <vt:lpstr>Kis folyamok (flows)</vt:lpstr>
      <vt:lpstr>Wireless hálózatok</vt:lpstr>
      <vt:lpstr>Szolgáltatás megtagadása  Denial of Service (DoS)</vt:lpstr>
      <vt:lpstr>Szolgáltatás megtagadása  Denial of Service (DoS)</vt:lpstr>
      <vt:lpstr>Transport layer evolution</vt:lpstr>
      <vt:lpstr>Transport layer evolution</vt:lpstr>
      <vt:lpstr>Transport layer (r)evolution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985</cp:revision>
  <cp:lastPrinted>2012-08-22T04:00:45Z</cp:lastPrinted>
  <dcterms:created xsi:type="dcterms:W3CDTF">2012-01-03T02:22:46Z</dcterms:created>
  <dcterms:modified xsi:type="dcterms:W3CDTF">2023-05-11T11:13:50Z</dcterms:modified>
</cp:coreProperties>
</file>