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8"/>
  </p:notesMasterIdLst>
  <p:handoutMasterIdLst>
    <p:handoutMasterId r:id="rId79"/>
  </p:handoutMasterIdLst>
  <p:sldIdLst>
    <p:sldId id="388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5" r:id="rId10"/>
    <p:sldId id="566" r:id="rId11"/>
    <p:sldId id="560" r:id="rId12"/>
    <p:sldId id="561" r:id="rId13"/>
    <p:sldId id="562" r:id="rId14"/>
    <p:sldId id="563" r:id="rId15"/>
    <p:sldId id="573" r:id="rId16"/>
    <p:sldId id="568" r:id="rId17"/>
    <p:sldId id="569" r:id="rId18"/>
    <p:sldId id="575" r:id="rId19"/>
    <p:sldId id="570" r:id="rId20"/>
    <p:sldId id="571" r:id="rId21"/>
    <p:sldId id="572" r:id="rId22"/>
    <p:sldId id="528" r:id="rId23"/>
    <p:sldId id="529" r:id="rId24"/>
    <p:sldId id="576" r:id="rId25"/>
    <p:sldId id="577" r:id="rId26"/>
    <p:sldId id="578" r:id="rId27"/>
    <p:sldId id="579" r:id="rId28"/>
    <p:sldId id="597" r:id="rId29"/>
    <p:sldId id="580" r:id="rId30"/>
    <p:sldId id="581" r:id="rId31"/>
    <p:sldId id="600" r:id="rId32"/>
    <p:sldId id="598" r:id="rId33"/>
    <p:sldId id="582" r:id="rId34"/>
    <p:sldId id="638" r:id="rId35"/>
    <p:sldId id="602" r:id="rId36"/>
    <p:sldId id="603" r:id="rId37"/>
    <p:sldId id="583" r:id="rId38"/>
    <p:sldId id="714" r:id="rId39"/>
    <p:sldId id="715" r:id="rId40"/>
    <p:sldId id="584" r:id="rId41"/>
    <p:sldId id="585" r:id="rId42"/>
    <p:sldId id="586" r:id="rId43"/>
    <p:sldId id="587" r:id="rId44"/>
    <p:sldId id="588" r:id="rId45"/>
    <p:sldId id="589" r:id="rId46"/>
    <p:sldId id="604" r:id="rId47"/>
    <p:sldId id="639" r:id="rId48"/>
    <p:sldId id="640" r:id="rId49"/>
    <p:sldId id="641" r:id="rId50"/>
    <p:sldId id="642" r:id="rId51"/>
    <p:sldId id="643" r:id="rId52"/>
    <p:sldId id="644" r:id="rId53"/>
    <p:sldId id="645" r:id="rId54"/>
    <p:sldId id="646" r:id="rId55"/>
    <p:sldId id="704" r:id="rId56"/>
    <p:sldId id="705" r:id="rId57"/>
    <p:sldId id="706" r:id="rId58"/>
    <p:sldId id="707" r:id="rId59"/>
    <p:sldId id="708" r:id="rId60"/>
    <p:sldId id="709" r:id="rId61"/>
    <p:sldId id="710" r:id="rId62"/>
    <p:sldId id="689" r:id="rId63"/>
    <p:sldId id="711" r:id="rId64"/>
    <p:sldId id="712" r:id="rId65"/>
    <p:sldId id="713" r:id="rId66"/>
    <p:sldId id="625" r:id="rId67"/>
    <p:sldId id="626" r:id="rId68"/>
    <p:sldId id="627" r:id="rId69"/>
    <p:sldId id="628" r:id="rId70"/>
    <p:sldId id="629" r:id="rId71"/>
    <p:sldId id="630" r:id="rId72"/>
    <p:sldId id="632" r:id="rId73"/>
    <p:sldId id="634" r:id="rId74"/>
    <p:sldId id="637" r:id="rId75"/>
    <p:sldId id="635" r:id="rId76"/>
    <p:sldId id="459" r:id="rId7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53"/>
            <p14:sldId id="554"/>
            <p14:sldId id="555"/>
            <p14:sldId id="556"/>
            <p14:sldId id="557"/>
            <p14:sldId id="558"/>
            <p14:sldId id="559"/>
            <p14:sldId id="565"/>
            <p14:sldId id="566"/>
            <p14:sldId id="560"/>
            <p14:sldId id="561"/>
            <p14:sldId id="562"/>
            <p14:sldId id="563"/>
            <p14:sldId id="573"/>
            <p14:sldId id="568"/>
            <p14:sldId id="569"/>
            <p14:sldId id="575"/>
            <p14:sldId id="570"/>
            <p14:sldId id="571"/>
            <p14:sldId id="572"/>
            <p14:sldId id="528"/>
            <p14:sldId id="529"/>
            <p14:sldId id="576"/>
            <p14:sldId id="577"/>
            <p14:sldId id="578"/>
            <p14:sldId id="579"/>
            <p14:sldId id="597"/>
            <p14:sldId id="580"/>
            <p14:sldId id="581"/>
            <p14:sldId id="600"/>
            <p14:sldId id="598"/>
            <p14:sldId id="582"/>
            <p14:sldId id="638"/>
            <p14:sldId id="602"/>
            <p14:sldId id="603"/>
            <p14:sldId id="583"/>
            <p14:sldId id="714"/>
            <p14:sldId id="715"/>
            <p14:sldId id="584"/>
            <p14:sldId id="585"/>
            <p14:sldId id="586"/>
            <p14:sldId id="587"/>
            <p14:sldId id="588"/>
            <p14:sldId id="589"/>
            <p14:sldId id="604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625"/>
            <p14:sldId id="626"/>
            <p14:sldId id="627"/>
            <p14:sldId id="628"/>
            <p14:sldId id="629"/>
            <p14:sldId id="630"/>
            <p14:sldId id="632"/>
            <p14:sldId id="634"/>
            <p14:sldId id="637"/>
            <p14:sldId id="635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89587" autoAdjust="0"/>
  </p:normalViewPr>
  <p:slideViewPr>
    <p:cSldViewPr snapToGrid="0">
      <p:cViewPr varScale="1">
        <p:scale>
          <a:sx n="65" d="100"/>
          <a:sy n="65" d="100"/>
        </p:scale>
        <p:origin x="12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62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64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66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74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Egyenlőség</a:t>
            </a:r>
            <a:r>
              <a:rPr lang="hu-HU" baseline="0" dirty="0"/>
              <a:t> tulajdonság, szimmetrikus, háromszög egyenlőtlenség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71E77-D81E-4A35-BD94-AEE6C74E54ED}" type="slidenum">
              <a:rPr lang="en-US" altLang="zh-CN" sz="1300">
                <a:latin typeface="Arial" charset="0"/>
              </a:rPr>
              <a:pPr/>
              <a:t>28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373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98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630FD-21EA-41C4-9D43-791AB886A7E3}" type="slidenum">
              <a:rPr lang="en-US" altLang="zh-CN" sz="1300">
                <a:latin typeface="Arial" charset="0"/>
              </a:rPr>
              <a:pPr/>
              <a:t>32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68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06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57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58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59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5.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2.rész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javítás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javításához legalább 2d+1 Hamming-távolságú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1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 a paritás bit használata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/>
              <a:t>Odd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/>
              <a:t>Even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Odd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Even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/>
              <a:t>Egy paritást használó módszer (</a:t>
            </a:r>
            <a:r>
              <a:rPr lang="hu-HU" sz="2200" i="1" dirty="0"/>
              <a:t>Hamming</a:t>
            </a:r>
            <a:r>
              <a:rPr lang="hu-HU" sz="2200" b="1" dirty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/>
              <a:t>k</a:t>
            </a:r>
            <a:r>
              <a:rPr lang="hu-HU" sz="2200" dirty="0"/>
              <a:t> pozíciót írjuk fel kettő hatványok összegeként, a felbontásban szereplő ellenőrző pozíciók ellenőrzik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pozíciót</a:t>
            </a:r>
          </a:p>
          <a:p>
            <a:pPr lvl="1"/>
            <a:r>
              <a:rPr lang="hu-HU" sz="2200" dirty="0"/>
              <a:t>Példa: </a:t>
            </a:r>
            <a:r>
              <a:rPr lang="hu-HU" sz="2200" b="1" i="1" dirty="0"/>
              <a:t>k=13</a:t>
            </a:r>
            <a:r>
              <a:rPr lang="hu-HU" sz="2200" dirty="0"/>
              <a:t>-ra </a:t>
            </a:r>
            <a:r>
              <a:rPr lang="hu-HU" sz="2200" b="1" i="1" dirty="0"/>
              <a:t>k=1+4+8</a:t>
            </a:r>
            <a:r>
              <a:rPr lang="hu-HU" sz="2200" dirty="0"/>
              <a:t>, azaz az első, a negyedik illetve a nyolcadik ellenőrző bit fogja ellenőrizni</a:t>
            </a:r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- példa 3/4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Az </a:t>
                </a:r>
                <a:r>
                  <a:rPr lang="hu-HU" sz="2200" i="1" dirty="0"/>
                  <a:t>ASCII</a:t>
                </a:r>
                <a:r>
                  <a:rPr lang="hu-HU" sz="2200" dirty="0"/>
                  <a:t> kód </a:t>
                </a:r>
                <a:r>
                  <a:rPr lang="hu-HU" sz="2200" i="1" dirty="0"/>
                  <a:t>7</a:t>
                </a:r>
                <a:r>
                  <a:rPr lang="hu-HU" sz="2200" dirty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 példában </a:t>
                </a:r>
                <a:r>
                  <a:rPr lang="hu-HU" sz="2200" i="1" cap="small" dirty="0" err="1"/>
                  <a:t>Even</a:t>
                </a:r>
                <a:r>
                  <a:rPr lang="hu-HU" sz="2200" i="1" cap="small" dirty="0"/>
                  <a:t> </a:t>
                </a:r>
                <a:r>
                  <a:rPr lang="hu-HU" sz="2200" i="1" cap="small" dirty="0" err="1"/>
                  <a:t>parity</a:t>
                </a:r>
                <a:r>
                  <a:rPr lang="hu-HU" sz="2200" dirty="0" err="1"/>
                  <a:t>-t</a:t>
                </a:r>
                <a:r>
                  <a:rPr lang="hu-HU" sz="2200" i="1" cap="small" dirty="0"/>
                  <a:t> </a:t>
                </a:r>
                <a:r>
                  <a:rPr lang="hu-HU" sz="2200" dirty="0"/>
                  <a:t>használunk</a:t>
                </a:r>
                <a:endParaRPr lang="hu-HU" sz="2200" b="1" dirty="0"/>
              </a:p>
              <a:p>
                <a:r>
                  <a:rPr lang="hu-HU" sz="2200" b="1" cap="small" dirty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Üzenet</a:t>
                      </a:r>
                      <a:r>
                        <a:rPr lang="hu-HU" sz="1600" baseline="0" dirty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</a:t>
                      </a:r>
                      <a:r>
                        <a:rPr lang="hu-HU" sz="1600" baseline="0" dirty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1001100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1010100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011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4/</a:t>
            </a:r>
            <a:r>
              <a:rPr lang="hu-HU" dirty="0" err="1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/>
              <a:t>a vevő az üzenet megérkezésekor </a:t>
            </a:r>
            <a:r>
              <a:rPr lang="hu-HU" sz="2200" i="1" dirty="0"/>
              <a:t>0</a:t>
            </a:r>
            <a:r>
              <a:rPr lang="hu-HU" sz="2200" dirty="0"/>
              <a:t>-ára állítja a számlálóját, ezt követően megvizsgálja a paritás biteket, ha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paritás nem jó, akkor a számlálóhoz ad </a:t>
            </a:r>
            <a:r>
              <a:rPr lang="hu-HU" sz="2200" i="1" dirty="0"/>
              <a:t>k</a:t>
            </a:r>
            <a:r>
              <a:rPr lang="hu-HU" sz="2200" dirty="0"/>
              <a:t>-t</a:t>
            </a:r>
          </a:p>
          <a:p>
            <a:r>
              <a:rPr lang="hu-HU" sz="2200" dirty="0"/>
              <a:t>Ha a számláló </a:t>
            </a:r>
            <a:r>
              <a:rPr lang="hu-HU" sz="2200" i="1" dirty="0"/>
              <a:t>0</a:t>
            </a:r>
            <a:r>
              <a:rPr lang="hu-HU" sz="2200" dirty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0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0</a:t>
            </a:r>
            <a:r>
              <a:rPr lang="hu-HU" sz="2200" b="1" dirty="0"/>
              <a:t>0</a:t>
            </a:r>
            <a:r>
              <a:rPr lang="hu-HU" sz="2200" dirty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E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1</a:t>
            </a:r>
            <a:r>
              <a:rPr lang="hu-HU" sz="2200" b="1" dirty="0"/>
              <a:t>1</a:t>
            </a:r>
            <a:r>
              <a:rPr lang="hu-HU" sz="2200" dirty="0"/>
              <a:t>001</a:t>
            </a:r>
            <a:r>
              <a:rPr lang="hu-HU" sz="2200" b="1" dirty="0"/>
              <a:t>1</a:t>
            </a:r>
            <a:r>
              <a:rPr lang="hu-HU" sz="2200" dirty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Tekintsük a bitsorozatokat</a:t>
                </a:r>
                <a:r>
                  <a:rPr lang="hu-H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 számítás </a:t>
                </a:r>
                <a:r>
                  <a:rPr lang="hu-HU" sz="1800" i="1" dirty="0" err="1"/>
                  <a:t>mod</a:t>
                </a:r>
                <a:r>
                  <a:rPr lang="hu-HU" sz="1800" i="1" dirty="0"/>
                  <a:t> 2</a:t>
                </a:r>
                <a:r>
                  <a:rPr lang="hu-HU" sz="1800" dirty="0"/>
                  <a:t> történik. (összeadás, kivonás, szorzás, osztás)</a:t>
                </a:r>
              </a:p>
              <a:p>
                <a:pPr lvl="1"/>
                <a:r>
                  <a:rPr lang="hu-HU" sz="1800" dirty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/>
              </a:p>
              <a:p>
                <a:pPr lvl="1"/>
                <a:r>
                  <a:rPr lang="hu-HU" sz="1800" dirty="0"/>
                  <a:t>Például az ASCII „b” karakter kódja 01100010, aminek megfelelő polinom hatod fokú polinom</a:t>
                </a:r>
                <a:br>
                  <a:rPr lang="hu-HU" sz="1800" dirty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Definiáljuk a </a:t>
                </a:r>
                <a:r>
                  <a:rPr lang="hu-HU" sz="2200" i="1" dirty="0"/>
                  <a:t>G(x)</a:t>
                </a:r>
                <a:r>
                  <a:rPr lang="hu-HU" sz="2200" dirty="0"/>
                  <a:t> generátor polinomot (</a:t>
                </a:r>
                <a:r>
                  <a:rPr lang="hu-HU" sz="2200" i="1" dirty="0"/>
                  <a:t>G</a:t>
                </a:r>
                <a:r>
                  <a:rPr lang="hu-HU" sz="2200" dirty="0"/>
                  <a:t> 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Legyen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. Fűzzünk </a:t>
                </a:r>
                <a:r>
                  <a:rPr lang="hu-HU" sz="2200" i="1" dirty="0"/>
                  <a:t>r </a:t>
                </a:r>
                <a:r>
                  <a:rPr lang="hu-HU" sz="2200" dirty="0"/>
                  <a:t>darab </a:t>
                </a:r>
                <a:r>
                  <a:rPr lang="hu-HU" sz="2200" i="1" dirty="0"/>
                  <a:t>0</a:t>
                </a:r>
                <a:r>
                  <a:rPr lang="hu-HU" sz="2200" dirty="0"/>
                  <a:t> bitet a keret alacsony helyi értékű végéhez, így az</a:t>
                </a:r>
                <a:r>
                  <a:rPr lang="hu-HU" sz="2200" i="1" dirty="0"/>
                  <a:t> m+r</a:t>
                </a:r>
                <a:r>
                  <a:rPr lang="hu-HU" sz="2200" dirty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tartozó bitsorozatot a </a:t>
                </a:r>
                <a:r>
                  <a:rPr lang="hu-HU" sz="2200" i="1" dirty="0"/>
                  <a:t>G(x)</a:t>
                </a:r>
                <a:r>
                  <a:rPr lang="hu-HU" sz="2200" dirty="0" err="1"/>
                  <a:t>-hez</a:t>
                </a:r>
                <a:r>
                  <a:rPr lang="hu-HU" sz="2200" dirty="0"/>
                  <a:t> tartozó bitsorozattal </a:t>
                </a:r>
                <a:r>
                  <a:rPr lang="hu-HU" sz="2200" dirty="0" err="1"/>
                  <a:t>modulo</a:t>
                </a:r>
                <a:r>
                  <a:rPr lang="hu-HU" sz="2200" dirty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Vonjuk ki a maradékot (mely mindig </a:t>
                </a:r>
                <a:r>
                  <a:rPr lang="hu-HU" sz="2200" i="1" dirty="0"/>
                  <a:t>r </a:t>
                </a:r>
                <a:r>
                  <a:rPr lang="hu-HU" sz="2200" dirty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/>
                  <a:t>-</a:t>
                </a:r>
                <a:r>
                  <a:rPr lang="hu-HU" sz="2200" dirty="0" err="1"/>
                  <a:t>hez</a:t>
                </a:r>
                <a:r>
                  <a:rPr lang="hu-HU" sz="2200" dirty="0"/>
                  <a:t> tartozó bitsorozatból </a:t>
                </a:r>
                <a:r>
                  <a:rPr lang="hu-HU" sz="2200" dirty="0" err="1"/>
                  <a:t>moduló</a:t>
                </a:r>
                <a:r>
                  <a:rPr lang="hu-HU" sz="2200" dirty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A vevő a</a:t>
                </a:r>
                <a:r>
                  <a:rPr lang="hu-HU" sz="2200" i="1" dirty="0"/>
                  <a:t> T(x) + E(x)</a:t>
                </a:r>
                <a:r>
                  <a:rPr lang="hu-HU" sz="2200" dirty="0"/>
                  <a:t> polinomnak megfelelő sorozatot kapja, ahol </a:t>
                </a:r>
                <a:r>
                  <a:rPr lang="hu-HU" sz="2200" i="1" dirty="0"/>
                  <a:t>E(x)</a:t>
                </a:r>
                <a:r>
                  <a:rPr lang="hu-HU" sz="2200" dirty="0"/>
                  <a:t> a hiba polinom. Ezt elosztja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/>
                  <a:t> jelöl, nem nulla, akkor hiba történt.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Forrás: Dr. </a:t>
            </a:r>
            <a:r>
              <a:rPr lang="hu-HU" dirty="0" err="1"/>
              <a:t>Lukovszki</a:t>
            </a:r>
            <a:r>
              <a:rPr lang="hu-HU" dirty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Keret:</a:t>
            </a:r>
            <a:r>
              <a:rPr lang="hu-HU" sz="2200" dirty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Generátor</a:t>
            </a:r>
            <a:r>
              <a:rPr lang="hu-HU" sz="2200" dirty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A továbbítandó üzenet:</a:t>
            </a:r>
            <a:r>
              <a:rPr lang="hu-HU" sz="2200" dirty="0"/>
              <a:t> </a:t>
            </a:r>
            <a:r>
              <a:rPr lang="hu-HU" sz="2200" i="1" dirty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hu-HU" sz="2200" dirty="0"/>
                  <a:t>Tegyük fel, hogy a keret </a:t>
                </a:r>
                <a:r>
                  <a:rPr lang="hu-HU" sz="2200" i="1" dirty="0"/>
                  <a:t>m</a:t>
                </a:r>
                <a:r>
                  <a:rPr lang="hu-HU" sz="2200" dirty="0"/>
                  <a:t> bitet tartalmaz. (</a:t>
                </a:r>
                <a:r>
                  <a:rPr lang="hu-HU" sz="2200" i="1" dirty="0"/>
                  <a:t>üzenet bitek</a:t>
                </a:r>
                <a:r>
                  <a:rPr lang="hu-HU" sz="22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redundáns bitek száma legyen </a:t>
                </a:r>
                <a:r>
                  <a:rPr lang="hu-HU" sz="2200" i="1" dirty="0"/>
                  <a:t>r. (ellenőrző bitek)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küldendő keret tehát n=m+r bit hosszú. (</a:t>
                </a:r>
                <a:r>
                  <a:rPr lang="hu-HU" sz="2200" i="1" dirty="0"/>
                  <a:t>kódszó</a:t>
                </a:r>
                <a:r>
                  <a:rPr lang="hu-HU" sz="2200" dirty="0"/>
                  <a:t>)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Hamming távolság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Az olyan bitpozíciók számát, amelyeken a két kódszóban különböző bitek állnak, a két kódszó Hamming távolságának nevezzük.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2200" dirty="0"/>
                  <a:t>Jelölés: d(x,y)</a:t>
                </a:r>
              </a:p>
              <a:p>
                <a:r>
                  <a:rPr lang="hu-HU" sz="2200" dirty="0"/>
                  <a:t>Legyen </a:t>
                </a:r>
                <a:r>
                  <a:rPr lang="hu-HU" sz="2200" i="1" dirty="0"/>
                  <a:t>S</a:t>
                </a:r>
                <a:r>
                  <a:rPr lang="hu-HU" sz="2200" dirty="0"/>
                  <a:t> egyenlő hosszú bitszavak halmaza, ekkor </a:t>
                </a:r>
                <a:r>
                  <a:rPr lang="hu-HU" sz="2200" i="1" dirty="0"/>
                  <a:t>S</a:t>
                </a:r>
                <a:r>
                  <a:rPr lang="hu-HU" sz="2200" dirty="0"/>
                  <a:t> Hamming távolsága az alábbi: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≔ </m:t>
                      </m:r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Jelölés: </a:t>
                </a:r>
                <a:r>
                  <a:rPr lang="hu-HU" sz="2200" i="1" dirty="0"/>
                  <a:t>d(S)</a:t>
                </a:r>
              </a:p>
              <a:p>
                <a:r>
                  <a:rPr lang="hu-HU" sz="2200" dirty="0"/>
                  <a:t>A Hamming távolság egy metrika.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2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/>
                  <a:t>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</a:t>
                </a:r>
              </a:p>
              <a:p>
                <a:r>
                  <a:rPr lang="hu-HU" sz="1800" i="1" dirty="0"/>
                  <a:t>G(x)</a:t>
                </a:r>
                <a:r>
                  <a:rPr lang="hu-HU" sz="1800" dirty="0"/>
                  <a:t> legmagasabb illetve legalacsonyabb fokú tagjának együtthatója mindig </a:t>
                </a:r>
                <a:r>
                  <a:rPr lang="hu-HU" sz="1800" i="1" dirty="0"/>
                  <a:t>1</a:t>
                </a:r>
                <a:r>
                  <a:rPr lang="hu-HU" sz="1800" dirty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/>
                  <a:t>, azaz </a:t>
                </a:r>
                <a:r>
                  <a:rPr lang="hu-HU" sz="1800" i="1" dirty="0"/>
                  <a:t>i</a:t>
                </a:r>
                <a:r>
                  <a:rPr lang="hu-HU" sz="1800" dirty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, azaz két izolált egybites hiba esetén.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:r>
                  <a:rPr lang="hu-HU" sz="1800" i="1" dirty="0"/>
                  <a:t>x</a:t>
                </a:r>
                <a:r>
                  <a:rPr lang="hu-HU" sz="1800" dirty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/>
                  <a:t> –</a:t>
                </a:r>
                <a:r>
                  <a:rPr lang="hu-HU" sz="1800" dirty="0" err="1"/>
                  <a:t>gyel</a:t>
                </a:r>
                <a:r>
                  <a:rPr lang="hu-HU" sz="1800" dirty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/>
                  <a:t>)</a:t>
                </a:r>
              </a:p>
              <a:p>
                <a:r>
                  <a:rPr lang="hu-HU" sz="1800" dirty="0"/>
                  <a:t>Ha </a:t>
                </a:r>
                <a:r>
                  <a:rPr lang="hu-HU" sz="1800" i="1" dirty="0"/>
                  <a:t>E(x)</a:t>
                </a:r>
                <a:r>
                  <a:rPr lang="hu-HU" sz="1800" dirty="0"/>
                  <a:t> páratlan számú tagot tartalmaz, akkor nem lehet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többszöröse. Azaz, ha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az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többszöröse, akkor minden páratlan számú hiba felismerhető</a:t>
                </a:r>
              </a:p>
              <a:p>
                <a:r>
                  <a:rPr lang="hu-HU" sz="1800" dirty="0"/>
                  <a:t>Egy </a:t>
                </a:r>
                <a:r>
                  <a:rPr lang="hu-HU" sz="1800" i="1" dirty="0"/>
                  <a:t>r </a:t>
                </a:r>
                <a:r>
                  <a:rPr lang="hu-HU" sz="1800" dirty="0"/>
                  <a:t>ellenőrző bittel ellátott polinom-kód minden legfeljebb </a:t>
                </a:r>
                <a:r>
                  <a:rPr lang="hu-HU" sz="1800" i="1" dirty="0"/>
                  <a:t>r </a:t>
                </a:r>
                <a:r>
                  <a:rPr lang="hu-HU" sz="1800" dirty="0"/>
                  <a:t>hosszúságú csoportos hibát jelezni tud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/>
              </a:p>
              <a:p>
                <a:r>
                  <a:rPr lang="hu-HU" sz="2200" dirty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páratlan számú bitet érintő hibacsomót tud jelezni. </a:t>
                </a:r>
              </a:p>
              <a:p>
                <a:pPr marL="0" indent="0">
                  <a:buNone/>
                </a:pPr>
                <a:endParaRPr lang="hu-HU" sz="2200" b="1" dirty="0"/>
              </a:p>
              <a:p>
                <a:pPr marL="0" indent="0">
                  <a:buNone/>
                </a:pPr>
                <a:r>
                  <a:rPr lang="hu-HU" sz="2200" b="1" dirty="0" err="1"/>
                  <a:t>Peterson</a:t>
                </a:r>
                <a:r>
                  <a:rPr lang="hu-HU" sz="2200" b="1" dirty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Szerkeszthető egy egyszerű, léptető regiszteres áramkör az ellenőrző összeg hardverben történő kiszámítására és ellenőrzésére.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Adatok keretekre tördelése: határok a csomagok között </a:t>
            </a:r>
          </a:p>
          <a:p>
            <a:pPr lvl="1"/>
            <a:r>
              <a:rPr lang="hu-HU" dirty="0"/>
              <a:t>Közeghozzáférés vezérlés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Per-hop </a:t>
            </a:r>
            <a:r>
              <a:rPr lang="hu-HU" dirty="0"/>
              <a:t>megbízhatóság és folyamvezérlés</a:t>
            </a:r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Keret küldése két közös médiumra kötött eszköz között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Fizikai címzés</a:t>
            </a:r>
            <a:r>
              <a:rPr lang="en-US" dirty="0"/>
              <a:t> (</a:t>
            </a:r>
            <a:r>
              <a:rPr lang="hu-HU" dirty="0"/>
              <a:t>pl.</a:t>
            </a:r>
            <a:r>
              <a:rPr lang="en-US" dirty="0"/>
              <a:t> MAC address</a:t>
            </a:r>
            <a:r>
              <a:rPr lang="hu-HU" dirty="0"/>
              <a:t>, IB </a:t>
            </a:r>
            <a:r>
              <a:rPr lang="hu-HU" dirty="0" err="1"/>
              <a:t>address</a:t>
            </a:r>
            <a:r>
              <a:rPr lang="en-US" dirty="0"/>
              <a:t>)</a:t>
            </a:r>
          </a:p>
          <a:p>
            <a:r>
              <a:rPr lang="hu-HU" dirty="0"/>
              <a:t>Példák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hu-HU" dirty="0" err="1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 blokkok</a:t>
            </a:r>
            <a:r>
              <a:rPr lang="en-US" dirty="0"/>
              <a:t> (</a:t>
            </a:r>
            <a:r>
              <a:rPr lang="hu-HU" dirty="0">
                <a:solidFill>
                  <a:schemeClr val="accent1"/>
                </a:solidFill>
              </a:rPr>
              <a:t>keretek/f</a:t>
            </a:r>
            <a:r>
              <a:rPr lang="en-US" dirty="0" err="1">
                <a:solidFill>
                  <a:schemeClr val="accent1"/>
                </a:solidFill>
              </a:rPr>
              <a:t>rames</a:t>
            </a:r>
            <a:r>
              <a:rPr lang="en-US" dirty="0"/>
              <a:t>) </a:t>
            </a:r>
            <a:r>
              <a:rPr lang="hu-HU" dirty="0"/>
              <a:t>küldése eszközök között</a:t>
            </a:r>
            <a:endParaRPr lang="en-US" dirty="0"/>
          </a:p>
          <a:p>
            <a:pPr lvl="1"/>
            <a:r>
              <a:rPr lang="hu-HU" dirty="0"/>
              <a:t>A fizikai közeghez való hozzáférés szabályozása</a:t>
            </a:r>
            <a:endParaRPr lang="en-US" dirty="0"/>
          </a:p>
          <a:p>
            <a:r>
              <a:rPr lang="hu-HU" dirty="0"/>
              <a:t>Legfőbb 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Hogyan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/>
              <a:t> az adatokat?</a:t>
            </a:r>
            <a:endParaRPr lang="en-US" dirty="0"/>
          </a:p>
          <a:p>
            <a:pPr lvl="1"/>
            <a:r>
              <a:rPr lang="hu-HU" dirty="0"/>
              <a:t>Hogyan ismerjük fel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hu-HU" dirty="0"/>
              <a:t>Hogyan vezéreljük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hu-HU" dirty="0"/>
              <a:t>Hogyan oldjuk fel vagy előzzük meg az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Forgalomszabályozás</a:t>
            </a:r>
            <a:endParaRPr lang="en-US" sz="40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Forgalomszabályozás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gyors adó lassú vevő problémája (</a:t>
            </a:r>
            <a:r>
              <a:rPr lang="hu-HU" sz="2400" i="1" dirty="0"/>
              <a:t>elárasztás</a:t>
            </a:r>
            <a:r>
              <a:rPr lang="hu-HU" sz="2400" dirty="0"/>
              <a:t>)</a:t>
            </a:r>
          </a:p>
          <a:p>
            <a:r>
              <a:rPr lang="hu-HU" sz="2400" dirty="0"/>
              <a:t>még hibamentes átvitel esetén se lesz képes a vevő kezelni a bejövő kereteket</a:t>
            </a:r>
          </a:p>
          <a:p>
            <a:pPr marL="0" indent="0">
              <a:buNone/>
            </a:pPr>
            <a:r>
              <a:rPr lang="hu-HU" sz="2400" b="1" dirty="0"/>
              <a:t>Megoldási lehetőségek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visszacsatolás alapú forgalomszabályozás (avagy angolul </a:t>
            </a:r>
            <a:r>
              <a:rPr lang="hu-HU" i="1" dirty="0" err="1"/>
              <a:t>feedback-based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sz="2200" dirty="0"/>
              <a:t>engedélyezés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Sebesség alapú forgalomszabályozás (avagy angolul </a:t>
            </a:r>
            <a:r>
              <a:rPr lang="hu-HU" i="1" dirty="0" err="1"/>
              <a:t>rate-based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dirty="0"/>
              <a:t>protokollba integrált sebességkorlát</a:t>
            </a:r>
          </a:p>
          <a:p>
            <a:pPr marL="932688" lvl="2" indent="-457200"/>
            <a:r>
              <a:rPr lang="hu-HU" dirty="0"/>
              <a:t>az adatkapcsolati réteg nem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1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Elemi adatkapcsolati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09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Feltevések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fizikai, az adatkapcsolati és a hálózati réteg független folyamatok, amelyek üzeneteken keresztül kommunikálnak egymással.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Az </a:t>
            </a:r>
            <a:r>
              <a:rPr lang="hu-HU" sz="1800" i="1" dirty="0"/>
              <a:t>A </a:t>
            </a:r>
            <a:r>
              <a:rPr lang="hu-HU" sz="1800" dirty="0"/>
              <a:t>gép megbízható, összeköttetés alapú szolgálat alkalmazásával akar a </a:t>
            </a:r>
            <a:r>
              <a:rPr lang="hu-HU" sz="1800" i="1" dirty="0"/>
              <a:t>B </a:t>
            </a:r>
            <a:r>
              <a:rPr lang="hu-HU" sz="1800" dirty="0"/>
              <a:t>gépnek egy hosszú adatfolyamot küldeni. (Adatok előállítására sosem kell várnia A gépnek.)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gépek nem fagynak le.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Adatkapcsolati fejrészben vezérlési információk; adatkapcsolati lábrészben ellenőrző összeg</a:t>
            </a:r>
          </a:p>
          <a:p>
            <a:pPr marL="0" indent="0">
              <a:buNone/>
            </a:pPr>
            <a:r>
              <a:rPr lang="hu-HU" sz="1800" b="1" dirty="0"/>
              <a:t>Kommunikációs fajták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szimplex kommunikáció </a:t>
            </a:r>
            <a:r>
              <a:rPr lang="hu-HU" sz="1800" dirty="0"/>
              <a:t>– a kommunikáció pusztán egy irányba lehetséges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fél-duplex kommunikáció – </a:t>
            </a:r>
            <a:r>
              <a:rPr lang="hu-HU" sz="1800" dirty="0"/>
              <a:t>mindkét irányba folyhat kommunikáció, de egyszerre csak egy irány lehet aktív.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duplex kommunikáció</a:t>
            </a:r>
            <a:r>
              <a:rPr lang="hu-HU" sz="1800" dirty="0"/>
              <a:t> – mindkét irányba folyhat kommunikáció szimultán módon</a:t>
            </a:r>
          </a:p>
        </p:txBody>
      </p:sp>
    </p:spTree>
    <p:extLst>
      <p:ext uri="{BB962C8B-B14F-4D97-AF65-F5344CB8AC3E}">
        <p14:creationId xmlns:p14="http://schemas.microsoft.com/office/powerpoint/2010/main" val="3896594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Korlátozás nélküli szimplex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/>
              <a:t>a legegyszerűbb protokoll („utópia”)</a:t>
            </a:r>
          </a:p>
          <a:p>
            <a:pPr marL="0" indent="0">
              <a:buNone/>
            </a:pPr>
            <a:r>
              <a:rPr lang="hu-HU" sz="2000" b="1" dirty="0"/>
              <a:t>A környezet</a:t>
            </a:r>
          </a:p>
          <a:p>
            <a:pPr lvl="1"/>
            <a:r>
              <a:rPr lang="hu-HU" sz="2000" dirty="0"/>
              <a:t>mind az adó, mind a vevő hálózati rétegei mindig készen állnak;</a:t>
            </a:r>
          </a:p>
          <a:p>
            <a:pPr lvl="1"/>
            <a:r>
              <a:rPr lang="hu-HU" sz="2000" dirty="0"/>
              <a:t>a feldolgozási időktől eltekintünk;</a:t>
            </a:r>
          </a:p>
          <a:p>
            <a:pPr lvl="1"/>
            <a:r>
              <a:rPr lang="hu-HU" sz="2000" dirty="0"/>
              <a:t>végtelen puffer-területet feltételezünk;</a:t>
            </a:r>
          </a:p>
          <a:p>
            <a:pPr lvl="1"/>
            <a:r>
              <a:rPr lang="hu-HU" sz="2000" dirty="0"/>
              <a:t>Az adatkapcsolati rétegek közötti kommunikációs csatorna sosem rontja vagy veszíti el a kereteket;</a:t>
            </a:r>
          </a:p>
          <a:p>
            <a:pPr marL="0" indent="0">
              <a:buNone/>
            </a:pPr>
            <a:r>
              <a:rPr lang="hu-HU" sz="2000" b="1" dirty="0"/>
              <a:t>A protokoll</a:t>
            </a:r>
            <a:r>
              <a:rPr lang="hu-HU" sz="2000" dirty="0"/>
              <a:t> </a:t>
            </a:r>
          </a:p>
          <a:p>
            <a:pPr lvl="1"/>
            <a:r>
              <a:rPr lang="hu-HU" sz="2000" dirty="0"/>
              <a:t>résztvevők: </a:t>
            </a:r>
            <a:r>
              <a:rPr lang="hu-HU" sz="2000" i="1" dirty="0"/>
              <a:t>küldő</a:t>
            </a:r>
            <a:r>
              <a:rPr lang="hu-HU" sz="2000" dirty="0"/>
              <a:t> és </a:t>
            </a:r>
            <a:r>
              <a:rPr lang="hu-HU" sz="2000" i="1" dirty="0"/>
              <a:t>vevő;</a:t>
            </a:r>
          </a:p>
          <a:p>
            <a:pPr lvl="1"/>
            <a:r>
              <a:rPr lang="hu-HU" sz="2000" dirty="0"/>
              <a:t>nincs sem sorszámozás, sem nyugta;</a:t>
            </a:r>
          </a:p>
          <a:p>
            <a:pPr lvl="1"/>
            <a:r>
              <a:rPr lang="hu-HU" sz="2000" dirty="0"/>
              <a:t>küldő végtelen ciklusban küldi kifele a kereteket folyamatosan;</a:t>
            </a:r>
          </a:p>
          <a:p>
            <a:pPr lvl="1"/>
            <a:r>
              <a:rPr lang="hu-HU" sz="2000" dirty="0"/>
              <a:t>a vevő kezdetben várakozik az első keret megérkezésére, keret érkezésekor a hardver puffer tartalmát változóba teszi és az adatrészt továbbküldi a hálózati rétegnek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198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F9609C-AAFB-4F66-A49D-9C9401F82418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28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Átvitel hiba nélkül és hibával</a:t>
            </a:r>
            <a:endParaRPr lang="en-US" altLang="en-US" dirty="0"/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1524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05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Szimplex </a:t>
            </a:r>
            <a:r>
              <a:rPr lang="hu-HU" dirty="0" err="1"/>
              <a:t>megáll-és-vár</a:t>
            </a:r>
            <a:r>
              <a:rPr lang="hu-HU" dirty="0"/>
              <a:t> protokoll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stop-and-wait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A környezet</a:t>
                </a:r>
              </a:p>
              <a:p>
                <a:pPr lvl="1"/>
                <a:r>
                  <a:rPr lang="hu-HU" sz="2000" dirty="0"/>
                  <a:t>mind az adó, mind a vevő hálózati rétegei mindig készen állnak;</a:t>
                </a:r>
              </a:p>
              <a:p>
                <a:pPr lvl="1"/>
                <a:r>
                  <a:rPr lang="hu-HU" sz="2000" dirty="0"/>
                  <a:t>A vevőnek </a:t>
                </a:r>
                <a14:m>
                  <m:oMath xmlns:m="http://schemas.openxmlformats.org/officeDocument/2006/math">
                    <m:r>
                      <a:rPr lang="hu-H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20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2000" dirty="0"/>
                  <a:t>Az adatkapcsolati rétegek közötti kommunikációs csatorna sosem rontja vagy veszíti el a kereteket;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A protokoll</a:t>
                </a:r>
                <a:r>
                  <a:rPr lang="hu-HU" sz="2000" dirty="0"/>
                  <a:t> </a:t>
                </a:r>
              </a:p>
              <a:p>
                <a:pPr lvl="1"/>
                <a:r>
                  <a:rPr lang="hu-HU" sz="2000" dirty="0"/>
                  <a:t>résztvevők: </a:t>
                </a:r>
                <a:r>
                  <a:rPr lang="hu-HU" sz="2000" i="1" dirty="0"/>
                  <a:t>küldő</a:t>
                </a:r>
                <a:r>
                  <a:rPr lang="hu-HU" sz="2000" dirty="0"/>
                  <a:t> és </a:t>
                </a:r>
                <a:r>
                  <a:rPr lang="hu-HU" sz="2000" i="1" dirty="0"/>
                  <a:t>vevő;</a:t>
                </a:r>
              </a:p>
              <a:p>
                <a:pPr lvl="1"/>
                <a:r>
                  <a:rPr lang="hu-HU" sz="2000" dirty="0"/>
                  <a:t>küldő egyesével küldi kereteket és addig nem küld újat, még nem kap nyugtát a vevőtől;</a:t>
                </a:r>
              </a:p>
              <a:p>
                <a:pPr lvl="1"/>
                <a:r>
                  <a:rPr lang="hu-HU" sz="2000" dirty="0"/>
                  <a:t>a vevő kezdetben várakozik az első keret megérkezésére, keret érkezésekor a hardver puffer tartalmát változóba teszi és az adatrészt továbbküldi a hálózati rétegnek, végül nyugtázza a keretet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Következmény</a:t>
                </a:r>
                <a:r>
                  <a:rPr lang="hu-HU" sz="2000" dirty="0"/>
                  <a:t>: fél-duplex csatorna kell.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Hamming távolságra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11741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u-HU" sz="2000" dirty="0"/>
                  <a:t>Legyen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/>
                          <m:t>0000000000</m:t>
                        </m:r>
                        <m:r>
                          <m:rPr>
                            <m:nor/>
                          </m:rPr>
                          <a:rPr lang="en-US" sz="2000"/>
                          <m:t>,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0000011111</m:t>
                        </m:r>
                        <m:r>
                          <m:rPr>
                            <m:nor/>
                          </m:rPr>
                          <a:rPr lang="en-US" sz="2000"/>
                          <m:t>, </m:t>
                        </m:r>
                        <m:r>
                          <m:rPr>
                            <m:nor/>
                          </m:rPr>
                          <a:rPr lang="en-US" sz="2000" i="1"/>
                          <m:t>1111100000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,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1111111111</m:t>
                        </m:r>
                      </m:e>
                    </m:d>
                  </m:oMath>
                </a14:m>
                <a:r>
                  <a:rPr lang="hu-HU" sz="2000" dirty="0"/>
                  <a:t>.</a:t>
                </a:r>
              </a:p>
              <a:p>
                <a:r>
                  <a:rPr lang="hu-HU" sz="2000" dirty="0"/>
                  <a:t>Mi lesz a halmaz Hamming távolsága?</a:t>
                </a:r>
              </a:p>
              <a:p>
                <a:pPr lvl="1"/>
                <a:r>
                  <a:rPr lang="hu-HU" sz="2000" i="1" dirty="0"/>
                  <a:t>d(S) = 5</a:t>
                </a:r>
                <a:r>
                  <a:rPr lang="hu-H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74192"/>
              </a:xfrm>
              <a:blipFill rotWithShape="0">
                <a:blip r:embed="rId2"/>
                <a:stretch>
                  <a:fillRect l="-545" t="-5729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2016" y="31283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0000000000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473" y="31566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0000011111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2016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2473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1111111111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3743054" y="3312966"/>
            <a:ext cx="1009419" cy="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5477992" y="3525977"/>
            <a:ext cx="0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43054" y="4873061"/>
            <a:ext cx="100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3017535" y="3497632"/>
            <a:ext cx="0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738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3736" y="4618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222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51704" y="30579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017535" y="3497632"/>
            <a:ext cx="2460457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5" idx="2"/>
          </p:cNvCxnSpPr>
          <p:nvPr/>
        </p:nvCxnSpPr>
        <p:spPr>
          <a:xfrm flipV="1">
            <a:off x="3017535" y="3525977"/>
            <a:ext cx="2460457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7245" y="361474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0687" y="36060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4986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Szimplex protokoll zajos csatornához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A környezet</a:t>
                </a:r>
              </a:p>
              <a:p>
                <a:pPr lvl="1"/>
                <a:r>
                  <a:rPr lang="hu-HU" sz="1800" dirty="0"/>
                  <a:t>mind az adó, mind a vevő hálózati rétegei mindig készen állnak;</a:t>
                </a:r>
              </a:p>
              <a:p>
                <a:pPr lvl="1"/>
                <a:r>
                  <a:rPr lang="hu-HU" sz="1800" dirty="0"/>
                  <a:t>A vevőnek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18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1800" dirty="0"/>
                  <a:t>Az adatkapcsolati rétegek közötti kommunikációs csatorna hibázhat (keret megsérülése vagy elvesztése);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A protokoll</a:t>
                </a:r>
                <a:r>
                  <a:rPr lang="hu-HU" sz="1800" dirty="0"/>
                  <a:t> </a:t>
                </a:r>
              </a:p>
              <a:p>
                <a:pPr lvl="1"/>
                <a:r>
                  <a:rPr lang="hu-HU" sz="1800" dirty="0"/>
                  <a:t>résztvevők: </a:t>
                </a:r>
                <a:r>
                  <a:rPr lang="hu-HU" sz="1800" i="1" dirty="0"/>
                  <a:t>küldő</a:t>
                </a:r>
                <a:r>
                  <a:rPr lang="hu-HU" sz="1800" dirty="0"/>
                  <a:t> és </a:t>
                </a:r>
                <a:r>
                  <a:rPr lang="hu-HU" sz="1800" i="1" dirty="0"/>
                  <a:t>vevő;</a:t>
                </a:r>
              </a:p>
              <a:p>
                <a:pPr lvl="1"/>
                <a:r>
                  <a:rPr lang="hu-HU" sz="1800" dirty="0"/>
                  <a:t>küldő egyesével küldi kereteket és addig nem küld újat, még nem kap nyugtát a vevőtől egy megadott határidőn belül, ha a határidő lejár, akkor ismételten elküldi az aktuális keretet;</a:t>
                </a:r>
              </a:p>
              <a:p>
                <a:pPr lvl="1"/>
                <a:r>
                  <a:rPr lang="hu-HU" sz="1800" dirty="0"/>
                  <a:t>a vevő kezdetben várakozik az első keret megérkezésére, keret érkezésekor a hardver puffer tartalmát változóba teszi, leellenőrzi a kontroll összeget, </a:t>
                </a:r>
              </a:p>
              <a:p>
                <a:pPr lvl="2"/>
                <a:r>
                  <a:rPr lang="hu-HU" sz="1600" dirty="0"/>
                  <a:t>ha nincs hiba, az adatrészt továbbküldi a hálózati rétegnek, végül nyugtázza a keretet; </a:t>
                </a:r>
              </a:p>
              <a:p>
                <a:pPr lvl="2"/>
                <a:r>
                  <a:rPr lang="hu-HU" sz="1600" dirty="0"/>
                  <a:t>Ha hiba van, akkor eldobja a keretet és nem nyugtáz.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1800" b="1" dirty="0"/>
                  <a:t>Következmény</a:t>
                </a:r>
                <a:r>
                  <a:rPr lang="hu-HU" sz="1800" dirty="0"/>
                  <a:t>: duplikátumok lehetnek.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  <a:blipFill rotWithShape="1">
                <a:blip r:embed="rId2"/>
                <a:stretch>
                  <a:fillRect l="-680" t="-674" r="-680" b="-2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9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a probléma?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6238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69709"/>
            <a:ext cx="2781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6480" y="18134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Általában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33413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Csomagvesztés esetén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430702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ACK vesztés esetén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9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48CBA-36A1-4E1D-A8D9-8DE49EAE3F8E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Csatorna kihasználtság</a:t>
            </a:r>
            <a:endParaRPr lang="en-US" altLang="en-US" dirty="0"/>
          </a:p>
        </p:txBody>
      </p:sp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670706" y="1614486"/>
            <a:ext cx="783035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20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Alternáló-bit protokoll (ABP)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</p:spPr>
            <p:txBody>
              <a:bodyPr>
                <a:noAutofit/>
              </a:bodyPr>
              <a:lstStyle/>
              <a:p>
                <a:r>
                  <a:rPr lang="hu-HU" sz="1600" b="1" dirty="0"/>
                  <a:t>Megoldás: </a:t>
                </a:r>
                <a:r>
                  <a:rPr lang="hu-HU" sz="1600" dirty="0"/>
                  <a:t>sorszámok használata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600" dirty="0"/>
                  <a:t>Mennyi sorszámra lesz szükség?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sz="1600" dirty="0"/>
                  <a:t> elegendő</a:t>
                </a:r>
              </a:p>
              <a:p>
                <a:pPr marL="0" indent="0">
                  <a:buNone/>
                </a:pPr>
                <a:r>
                  <a:rPr lang="hu-HU" sz="1600" b="1" dirty="0"/>
                  <a:t>A protokoll (</a:t>
                </a:r>
                <a:r>
                  <a:rPr lang="hu-HU" sz="1600" b="1" i="1" dirty="0"/>
                  <a:t>ARQ</a:t>
                </a:r>
                <a:r>
                  <a:rPr lang="hu-HU" sz="1600" b="1" dirty="0"/>
                  <a:t>) – Alternáló-bit protokoll</a:t>
                </a:r>
              </a:p>
              <a:p>
                <a:r>
                  <a:rPr lang="hu-HU" sz="1600" dirty="0"/>
                  <a:t>résztvevők: </a:t>
                </a:r>
                <a:r>
                  <a:rPr lang="hu-HU" sz="1600" i="1" dirty="0"/>
                  <a:t>küldő</a:t>
                </a:r>
                <a:r>
                  <a:rPr lang="hu-HU" sz="1600" dirty="0"/>
                  <a:t> és </a:t>
                </a:r>
                <a:r>
                  <a:rPr lang="hu-HU" sz="1600" i="1" dirty="0"/>
                  <a:t>vevő;</a:t>
                </a:r>
              </a:p>
              <a:p>
                <a:r>
                  <a:rPr lang="hu-HU" sz="1600" dirty="0"/>
                  <a:t>küldő egyesével küldi a sorszámmal ellátott kereteket (kezdetben 0-s sorszámmal) és addig nem küld újat, még nem kap nyugtát a vevőtől egy megadott határidőn belül:</a:t>
                </a:r>
              </a:p>
              <a:p>
                <a:pPr lvl="1"/>
                <a:r>
                  <a:rPr lang="hu-HU" sz="1600" dirty="0"/>
                  <a:t>ha a nyugta megérkezik a határidőn belül, akkor lépteti a sorszámot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 és küldi a következő sorszámmal ellátott keretet;</a:t>
                </a:r>
              </a:p>
              <a:p>
                <a:pPr lvl="1"/>
                <a:r>
                  <a:rPr lang="hu-HU" sz="1600" dirty="0"/>
                  <a:t>ha a határidő lejár, akkor ismételten elküldi az aktuális sorsszámmal ellátott keretet;</a:t>
                </a:r>
              </a:p>
              <a:p>
                <a:r>
                  <a:rPr lang="hu-HU" sz="1600" dirty="0"/>
                  <a:t>a vevő kezdetben várakozik az első keret megérkezésére 0-s sorszámmal, keret érkezésekor a hardver puffer tartalmát változóba teszi, leellenőrzi a kontroll összeget és a sorszámot</a:t>
                </a:r>
              </a:p>
              <a:p>
                <a:pPr lvl="1"/>
                <a:r>
                  <a:rPr lang="hu-HU" sz="1600" dirty="0"/>
                  <a:t>ha nincs hiba, az adatrészt továbbküldi a hálózati rétegnek, végül nyugtázza a keretet és lépteti a sorszámát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;</a:t>
                </a:r>
              </a:p>
              <a:p>
                <a:pPr lvl="1"/>
                <a:r>
                  <a:rPr lang="hu-HU" sz="1600" dirty="0"/>
                  <a:t>ha hiba van, akkor eldobja a keretet és nem nyugtáz.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  <a:blipFill rotWithShape="1">
                <a:blip r:embed="rId2"/>
                <a:stretch>
                  <a:fillRect l="-404" t="-409" r="-565" b="-5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9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图片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3277276" y="1600200"/>
            <a:ext cx="258944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956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– </a:t>
            </a:r>
            <a:r>
              <a:rPr lang="hu-HU" dirty="0"/>
              <a:t>Csatorna kihasználtság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Kihasználtság (</a:t>
            </a:r>
            <a:r>
              <a:rPr lang="el-GR" dirty="0"/>
              <a:t>η</a:t>
            </a:r>
            <a:r>
              <a:rPr lang="hu-HU" dirty="0"/>
              <a:t>) a következő két elem aránya</a:t>
            </a:r>
          </a:p>
          <a:p>
            <a:pPr lvl="1"/>
            <a:r>
              <a:rPr lang="hu-HU" dirty="0"/>
              <a:t>A csomag elküldéséhez szükséges idő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Az idő, ami a következő keret küldéséig eltelik</a:t>
            </a:r>
          </a:p>
          <a:p>
            <a:pPr lvl="2"/>
            <a:r>
              <a:rPr lang="hu-HU" dirty="0"/>
              <a:t>Az ábrán: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r>
              <a:rPr lang="hu-HU" dirty="0"/>
              <a:t>ABP esetén:</a:t>
            </a:r>
          </a:p>
          <a:p>
            <a:pPr lvl="1"/>
            <a:r>
              <a:rPr lang="el-GR" dirty="0"/>
              <a:t>η</a:t>
            </a:r>
            <a:r>
              <a:rPr lang="hu-HU" dirty="0"/>
              <a:t> = 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/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Nagy </a:t>
            </a:r>
            <a:r>
              <a:rPr lang="hu-HU" dirty="0" err="1"/>
              <a:t>propagációs</a:t>
            </a:r>
            <a:r>
              <a:rPr lang="hu-HU" dirty="0"/>
              <a:t> idő esetén az ABP nem hatékony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4605"/>
            <a:ext cx="2784896" cy="4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8074920" y="3361253"/>
            <a:ext cx="170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161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A küldők egymás után küldik a kereteket</a:t>
            </a:r>
          </a:p>
          <a:p>
            <a:pPr lvl="1"/>
            <a:r>
              <a:rPr lang="hu-HU" dirty="0"/>
              <a:t>Több keretet is kiküldünk, nyugta megvárása nélkül.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technika</a:t>
            </a:r>
          </a:p>
          <a:p>
            <a:endParaRPr lang="hu-HU" dirty="0"/>
          </a:p>
          <a:p>
            <a:r>
              <a:rPr lang="hu-HU" dirty="0"/>
              <a:t>ABP kiterjesztése</a:t>
            </a:r>
          </a:p>
          <a:p>
            <a:pPr lvl="1"/>
            <a:r>
              <a:rPr lang="hu-HU" dirty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sorozatbeli pozíciója adja a keret címkéjét. (</a:t>
                </a:r>
                <a:r>
                  <a:rPr lang="hu-HU" sz="1800" i="1" dirty="0"/>
                  <a:t>sorozatszám</a:t>
                </a:r>
                <a:r>
                  <a:rPr lang="hu-HU" sz="18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Alapok (Fogadó)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/>
                  <a:t>kumulatív nyugta</a:t>
                </a:r>
                <a:r>
                  <a:rPr lang="hu-HU" sz="1800" dirty="0"/>
                  <a:t> – Olyan nyugta, amely több keretet nyugtáz egyszerre. Például, ha a 2,3 és 4 kereteket is fogadnánk, akkor a nyugtát 5 sorszám tartalommal küldenénk, amely nyugtázza mind a három keretet.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CEB-98A5-4E8B-82F6-425ECB1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 ablak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AD3ECB7-92B1-4E43-A397-2B115E9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95490-CCA1-42CC-B57A-14BE6C90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" y="1767548"/>
            <a:ext cx="7560688" cy="47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6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69D50C5-AAB8-8E6F-B5E9-B45D7BBB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Hamming távolság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i="1" dirty="0"/>
                  <a:t>S</a:t>
                </a:r>
                <a:r>
                  <a:rPr lang="hu-HU" sz="2000" dirty="0"/>
                  <a:t> halmaz legyen a megengedett azonos hosszú kódszavak halmaza.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d(S)=1 esetén</a:t>
                </a:r>
              </a:p>
              <a:p>
                <a:pPr lvl="1"/>
                <a:r>
                  <a:rPr lang="hu-HU" sz="2000" dirty="0"/>
                  <a:t>nincs hibafelismerés</a:t>
                </a:r>
              </a:p>
              <a:p>
                <a:pPr lvl="1"/>
                <a:r>
                  <a:rPr lang="hu-HU" sz="2000" dirty="0"/>
                  <a:t>megengedett kódszóból megengedett kódszó állhat elő 1 bit megváltoztatásával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d(S)=2 esetén</a:t>
                </a:r>
              </a:p>
              <a:p>
                <a:pPr lvl="1"/>
                <a:r>
                  <a:rPr lang="hu-HU" sz="2000" dirty="0"/>
                  <a:t>ha az </a:t>
                </a:r>
                <a:r>
                  <a:rPr lang="hu-HU" sz="2000" i="1" dirty="0"/>
                  <a:t>u</a:t>
                </a:r>
                <a:r>
                  <a:rPr lang="hu-HU" sz="2000" dirty="0"/>
                  <a:t> kódszóhoz létezik olyan </a:t>
                </a:r>
                <a:r>
                  <a:rPr lang="hu-HU" sz="2000" i="1" dirty="0"/>
                  <a:t>x</a:t>
                </a:r>
                <a:r>
                  <a:rPr lang="hu-HU" sz="2000" dirty="0"/>
                  <a:t> megengedett kódszó, amelyre </a:t>
                </a:r>
                <a:r>
                  <a:rPr lang="hu-HU" sz="2000" i="1" dirty="0"/>
                  <a:t>d(u,x)=1</a:t>
                </a:r>
                <a:r>
                  <a:rPr lang="hu-HU" sz="2000" dirty="0"/>
                  <a:t>, akkor hiba történt.</a:t>
                </a:r>
              </a:p>
              <a:p>
                <a:pPr lvl="1"/>
                <a:r>
                  <a:rPr lang="hu-HU" sz="2000" b="0" dirty="0"/>
                  <a:t>Feltéve, hogy az </a:t>
                </a:r>
                <a:r>
                  <a:rPr lang="hu-HU" sz="2000" b="0" i="1" dirty="0"/>
                  <a:t>u </a:t>
                </a:r>
                <a:r>
                  <a:rPr lang="hu-HU" sz="2000" b="0" dirty="0"/>
                  <a:t>és </a:t>
                </a:r>
                <a:r>
                  <a:rPr lang="hu-HU" sz="2000" b="0" i="1" dirty="0"/>
                  <a:t>v</a:t>
                </a:r>
                <a:r>
                  <a:rPr lang="hu-HU" sz="2000" b="0" dirty="0"/>
                  <a:t> megengedett kódszavak távolsága minimális, akko</a:t>
                </a:r>
                <a:r>
                  <a:rPr lang="hu-HU" sz="2000" dirty="0"/>
                  <a:t>r a következő összefüggésnek teljesülnie kell:</a:t>
                </a:r>
                <a:r>
                  <a:rPr lang="hu-HU" sz="2000" b="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dirty="0"/>
                  <a:t>.</a:t>
                </a:r>
              </a:p>
              <a:p>
                <a:pPr lvl="1"/>
                <a:r>
                  <a:rPr lang="hu-HU" sz="2000" dirty="0"/>
                  <a:t>Azaz egy bithiba felismerhető, de nem javítható.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  <a:blipFill rotWithShape="1">
                <a:blip r:embed="rId2"/>
                <a:stretch>
                  <a:fillRect l="-808" t="-90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92166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701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4434" y="6096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777822" y="6281272"/>
            <a:ext cx="54661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4624516" y="6281272"/>
            <a:ext cx="5321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3957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3955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22714" y="6395821"/>
            <a:ext cx="1642311" cy="324900"/>
          </a:xfrm>
          <a:custGeom>
            <a:avLst/>
            <a:gdLst>
              <a:gd name="connsiteX0" fmla="*/ 0 w 2189748"/>
              <a:gd name="connsiteY0" fmla="*/ 0 h 324900"/>
              <a:gd name="connsiteX1" fmla="*/ 1130969 w 2189748"/>
              <a:gd name="connsiteY1" fmla="*/ 324853 h 324900"/>
              <a:gd name="connsiteX2" fmla="*/ 2189748 w 2189748"/>
              <a:gd name="connsiteY2" fmla="*/ 24063 h 3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748" h="324900">
                <a:moveTo>
                  <a:pt x="0" y="0"/>
                </a:moveTo>
                <a:cubicBezTo>
                  <a:pt x="383005" y="160421"/>
                  <a:pt x="766011" y="320843"/>
                  <a:pt x="1130969" y="324853"/>
                </a:cubicBezTo>
                <a:cubicBezTo>
                  <a:pt x="1495927" y="328864"/>
                  <a:pt x="2013285" y="76200"/>
                  <a:pt x="2189748" y="24063"/>
                </a:cubicBez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018" y="652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2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2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3-bites csúszó-ablak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2/</a:t>
            </a:r>
            <a:r>
              <a:rPr lang="hu-HU" dirty="0" err="1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Jellemzők (gyakorlati alkalmazás esetén)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0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Tétel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800" dirty="0"/>
                  <a:t>Minden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1800" dirty="0"/>
                  <a:t> kód , ahol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 (∈</m:t>
                    </m:r>
                    <m:sSub>
                      <m:sSubPr>
                        <m:ctrlPr>
                          <a:rPr lang="hu-HU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 Akkor teljesül az alábbi összefüggés: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Bizonyítás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pontosan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800" dirty="0"/>
                  <a:t> lehetőség van.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legfeljebb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marL="742950" lvl="2" indent="-28575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hu-HU" sz="1800" dirty="0"/>
                  <a:t> lehetőség van.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  <a:blipFill rotWithShape="1">
                <a:blip r:embed="rId2"/>
                <a:stretch>
                  <a:fillRect l="-618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99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mérjük a hatékonyságot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Átvitel [</a:t>
            </a:r>
            <a:r>
              <a:rPr lang="en-US" b="1" dirty="0"/>
              <a:t>Throughput</a:t>
            </a:r>
            <a:r>
              <a:rPr lang="hu-HU" b="1" dirty="0"/>
              <a:t>]</a:t>
            </a:r>
            <a:r>
              <a:rPr lang="en-US" b="1" dirty="0"/>
              <a:t> (S)</a:t>
            </a:r>
          </a:p>
          <a:p>
            <a:pPr lvl="1"/>
            <a:r>
              <a:rPr lang="hu-HU" dirty="0"/>
              <a:t>A sikeresen átvitt csomagok/keretek száma egy időegység alatt</a:t>
            </a:r>
            <a:endParaRPr lang="en-US" dirty="0"/>
          </a:p>
          <a:p>
            <a:endParaRPr lang="en-US" dirty="0"/>
          </a:p>
          <a:p>
            <a:r>
              <a:rPr lang="hu-HU" b="1" dirty="0"/>
              <a:t>Késleltetés [</a:t>
            </a:r>
            <a:r>
              <a:rPr lang="hu-HU" b="1" dirty="0" err="1"/>
              <a:t>Delay</a:t>
            </a:r>
            <a:r>
              <a:rPr lang="hu-HU" b="1" dirty="0"/>
              <a:t>]</a:t>
            </a:r>
            <a:endParaRPr lang="en-US" b="1" dirty="0"/>
          </a:p>
          <a:p>
            <a:pPr lvl="1"/>
            <a:r>
              <a:rPr lang="hu-HU" dirty="0"/>
              <a:t>Egy csomag átviteléhez szükséges idő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Fairség [</a:t>
            </a:r>
            <a:r>
              <a:rPr lang="hu-HU" b="1" dirty="0" err="1"/>
              <a:t>Fairness</a:t>
            </a:r>
            <a:r>
              <a:rPr lang="hu-HU" b="1" dirty="0"/>
              <a:t>] </a:t>
            </a:r>
            <a:endParaRPr lang="en-US" b="1" dirty="0"/>
          </a:p>
          <a:p>
            <a:pPr lvl="1"/>
            <a:r>
              <a:rPr lang="hu-HU" dirty="0"/>
              <a:t>Minden állomás egyenrangúként van kezelve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59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hu-HU" sz="2400" dirty="0"/>
                  <a:t>Lássuk be, hogy egy tetszőleges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400" dirty="0"/>
                  <a:t> bitszóhoz legfeljebb egy legális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400" dirty="0"/>
                  <a:t> kódszó létezhet, amelyre 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400" dirty="0"/>
                  <a:t> teljesül.</a:t>
                </a:r>
              </a:p>
              <a:p>
                <a:pPr lvl="1"/>
                <a:r>
                  <a:rPr lang="hu-HU" sz="2200" dirty="0"/>
                  <a:t>Indirekt tegyük fel, hogy létezhet két legális kódszó is 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200" dirty="0"/>
                  <a:t> kódkönyvben, jelölje őket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dirty="0"/>
                  <a:t>. Ekkor viszont az alábbi két feltétel együttesen teljesül: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200" dirty="0"/>
              </a:p>
              <a:p>
                <a:pPr lvl="1"/>
                <a:r>
                  <a:rPr lang="hu-HU" sz="2200" dirty="0"/>
                  <a:t>Mi a két kódszó távolsága?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hu-HU" sz="2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hu-HU" sz="2200" dirty="0"/>
                  <a:t>Ez viszont ellentmond annak hogy a kódkönyv Hamming távolsága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dirty="0"/>
                  <a:t>, azaz az indirekt feltevésünk volt hibás. Vagyis tetszőleges bitszóhoz legfeljebb egy legális kódszó létezhet, amely a kódkönyv minimális távolságának felénél közelebb van a bitszóhoz.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3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62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3">
                  <p:embed/>
                </p:oleObj>
              </mc:Choice>
              <mc:Fallback>
                <p:oleObj name="Equation" r:id="rId2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914400" progId="Equation.DSMT4">
                  <p:embed/>
                </p:oleObj>
              </mc:Choice>
              <mc:Fallback>
                <p:oleObj name="Equation" r:id="rId4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64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66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hu-HU" sz="2400" dirty="0"/>
              <a:t>A csatornát azonos időrésekre bontjuk, melyek hossza pont egy keret átviteléhez szükséges idő.</a:t>
            </a:r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Átvitel csak az időrések határán lehetséges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Algoritmus</a:t>
            </a:r>
            <a:r>
              <a:rPr lang="en-US" sz="2400" dirty="0"/>
              <a:t>:</a:t>
            </a:r>
          </a:p>
          <a:p>
            <a:pPr marL="933450" lvl="1" indent="-533400">
              <a:lnSpc>
                <a:spcPct val="90000"/>
              </a:lnSpc>
            </a:pPr>
            <a:r>
              <a:rPr lang="hu-HU" sz="2400" dirty="0"/>
              <a:t>Amikor egy új </a:t>
            </a:r>
            <a:r>
              <a:rPr lang="en-US" sz="2400" dirty="0"/>
              <a:t>A </a:t>
            </a:r>
            <a:r>
              <a:rPr lang="hu-HU" sz="2400" dirty="0"/>
              <a:t>keret küldésre kész:</a:t>
            </a:r>
          </a:p>
          <a:p>
            <a:pPr marL="1207770" lvl="2" indent="-533400">
              <a:lnSpc>
                <a:spcPct val="90000"/>
              </a:lnSpc>
            </a:pPr>
            <a:r>
              <a:rPr lang="hu-HU" sz="2100" dirty="0">
                <a:solidFill>
                  <a:srgbClr val="FF0000"/>
                </a:solidFill>
              </a:rPr>
              <a:t>Az A keret kiküldésre kerül a (következő) időrés-határon</a:t>
            </a:r>
            <a:endParaRPr lang="en-US" sz="21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8506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réselt ALOHA vizsgálata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A sebezhetőségi idő a felére csökken!!!</a:t>
            </a:r>
          </a:p>
          <a:p>
            <a:r>
              <a:rPr lang="hu-HU" sz="2400" dirty="0"/>
              <a:t>Tudjuk, hogy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DSMT4">
                  <p:embed/>
                </p:oleObj>
              </mc:Choice>
              <mc:Fallback>
                <p:oleObj name="Equation" r:id="rId2" imgW="1054080" imgH="41904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Ez esetben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i="1" baseline="-25000" dirty="0" err="1">
                <a:latin typeface="+mj-lt"/>
              </a:rPr>
              <a:t>f</a:t>
            </a:r>
            <a:r>
              <a:rPr lang="en-US" sz="2800" dirty="0">
                <a:latin typeface="+mj-lt"/>
              </a:rPr>
              <a:t> </a:t>
            </a:r>
            <a:r>
              <a:rPr lang="hu-HU" sz="2800" dirty="0">
                <a:latin typeface="+mj-lt"/>
              </a:rPr>
              <a:t> és továbbra is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= 0</a:t>
            </a:r>
            <a:r>
              <a:rPr lang="hu-HU" sz="2800" dirty="0">
                <a:latin typeface="+mj-lt"/>
              </a:rPr>
              <a:t>, amiből kapjuk, hogy: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914400" progId="Equation.DSMT4">
                  <p:embed/>
                </p:oleObj>
              </mc:Choice>
              <mc:Fallback>
                <p:oleObj name="Equation" r:id="rId4" imgW="2361960" imgH="914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2" y="242047"/>
            <a:ext cx="8839200" cy="990600"/>
          </a:xfrm>
        </p:spPr>
        <p:txBody>
          <a:bodyPr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</a:t>
            </a:r>
            <a:r>
              <a:rPr lang="hu-HU" dirty="0" err="1"/>
              <a:t>koll</a:t>
            </a:r>
            <a:endParaRPr lang="hu-HU" dirty="0"/>
          </a:p>
          <a:p>
            <a:pPr lvl="1"/>
            <a:r>
              <a:rPr lang="hu-HU" dirty="0"/>
              <a:t>Ugyanaz, mint az</a:t>
            </a:r>
            <a:r>
              <a:rPr lang="en-US" dirty="0"/>
              <a:t> ALOHA</a:t>
            </a:r>
            <a:endParaRPr lang="hu-HU" dirty="0"/>
          </a:p>
          <a:p>
            <a:pPr lvl="2"/>
            <a:r>
              <a:rPr lang="hu-HU" dirty="0"/>
              <a:t>Folytonos időmodell helyett diszkrét idő</a:t>
            </a:r>
          </a:p>
          <a:p>
            <a:pPr lvl="1"/>
            <a:r>
              <a:rPr lang="hu-HU" dirty="0"/>
              <a:t>Csak időrés elején küldhetünk</a:t>
            </a:r>
            <a:endParaRPr lang="en-US" dirty="0"/>
          </a:p>
          <a:p>
            <a:r>
              <a:rPr lang="hu-HU" dirty="0"/>
              <a:t>Azaz a keretek vagy teljesen ütköznek, vagy egyáltalán nem</a:t>
            </a:r>
            <a:endParaRPr lang="en-US" dirty="0"/>
          </a:p>
          <a:p>
            <a:pPr lvl="1"/>
            <a:r>
              <a:rPr lang="en-US" dirty="0"/>
              <a:t>37% </a:t>
            </a:r>
            <a:r>
              <a:rPr lang="hu-HU" dirty="0"/>
              <a:t>átvitel</a:t>
            </a:r>
            <a:r>
              <a:rPr lang="en-US" dirty="0"/>
              <a:t> vs. 18% </a:t>
            </a:r>
            <a:r>
              <a:rPr lang="hu-HU" dirty="0"/>
              <a:t>(az „tiszta” ALOHA esetén)</a:t>
            </a:r>
            <a:endParaRPr lang="en-US" dirty="0"/>
          </a:p>
          <a:p>
            <a:pPr lvl="1"/>
            <a:r>
              <a:rPr lang="hu-HU" dirty="0"/>
              <a:t>Azonban az állomásoknak egymáshoz szinkronizált  órával kell rendelkezniük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683" y="12830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0" y="13701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(</a:t>
            </a:r>
            <a:r>
              <a:rPr lang="hu-HU" dirty="0" err="1"/>
              <a:t>Broadcast</a:t>
            </a:r>
            <a:r>
              <a:rPr lang="hu-HU" dirty="0"/>
              <a:t>) </a:t>
            </a:r>
            <a:r>
              <a:rPr lang="en-US" dirty="0"/>
              <a:t>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hu-HU" dirty="0"/>
              <a:t>Eredetileg az Ethernet egy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4" y="4544709"/>
            <a:ext cx="2847671" cy="2246769"/>
            <a:chOff x="1219200" y="4876799"/>
            <a:chExt cx="5181605" cy="1399778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9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ok és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repeater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ek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mind 1. rétegbeli eszközök (csak fizikai)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</a:t>
              </a:r>
              <a:r>
                <a:rPr lang="hu-HU" sz="3200" dirty="0">
                  <a:solidFill>
                    <a:schemeClr val="bg1"/>
                  </a:solidFill>
                </a:rPr>
                <a:t>és </a:t>
              </a:r>
              <a:r>
                <a:rPr lang="en-US" sz="3200" dirty="0">
                  <a:solidFill>
                    <a:schemeClr val="bg1"/>
                  </a:solidFill>
                </a:rPr>
                <a:t>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</a:t>
              </a:r>
              <a:r>
                <a:rPr lang="hu-HU" sz="3200" dirty="0">
                  <a:solidFill>
                    <a:schemeClr val="bg1"/>
                  </a:solidFill>
                </a:rPr>
                <a:t>jelzi a csavart érpárt </a:t>
              </a:r>
              <a:br>
                <a:rPr lang="hu-HU" sz="3200" dirty="0">
                  <a:solidFill>
                    <a:schemeClr val="bg1"/>
                  </a:solidFill>
                </a:rPr>
              </a:br>
              <a:r>
                <a:rPr lang="hu-HU" sz="3200" dirty="0">
                  <a:solidFill>
                    <a:schemeClr val="bg1"/>
                  </a:solidFill>
                </a:rPr>
                <a:t>(</a:t>
              </a:r>
              <a:r>
                <a:rPr lang="en-US" sz="3200" dirty="0">
                  <a:solidFill>
                    <a:schemeClr val="bg1"/>
                  </a:solidFill>
                </a:rPr>
                <a:t>Twisted Pair</a:t>
              </a:r>
              <a:r>
                <a:rPr lang="hu-HU" sz="3200" dirty="0">
                  <a:solidFill>
                    <a:schemeClr val="bg1"/>
                  </a:solidFill>
                </a:rPr>
                <a:t>)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167443" y="4016108"/>
            <a:ext cx="2576837" cy="180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7459" y="4060052"/>
            <a:ext cx="4648200" cy="268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31354"/>
              </a:xfrm>
            </p:spPr>
            <p:txBody>
              <a:bodyPr>
                <a:no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hu-HU" sz="2200" dirty="0"/>
                  <a:t>A kódszavak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sugarú környezeteiben található bitszavak egymással diszjunkt halmazainak uniója legfeljebb 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dirty="0" err="1"/>
                  <a:t>-hosszú</a:t>
                </a:r>
                <a:r>
                  <a:rPr lang="hu-HU" sz="2200" dirty="0"/>
                  <a:t> bitszavak halmazát adhatja ki. Vagyis formálisan: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1354"/>
              </a:xfrm>
              <a:blipFill rotWithShape="0">
                <a:blip r:embed="rId2"/>
                <a:stretch>
                  <a:fillRect l="-812" t="-352" b="-15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7072" y="4047639"/>
                <a:ext cx="851388" cy="3678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96" y="4047639"/>
                <a:ext cx="1135184" cy="367856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/>
          <p:cNvSpPr/>
          <p:nvPr/>
        </p:nvSpPr>
        <p:spPr>
          <a:xfrm>
            <a:off x="2245184" y="46294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226134" y="56327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07209" y="5048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969334" y="5810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578809" y="46040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2969084" y="60772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21634" y="56581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707146" y="5706150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964196" y="52563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933841" y="46677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983246" y="426475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053981" y="528081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316871" y="42179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07396" y="54341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7"/>
            <a:endCxn id="15" idx="7"/>
          </p:cNvCxnSpPr>
          <p:nvPr/>
        </p:nvCxnSpPr>
        <p:spPr>
          <a:xfrm flipV="1">
            <a:off x="3001605" y="5823560"/>
            <a:ext cx="185218" cy="2608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7"/>
            <a:endCxn id="16" idx="7"/>
          </p:cNvCxnSpPr>
          <p:nvPr/>
        </p:nvCxnSpPr>
        <p:spPr>
          <a:xfrm flipV="1">
            <a:off x="2258655" y="53737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7"/>
            <a:endCxn id="17" idx="7"/>
          </p:cNvCxnSpPr>
          <p:nvPr/>
        </p:nvCxnSpPr>
        <p:spPr>
          <a:xfrm flipV="1">
            <a:off x="3239730" y="4785196"/>
            <a:ext cx="173788" cy="2705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18" idx="7"/>
          </p:cNvCxnSpPr>
          <p:nvPr/>
        </p:nvCxnSpPr>
        <p:spPr>
          <a:xfrm flipV="1">
            <a:off x="2277705" y="4382168"/>
            <a:ext cx="185218" cy="2544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7"/>
            <a:endCxn id="20" idx="7"/>
          </p:cNvCxnSpPr>
          <p:nvPr/>
        </p:nvCxnSpPr>
        <p:spPr>
          <a:xfrm flipV="1">
            <a:off x="4611330" y="4335396"/>
            <a:ext cx="185218" cy="275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7"/>
            <a:endCxn id="19" idx="7"/>
          </p:cNvCxnSpPr>
          <p:nvPr/>
        </p:nvCxnSpPr>
        <p:spPr>
          <a:xfrm flipV="1">
            <a:off x="4354155" y="5398228"/>
            <a:ext cx="179503" cy="2670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21" idx="7"/>
          </p:cNvCxnSpPr>
          <p:nvPr/>
        </p:nvCxnSpPr>
        <p:spPr>
          <a:xfrm flipV="1">
            <a:off x="5001855" y="55515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319502" y="457229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15229" y="4397184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Kódszó</a:t>
            </a:r>
            <a:endParaRPr lang="en-US" sz="20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6320693" y="4980046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15229" y="4790005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/>
              <a:t>Bitszó, amely nem kódszó</a:t>
            </a:r>
            <a:endParaRPr lang="en-US" sz="20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741448" y="47185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013149" y="50712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168022" y="4612147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891364" y="55838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774899" y="459932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046600" y="4952032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924815" y="546459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256355" y="52727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528056" y="56254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406271" y="61380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2405441" y="48709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2677142" y="52236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555358" y="57362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312948" y="53662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584649" y="57189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462864" y="62315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846359" y="60551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77898" y="58632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4449599" y="62159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0478" y="46073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2842017" y="44154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3113718" y="47681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799030" y="53870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2070730" y="57397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1948946" y="62523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053153" y="47216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67445" y="4016108"/>
            <a:ext cx="177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cap="small" dirty="0"/>
              <a:t>Jelmagyarázat</a:t>
            </a:r>
            <a:endParaRPr lang="en-US" sz="2000" b="1" cap="small" dirty="0"/>
          </a:p>
        </p:txBody>
      </p:sp>
      <p:sp>
        <p:nvSpPr>
          <p:cNvPr id="76" name="Rectangle 75"/>
          <p:cNvSpPr/>
          <p:nvPr/>
        </p:nvSpPr>
        <p:spPr>
          <a:xfrm>
            <a:off x="7835271" y="3297899"/>
            <a:ext cx="81000" cy="1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1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Vivőjel érzékelés</a:t>
            </a:r>
            <a:br>
              <a:rPr lang="hu-HU" sz="3600" dirty="0"/>
            </a:br>
            <a:r>
              <a:rPr lang="en-US" sz="3600" dirty="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feltételezés</a:t>
            </a:r>
            <a:endParaRPr lang="en-US" dirty="0"/>
          </a:p>
          <a:p>
            <a:pPr lvl="1"/>
            <a:r>
              <a:rPr lang="hu-HU" dirty="0"/>
              <a:t>Minden állomás képes belehallgatni a csatornába és így el tudja dönteni, hogy azt más állomás használja-e átvitelre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1-perzisztens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addig vár, amíg fel nem szabadul. Szabad csatorna esetén azonnal küld. (</a:t>
            </a:r>
            <a:r>
              <a:rPr lang="hu-HU" sz="1800" i="1" dirty="0"/>
              <a:t>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terjedési késleltetés nagymértékben befolyásolhatja a teljesítményét.</a:t>
            </a:r>
          </a:p>
          <a:p>
            <a:r>
              <a:rPr lang="hu-HU" sz="2000" dirty="0"/>
              <a:t>Jobb teljesítményt mutat, mint az ALOHA protokollok.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Nem-perzisztens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r>
              <a:rPr lang="hu-HU" sz="2000" dirty="0"/>
              <a:t>Mohóság kerülése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véletlen ideig vár (nem figyeli a forgalmat), majd kezdi előröl a küldési algoritmust. (</a:t>
            </a:r>
            <a:r>
              <a:rPr lang="hu-HU" sz="1800" i="1" dirty="0" err="1"/>
              <a:t>nem-perzisztens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Jobb teljesítményt mutat, mint az 1-perzisztens CSMA protokoll. (</a:t>
            </a:r>
            <a:r>
              <a:rPr lang="hu-HU" sz="2000" i="1" dirty="0"/>
              <a:t>intuitív</a:t>
            </a:r>
            <a:r>
              <a:rPr lang="hu-HU" sz="2000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Diszkrét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Adás kész állapotban az állomás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vár a következő időrésig, majd megismétli az algoritmust.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</a:t>
            </a:r>
            <a:r>
              <a:rPr lang="hu-HU" sz="1800" i="1" dirty="0"/>
              <a:t>p</a:t>
            </a:r>
            <a:r>
              <a:rPr lang="hu-HU" sz="1800" dirty="0"/>
              <a:t> valószínűséggel küld, illetve </a:t>
            </a:r>
            <a:r>
              <a:rPr lang="hu-HU" sz="1800" i="1" dirty="0"/>
              <a:t>1-p</a:t>
            </a:r>
            <a:r>
              <a:rPr lang="hu-HU" sz="1800" dirty="0"/>
              <a:t> 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sz="2000" dirty="0"/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74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CSMA </a:t>
            </a:r>
            <a:r>
              <a:rPr lang="hu-HU" dirty="0"/>
              <a:t>áttekintés</a:t>
            </a:r>
            <a:endParaRPr lang="en-US" dirty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497890" cy="4308476"/>
            <a:chOff x="499" y="1196"/>
            <a:chExt cx="5353" cy="2714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23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err="1"/>
                <a:t>Nem-perzisztens</a:t>
              </a:r>
              <a:r>
                <a:rPr lang="en-US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ha szabad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  Különben:</a:t>
              </a:r>
              <a:r>
                <a:rPr lang="en-US" dirty="0"/>
                <a:t> </a:t>
              </a:r>
              <a:r>
                <a:rPr lang="hu-HU" dirty="0"/>
                <a:t>késleltetés</a:t>
              </a:r>
              <a:r>
                <a:rPr lang="en-US" dirty="0"/>
                <a:t>, </a:t>
              </a:r>
              <a:r>
                <a:rPr lang="hu-HU" dirty="0"/>
                <a:t>újrapróbáljuk</a:t>
              </a:r>
              <a:endParaRPr lang="en-US" dirty="0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375" y="2111"/>
              <a:ext cx="108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Konstans v. változó</a:t>
              </a:r>
              <a:endParaRPr lang="en-US" sz="1600" dirty="0"/>
            </a:p>
            <a:p>
              <a:pPr algn="ctr" eaLnBrk="0" hangingPunct="0"/>
              <a:r>
                <a:rPr lang="hu-HU" sz="1600" dirty="0"/>
                <a:t>Késleltetés</a:t>
              </a:r>
              <a:endParaRPr lang="en-US" sz="1600" dirty="0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68" y="2495"/>
              <a:ext cx="9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Foglalt csatorna</a:t>
              </a:r>
              <a:endParaRPr lang="en-US" sz="1600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119" y="2879"/>
              <a:ext cx="35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Kész</a:t>
              </a:r>
              <a:endParaRPr lang="en-US" sz="1600" dirty="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04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/>
                <a:t>1-perzisztens</a:t>
              </a:r>
              <a:r>
                <a:rPr lang="en-US" dirty="0"/>
                <a:t>:</a:t>
              </a:r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amint a csatorna szabad</a:t>
              </a:r>
              <a:endParaRPr lang="en-US" dirty="0"/>
            </a:p>
            <a:p>
              <a:pPr eaLnBrk="0" hangingPunct="0"/>
              <a:r>
                <a:rPr lang="hu-HU" dirty="0"/>
                <a:t>    Ütközés esetén visszalépés, </a:t>
              </a:r>
              <a:br>
                <a:rPr lang="hu-HU" dirty="0"/>
              </a:br>
              <a:r>
                <a:rPr lang="hu-HU" dirty="0"/>
                <a:t>    majd újrapróbáljuk</a:t>
              </a:r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67" y="2447"/>
              <a:ext cx="2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Idő</a:t>
              </a:r>
              <a:endParaRPr lang="en-US" sz="1600" dirty="0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307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 dirty="0"/>
                <a:t>p</a:t>
              </a:r>
              <a:r>
                <a:rPr lang="en-US" b="1" i="1" dirty="0"/>
                <a:t>-per</a:t>
              </a:r>
              <a:r>
                <a:rPr lang="hu-HU" b="1" i="1" dirty="0" err="1"/>
                <a:t>zisztens</a:t>
              </a:r>
              <a:r>
                <a:rPr lang="en-US" b="1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p valószínűséggel, ha a csatorna szabad</a:t>
              </a:r>
              <a:endParaRPr lang="en-US" i="1" dirty="0"/>
            </a:p>
            <a:p>
              <a:pPr eaLnBrk="0" hangingPunct="0"/>
              <a:r>
                <a:rPr lang="hu-HU" dirty="0"/>
                <a:t>   Különben: várunk 1 időegységet és újrapróbáljuk</a:t>
              </a:r>
              <a:endParaRPr lang="en-US" dirty="0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1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 dirty="0"/>
                <a:t>CSMA </a:t>
              </a:r>
              <a:r>
                <a:rPr lang="hu-HU" sz="2400" u="sng" dirty="0" err="1"/>
                <a:t>perzisztencia</a:t>
              </a:r>
              <a:endParaRPr lang="en-US" sz="2400" u="sng" dirty="0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758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hu-HU" sz="2800" dirty="0" err="1">
                  <a:solidFill>
                    <a:srgbClr val="FF0000"/>
                  </a:solidFill>
                </a:rPr>
                <a:t>Nem-perzisztens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05752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CSMA és ALOHA protokollok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75</a:t>
            </a:fld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21606EF-EAE7-464F-9069-E7F96AAC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30855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07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Hibafelismerés és javítás Hamming távolsággal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b="1" dirty="0"/>
                  <a:t>Hibafelismerés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felismeréséhez a megengedett keretek halmazában legalább </a:t>
                </a:r>
                <a:r>
                  <a:rPr lang="hu-HU" sz="2200" i="1" dirty="0"/>
                  <a:t>d+1</a:t>
                </a:r>
                <a:r>
                  <a:rPr lang="hu-HU" sz="2200" dirty="0"/>
                  <a:t> Hamming távolság szükséges.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Hibajavítás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javításához a megengedett keretek halmazában legalább </a:t>
                </a:r>
                <a:r>
                  <a:rPr lang="hu-HU" sz="2200" i="1" dirty="0"/>
                  <a:t>2d+1</a:t>
                </a:r>
                <a:r>
                  <a:rPr lang="hu-HU" sz="2200" dirty="0"/>
                  <a:t> Hamming távolság szükséges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Definíciók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rátája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 (a hatékonyságot karakterizálja)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távolsága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(a hibakezelési lehetőségeket karakterizálja)</a:t>
                </a:r>
              </a:p>
              <a:p>
                <a:r>
                  <a:rPr lang="hu-HU" sz="2200" dirty="0"/>
                  <a:t>A jó kódoknak a rátája és a távolsága is nagy.</a:t>
                </a:r>
              </a:p>
              <a:p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65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felismerés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felismeréséhez legalább d+1 Hamming 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9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74894</TotalTime>
  <Words>5053</Words>
  <Application>Microsoft Office PowerPoint</Application>
  <PresentationFormat>Diavetítés a képernyőre (4:3 oldalarány)</PresentationFormat>
  <Paragraphs>783</Paragraphs>
  <Slides>76</Slides>
  <Notes>14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76</vt:i4>
      </vt:variant>
    </vt:vector>
  </HeadingPairs>
  <TitlesOfParts>
    <vt:vector size="86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Elméleti alapok</vt:lpstr>
      <vt:lpstr>Példa Hamming távolságra</vt:lpstr>
      <vt:lpstr>Hamming távolság használata</vt:lpstr>
      <vt:lpstr>Hamming korlát bináris kódkönyvre 1/3</vt:lpstr>
      <vt:lpstr>Hamming korlát bináris kódkönyvre 2/3</vt:lpstr>
      <vt:lpstr>Hamming korlát bináris kódkönyvre 3/3</vt:lpstr>
      <vt:lpstr>Hibafelismerés és javítás Hamming távolsággal</vt:lpstr>
      <vt:lpstr>Hiba felismerés</vt:lpstr>
      <vt:lpstr>Hiba javítás</vt:lpstr>
      <vt:lpstr>Újra a paritás bit használata 1/4</vt:lpstr>
      <vt:lpstr>Paritás bit használata 2/4</vt:lpstr>
      <vt:lpstr>Paritás bit használata - példa 3/4</vt:lpstr>
      <vt:lpstr>Paritás bit használata 4/4</vt:lpstr>
      <vt:lpstr>PowerPoint-bemutató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  <vt:lpstr>Adatkapcsolati réteg</vt:lpstr>
      <vt:lpstr>Adatkapcsolati réteg</vt:lpstr>
      <vt:lpstr>PowerPoint-bemutató</vt:lpstr>
      <vt:lpstr>Forgalomszabályozás</vt:lpstr>
      <vt:lpstr>Elemi adatkapcsolati protokollok</vt:lpstr>
      <vt:lpstr>Korlátozás nélküli szimplex protokoll</vt:lpstr>
      <vt:lpstr>Átvitel hiba nélkül és hibával</vt:lpstr>
      <vt:lpstr>Szimplex megáll-és-vár protokoll (stop-and-wait protocol)</vt:lpstr>
      <vt:lpstr>Szimplex protokoll zajos csatornához </vt:lpstr>
      <vt:lpstr>Mi is a probléma?</vt:lpstr>
      <vt:lpstr>Csatorna kihasználtság</vt:lpstr>
      <vt:lpstr>Alternáló-bit protokoll (ABP)</vt:lpstr>
      <vt:lpstr>ABP</vt:lpstr>
      <vt:lpstr>ABP – Csatorna kihasználtság</vt:lpstr>
      <vt:lpstr>Hogyan javítsunk a hatékonyságon?</vt:lpstr>
      <vt:lpstr>Csúszó-ablak protokollok 1/2</vt:lpstr>
      <vt:lpstr>Csúszó ablak</vt:lpstr>
      <vt:lpstr>PowerPoint-bemutató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Hogyan mérjük a hatékonyságot?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Réselt ALOHA</vt:lpstr>
      <vt:lpstr>A réselt ALOHA vizsgálata</vt:lpstr>
      <vt:lpstr>Réselt ALOHA</vt:lpstr>
      <vt:lpstr>Adatszóró (Broadcast) Ethernet</vt:lpstr>
      <vt:lpstr>Vivőjel érzékelés Carrier Sense Multiple Access (CSMA)</vt:lpstr>
      <vt:lpstr>1-perzisztens CSMA protokoll</vt:lpstr>
      <vt:lpstr>Nem-perzisztens CSMA protokoll</vt:lpstr>
      <vt:lpstr>p-perzisztens CSMA protokoll</vt:lpstr>
      <vt:lpstr>CSMA áttekintés</vt:lpstr>
      <vt:lpstr>CSMA és ALOHA protokollok összehasonlítása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976</cp:revision>
  <cp:lastPrinted>2012-08-22T04:00:45Z</cp:lastPrinted>
  <dcterms:created xsi:type="dcterms:W3CDTF">2012-01-03T02:22:46Z</dcterms:created>
  <dcterms:modified xsi:type="dcterms:W3CDTF">2023-03-30T12:55:20Z</dcterms:modified>
</cp:coreProperties>
</file>