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2"/>
  </p:notesMasterIdLst>
  <p:handoutMasterIdLst>
    <p:handoutMasterId r:id="rId73"/>
  </p:handoutMasterIdLst>
  <p:sldIdLst>
    <p:sldId id="388" r:id="rId2"/>
    <p:sldId id="603" r:id="rId3"/>
    <p:sldId id="583" r:id="rId4"/>
    <p:sldId id="714" r:id="rId5"/>
    <p:sldId id="716" r:id="rId6"/>
    <p:sldId id="584" r:id="rId7"/>
    <p:sldId id="585" r:id="rId8"/>
    <p:sldId id="586" r:id="rId9"/>
    <p:sldId id="587" r:id="rId10"/>
    <p:sldId id="588" r:id="rId11"/>
    <p:sldId id="589" r:id="rId12"/>
    <p:sldId id="604" r:id="rId13"/>
    <p:sldId id="715" r:id="rId14"/>
    <p:sldId id="640" r:id="rId15"/>
    <p:sldId id="641" r:id="rId16"/>
    <p:sldId id="642" r:id="rId17"/>
    <p:sldId id="643" r:id="rId18"/>
    <p:sldId id="644" r:id="rId19"/>
    <p:sldId id="646" r:id="rId20"/>
    <p:sldId id="704" r:id="rId21"/>
    <p:sldId id="705" r:id="rId22"/>
    <p:sldId id="706" r:id="rId23"/>
    <p:sldId id="707" r:id="rId24"/>
    <p:sldId id="708" r:id="rId25"/>
    <p:sldId id="709" r:id="rId26"/>
    <p:sldId id="710" r:id="rId27"/>
    <p:sldId id="689" r:id="rId28"/>
    <p:sldId id="711" r:id="rId29"/>
    <p:sldId id="712" r:id="rId30"/>
    <p:sldId id="713" r:id="rId31"/>
    <p:sldId id="625" r:id="rId32"/>
    <p:sldId id="626" r:id="rId33"/>
    <p:sldId id="627" r:id="rId34"/>
    <p:sldId id="628" r:id="rId35"/>
    <p:sldId id="629" r:id="rId36"/>
    <p:sldId id="630" r:id="rId37"/>
    <p:sldId id="632" r:id="rId38"/>
    <p:sldId id="634" r:id="rId39"/>
    <p:sldId id="637" r:id="rId40"/>
    <p:sldId id="635" r:id="rId41"/>
    <p:sldId id="693" r:id="rId42"/>
    <p:sldId id="694" r:id="rId43"/>
    <p:sldId id="695" r:id="rId44"/>
    <p:sldId id="696" r:id="rId45"/>
    <p:sldId id="697" r:id="rId46"/>
    <p:sldId id="672" r:id="rId47"/>
    <p:sldId id="698" r:id="rId48"/>
    <p:sldId id="699" r:id="rId49"/>
    <p:sldId id="673" r:id="rId50"/>
    <p:sldId id="700" r:id="rId51"/>
    <p:sldId id="701" r:id="rId52"/>
    <p:sldId id="647" r:id="rId53"/>
    <p:sldId id="649" r:id="rId54"/>
    <p:sldId id="650" r:id="rId55"/>
    <p:sldId id="651" r:id="rId56"/>
    <p:sldId id="652" r:id="rId57"/>
    <p:sldId id="654" r:id="rId58"/>
    <p:sldId id="655" r:id="rId59"/>
    <p:sldId id="656" r:id="rId60"/>
    <p:sldId id="657" r:id="rId61"/>
    <p:sldId id="658" r:id="rId62"/>
    <p:sldId id="659" r:id="rId63"/>
    <p:sldId id="660" r:id="rId64"/>
    <p:sldId id="661" r:id="rId65"/>
    <p:sldId id="675" r:id="rId66"/>
    <p:sldId id="662" r:id="rId67"/>
    <p:sldId id="663" r:id="rId68"/>
    <p:sldId id="676" r:id="rId69"/>
    <p:sldId id="664" r:id="rId70"/>
    <p:sldId id="459" r:id="rId7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03"/>
            <p14:sldId id="583"/>
            <p14:sldId id="714"/>
            <p14:sldId id="716"/>
            <p14:sldId id="584"/>
            <p14:sldId id="585"/>
            <p14:sldId id="586"/>
            <p14:sldId id="587"/>
            <p14:sldId id="588"/>
            <p14:sldId id="589"/>
            <p14:sldId id="604"/>
            <p14:sldId id="715"/>
            <p14:sldId id="640"/>
            <p14:sldId id="641"/>
            <p14:sldId id="642"/>
            <p14:sldId id="643"/>
            <p14:sldId id="644"/>
            <p14:sldId id="646"/>
            <p14:sldId id="704"/>
            <p14:sldId id="705"/>
            <p14:sldId id="706"/>
            <p14:sldId id="707"/>
            <p14:sldId id="708"/>
            <p14:sldId id="709"/>
            <p14:sldId id="710"/>
            <p14:sldId id="689"/>
            <p14:sldId id="711"/>
            <p14:sldId id="712"/>
            <p14:sldId id="713"/>
            <p14:sldId id="625"/>
            <p14:sldId id="626"/>
            <p14:sldId id="627"/>
            <p14:sldId id="628"/>
            <p14:sldId id="629"/>
            <p14:sldId id="630"/>
            <p14:sldId id="632"/>
            <p14:sldId id="634"/>
            <p14:sldId id="637"/>
            <p14:sldId id="635"/>
            <p14:sldId id="693"/>
            <p14:sldId id="694"/>
            <p14:sldId id="695"/>
            <p14:sldId id="696"/>
            <p14:sldId id="697"/>
            <p14:sldId id="672"/>
            <p14:sldId id="698"/>
            <p14:sldId id="699"/>
            <p14:sldId id="673"/>
            <p14:sldId id="700"/>
            <p14:sldId id="701"/>
            <p14:sldId id="647"/>
            <p14:sldId id="649"/>
            <p14:sldId id="650"/>
            <p14:sldId id="651"/>
            <p14:sldId id="652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75"/>
            <p14:sldId id="662"/>
            <p14:sldId id="663"/>
            <p14:sldId id="676"/>
            <p14:sldId id="664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62" d="100"/>
          <a:sy n="62" d="100"/>
        </p:scale>
        <p:origin x="12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22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23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24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27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29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4EFD6-5895-483A-987E-C349D583511D}" type="slidenum">
              <a:rPr lang="en-US"/>
              <a:pPr/>
              <a:t>31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F8F0B-D10E-4FC6-A7D8-3847985CCB35}" type="slidenum">
              <a:rPr lang="en-US"/>
              <a:pPr/>
              <a:t>39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6.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MAC alréteg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936" y="4704355"/>
            <a:ext cx="773149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76450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0478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01329" y="4840855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272714" y="4988877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2213811" y="4994744"/>
            <a:ext cx="487518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„visszalépés N-nel”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33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Az összes hibás keret utáni keretet eldobja és nyugtát sem küld róluk.</a:t>
            </a:r>
          </a:p>
          <a:p>
            <a:r>
              <a:rPr lang="hu-HU" sz="2000" dirty="0"/>
              <a:t>Mikor az adónak lejár az időzítője, akkor újraküldi az összes nyugtázatlan keretet, kezdve a sérült vagy elveszett kerettel.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Egy méretű vételi ablakot feltételezünk.</a:t>
            </a:r>
          </a:p>
          <a:p>
            <a:r>
              <a:rPr lang="hu-HU" sz="2000" dirty="0"/>
              <a:t>Nagy sávszélességet pazarolhat el, ha nagy a hibaarány.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27221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1255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255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290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9324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358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392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564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1598" y="524195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949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3529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1427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5461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326482" y="5522505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1720516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15290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1720516" y="552259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114550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932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11455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0185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50708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392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427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85461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9495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3529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7564" y="616810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1598" y="616810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2902619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296653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3690688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084722" y="5522595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478756" y="5530617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4872790" y="5530616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5563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4649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37636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64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266825" y="5530617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5632" y="6175676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37636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9660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22645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04649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5660859" y="5530707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054892" y="5530527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6" idx="0"/>
          </p:cNvCxnSpPr>
          <p:nvPr/>
        </p:nvCxnSpPr>
        <p:spPr>
          <a:xfrm>
            <a:off x="6821905" y="5530617"/>
            <a:ext cx="382004" cy="63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4" idx="0"/>
          </p:cNvCxnSpPr>
          <p:nvPr/>
        </p:nvCxnSpPr>
        <p:spPr>
          <a:xfrm>
            <a:off x="7203909" y="5530527"/>
            <a:ext cx="385011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266824" y="5530526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5660859" y="5530617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  <a:endCxn id="57" idx="2"/>
          </p:cNvCxnSpPr>
          <p:nvPr/>
        </p:nvCxnSpPr>
        <p:spPr>
          <a:xfrm flipV="1">
            <a:off x="6054892" y="5530527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8665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5" idx="0"/>
            <a:endCxn id="65" idx="0"/>
          </p:cNvCxnSpPr>
          <p:nvPr/>
        </p:nvCxnSpPr>
        <p:spPr>
          <a:xfrm>
            <a:off x="6821905" y="61679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  <a:endCxn id="83" idx="2"/>
          </p:cNvCxnSpPr>
          <p:nvPr/>
        </p:nvCxnSpPr>
        <p:spPr>
          <a:xfrm flipV="1">
            <a:off x="6436896" y="5530527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5" idx="0"/>
          </p:cNvCxnSpPr>
          <p:nvPr/>
        </p:nvCxnSpPr>
        <p:spPr>
          <a:xfrm>
            <a:off x="6436896" y="5530527"/>
            <a:ext cx="385010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56090" y="4823782"/>
            <a:ext cx="656072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 szelektív ismétlés”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82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 hibás kereteket eldobja, de a jó kereteket a hibás után puffereli.</a:t>
            </a:r>
          </a:p>
          <a:p>
            <a:r>
              <a:rPr lang="hu-HU" sz="2000" dirty="0"/>
              <a:t>Mikor az adónak lejár az időzítője, akkor a legrégebbi nyugtázatlan keretet küldi el újra.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Javíthat a hatékonyságon a negatív nyugta használata. (</a:t>
            </a:r>
            <a:r>
              <a:rPr lang="hu-HU" sz="2000" i="1" dirty="0"/>
              <a:t>NAK</a:t>
            </a:r>
            <a:r>
              <a:rPr lang="hu-HU" sz="2000" dirty="0"/>
              <a:t>)</a:t>
            </a:r>
          </a:p>
          <a:p>
            <a:r>
              <a:rPr lang="hu-HU" sz="2000" dirty="0"/>
              <a:t>Egynél nagyobb méretű vételi ablakot feltételezünk.</a:t>
            </a:r>
          </a:p>
          <a:p>
            <a:r>
              <a:rPr lang="hu-HU" sz="2000" dirty="0"/>
              <a:t>Nagy memória igény, ha nagy vételi ablak esetén.</a:t>
            </a:r>
          </a:p>
          <a:p>
            <a:pPr lvl="1"/>
            <a:endParaRPr lang="hu-HU" sz="2000" dirty="0"/>
          </a:p>
        </p:txBody>
      </p:sp>
      <p:sp>
        <p:nvSpPr>
          <p:cNvPr id="5" name="Rectangle 4"/>
          <p:cNvSpPr/>
          <p:nvPr/>
        </p:nvSpPr>
        <p:spPr>
          <a:xfrm>
            <a:off x="1573272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06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06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1340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375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409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443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614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7649" y="535074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554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9580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7477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1512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672533" y="5631299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2066566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61340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2066567" y="563138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460601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55375" y="6276906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60601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47905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853132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43443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7477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1512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5546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9580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3614" y="627690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7649" y="627690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3248670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642704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4036738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430773" y="5631389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824807" y="5639411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5218841" y="5639410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01683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3686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6869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612875" y="5639411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01683" y="6284470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3686" y="627672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6006910" y="5639501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400943" y="5639321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612875" y="5639320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6006910" y="5639411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</p:cNvCxnSpPr>
          <p:nvPr/>
        </p:nvCxnSpPr>
        <p:spPr>
          <a:xfrm flipV="1">
            <a:off x="6400943" y="5639321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167956" y="6276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6782947" y="5639321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9580" y="4953515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9861" y="4941483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116" y="4963937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789" y="5097671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2545574" y="5117826"/>
            <a:ext cx="496542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2"/>
          </p:cNvCxnSpPr>
          <p:nvPr/>
        </p:nvCxnSpPr>
        <p:spPr>
          <a:xfrm flipV="1">
            <a:off x="3247165" y="5631389"/>
            <a:ext cx="1183607" cy="645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0"/>
            <a:endCxn id="14" idx="2"/>
          </p:cNvCxnSpPr>
          <p:nvPr/>
        </p:nvCxnSpPr>
        <p:spPr>
          <a:xfrm flipV="1">
            <a:off x="3642704" y="5639411"/>
            <a:ext cx="1182103" cy="637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0"/>
            <a:endCxn id="15" idx="2"/>
          </p:cNvCxnSpPr>
          <p:nvPr/>
        </p:nvCxnSpPr>
        <p:spPr>
          <a:xfrm flipV="1">
            <a:off x="4036738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0"/>
            <a:endCxn id="12" idx="2"/>
          </p:cNvCxnSpPr>
          <p:nvPr/>
        </p:nvCxnSpPr>
        <p:spPr>
          <a:xfrm flipV="1">
            <a:off x="4430772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3" idx="2"/>
          </p:cNvCxnSpPr>
          <p:nvPr/>
        </p:nvCxnSpPr>
        <p:spPr>
          <a:xfrm flipV="1">
            <a:off x="4824055" y="5639501"/>
            <a:ext cx="1182854" cy="629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6" idx="2"/>
          </p:cNvCxnSpPr>
          <p:nvPr/>
        </p:nvCxnSpPr>
        <p:spPr>
          <a:xfrm flipV="1">
            <a:off x="5218841" y="5639321"/>
            <a:ext cx="1182103" cy="6294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keret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4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Közeg hozzáférés vezérlése</a:t>
            </a:r>
          </a:p>
          <a:p>
            <a:r>
              <a:rPr lang="hu-HU" sz="4400" dirty="0"/>
              <a:t>Media Access </a:t>
            </a:r>
            <a:r>
              <a:rPr lang="hu-HU" sz="4400" dirty="0" err="1"/>
              <a:t>Control</a:t>
            </a:r>
            <a:r>
              <a:rPr lang="hu-HU" sz="4400" dirty="0"/>
              <a:t> (MAC)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közeg hozzáférés 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hu-HU" dirty="0"/>
              <a:t>és a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hu-HU" dirty="0"/>
              <a:t>is többszörös hozzáférést biztosító technológiák</a:t>
            </a:r>
            <a:endParaRPr lang="en-US" dirty="0"/>
          </a:p>
          <a:p>
            <a:pPr lvl="1"/>
            <a:r>
              <a:rPr lang="hu-HU" dirty="0"/>
              <a:t>Az átviteli közegen több résztvevő osztozik</a:t>
            </a:r>
          </a:p>
          <a:p>
            <a:pPr lvl="2"/>
            <a:r>
              <a:rPr lang="hu-HU" dirty="0"/>
              <a:t>Adatszórás (</a:t>
            </a:r>
            <a:r>
              <a:rPr lang="hu-HU" dirty="0" err="1"/>
              <a:t>broadcasting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Az egyidejű átvitel </a:t>
            </a:r>
            <a:r>
              <a:rPr lang="hu-HU" dirty="0">
                <a:solidFill>
                  <a:srgbClr val="FF0000"/>
                </a:solidFill>
              </a:rPr>
              <a:t>ütközést</a:t>
            </a:r>
            <a:r>
              <a:rPr lang="hu-HU" dirty="0"/>
              <a:t> okot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hu-HU" dirty="0"/>
              <a:t>Lényegében meghiúsítja az átvitelt</a:t>
            </a:r>
            <a:endParaRPr lang="en-US" dirty="0"/>
          </a:p>
          <a:p>
            <a:r>
              <a:rPr lang="hu-HU" dirty="0"/>
              <a:t>Követelmények a </a:t>
            </a:r>
            <a:r>
              <a:rPr lang="en-US" dirty="0"/>
              <a:t>Media Access Control (MAC) </a:t>
            </a:r>
            <a:r>
              <a:rPr lang="hu-HU" dirty="0"/>
              <a:t>protokolljaival szemben</a:t>
            </a:r>
            <a:endParaRPr lang="en-US" dirty="0"/>
          </a:p>
          <a:p>
            <a:pPr lvl="1"/>
            <a:r>
              <a:rPr lang="hu-HU" dirty="0"/>
              <a:t>Szabályok a közeg megosztására</a:t>
            </a:r>
            <a:endParaRPr lang="en-US" dirty="0"/>
          </a:p>
          <a:p>
            <a:pPr lvl="1"/>
            <a:r>
              <a:rPr lang="hu-HU" dirty="0"/>
              <a:t>Stratégiák az ütközések detektálásához, elkerüléséhez és feloldásához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</a:t>
            </a:r>
            <a:r>
              <a:rPr lang="hu-HU" dirty="0" err="1"/>
              <a:t>alréteg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Eddigi tárgyalásaink során pont-pont összeköttetést feltételeztünk.</a:t>
            </a:r>
          </a:p>
          <a:p>
            <a:r>
              <a:rPr lang="hu-HU" sz="2000" dirty="0"/>
              <a:t>Most az adatszóró csatornát (angolul </a:t>
            </a:r>
            <a:r>
              <a:rPr lang="hu-HU" sz="2000" i="1" dirty="0" err="1"/>
              <a:t>broadcast</a:t>
            </a:r>
            <a:r>
              <a:rPr lang="hu-HU" sz="2000" i="1" dirty="0"/>
              <a:t> </a:t>
            </a:r>
            <a:r>
              <a:rPr lang="hu-HU" sz="2000" i="1" dirty="0" err="1"/>
              <a:t>channel</a:t>
            </a:r>
            <a:r>
              <a:rPr lang="hu-HU" sz="2000" dirty="0"/>
              <a:t>) használó hálózatok tárgykörével foglalkozunk majd.</a:t>
            </a:r>
          </a:p>
          <a:p>
            <a:pPr lvl="1"/>
            <a:r>
              <a:rPr lang="hu-HU" sz="2000" b="1" dirty="0"/>
              <a:t>Kulcskérdés</a:t>
            </a:r>
            <a:r>
              <a:rPr lang="hu-HU" sz="2000" dirty="0"/>
              <a:t>: </a:t>
            </a:r>
            <a:r>
              <a:rPr lang="hu-HU" sz="2000" i="1" dirty="0"/>
              <a:t>Melyik állomás kapja a csatornahasználat jogát? </a:t>
            </a:r>
            <a:endParaRPr lang="en-US" sz="2000" i="1" dirty="0"/>
          </a:p>
          <a:p>
            <a:r>
              <a:rPr lang="hu-HU" sz="2000" dirty="0"/>
              <a:t>A csatorna kiosztás történhet: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statikus módon (FDM, TDM)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dinamikus módon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 vagy ütközés alapú protokollok (ALOHA, CSMA, </a:t>
            </a:r>
            <a:r>
              <a:rPr lang="hu-HU" dirty="0" err="1"/>
              <a:t>CSMA</a:t>
            </a:r>
            <a:r>
              <a:rPr lang="hu-HU" dirty="0"/>
              <a:t>/CD)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verseny-mentes protokollok (bittérkép-alapú protokollok, bináris visszaszámlálás)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korlátozott verseny protokollok (adaptív fa protokollok)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csatornakiosztás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Frekvenciaosztásos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 sávszélet </a:t>
            </a:r>
            <a:r>
              <a:rPr lang="hu-HU" sz="2000" i="1" dirty="0"/>
              <a:t>N</a:t>
            </a:r>
            <a:r>
              <a:rPr lang="hu-HU" sz="2000" dirty="0"/>
              <a:t> egyenlő méretű sávra osztják, és minden egyes sávhoz hozzárendelnek egy felhasználót. </a:t>
            </a:r>
          </a:p>
          <a:p>
            <a:r>
              <a:rPr lang="hu-HU" sz="2000" dirty="0"/>
              <a:t>Következésképpen az állomások nem fogják egymást zavarni.</a:t>
            </a:r>
          </a:p>
          <a:p>
            <a:r>
              <a:rPr lang="hu-HU" sz="2000" dirty="0"/>
              <a:t>Előnyös a használata, ha fix számú felhasználó van és a felhasználók nagy forgalmi igényt támasztanak.</a:t>
            </a:r>
          </a:p>
          <a:p>
            <a:r>
              <a:rPr lang="hu-HU" sz="2000" dirty="0"/>
              <a:t>Löketszerű forgalom esetén használata problémás.</a:t>
            </a:r>
          </a:p>
          <a:p>
            <a:pPr marL="0" indent="0">
              <a:buNone/>
            </a:pPr>
            <a:r>
              <a:rPr lang="hu-HU" sz="2000" b="1" dirty="0"/>
              <a:t>Időosztásos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az időegységet </a:t>
            </a:r>
            <a:r>
              <a:rPr lang="hu-HU" sz="2000" i="1" dirty="0"/>
              <a:t>N</a:t>
            </a:r>
            <a:r>
              <a:rPr lang="hu-HU" sz="2000" dirty="0"/>
              <a:t> egyenlő méretű időrésre – úgynevezett </a:t>
            </a:r>
            <a:r>
              <a:rPr lang="hu-HU" sz="2000" i="1" dirty="0" err="1"/>
              <a:t>slot</a:t>
            </a:r>
            <a:r>
              <a:rPr lang="hu-HU" sz="2000" dirty="0" err="1"/>
              <a:t>-ra</a:t>
            </a:r>
            <a:r>
              <a:rPr lang="hu-HU" sz="2000" dirty="0"/>
              <a:t> – osztják, és minden egyes réshez hozzárendelnek egy felhasználót. </a:t>
            </a:r>
          </a:p>
          <a:p>
            <a:r>
              <a:rPr lang="hu-HU" sz="2000" dirty="0"/>
              <a:t>Löketszerű forgalom esetén használata nem hatékony.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1"/>
            <a:ext cx="5652119" cy="49664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/>
              <a:t>1. Állomás m</a:t>
            </a:r>
            <a:r>
              <a:rPr lang="en-US" dirty="0" err="1"/>
              <a:t>odel</a:t>
            </a:r>
            <a:r>
              <a:rPr lang="hu-HU" dirty="0"/>
              <a:t>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 </a:t>
            </a:r>
            <a:r>
              <a:rPr lang="hu-HU" dirty="0"/>
              <a:t>terminál/állomás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Annak a valószínűsége, hogy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t </a:t>
            </a:r>
            <a:r>
              <a:rPr lang="hu-HU" dirty="0"/>
              <a:t>idő alatt csomag érkezik </a:t>
            </a:r>
            <a:r>
              <a:rPr lang="el-GR" dirty="0"/>
              <a:t>λΔ</a:t>
            </a:r>
            <a:r>
              <a:rPr lang="en-US" dirty="0"/>
              <a:t>t, </a:t>
            </a:r>
            <a:r>
              <a:rPr lang="hu-HU" dirty="0"/>
              <a:t>ahol </a:t>
            </a:r>
            <a:r>
              <a:rPr lang="el-GR" dirty="0"/>
              <a:t>λ</a:t>
            </a:r>
            <a:r>
              <a:rPr lang="hu-HU" dirty="0"/>
              <a:t> az érkezési folyam rátája.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hu-HU" dirty="0"/>
              <a:t>Egyetlen csatorna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állomás egyenrangú.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kommunikáció egyazon csatornán zajlik.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Minden állomás tud ezen küldeni és fogadni csomagot.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hu-HU" dirty="0"/>
              <a:t>Ütközés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sz="2800" dirty="0"/>
              <a:t>Ha két keret egy időben kerül átvitelre, akkor átlapolódnak, és az eredményül kapott jel értelmezhetetlenné válik. 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Ezt nevezzük ütközésnek.</a:t>
            </a:r>
            <a:endParaRPr lang="hu-HU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hu-HU" dirty="0"/>
              <a:t>Folytonos időmodell</a:t>
            </a:r>
            <a:r>
              <a:rPr lang="en-US" dirty="0"/>
              <a:t> VS </a:t>
            </a:r>
            <a:r>
              <a:rPr lang="hu-HU" dirty="0"/>
              <a:t>diszkrét időmodell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hu-HU" dirty="0"/>
              <a:t>Vivőjel értékelés</a:t>
            </a:r>
            <a:r>
              <a:rPr lang="en-US" dirty="0"/>
              <a:t> VS </a:t>
            </a:r>
            <a:r>
              <a:rPr lang="hu-HU" dirty="0"/>
              <a:t>nincs vivőjel érzékelés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8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48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3" y="1556792"/>
            <a:ext cx="5629998" cy="51263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2000" b="1" dirty="0"/>
              <a:t>Használt időmodell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Kétféle időmodellt különböztetünk meg: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Folytonos</a:t>
            </a:r>
            <a:r>
              <a:rPr lang="hu-HU" sz="2000" dirty="0"/>
              <a:t> – Mindegyik állomás tetszőleges időpontban megkezdheti a küldésre kész keretének sugárzását.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Diszkrét</a:t>
            </a:r>
            <a:r>
              <a:rPr lang="hu-HU" sz="2000" dirty="0"/>
              <a:t> – Az időt diszkrét résekre osztjuk. Keret továbbítás csak időrés elején lehetséges. Az időrés lehet </a:t>
            </a:r>
            <a:r>
              <a:rPr lang="hu-HU" sz="2000" i="1" dirty="0"/>
              <a:t>üres</a:t>
            </a:r>
            <a:r>
              <a:rPr lang="hu-HU" sz="2000" dirty="0"/>
              <a:t>, </a:t>
            </a:r>
            <a:r>
              <a:rPr lang="hu-HU" sz="2000" i="1" dirty="0"/>
              <a:t>sikeres</a:t>
            </a:r>
            <a:r>
              <a:rPr lang="hu-HU" sz="2000" dirty="0"/>
              <a:t> vagy </a:t>
            </a:r>
            <a:r>
              <a:rPr lang="hu-HU" sz="2000" i="1" dirty="0"/>
              <a:t>ütközéses</a:t>
            </a:r>
            <a:r>
              <a:rPr lang="hu-HU" sz="2000" dirty="0"/>
              <a:t>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0" indent="0" algn="just">
              <a:buNone/>
            </a:pPr>
            <a:r>
              <a:rPr lang="hu-HU" sz="2000" b="1" dirty="0"/>
              <a:t>Vivőjel érzékelési képesség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Az egyes állomások vagy rendelkeznek ezzel a tulajdonsággal vagy nem.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nincs</a:t>
            </a:r>
            <a:r>
              <a:rPr lang="hu-HU" sz="2000" dirty="0"/>
              <a:t>, akkor az állomások nem tudják megvizsgálni a közös csatorna állapotát, ezért egyszerűen elkezdenek küldeni, ha van rá lehetőségük.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van</a:t>
            </a:r>
            <a:r>
              <a:rPr lang="hu-HU" sz="2000" dirty="0"/>
              <a:t>, akkor állomások meg tudják vizsgálni a közös csatorna állapotát a küldés előtt. A csatorna lehet: foglalt vagy szabad. Ha a foglalt a csatorna, akkor nem próbálják használni az állomások, amíg fel nem szabadul.</a:t>
            </a:r>
          </a:p>
          <a:p>
            <a:pPr algn="just"/>
            <a:r>
              <a:rPr lang="hu-HU" sz="2000" i="1" dirty="0"/>
              <a:t>Megjegyzés:</a:t>
            </a:r>
            <a:r>
              <a:rPr lang="hu-HU" sz="2000" dirty="0"/>
              <a:t> Ez egy egyszerűsített modell!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3798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350785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6291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 és terhelés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Terhelés</a:t>
            </a:r>
            <a:r>
              <a:rPr lang="en-US" b="1" dirty="0"/>
              <a:t> (G)</a:t>
            </a:r>
          </a:p>
          <a:p>
            <a:pPr lvl="1"/>
            <a:r>
              <a:rPr lang="hu-HU" dirty="0"/>
              <a:t>A protokoll által kezelendő csomagok száma egy időegység alatt (beérkező kérések)</a:t>
            </a:r>
            <a:endParaRPr lang="en-US" dirty="0"/>
          </a:p>
          <a:p>
            <a:pPr lvl="1"/>
            <a:r>
              <a:rPr lang="en-US" dirty="0"/>
              <a:t>G&gt;1: </a:t>
            </a:r>
            <a:r>
              <a:rPr lang="hu-HU" dirty="0"/>
              <a:t>túlterhelés</a:t>
            </a:r>
          </a:p>
          <a:p>
            <a:pPr lvl="1"/>
            <a:r>
              <a:rPr lang="hu-HU" dirty="0"/>
              <a:t>A csatorna egy kérést tud </a:t>
            </a:r>
            <a:br>
              <a:rPr lang="hu-HU" dirty="0"/>
            </a:br>
            <a:r>
              <a:rPr lang="hu-HU" dirty="0"/>
              <a:t>elvezetni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Ideális esetben</a:t>
            </a:r>
            <a:endParaRPr lang="en-US" b="1" dirty="0"/>
          </a:p>
          <a:p>
            <a:pPr lvl="1"/>
            <a:r>
              <a:rPr lang="hu-HU" dirty="0"/>
              <a:t>Ha</a:t>
            </a:r>
            <a:r>
              <a:rPr lang="en-US" dirty="0"/>
              <a:t> G&lt;1, S=G</a:t>
            </a:r>
          </a:p>
          <a:p>
            <a:pPr lvl="1"/>
            <a:r>
              <a:rPr lang="hu-HU" dirty="0"/>
              <a:t>Ha</a:t>
            </a:r>
            <a:r>
              <a:rPr lang="en-US" dirty="0"/>
              <a:t> G≥1, S=1</a:t>
            </a:r>
          </a:p>
          <a:p>
            <a:pPr lvl="1"/>
            <a:r>
              <a:rPr lang="hu-HU" dirty="0"/>
              <a:t>Ahol egy csomag kiküldése egy időegységet vesz igénybe.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javítsunk a hatékonyságon?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/>
              <a:t>A küldők egymás után küldik a kereteket</a:t>
            </a:r>
          </a:p>
          <a:p>
            <a:pPr lvl="1"/>
            <a:r>
              <a:rPr lang="hu-HU" dirty="0"/>
              <a:t>Több keretet is kiküldünk, nyugta megvárása nélkül.</a:t>
            </a:r>
          </a:p>
          <a:p>
            <a:pPr lvl="1"/>
            <a:r>
              <a:rPr lang="hu-HU" dirty="0" err="1"/>
              <a:t>Pipeline</a:t>
            </a:r>
            <a:r>
              <a:rPr lang="hu-HU" dirty="0"/>
              <a:t> technika</a:t>
            </a:r>
          </a:p>
          <a:p>
            <a:endParaRPr lang="hu-HU" dirty="0"/>
          </a:p>
          <a:p>
            <a:r>
              <a:rPr lang="hu-HU" dirty="0"/>
              <a:t>ABP kiterjesztése</a:t>
            </a:r>
          </a:p>
          <a:p>
            <a:pPr lvl="1"/>
            <a:r>
              <a:rPr lang="hu-HU" dirty="0"/>
              <a:t>Sorszámok bevezetésével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6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(Tiszta) </a:t>
            </a:r>
            <a:r>
              <a:rPr lang="en-US" dirty="0"/>
              <a:t>ALOHA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hu-HU" sz="1800" dirty="0"/>
              <a:t>Az algoritmust a 70-es években a</a:t>
            </a:r>
            <a:r>
              <a:rPr lang="en-US" sz="1800" dirty="0"/>
              <a:t> Uni. of Hawaii</a:t>
            </a:r>
            <a:r>
              <a:rPr lang="hu-HU" sz="1800" dirty="0"/>
              <a:t> fejlesztette</a:t>
            </a:r>
            <a:endParaRPr lang="en-US" sz="1800" dirty="0"/>
          </a:p>
          <a:p>
            <a:pPr lvl="1"/>
            <a:r>
              <a:rPr lang="hu-HU" sz="1600" b="1" dirty="0">
                <a:solidFill>
                  <a:srgbClr val="FF0000"/>
                </a:solidFill>
              </a:rPr>
              <a:t>Ha van elküldendő adat, akkor elküldi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hu-HU" sz="1600" dirty="0"/>
              <a:t>Alacsony költségű, nagyon egyszerű megoldás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>
            <a:normAutofit/>
          </a:bodyPr>
          <a:lstStyle/>
          <a:p>
            <a:r>
              <a:rPr lang="en-US" dirty="0" err="1"/>
              <a:t>Topol</a:t>
            </a:r>
            <a:r>
              <a:rPr lang="hu-HU" dirty="0" err="1"/>
              <a:t>ógia</a:t>
            </a:r>
            <a:r>
              <a:rPr lang="en-US" dirty="0"/>
              <a:t>: </a:t>
            </a:r>
            <a:r>
              <a:rPr lang="hu-HU" dirty="0" err="1"/>
              <a:t>broadcast</a:t>
            </a:r>
            <a:r>
              <a:rPr lang="hu-HU" dirty="0"/>
              <a:t> rádió több állomással</a:t>
            </a:r>
            <a:endParaRPr lang="en-US" dirty="0"/>
          </a:p>
          <a:p>
            <a:r>
              <a:rPr lang="en-US" dirty="0"/>
              <a:t>Proto</a:t>
            </a:r>
            <a:r>
              <a:rPr lang="hu-HU" dirty="0" err="1"/>
              <a:t>koll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állomások azonnal küldenek</a:t>
            </a:r>
            <a:endParaRPr lang="en-US" dirty="0"/>
          </a:p>
          <a:p>
            <a:pPr lvl="1"/>
            <a:r>
              <a:rPr lang="hu-HU" dirty="0"/>
              <a:t>A fogadók minden csomagot nyugtáznak</a:t>
            </a:r>
            <a:endParaRPr lang="en-US" dirty="0"/>
          </a:p>
          <a:p>
            <a:pPr lvl="1"/>
            <a:r>
              <a:rPr lang="hu-HU" dirty="0"/>
              <a:t>Nincs</a:t>
            </a:r>
            <a:r>
              <a:rPr lang="en-US" dirty="0"/>
              <a:t> </a:t>
            </a:r>
            <a:r>
              <a:rPr lang="hu-HU" dirty="0"/>
              <a:t>nyugta</a:t>
            </a:r>
            <a:r>
              <a:rPr lang="en-US" dirty="0"/>
              <a:t> = </a:t>
            </a:r>
            <a:r>
              <a:rPr lang="hu-HU" dirty="0"/>
              <a:t>ütközés</a:t>
            </a:r>
            <a:r>
              <a:rPr lang="en-US" dirty="0"/>
              <a:t>, </a:t>
            </a:r>
            <a:r>
              <a:rPr lang="hu-HU" dirty="0"/>
              <a:t>véletlen ideig vár, majd újraküld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Egyszerű, de radikális megoldás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Korábbi megoldások, mind felosztották a csatornát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Kevés </a:t>
              </a:r>
              <a:r>
                <a:rPr lang="hu-HU" sz="3200" dirty="0">
                  <a:solidFill>
                    <a:schemeClr val="bg1"/>
                  </a:solidFill>
                </a:rPr>
                <a:t>küldő esetére készült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-</a:t>
            </a:r>
            <a:r>
              <a:rPr lang="en-US" dirty="0"/>
              <a:t>Poisson </a:t>
            </a:r>
            <a:r>
              <a:rPr lang="hu-HU" dirty="0"/>
              <a:t>Folyam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hu-HU" sz="2800" dirty="0"/>
              <a:t>A „</a:t>
            </a:r>
            <a:r>
              <a:rPr lang="hu-HU" sz="2800" dirty="0">
                <a:solidFill>
                  <a:srgbClr val="E20074"/>
                </a:solidFill>
              </a:rPr>
              <a:t>véletlen érkezések</a:t>
            </a:r>
            <a:r>
              <a:rPr lang="hu-HU" sz="2800" dirty="0"/>
              <a:t>” egyik ünnepelt modellje a sorban-állás elméletben a </a:t>
            </a:r>
            <a:r>
              <a:rPr lang="en-US" sz="2800" dirty="0"/>
              <a:t> Poisson </a:t>
            </a:r>
            <a:r>
              <a:rPr lang="hu-HU" sz="2800" dirty="0"/>
              <a:t>folyam</a:t>
            </a:r>
            <a:r>
              <a:rPr lang="en-US" sz="2800" dirty="0"/>
              <a:t>. </a:t>
            </a:r>
            <a:endParaRPr lang="hu-HU" sz="2800" dirty="0"/>
          </a:p>
          <a:p>
            <a:r>
              <a:rPr lang="hu-HU" sz="2800" dirty="0"/>
              <a:t>A modell feltételezései:</a:t>
            </a:r>
            <a:endParaRPr lang="en-US" sz="2800" dirty="0"/>
          </a:p>
          <a:p>
            <a:pPr lvl="1"/>
            <a:r>
              <a:rPr lang="hu-HU" sz="2400" dirty="0"/>
              <a:t>Egy érkezés valószínűsége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/>
              <a:t> intervallum alatt arányos az intervallum hosszával és nem függ az intervallum kezdetétől (ezt nevezzük </a:t>
            </a:r>
            <a:r>
              <a:rPr lang="hu-HU" sz="2400" dirty="0">
                <a:solidFill>
                  <a:srgbClr val="E20074"/>
                </a:solidFill>
              </a:rPr>
              <a:t>memória nélküli</a:t>
            </a:r>
            <a:r>
              <a:rPr lang="hu-HU" sz="2400" dirty="0"/>
              <a:t> tulajdonságnak)</a:t>
            </a:r>
          </a:p>
          <a:p>
            <a:pPr lvl="1"/>
            <a:r>
              <a:rPr lang="hu-HU" sz="2400" dirty="0">
                <a:cs typeface="Times New Roman" pitchFamily="18" charset="0"/>
              </a:rPr>
              <a:t>Annak a valószínűsége, hogy több érkezés történik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>
                <a:cs typeface="Times New Roman" pitchFamily="18" charset="0"/>
              </a:rPr>
              <a:t> intervallum alatt közelít a nullához.</a:t>
            </a:r>
          </a:p>
          <a:p>
            <a:pPr lvl="1"/>
            <a:endParaRPr lang="el-GR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2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–</a:t>
            </a:r>
            <a:r>
              <a:rPr lang="en-US" dirty="0"/>
              <a:t>Poisson</a:t>
            </a:r>
            <a:r>
              <a:rPr lang="hu-HU" dirty="0"/>
              <a:t> eloszlás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Annak a valószínűsége, hogy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érkezés történik egy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hosszú intervallum során</a:t>
            </a:r>
            <a:r>
              <a:rPr lang="en-US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ahol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 érkezési ráta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Azaz ez egy egy-paraméteres modell, ahol csak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hu-HU" sz="2800" dirty="0" err="1">
                <a:latin typeface="Times New Roman" pitchFamily="18" charset="0"/>
              </a:rPr>
              <a:t>-át</a:t>
            </a:r>
            <a:r>
              <a:rPr lang="hu-HU" sz="2800" dirty="0">
                <a:latin typeface="Times New Roman" pitchFamily="18" charset="0"/>
              </a:rPr>
              <a:t> kell ismernünk.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24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hu-HU" dirty="0"/>
              <a:t>Eloszlás példák</a:t>
            </a:r>
            <a:endParaRPr lang="en-US" dirty="0"/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951" y="2111632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51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</a:t>
            </a:r>
            <a:r>
              <a:rPr lang="hu-HU" dirty="0"/>
              <a:t>vizsgálata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/>
              <a:t>Jelölés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hu-HU" sz="2400" dirty="0"/>
              <a:t>keret-idő</a:t>
            </a:r>
            <a:r>
              <a:rPr lang="en-US" sz="2400" dirty="0"/>
              <a:t> (</a:t>
            </a:r>
            <a:r>
              <a:rPr lang="hu-HU" sz="2400" dirty="0"/>
              <a:t>feldolgozási</a:t>
            </a:r>
            <a:r>
              <a:rPr lang="en-US" sz="2400" dirty="0"/>
              <a:t>,</a:t>
            </a:r>
            <a:r>
              <a:rPr lang="hu-HU" sz="2400" dirty="0"/>
              <a:t> átviteli és </a:t>
            </a:r>
            <a:r>
              <a:rPr lang="hu-HU" sz="2400" dirty="0" err="1"/>
              <a:t>propagációs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</a:t>
            </a:r>
            <a:r>
              <a:rPr lang="hu-HU" sz="2400" dirty="0"/>
              <a:t>A sikeres keret átvitelek átlagos száma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baseline="-25000" dirty="0"/>
              <a:t> </a:t>
            </a:r>
            <a:r>
              <a:rPr lang="hu-HU" sz="2400" dirty="0"/>
              <a:t>idő alatt;</a:t>
            </a:r>
            <a:r>
              <a:rPr lang="en-US" sz="2400" dirty="0"/>
              <a:t> </a:t>
            </a:r>
            <a:r>
              <a:rPr lang="hu-HU" sz="2400" dirty="0"/>
              <a:t>(</a:t>
            </a:r>
            <a:r>
              <a:rPr lang="en-US" sz="2400" i="1" dirty="0"/>
              <a:t>throughput</a:t>
            </a:r>
            <a:r>
              <a:rPr lang="hu-HU" sz="2400" i="1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G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i="1" dirty="0"/>
              <a:t> idő alatti összes átviteli kísérletek átlagos száma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</a:t>
            </a:r>
            <a:r>
              <a:rPr lang="hu-HU" sz="2400" dirty="0"/>
              <a:t>Egy keret küldésre kész állapota és a sikeres átvitele között eltelt átlagos idő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hu-HU" sz="2800" dirty="0"/>
              <a:t>Feltételezéseink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Minden keret konstans/azonos méretű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csatorna zajmentes, hibák csak ütközések miatt történnek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keretek nem kerülnek sorokba az egyedi állomásokon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Egy csatorna egy Poisson folyamként viselkedik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6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/>
              <a:t>Mivel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</a:t>
            </a:r>
            <a:r>
              <a:rPr lang="hu-HU" sz="2800" dirty="0"/>
              <a:t>jelöli a „jó” átviteleket egy keret idő alatt és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hu-HU" sz="2800" dirty="0"/>
              <a:t>jelöli az összes átviteli kísérletet egy keret idő alatt</a:t>
            </a:r>
            <a:r>
              <a:rPr lang="en-US" sz="2800" dirty="0"/>
              <a:t>, </a:t>
            </a:r>
            <a:r>
              <a:rPr lang="hu-HU" sz="2800" dirty="0"/>
              <a:t>így a következő összefüggést írhatjuk</a:t>
            </a:r>
            <a:r>
              <a:rPr lang="en-US" sz="2800" dirty="0"/>
              <a:t>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hu-HU" sz="2800" i="1" dirty="0">
                <a:solidFill>
                  <a:srgbClr val="0000FF"/>
                </a:solidFill>
              </a:rPr>
              <a:t> = S(G)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</a:t>
            </a:r>
            <a:r>
              <a:rPr lang="hu-HU" sz="2800" dirty="0"/>
              <a:t>A „jó” átvitelek valószínűsége</a:t>
            </a:r>
            <a:r>
              <a:rPr lang="en-US" sz="2800" dirty="0"/>
              <a:t>)</a:t>
            </a:r>
          </a:p>
          <a:p>
            <a:endParaRPr lang="hu-HU" sz="2800" dirty="0">
              <a:solidFill>
                <a:srgbClr val="FF0000"/>
              </a:solidFill>
            </a:endParaRPr>
          </a:p>
          <a:p>
            <a:r>
              <a:rPr lang="hu-HU" sz="2800" dirty="0">
                <a:solidFill>
                  <a:srgbClr val="FF0000"/>
                </a:solidFill>
              </a:rPr>
              <a:t>A sebezhetőségi idő egy keret sikeres átviteléhez: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endParaRPr lang="hu-HU" sz="2800" dirty="0"/>
          </a:p>
          <a:p>
            <a:r>
              <a:rPr lang="hu-HU" sz="2800" dirty="0"/>
              <a:t>Azaz a „jó” átvitel valószínűsége megegyezik annak a valószínűségével, hogy a sebezhetőségi idő alatt </a:t>
            </a:r>
            <a:r>
              <a:rPr lang="hu-HU" sz="2800" dirty="0">
                <a:solidFill>
                  <a:srgbClr val="FF0000"/>
                </a:solidFill>
              </a:rPr>
              <a:t>nincs</a:t>
            </a:r>
            <a:r>
              <a:rPr lang="hu-HU" sz="2800" dirty="0"/>
              <a:t> beérkező keret.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339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27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18198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elejével </a:t>
            </a:r>
          </a:p>
          <a:p>
            <a:pPr algn="ctr" eaLnBrk="0" hangingPunct="0"/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499596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végével </a:t>
            </a:r>
            <a:br>
              <a:rPr lang="hu-HU" sz="2000" dirty="0"/>
            </a:br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4685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Sebezhetőség</a:t>
            </a:r>
            <a:endParaRPr lang="en-US" dirty="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4792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Idő</a:t>
            </a:r>
            <a:endParaRPr lang="en-US" dirty="0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108015" y="5840132"/>
            <a:ext cx="66898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sz="2400" dirty="0"/>
              <a:t>Sebezhetőségi időintervallum a kékkel jelölt kerethez</a:t>
            </a:r>
            <a:endParaRPr lang="en-US" sz="2400" dirty="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5011"/>
      </p:ext>
    </p:extLst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/>
              <a:t>Tudjuk, hogy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19040" progId="Equation.3">
                  <p:embed/>
                </p:oleObj>
              </mc:Choice>
              <mc:Fallback>
                <p:oleObj name="Equation" r:id="rId2" imgW="1054080" imgH="4190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Azaz most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= 2T</a:t>
            </a:r>
            <a:r>
              <a:rPr lang="en-US" sz="2800" i="1" baseline="-250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j-lt"/>
              </a:rPr>
              <a:t> és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k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= 0</a:t>
            </a:r>
            <a:r>
              <a:rPr lang="hu-HU" sz="2800" dirty="0">
                <a:latin typeface="+mj-lt"/>
              </a:rPr>
              <a:t> (t legyen a seb. Idő, k=0, hogy ne érkezzen új keret a kék küldése során)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914400" progId="Equation.DSMT4">
                  <p:embed/>
                </p:oleObj>
              </mc:Choice>
              <mc:Fallback>
                <p:oleObj name="Equation" r:id="rId4" imgW="2298600" imgH="9144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29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dirty="0"/>
              <a:t>S</a:t>
            </a:r>
            <a:r>
              <a:rPr lang="hu-HU" sz="2800" i="1" dirty="0"/>
              <a:t>(G)</a:t>
            </a:r>
            <a:r>
              <a:rPr lang="en-US" sz="2800" i="1" dirty="0"/>
              <a:t> = Ge</a:t>
            </a:r>
            <a:r>
              <a:rPr lang="en-US" sz="2800" i="1" baseline="30000" dirty="0"/>
              <a:t>-2G</a:t>
            </a:r>
            <a:r>
              <a:rPr lang="en-US" sz="2800" dirty="0"/>
              <a:t> </a:t>
            </a:r>
            <a:r>
              <a:rPr lang="hu-HU" sz="2800" dirty="0"/>
              <a:t>függvényt G szerint deriválva és az eredményt nullának tekintve az egyenlet megoldásával megkapjuk a maximális sikeres átvitelhez tartozó G értéket: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</a:t>
            </a:r>
            <a:r>
              <a:rPr lang="en-US" sz="2800" i="1" dirty="0">
                <a:solidFill>
                  <a:srgbClr val="FF0000"/>
                </a:solidFill>
              </a:rPr>
              <a:t>G = </a:t>
            </a:r>
            <a:r>
              <a:rPr lang="en-US" sz="2800" dirty="0">
                <a:solidFill>
                  <a:srgbClr val="FF0000"/>
                </a:solidFill>
              </a:rPr>
              <a:t>0.5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</a:t>
            </a:r>
            <a:r>
              <a:rPr lang="hu-HU" sz="2800" dirty="0"/>
              <a:t>melyre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hu-HU" sz="2800" i="1" dirty="0">
                <a:solidFill>
                  <a:srgbClr val="FF0000"/>
                </a:solidFill>
              </a:rPr>
              <a:t>(G)</a:t>
            </a:r>
            <a:r>
              <a:rPr lang="en-US" sz="2800" i="1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e = </a:t>
            </a:r>
            <a:r>
              <a:rPr lang="en-US" sz="2800" dirty="0">
                <a:solidFill>
                  <a:srgbClr val="FF0000"/>
                </a:solidFill>
              </a:rPr>
              <a:t>0.18</a:t>
            </a:r>
            <a:r>
              <a:rPr lang="en-US" sz="2800" dirty="0"/>
              <a:t>. </a:t>
            </a:r>
            <a:r>
              <a:rPr lang="hu-HU" sz="2800" dirty="0"/>
              <a:t>Azaz a maximális </a:t>
            </a:r>
            <a:r>
              <a:rPr lang="en-US" sz="2800" dirty="0"/>
              <a:t>throughput </a:t>
            </a:r>
            <a:r>
              <a:rPr lang="hu-HU" sz="2800" dirty="0">
                <a:solidFill>
                  <a:srgbClr val="FF0000"/>
                </a:solidFill>
              </a:rPr>
              <a:t>csak</a:t>
            </a:r>
            <a:r>
              <a:rPr lang="en-US" sz="2800" dirty="0">
                <a:solidFill>
                  <a:srgbClr val="FF0000"/>
                </a:solidFill>
              </a:rPr>
              <a:t> 18%</a:t>
            </a:r>
            <a:r>
              <a:rPr lang="hu-HU" sz="2800" dirty="0" err="1"/>
              <a:t>-a</a:t>
            </a:r>
            <a:r>
              <a:rPr lang="hu-HU" sz="2800" dirty="0"/>
              <a:t> a teljes kapacitásnak!!!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121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Alapok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Egy adott időpontban egyszerre több keret is átviteli állapotban lehet.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 keretnek megfelelő méretű puffert allokál.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küldőnek legfeljebb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, azaz ablak méretnyi, nyugtázatlan keretet küldése engedélyezett.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sorozatbeli pozíciója adja a keret címkéjét. (</a:t>
                </a:r>
                <a:r>
                  <a:rPr lang="hu-HU" sz="1800" i="1" dirty="0"/>
                  <a:t>sorozatszám</a:t>
                </a:r>
                <a:r>
                  <a:rPr lang="hu-HU" sz="18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Alapok (Fogadó)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nyugtázója tartalmazza a következőnek várt keret sorozatszámát.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1800" i="1" dirty="0"/>
                  <a:t>kumulatív nyugta</a:t>
                </a:r>
                <a:r>
                  <a:rPr lang="hu-HU" sz="1800" dirty="0"/>
                  <a:t> – Olyan nyugta, amely több keretet nyugtáz egyszerre. Például, ha a 2,3 és 4 kereteket is fogadnánk, akkor a nyugtát 5 sorszám tartalommal küldenénk, amely nyugtázza mind a három keretet.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hibás kereteket el kell dobni.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nem megengedett sorozatszámmal érkező kereteket el kell dobni.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1307" b="-9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5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</a:t>
            </a:r>
            <a:r>
              <a:rPr lang="en-US" dirty="0"/>
              <a:t> vs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TDMA</a:t>
            </a:r>
            <a:r>
              <a:rPr lang="hu-HU" dirty="0"/>
              <a:t> esetén minden állomás vár a saját körére</a:t>
            </a:r>
            <a:endParaRPr lang="en-US" dirty="0"/>
          </a:p>
          <a:p>
            <a:pPr lvl="1"/>
            <a:r>
              <a:rPr lang="hu-HU" dirty="0"/>
              <a:t>A várakozási idő arányos az állomások számával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Aloha</a:t>
            </a:r>
            <a:r>
              <a:rPr lang="hu-HU" dirty="0"/>
              <a:t> esetén minden állomás azonnal küldhet</a:t>
            </a:r>
            <a:endParaRPr lang="en-US" dirty="0"/>
          </a:p>
          <a:p>
            <a:pPr lvl="1"/>
            <a:r>
              <a:rPr lang="hu-HU" dirty="0"/>
              <a:t>Sokkal kisebb várakozási idő</a:t>
            </a:r>
            <a:endParaRPr lang="en-US" dirty="0"/>
          </a:p>
          <a:p>
            <a:pPr lvl="1"/>
            <a:r>
              <a:rPr lang="hu-HU" dirty="0"/>
              <a:t>De sokkal kisebb csatorna kihasználtság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098" y="4845010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136" y="4320668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3385" y="56578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/>
              <a:t>Maximálisan a csatorna kapacitás kb.  1</a:t>
            </a:r>
            <a:r>
              <a:rPr lang="en-US" dirty="0"/>
              <a:t>8%</a:t>
            </a:r>
            <a:r>
              <a:rPr lang="hu-HU" dirty="0" err="1"/>
              <a:t>-a</a:t>
            </a:r>
            <a:r>
              <a:rPr lang="hu-HU" dirty="0"/>
              <a:t> érhető 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80510" y="1178491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75" y="1403620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7562BA3-8CA5-4B85-95BF-7C2F6090F4D7}" type="slidenum">
              <a:rPr lang="en-US"/>
              <a:pPr/>
              <a:t>31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60525"/>
            <a:ext cx="7500938" cy="434657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hu-HU" sz="2400" dirty="0"/>
              <a:t>A csatornát azonos időrésekre bontjuk, melyek hossza pont egy keret átviteléhez szükséges idő.</a:t>
            </a:r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Átvitel csak az időrések határán lehetséges</a:t>
            </a:r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Algoritmus</a:t>
            </a:r>
            <a:r>
              <a:rPr lang="en-US" sz="2400" dirty="0"/>
              <a:t>:</a:t>
            </a:r>
          </a:p>
          <a:p>
            <a:pPr marL="933450" lvl="1" indent="-533400">
              <a:lnSpc>
                <a:spcPct val="90000"/>
              </a:lnSpc>
            </a:pPr>
            <a:r>
              <a:rPr lang="hu-HU" sz="2400" dirty="0"/>
              <a:t>Amikor egy új </a:t>
            </a:r>
            <a:r>
              <a:rPr lang="en-US" sz="2400" dirty="0"/>
              <a:t>A </a:t>
            </a:r>
            <a:r>
              <a:rPr lang="hu-HU" sz="2400" dirty="0"/>
              <a:t>keret küldésre kész:</a:t>
            </a:r>
          </a:p>
          <a:p>
            <a:pPr marL="1207770" lvl="2" indent="-533400">
              <a:lnSpc>
                <a:spcPct val="90000"/>
              </a:lnSpc>
            </a:pPr>
            <a:r>
              <a:rPr lang="hu-HU" sz="2100" dirty="0">
                <a:solidFill>
                  <a:srgbClr val="FF0000"/>
                </a:solidFill>
              </a:rPr>
              <a:t>Az A keret kiküldésre kerül a (következő) időrés-határon</a:t>
            </a:r>
            <a:endParaRPr lang="en-US" sz="2100" dirty="0">
              <a:solidFill>
                <a:srgbClr val="FF0000"/>
              </a:solidFill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572008" y="3162873"/>
            <a:ext cx="4313241" cy="957262"/>
            <a:chOff x="3387" y="899"/>
            <a:chExt cx="1978" cy="241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4750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895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387" y="979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387" y="104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3387" y="1113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6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7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8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78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895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002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410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421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32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42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453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464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4750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4857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496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7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7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528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468" y="925"/>
              <a:ext cx="106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574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681" y="925"/>
              <a:ext cx="110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4109" y="925"/>
              <a:ext cx="111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Rectangle 61"/>
            <p:cNvSpPr>
              <a:spLocks noChangeArrowheads="1"/>
            </p:cNvSpPr>
            <p:nvPr/>
          </p:nvSpPr>
          <p:spPr bwMode="auto">
            <a:xfrm>
              <a:off x="4750" y="925"/>
              <a:ext cx="107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421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53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5178" y="993"/>
              <a:ext cx="106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4429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4750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3895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3895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8506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réselt ALOHA vizsgálata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798513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A sebezhetőségi idő a felére csökken!!!</a:t>
            </a:r>
          </a:p>
          <a:p>
            <a:r>
              <a:rPr lang="hu-HU" sz="2400" dirty="0"/>
              <a:t>Tudjuk, hogy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2076450"/>
          <a:ext cx="2938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19040" progId="Equation.DSMT4">
                  <p:embed/>
                </p:oleObj>
              </mc:Choice>
              <mc:Fallback>
                <p:oleObj name="Equation" r:id="rId2" imgW="1054080" imgH="419040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76450"/>
                        <a:ext cx="2938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Ez esetben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T</a:t>
            </a:r>
            <a:r>
              <a:rPr lang="en-US" sz="2800" i="1" baseline="-25000" dirty="0" err="1">
                <a:latin typeface="+mj-lt"/>
              </a:rPr>
              <a:t>f</a:t>
            </a:r>
            <a:r>
              <a:rPr lang="en-US" sz="2800" dirty="0">
                <a:latin typeface="+mj-lt"/>
              </a:rPr>
              <a:t> </a:t>
            </a:r>
            <a:r>
              <a:rPr lang="hu-HU" sz="2800" dirty="0">
                <a:latin typeface="+mj-lt"/>
              </a:rPr>
              <a:t> és továbbra is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k </a:t>
            </a:r>
            <a:r>
              <a:rPr lang="en-US" sz="2800" dirty="0">
                <a:latin typeface="+mj-lt"/>
              </a:rPr>
              <a:t>= 0</a:t>
            </a:r>
            <a:r>
              <a:rPr lang="hu-HU" sz="2800" dirty="0">
                <a:latin typeface="+mj-lt"/>
              </a:rPr>
              <a:t>, amiből kapjuk, hogy: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8475" y="3913188"/>
          <a:ext cx="53736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914400" progId="Equation.DSMT4">
                  <p:embed/>
                </p:oleObj>
              </mc:Choice>
              <mc:Fallback>
                <p:oleObj name="Equation" r:id="rId4" imgW="2361960" imgH="9144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13188"/>
                        <a:ext cx="53736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/>
          <p:cNvSpPr/>
          <p:nvPr/>
        </p:nvSpPr>
        <p:spPr>
          <a:xfrm>
            <a:off x="5572126" y="4672013"/>
            <a:ext cx="165735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72" y="242047"/>
            <a:ext cx="8839200" cy="990600"/>
          </a:xfrm>
        </p:spPr>
        <p:txBody>
          <a:bodyPr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</a:t>
            </a:r>
            <a:r>
              <a:rPr lang="hu-HU" dirty="0" err="1"/>
              <a:t>koll</a:t>
            </a:r>
            <a:endParaRPr lang="hu-HU" dirty="0"/>
          </a:p>
          <a:p>
            <a:pPr lvl="1"/>
            <a:r>
              <a:rPr lang="hu-HU" dirty="0"/>
              <a:t>Ugyanaz, mint az</a:t>
            </a:r>
            <a:r>
              <a:rPr lang="en-US" dirty="0"/>
              <a:t> ALOHA</a:t>
            </a:r>
            <a:endParaRPr lang="hu-HU" dirty="0"/>
          </a:p>
          <a:p>
            <a:pPr lvl="2"/>
            <a:r>
              <a:rPr lang="hu-HU" dirty="0"/>
              <a:t>Folytonos időmodell helyett diszkrét idő</a:t>
            </a:r>
          </a:p>
          <a:p>
            <a:pPr lvl="1"/>
            <a:r>
              <a:rPr lang="hu-HU" dirty="0"/>
              <a:t>Csak időrés elején küldhetünk</a:t>
            </a:r>
            <a:endParaRPr lang="en-US" dirty="0"/>
          </a:p>
          <a:p>
            <a:r>
              <a:rPr lang="hu-HU" dirty="0"/>
              <a:t>Azaz a keretek vagy teljesen ütköznek, vagy egyáltalán nem</a:t>
            </a:r>
            <a:endParaRPr lang="en-US" dirty="0"/>
          </a:p>
          <a:p>
            <a:pPr lvl="1"/>
            <a:r>
              <a:rPr lang="en-US" dirty="0"/>
              <a:t>37% </a:t>
            </a:r>
            <a:r>
              <a:rPr lang="hu-HU" dirty="0"/>
              <a:t>átvitel</a:t>
            </a:r>
            <a:r>
              <a:rPr lang="en-US" dirty="0"/>
              <a:t> vs. 18% </a:t>
            </a:r>
            <a:r>
              <a:rPr lang="hu-HU" dirty="0"/>
              <a:t>(az „tiszta” ALOHA esetén)</a:t>
            </a:r>
            <a:endParaRPr lang="en-US" dirty="0"/>
          </a:p>
          <a:p>
            <a:pPr lvl="1"/>
            <a:r>
              <a:rPr lang="hu-HU" dirty="0"/>
              <a:t>Azonban az állomásoknak egymáshoz szinkronizált  órával kell rendelkezniük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28683" y="12830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80" y="13701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(</a:t>
            </a:r>
            <a:r>
              <a:rPr lang="hu-HU" dirty="0" err="1"/>
              <a:t>Broadcast</a:t>
            </a:r>
            <a:r>
              <a:rPr lang="hu-HU" dirty="0"/>
              <a:t>) </a:t>
            </a:r>
            <a:r>
              <a:rPr lang="en-US" dirty="0"/>
              <a:t>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hu-HU" dirty="0"/>
              <a:t>Eredetileg az Ethernet egy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4" y="4544709"/>
            <a:ext cx="2847671" cy="2246769"/>
            <a:chOff x="1219200" y="4876799"/>
            <a:chExt cx="5181605" cy="1399778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39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ok és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repeater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ek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mind 1. rétegbeli eszközök (csak fizikai)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</a:t>
              </a:r>
              <a:r>
                <a:rPr lang="hu-HU" sz="3200" dirty="0">
                  <a:solidFill>
                    <a:schemeClr val="bg1"/>
                  </a:solidFill>
                </a:rPr>
                <a:t>és </a:t>
              </a:r>
              <a:r>
                <a:rPr lang="en-US" sz="3200" dirty="0">
                  <a:solidFill>
                    <a:schemeClr val="bg1"/>
                  </a:solidFill>
                </a:rPr>
                <a:t>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</a:t>
              </a:r>
              <a:r>
                <a:rPr lang="hu-HU" sz="3200" dirty="0">
                  <a:solidFill>
                    <a:schemeClr val="bg1"/>
                  </a:solidFill>
                </a:rPr>
                <a:t>jelzi a csavart érpárt </a:t>
              </a:r>
              <a:br>
                <a:rPr lang="hu-HU" sz="3200" dirty="0">
                  <a:solidFill>
                    <a:schemeClr val="bg1"/>
                  </a:solidFill>
                </a:rPr>
              </a:br>
              <a:r>
                <a:rPr lang="hu-HU" sz="3200" dirty="0">
                  <a:solidFill>
                    <a:schemeClr val="bg1"/>
                  </a:solidFill>
                </a:rPr>
                <a:t>(</a:t>
              </a:r>
              <a:r>
                <a:rPr lang="en-US" sz="3200" dirty="0">
                  <a:solidFill>
                    <a:schemeClr val="bg1"/>
                  </a:solidFill>
                </a:rPr>
                <a:t>Twisted Pair</a:t>
              </a:r>
              <a:r>
                <a:rPr lang="hu-HU" sz="3200" dirty="0">
                  <a:solidFill>
                    <a:schemeClr val="bg1"/>
                  </a:solidFill>
                </a:rPr>
                <a:t>)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/>
              <a:t>Vivőjel érzékelés</a:t>
            </a:r>
            <a:br>
              <a:rPr lang="hu-HU" sz="3600" dirty="0"/>
            </a:br>
            <a:r>
              <a:rPr lang="en-US" sz="3600" dirty="0"/>
              <a:t>Carrier Sense Multiple Access (CSMA)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További feltételezés</a:t>
            </a:r>
            <a:endParaRPr lang="en-US" dirty="0"/>
          </a:p>
          <a:p>
            <a:pPr lvl="1"/>
            <a:r>
              <a:rPr lang="hu-HU" dirty="0"/>
              <a:t>Minden állomás képes belehallgatni a csatornába és így el tudja dönteni, hogy azt más állomás használja-e átvitelre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2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1-perzisztens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addig vár, amíg fel nem szabadul. Szabad csatorna esetén azonnal küld. (</a:t>
            </a:r>
            <a:r>
              <a:rPr lang="hu-HU" sz="1800" i="1" dirty="0"/>
              <a:t>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terjedési késleltetés nagymértékben befolyásolhatja a teljesítményét.</a:t>
            </a:r>
          </a:p>
          <a:p>
            <a:r>
              <a:rPr lang="hu-HU" sz="2000" dirty="0"/>
              <a:t>Jobb teljesítményt mutat, mint az ALOHA protokollok.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Nem-perzisztens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r>
              <a:rPr lang="hu-HU" sz="2000" dirty="0"/>
              <a:t>Mohóság kerülése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véletlen ideig vár (nem figyeli a forgalmat), majd kezdi előröl a küldési algoritmust. (</a:t>
            </a:r>
            <a:r>
              <a:rPr lang="hu-HU" sz="1800" i="1" dirty="0" err="1"/>
              <a:t>nem-perzisztens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Jobb teljesítményt mutat, mint az 1-perzisztens CSMA protokoll. (</a:t>
            </a:r>
            <a:r>
              <a:rPr lang="hu-HU" sz="2000" i="1" dirty="0"/>
              <a:t>intuitív</a:t>
            </a:r>
            <a:r>
              <a:rPr lang="hu-HU" sz="2000" dirty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Diszkrét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Adás kész állapotban az állomás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vár a következő időrésig, majd megismétli az algoritmust.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</a:t>
            </a:r>
            <a:r>
              <a:rPr lang="hu-HU" sz="1800" i="1" dirty="0"/>
              <a:t>p</a:t>
            </a:r>
            <a:r>
              <a:rPr lang="hu-HU" sz="1800" dirty="0"/>
              <a:t> valószínűséggel küld, illetve </a:t>
            </a:r>
            <a:r>
              <a:rPr lang="hu-HU" sz="1800" i="1" dirty="0"/>
              <a:t>1-p</a:t>
            </a:r>
            <a:r>
              <a:rPr lang="hu-HU" sz="1800" dirty="0"/>
              <a:t> valószínűséggel visszalép a szándékától a következő időrésig. Várakozás esetén a következő időrésben megismétli az algoritmust. Ez addig folytatódik, amíg el nem küldi a keretet, vagy amíg egy másik állomás el nem kezd küldeni, mert ilyenkor úgy viselkedik, mintha ütközés történt volna.</a:t>
            </a:r>
            <a:endParaRPr lang="hu-HU" sz="2000" dirty="0"/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23E4E7F-0293-499D-8B48-0C7A3EE6BC76}" type="slidenum">
              <a:rPr lang="en-US"/>
              <a:pPr/>
              <a:t>39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CSMA </a:t>
            </a:r>
            <a:r>
              <a:rPr lang="hu-HU" dirty="0"/>
              <a:t>áttekintés</a:t>
            </a:r>
            <a:endParaRPr lang="en-US" dirty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31838" y="1492250"/>
            <a:ext cx="8497890" cy="4308476"/>
            <a:chOff x="499" y="1196"/>
            <a:chExt cx="5353" cy="2714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672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920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4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072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648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672" y="24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4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296" y="230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544" y="196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1536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312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110" y="1761"/>
              <a:ext cx="23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 err="1"/>
                <a:t>Nem-perzisztens</a:t>
              </a:r>
              <a:r>
                <a:rPr lang="en-US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ha szabad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  Különben:</a:t>
              </a:r>
              <a:r>
                <a:rPr lang="en-US" dirty="0"/>
                <a:t> </a:t>
              </a:r>
              <a:r>
                <a:rPr lang="hu-HU" dirty="0"/>
                <a:t>késleltetés</a:t>
              </a:r>
              <a:r>
                <a:rPr lang="en-US" dirty="0"/>
                <a:t>, </a:t>
              </a:r>
              <a:r>
                <a:rPr lang="hu-HU" dirty="0"/>
                <a:t>újrapróbáljuk</a:t>
              </a:r>
              <a:endParaRPr lang="en-US" dirty="0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375" y="2111"/>
              <a:ext cx="108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Konstans v. változó</a:t>
              </a:r>
              <a:endParaRPr lang="en-US" sz="1600" dirty="0"/>
            </a:p>
            <a:p>
              <a:pPr algn="ctr" eaLnBrk="0" hangingPunct="0"/>
              <a:r>
                <a:rPr lang="hu-HU" sz="1600" dirty="0"/>
                <a:t>Késleltetés</a:t>
              </a:r>
              <a:endParaRPr lang="en-US" sz="1600" dirty="0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68" y="2495"/>
              <a:ext cx="9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Foglalt csatorna</a:t>
              </a:r>
              <a:endParaRPr lang="en-US" sz="1600" dirty="0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119" y="2879"/>
              <a:ext cx="35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Kész</a:t>
              </a:r>
              <a:endParaRPr lang="en-US" sz="1600" dirty="0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566" y="3153"/>
              <a:ext cx="204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/>
                <a:t>1-perzisztens</a:t>
              </a:r>
              <a:r>
                <a:rPr lang="en-US" dirty="0"/>
                <a:t>:</a:t>
              </a:r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amint a csatorna szabad</a:t>
              </a:r>
              <a:endParaRPr lang="en-US" dirty="0"/>
            </a:p>
            <a:p>
              <a:pPr eaLnBrk="0" hangingPunct="0"/>
              <a:r>
                <a:rPr lang="hu-HU" dirty="0"/>
                <a:t>    Ütközés esetén visszalépés, </a:t>
              </a:r>
              <a:br>
                <a:rPr lang="hu-HU" dirty="0"/>
              </a:br>
              <a:r>
                <a:rPr lang="hu-HU" dirty="0"/>
                <a:t>    majd újrapróbáljuk</a:t>
              </a:r>
              <a:endParaRPr lang="en-US" dirty="0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467" y="2447"/>
              <a:ext cx="28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Idő</a:t>
              </a:r>
              <a:endParaRPr lang="en-US" sz="1600" dirty="0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74" y="3201"/>
              <a:ext cx="307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i="1" dirty="0"/>
                <a:t>p</a:t>
              </a:r>
              <a:r>
                <a:rPr lang="en-US" b="1" i="1" dirty="0"/>
                <a:t>-per</a:t>
              </a:r>
              <a:r>
                <a:rPr lang="hu-HU" b="1" i="1" dirty="0" err="1"/>
                <a:t>zisztens</a:t>
              </a:r>
              <a:r>
                <a:rPr lang="en-US" b="1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p valószínűséggel, ha a csatorna szabad</a:t>
              </a:r>
              <a:endParaRPr lang="en-US" i="1" dirty="0"/>
            </a:p>
            <a:p>
              <a:pPr eaLnBrk="0" hangingPunct="0"/>
              <a:r>
                <a:rPr lang="hu-HU" dirty="0"/>
                <a:t>   Különben: várunk 1 időegységet és újrapróbáljuk</a:t>
              </a:r>
              <a:endParaRPr lang="en-US" dirty="0"/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677" y="1286"/>
              <a:ext cx="1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u="sng" dirty="0"/>
                <a:t>CSMA </a:t>
              </a:r>
              <a:r>
                <a:rPr lang="hu-HU" sz="2400" u="sng" dirty="0" err="1"/>
                <a:t>perzisztencia</a:t>
              </a:r>
              <a:endParaRPr lang="en-US" sz="2400" u="sng" dirty="0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99" y="1196"/>
              <a:ext cx="1758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hu-HU" sz="2800" dirty="0" err="1">
                  <a:solidFill>
                    <a:srgbClr val="FF0000"/>
                  </a:solidFill>
                </a:rPr>
                <a:t>Nem-perzisztens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1-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i="1" dirty="0">
                  <a:solidFill>
                    <a:srgbClr val="FF0000"/>
                  </a:solidFill>
                </a:rPr>
                <a:t> p</a:t>
              </a:r>
              <a:r>
                <a:rPr lang="en-US" sz="2800" dirty="0">
                  <a:solidFill>
                    <a:srgbClr val="FF0000"/>
                  </a:solidFill>
                </a:rPr>
                <a:t>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05752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BDCEB-98A5-4E8B-82F6-425ECB16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 ablak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AD3ECB7-92B1-4E43-A397-2B115E9C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D95490-CCA1-42CC-B57A-14BE6C90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" y="1767548"/>
            <a:ext cx="7560688" cy="47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CSMA és ALOHA protokollok összehasonlítása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40</a:t>
            </a:fld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21606EF-EAE7-464F-9069-E7F96AAC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130855"/>
            <a:ext cx="7639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0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</a:t>
            </a:r>
            <a:r>
              <a:rPr lang="hu-HU" dirty="0"/>
              <a:t>/CD - CSMA</a:t>
            </a:r>
            <a:r>
              <a:rPr lang="en-US" dirty="0"/>
              <a:t> </a:t>
            </a:r>
            <a:r>
              <a:rPr lang="hu-HU" dirty="0"/>
              <a:t>ütközés detektálással </a:t>
            </a:r>
            <a:br>
              <a:rPr lang="hu-HU" dirty="0"/>
            </a:br>
            <a:r>
              <a:rPr lang="hu-HU" dirty="0"/>
              <a:t>(CD = </a:t>
            </a:r>
            <a:r>
              <a:rPr lang="en-US" dirty="0"/>
              <a:t>Collision Detection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Ütközés</a:t>
            </a:r>
            <a:r>
              <a:rPr lang="en-US" sz="2800" dirty="0"/>
              <a:t> </a:t>
            </a:r>
            <a:r>
              <a:rPr lang="en-US" sz="2800" dirty="0" err="1"/>
              <a:t>érzékelés</a:t>
            </a:r>
            <a:r>
              <a:rPr lang="en-US" sz="2800" dirty="0"/>
              <a:t> </a:t>
            </a:r>
            <a:r>
              <a:rPr lang="en-US" sz="2800" dirty="0" err="1"/>
              <a:t>esetén</a:t>
            </a:r>
            <a:r>
              <a:rPr lang="en-US" sz="2800" dirty="0"/>
              <a:t> meg </a:t>
            </a:r>
            <a:r>
              <a:rPr lang="en-US" sz="2800" dirty="0" err="1"/>
              <a:t>lehessen</a:t>
            </a:r>
            <a:r>
              <a:rPr lang="en-US" sz="2800" dirty="0"/>
              <a:t> </a:t>
            </a:r>
            <a:r>
              <a:rPr lang="en-US" sz="2800" dirty="0" err="1"/>
              <a:t>szakítani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adást</a:t>
            </a:r>
            <a:r>
              <a:rPr lang="en-US" sz="2800" dirty="0"/>
              <a:t>. („Collision Detection”)</a:t>
            </a:r>
          </a:p>
          <a:p>
            <a:pPr lvl="1"/>
            <a:r>
              <a:rPr lang="en-US" sz="2500" dirty="0"/>
              <a:t>Minden </a:t>
            </a:r>
            <a:r>
              <a:rPr lang="en-US" sz="2500" dirty="0" err="1"/>
              <a:t>állomás</a:t>
            </a:r>
            <a:r>
              <a:rPr lang="en-US" sz="2500" dirty="0"/>
              <a:t> </a:t>
            </a:r>
            <a:r>
              <a:rPr lang="en-US" sz="2500" dirty="0" err="1"/>
              <a:t>küldés</a:t>
            </a:r>
            <a:r>
              <a:rPr lang="en-US" sz="2500" dirty="0"/>
              <a:t> </a:t>
            </a:r>
            <a:r>
              <a:rPr lang="en-US" sz="2500" dirty="0" err="1"/>
              <a:t>közben</a:t>
            </a:r>
            <a:r>
              <a:rPr lang="en-US" sz="2500" dirty="0"/>
              <a:t> </a:t>
            </a:r>
            <a:r>
              <a:rPr lang="en-US" sz="2500" dirty="0" err="1"/>
              <a:t>megfigyeli</a:t>
            </a:r>
            <a:r>
              <a:rPr lang="en-US" sz="2500" dirty="0"/>
              <a:t> a </a:t>
            </a:r>
            <a:r>
              <a:rPr lang="en-US" sz="2500" dirty="0" err="1"/>
              <a:t>csatornát</a:t>
            </a:r>
            <a:r>
              <a:rPr lang="en-US" sz="2500" dirty="0"/>
              <a:t>, </a:t>
            </a:r>
            <a:endParaRPr lang="hu-HU" sz="2500" dirty="0"/>
          </a:p>
          <a:p>
            <a:pPr lvl="1"/>
            <a:r>
              <a:rPr lang="en-US" sz="2500" dirty="0"/>
              <a:t>ha </a:t>
            </a:r>
            <a:r>
              <a:rPr lang="en-US" sz="2500" dirty="0" err="1"/>
              <a:t>ütközést</a:t>
            </a:r>
            <a:r>
              <a:rPr lang="en-US" sz="2500" dirty="0"/>
              <a:t> </a:t>
            </a:r>
            <a:r>
              <a:rPr lang="en-US" sz="2500" dirty="0" err="1"/>
              <a:t>tapasztal</a:t>
            </a:r>
            <a:r>
              <a:rPr lang="en-US" sz="2500" dirty="0"/>
              <a:t>, </a:t>
            </a:r>
            <a:r>
              <a:rPr lang="en-US" sz="2500" dirty="0" err="1"/>
              <a:t>akkor</a:t>
            </a:r>
            <a:r>
              <a:rPr lang="en-US" sz="2500" dirty="0"/>
              <a:t> </a:t>
            </a:r>
            <a:r>
              <a:rPr lang="en-US" sz="2500" dirty="0" err="1"/>
              <a:t>megszakítja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adást</a:t>
            </a:r>
            <a:r>
              <a:rPr lang="en-US" sz="2500" dirty="0"/>
              <a:t>, </a:t>
            </a:r>
            <a:r>
              <a:rPr lang="en-US" sz="2500" dirty="0" err="1"/>
              <a:t>és</a:t>
            </a:r>
            <a:r>
              <a:rPr lang="en-US" sz="2500" dirty="0"/>
              <a:t> </a:t>
            </a:r>
            <a:r>
              <a:rPr lang="en-US" sz="2500" dirty="0" err="1"/>
              <a:t>véletlen</a:t>
            </a:r>
            <a:r>
              <a:rPr lang="en-US" sz="2500" dirty="0"/>
              <a:t> </a:t>
            </a:r>
            <a:r>
              <a:rPr lang="en-US" sz="2500" dirty="0" err="1"/>
              <a:t>ideig</a:t>
            </a:r>
            <a:r>
              <a:rPr lang="en-US" sz="2500" dirty="0"/>
              <a:t> </a:t>
            </a:r>
            <a:r>
              <a:rPr lang="en-US" sz="2500" dirty="0" err="1"/>
              <a:t>várakozik</a:t>
            </a:r>
            <a:r>
              <a:rPr lang="en-US" sz="2500" dirty="0"/>
              <a:t>, </a:t>
            </a:r>
            <a:r>
              <a:rPr lang="en-US" sz="2500" dirty="0" err="1"/>
              <a:t>majd</a:t>
            </a:r>
            <a:r>
              <a:rPr lang="en-US" sz="2500" dirty="0"/>
              <a:t> </a:t>
            </a:r>
            <a:r>
              <a:rPr lang="en-US" sz="2500" dirty="0" err="1"/>
              <a:t>újra</a:t>
            </a:r>
            <a:r>
              <a:rPr lang="en-US" sz="2500" dirty="0"/>
              <a:t> </a:t>
            </a:r>
            <a:r>
              <a:rPr lang="en-US" sz="2500" dirty="0" err="1"/>
              <a:t>elkezdi</a:t>
            </a:r>
            <a:r>
              <a:rPr lang="en-US" sz="2500" dirty="0"/>
              <a:t> </a:t>
            </a:r>
            <a:r>
              <a:rPr lang="en-US" sz="2500" dirty="0" err="1"/>
              <a:t>leadni</a:t>
            </a:r>
            <a:r>
              <a:rPr lang="en-US" sz="2500" dirty="0"/>
              <a:t> a </a:t>
            </a:r>
            <a:r>
              <a:rPr lang="en-US" sz="2500" dirty="0" err="1"/>
              <a:t>keretét</a:t>
            </a:r>
            <a:r>
              <a:rPr lang="en-US" sz="2500" dirty="0"/>
              <a:t>. </a:t>
            </a:r>
            <a:endParaRPr lang="hu-HU" sz="2500" dirty="0"/>
          </a:p>
          <a:p>
            <a:pPr lvl="1"/>
            <a:endParaRPr lang="en-US" sz="2500" dirty="0"/>
          </a:p>
          <a:p>
            <a:r>
              <a:rPr lang="hu-HU" sz="2800" dirty="0"/>
              <a:t>Mikor lehet egy állomás biztos abban, hogy megszerezte magának a csatornát?</a:t>
            </a:r>
            <a:endParaRPr lang="en-US" sz="2800" dirty="0"/>
          </a:p>
          <a:p>
            <a:pPr lvl="1"/>
            <a:r>
              <a:rPr lang="hu-HU" sz="2400" dirty="0"/>
              <a:t>Az ütközés detektálás minimális ideje az az idő, ami egy jelnek a két legtávolabbi állomás közötti átviteléhez szükséges.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028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állomás megszerezte a csatornát, ha minden más állomás érzékeli az átvitelét.</a:t>
            </a:r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>
                <a:solidFill>
                  <a:srgbClr val="FF0000"/>
                </a:solidFill>
              </a:rPr>
              <a:t>ütközés detektálás működéséhez </a:t>
            </a:r>
            <a:r>
              <a:rPr lang="hu-HU" dirty="0"/>
              <a:t>szükséges a keretek hosszára egy alsó korlátot adnunk</a:t>
            </a:r>
          </a:p>
          <a:p>
            <a:endParaRPr lang="hu-HU" dirty="0"/>
          </a:p>
          <a:p>
            <a:r>
              <a:rPr lang="en-US" dirty="0"/>
              <a:t>Ethernet </a:t>
            </a:r>
            <a:r>
              <a:rPr lang="hu-HU" dirty="0"/>
              <a:t>a</a:t>
            </a:r>
            <a:r>
              <a:rPr lang="en-US" dirty="0"/>
              <a:t> CSMA/CD</a:t>
            </a:r>
            <a:r>
              <a:rPr lang="hu-HU" dirty="0" err="1"/>
              <a:t>-t</a:t>
            </a:r>
            <a:r>
              <a:rPr lang="hu-HU" dirty="0"/>
              <a:t>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4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8312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Carrier sense multiple access with collision detection</a:t>
            </a:r>
          </a:p>
          <a:p>
            <a:r>
              <a:rPr lang="hu-HU" dirty="0"/>
              <a:t>Alapvetés</a:t>
            </a:r>
            <a:r>
              <a:rPr lang="en-US" dirty="0"/>
              <a:t>: </a:t>
            </a:r>
            <a:r>
              <a:rPr lang="hu-HU" dirty="0"/>
              <a:t>a közeg lehetőséget ad a csatornába hallgatásra</a:t>
            </a:r>
            <a:endParaRPr lang="en-US" dirty="0"/>
          </a:p>
          <a:p>
            <a:r>
              <a:rPr lang="en-US" dirty="0" err="1"/>
              <a:t>Algor</a:t>
            </a:r>
            <a:r>
              <a:rPr lang="hu-HU" dirty="0" err="1"/>
              <a:t>itmus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Használjuk valamely CSMA variánst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keret kiküldése után, figyeljük a közeget, hogy történik-e ütközés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nem volt ütközés, akkor a keretet leszállítottuk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ütközés történt, akkor azonnal megszakítjuk a küldést</a:t>
            </a:r>
          </a:p>
          <a:p>
            <a:pPr marL="1154430" lvl="2" indent="-514350"/>
            <a:r>
              <a:rPr lang="hu-HU" dirty="0"/>
              <a:t>Miért is folytatnánk hisz a keret már sérült…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Alkalmazzuk az bináris exponenciális hátralék módszert az újraküldés során (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</a:t>
            </a:r>
            <a:r>
              <a:rPr lang="hu-HU" dirty="0"/>
              <a:t>Ütközések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775824" y="498212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Ütközés érzékelése és küldés felfüggesztése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071738" cy="5105400"/>
          </a:xfrm>
        </p:spPr>
        <p:txBody>
          <a:bodyPr>
            <a:normAutofit/>
          </a:bodyPr>
          <a:lstStyle/>
          <a:p>
            <a:r>
              <a:rPr lang="hu-HU" dirty="0"/>
              <a:t>Ütközések történhetnek</a:t>
            </a:r>
            <a:endParaRPr lang="en-US" dirty="0"/>
          </a:p>
          <a:p>
            <a:r>
              <a:rPr lang="hu-HU" dirty="0"/>
              <a:t>Az ütközéseket gyorsan észleljük és felfüggesztjük az átvitelt</a:t>
            </a:r>
            <a:endParaRPr lang="en-US" dirty="0"/>
          </a:p>
          <a:p>
            <a:r>
              <a:rPr lang="hu-HU" dirty="0"/>
              <a:t>Mi a szerepe a </a:t>
            </a:r>
            <a:r>
              <a:rPr lang="hu-HU" dirty="0">
                <a:solidFill>
                  <a:srgbClr val="FF0000"/>
                </a:solidFill>
              </a:rPr>
              <a:t>távolságnak</a:t>
            </a:r>
            <a:r>
              <a:rPr lang="hu-HU" dirty="0"/>
              <a:t>, </a:t>
            </a:r>
            <a:r>
              <a:rPr lang="hu-HU" dirty="0" err="1">
                <a:solidFill>
                  <a:srgbClr val="FF0000"/>
                </a:solidFill>
              </a:rPr>
              <a:t>propagációs</a:t>
            </a:r>
            <a:r>
              <a:rPr lang="hu-HU" dirty="0">
                <a:solidFill>
                  <a:srgbClr val="FF0000"/>
                </a:solidFill>
              </a:rPr>
              <a:t> időnek és a keret méretének</a:t>
            </a:r>
            <a:r>
              <a:rPr lang="hu-HU" dirty="0"/>
              <a:t>?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Az állomások térbeli helye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05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Bináris exponenciális hátralék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Ütközés érzékelésekor a küldő egy ún. „</a:t>
            </a:r>
            <a:r>
              <a:rPr lang="hu-HU" dirty="0" err="1"/>
              <a:t>jam</a:t>
            </a:r>
            <a:r>
              <a:rPr lang="hu-HU" dirty="0"/>
              <a:t>” jelet küld</a:t>
            </a:r>
            <a:endParaRPr lang="en-US" dirty="0"/>
          </a:p>
          <a:p>
            <a:pPr lvl="1"/>
            <a:r>
              <a:rPr lang="hu-HU" dirty="0"/>
              <a:t>Minden állomás tudomást szerezzen az ütközésről</a:t>
            </a:r>
          </a:p>
          <a:p>
            <a:pPr lvl="1"/>
            <a:endParaRPr lang="hu-HU" dirty="0"/>
          </a:p>
          <a:p>
            <a:r>
              <a:rPr lang="hu-HU" dirty="0" err="1"/>
              <a:t>Binary</a:t>
            </a:r>
            <a:r>
              <a:rPr lang="hu-HU" dirty="0"/>
              <a:t> e</a:t>
            </a:r>
            <a:r>
              <a:rPr lang="en-US" dirty="0" err="1"/>
              <a:t>xponential</a:t>
            </a:r>
            <a:r>
              <a:rPr lang="en-US" dirty="0"/>
              <a:t>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hu-HU" dirty="0"/>
              <a:t>működése:</a:t>
            </a:r>
            <a:endParaRPr lang="en-US" dirty="0"/>
          </a:p>
          <a:p>
            <a:pPr lvl="1"/>
            <a:r>
              <a:rPr lang="hu-HU" dirty="0"/>
              <a:t>Válasszunk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</a:t>
            </a:r>
            <a:r>
              <a:rPr lang="hu-HU" dirty="0"/>
              <a:t> egyenletes eloszlás szerint</a:t>
            </a:r>
            <a:r>
              <a:rPr lang="en-US" dirty="0"/>
              <a:t>,</a:t>
            </a:r>
            <a:r>
              <a:rPr lang="hu-HU" dirty="0"/>
              <a:t> ahol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hu-HU" dirty="0"/>
              <a:t>az ütközések száma</a:t>
            </a:r>
            <a:endParaRPr lang="en-US" dirty="0"/>
          </a:p>
          <a:p>
            <a:pPr lvl="1"/>
            <a:r>
              <a:rPr lang="hu-HU" dirty="0"/>
              <a:t>Várjunk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hu-HU" dirty="0"/>
              <a:t>időegységet (keretidőt)</a:t>
            </a:r>
            <a:r>
              <a:rPr lang="en-US" dirty="0"/>
              <a:t> </a:t>
            </a:r>
            <a:r>
              <a:rPr lang="hu-HU" dirty="0"/>
              <a:t>az újraküldésig</a:t>
            </a:r>
            <a:endParaRPr lang="en-US" dirty="0"/>
          </a:p>
          <a:p>
            <a:pPr lvl="1"/>
            <a:r>
              <a:rPr lang="en-US" i="1" dirty="0"/>
              <a:t>n</a:t>
            </a:r>
            <a:r>
              <a:rPr lang="en-US" dirty="0"/>
              <a:t> </a:t>
            </a:r>
            <a:r>
              <a:rPr lang="hu-HU" dirty="0"/>
              <a:t>felső határa 10</a:t>
            </a:r>
            <a:r>
              <a:rPr lang="en-US" dirty="0"/>
              <a:t>, 16 </a:t>
            </a:r>
            <a:r>
              <a:rPr lang="hu-HU" dirty="0"/>
              <a:t>sikertelen próbálkozás után pedig eldobjuk a keretet</a:t>
            </a:r>
          </a:p>
          <a:p>
            <a:pPr lvl="1"/>
            <a:endParaRPr lang="hu-HU" dirty="0"/>
          </a:p>
          <a:p>
            <a:r>
              <a:rPr lang="hu-HU" dirty="0"/>
              <a:t>A hátralék idő versengési résekre van osztva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616321" y="5609054"/>
            <a:ext cx="233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Remember this number</a:t>
            </a:r>
          </a:p>
        </p:txBody>
      </p:sp>
    </p:spTree>
    <p:extLst>
      <p:ext uri="{BB962C8B-B14F-4D97-AF65-F5344CB8AC3E}">
        <p14:creationId xmlns:p14="http://schemas.microsoft.com/office/powerpoint/2010/main" val="3763237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Exponential</a:t>
            </a:r>
            <a:r>
              <a:rPr lang="hu-HU" dirty="0"/>
              <a:t> </a:t>
            </a:r>
            <a:r>
              <a:rPr lang="hu-HU" dirty="0" err="1"/>
              <a:t>Backoff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Tekintsünk két állomást, melyek üzenetei ütköztek</a:t>
            </a:r>
            <a:endParaRPr lang="en-US" dirty="0"/>
          </a:p>
          <a:p>
            <a:r>
              <a:rPr lang="hu-HU" dirty="0"/>
              <a:t>Első ütközés után: válasszunk egyet a két időrés közül</a:t>
            </a:r>
            <a:endParaRPr lang="en-US" dirty="0"/>
          </a:p>
          <a:p>
            <a:pPr lvl="1"/>
            <a:r>
              <a:rPr lang="hu-HU" dirty="0"/>
              <a:t>A siker esélye az első ütközés után</a:t>
            </a:r>
            <a:r>
              <a:rPr lang="en-US" dirty="0"/>
              <a:t>: 50%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1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időrés</a:t>
            </a:r>
            <a:endParaRPr lang="en-US" dirty="0"/>
          </a:p>
          <a:p>
            <a:r>
              <a:rPr lang="hu-HU" dirty="0"/>
              <a:t>Második ütközés után</a:t>
            </a:r>
            <a:r>
              <a:rPr lang="en-US" dirty="0"/>
              <a:t>: </a:t>
            </a:r>
            <a:r>
              <a:rPr lang="hu-HU" dirty="0"/>
              <a:t>válasszunk egyet a négy rés közül</a:t>
            </a:r>
            <a:endParaRPr lang="en-US" dirty="0"/>
          </a:p>
          <a:p>
            <a:pPr lvl="1"/>
            <a:r>
              <a:rPr lang="hu-HU" dirty="0"/>
              <a:t>Sikeres átvitel esélye ekkor</a:t>
            </a:r>
            <a:r>
              <a:rPr lang="en-US" dirty="0"/>
              <a:t>: 75%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2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rés</a:t>
            </a:r>
            <a:endParaRPr lang="en-US" dirty="0"/>
          </a:p>
          <a:p>
            <a:r>
              <a:rPr lang="hu-HU" dirty="0"/>
              <a:t>Általában az m. ütközés után:</a:t>
            </a:r>
            <a:endParaRPr lang="en-US" dirty="0"/>
          </a:p>
          <a:p>
            <a:pPr lvl="1"/>
            <a:r>
              <a:rPr lang="hu-HU" dirty="0"/>
              <a:t>A sikeres átvitel esélye</a:t>
            </a:r>
            <a:r>
              <a:rPr lang="en-US" dirty="0"/>
              <a:t>: 1-2</a:t>
            </a:r>
            <a:r>
              <a:rPr lang="en-US" baseline="30000" dirty="0"/>
              <a:t>-m</a:t>
            </a:r>
          </a:p>
          <a:p>
            <a:pPr lvl="1"/>
            <a:r>
              <a:rPr lang="en-US" dirty="0"/>
              <a:t>Average delay (in slots): </a:t>
            </a:r>
            <a:r>
              <a:rPr lang="hu-HU" dirty="0"/>
              <a:t>0,5 </a:t>
            </a:r>
            <a:r>
              <a:rPr lang="en-US" dirty="0"/>
              <a:t>+ 2</a:t>
            </a:r>
            <a:r>
              <a:rPr lang="en-US" baseline="30000" dirty="0"/>
              <a:t>(m-1)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69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989161"/>
          </a:xfrm>
        </p:spPr>
        <p:txBody>
          <a:bodyPr>
            <a:normAutofit/>
          </a:bodyPr>
          <a:lstStyle/>
          <a:p>
            <a:r>
              <a:rPr lang="hu-HU" dirty="0"/>
              <a:t>Miért 64 bájt a minimális keretméret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Az állomásoknak elég időre van szüksége az ütközés detektálásához</a:t>
            </a:r>
            <a:endParaRPr lang="en-US" dirty="0"/>
          </a:p>
          <a:p>
            <a:r>
              <a:rPr lang="hu-HU" dirty="0"/>
              <a:t>Mi a kapcsolat a keretméret és a kábelhossz között?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630701"/>
            <a:ext cx="3411940" cy="22552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hu-HU" i="1" dirty="0"/>
              <a:t>t időpont</a:t>
            </a:r>
            <a:r>
              <a:rPr lang="en-US" dirty="0"/>
              <a:t>: </a:t>
            </a:r>
            <a:r>
              <a:rPr lang="hu-HU" dirty="0"/>
              <a:t>Az </a:t>
            </a:r>
            <a:r>
              <a:rPr lang="en-US" dirty="0"/>
              <a:t>A </a:t>
            </a:r>
            <a:r>
              <a:rPr lang="hu-HU" dirty="0"/>
              <a:t>állomás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</a:t>
            </a:r>
            <a:r>
              <a:rPr lang="en-US" dirty="0"/>
              <a:t> B </a:t>
            </a:r>
            <a:r>
              <a:rPr lang="hu-HU" dirty="0"/>
              <a:t>állomás is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+ 2*d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 érzékeli az ütközést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896337"/>
            <a:ext cx="9144000" cy="994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u="sng" dirty="0"/>
              <a:t>Alapötlet</a:t>
            </a:r>
            <a:r>
              <a:rPr lang="en-US" sz="2800" u="sng" dirty="0"/>
              <a:t>: </a:t>
            </a:r>
            <a:r>
              <a:rPr lang="hu-HU" sz="2800" u="sng" dirty="0"/>
              <a:t>Az</a:t>
            </a:r>
            <a:r>
              <a:rPr lang="en-US" sz="2800" u="sng" dirty="0"/>
              <a:t> A </a:t>
            </a:r>
            <a:r>
              <a:rPr lang="hu-HU" sz="2800" u="sng" dirty="0"/>
              <a:t>állomásnak </a:t>
            </a:r>
            <a:r>
              <a:rPr lang="en-US" sz="2800" u="sng" dirty="0"/>
              <a:t>2*d</a:t>
            </a:r>
            <a:r>
              <a:rPr lang="hu-HU" sz="2800" u="sng" dirty="0"/>
              <a:t>  ideig kell küldenie</a:t>
            </a:r>
            <a:r>
              <a:rPr lang="en-US" sz="2800" u="sn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50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4608512" cy="4896544"/>
          </a:xfrm>
        </p:spPr>
        <p:txBody>
          <a:bodyPr>
            <a:normAutofit fontScale="92500"/>
          </a:bodyPr>
          <a:lstStyle/>
          <a:p>
            <a:r>
              <a:rPr lang="en-US" dirty="0"/>
              <a:t>CSMA/CD </a:t>
            </a:r>
            <a:r>
              <a:rPr lang="hu-HU" dirty="0"/>
              <a:t>három állapota</a:t>
            </a:r>
            <a:r>
              <a:rPr lang="en-US" dirty="0"/>
              <a:t>: </a:t>
            </a:r>
            <a:r>
              <a:rPr lang="hu-HU" dirty="0"/>
              <a:t>versengés, átvitel és szabad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hu-HU" dirty="0"/>
              <a:t>Ahhoz, hogy minden ütközést észleljünk szükséges:</a:t>
            </a:r>
            <a:endParaRPr lang="en-US" dirty="0"/>
          </a:p>
          <a:p>
            <a:pPr marL="365760" lvl="1" indent="0" algn="ctr">
              <a:buNone/>
            </a:pPr>
            <a:r>
              <a:rPr lang="en-US" sz="3900" dirty="0" err="1">
                <a:solidFill>
                  <a:srgbClr val="FF0000"/>
                </a:solidFill>
              </a:rPr>
              <a:t>T</a:t>
            </a:r>
            <a:r>
              <a:rPr lang="en-US" sz="3900" baseline="-25000" dirty="0" err="1">
                <a:solidFill>
                  <a:srgbClr val="FF0000"/>
                </a:solidFill>
              </a:rPr>
              <a:t>f</a:t>
            </a:r>
            <a:r>
              <a:rPr lang="en-US" sz="3900" dirty="0">
                <a:solidFill>
                  <a:srgbClr val="FF0000"/>
                </a:solidFill>
              </a:rPr>
              <a:t> ≥ 2T</a:t>
            </a:r>
            <a:r>
              <a:rPr lang="en-US" sz="3900" baseline="-25000" dirty="0">
                <a:solidFill>
                  <a:srgbClr val="FF0000"/>
                </a:solidFill>
              </a:rPr>
              <a:t>pg</a:t>
            </a:r>
          </a:p>
          <a:p>
            <a:pPr lvl="1"/>
            <a:r>
              <a:rPr lang="hu-HU" dirty="0"/>
              <a:t>ahol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hu-HU" dirty="0"/>
              <a:t>egy keret elküldéséhez szükséges idő</a:t>
            </a:r>
            <a:endParaRPr lang="en-US" dirty="0"/>
          </a:p>
          <a:p>
            <a:pPr lvl="1"/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pg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hu-HU" dirty="0" err="1"/>
              <a:t>propagációs</a:t>
            </a:r>
            <a:r>
              <a:rPr lang="hu-HU" dirty="0"/>
              <a:t> késés A és B állomások között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6" y="1628800"/>
            <a:ext cx="35614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7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 flipH="1">
            <a:off x="1431093" y="2794369"/>
            <a:ext cx="6200483" cy="1436683"/>
          </a:xfrm>
          <a:prstGeom prst="wedgeRectCallout">
            <a:avLst>
              <a:gd name="adj1" fmla="val 7709"/>
              <a:gd name="adj2" fmla="val 176435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31093" y="2840181"/>
            <a:ext cx="6200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 Mbps Ethernet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u-HU" sz="2800" kern="0" dirty="0">
                <a:solidFill>
                  <a:sysClr val="window" lastClr="FFFFFF"/>
                </a:solidFill>
              </a:rPr>
              <a:t>A keretméret és a kábelhossz változik a gyorsabb szabványokkal…</a:t>
            </a:r>
            <a:endParaRPr lang="en-US" sz="2800" kern="0" dirty="0">
              <a:solidFill>
                <a:sysClr val="window" lastClr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69D50C5-AAB8-8E6F-B5E9-B45D7BBB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4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Kábelhossz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min_</a:t>
            </a:r>
            <a:r>
              <a:rPr lang="hu-HU" sz="2400" dirty="0"/>
              <a:t>keret</a:t>
            </a:r>
            <a:r>
              <a:rPr lang="en-US" sz="2400" dirty="0"/>
              <a:t>*</a:t>
            </a:r>
            <a:r>
              <a:rPr lang="hu-HU" sz="2400" dirty="0"/>
              <a:t>fénysebesség</a:t>
            </a:r>
            <a:r>
              <a:rPr lang="en-US" sz="2400" dirty="0"/>
              <a:t>/(2*</a:t>
            </a:r>
            <a:r>
              <a:rPr lang="hu-HU" sz="2400" dirty="0"/>
              <a:t>ráta</a:t>
            </a:r>
            <a:r>
              <a:rPr lang="en-US" sz="2400" dirty="0"/>
              <a:t>) = max_</a:t>
            </a:r>
            <a:r>
              <a:rPr lang="hu-HU" sz="2400" dirty="0"/>
              <a:t>kábelhossz</a:t>
            </a: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(64B*8)*(2*10</a:t>
            </a:r>
            <a:r>
              <a:rPr lang="en-US" sz="2800" baseline="30000" dirty="0"/>
              <a:t>8</a:t>
            </a:r>
            <a:r>
              <a:rPr lang="en-US" sz="2800" dirty="0"/>
              <a:t>mps)/(2*10Mbps) = </a:t>
            </a:r>
            <a:r>
              <a:rPr lang="hu-HU" sz="2800" dirty="0"/>
              <a:t>5120</a:t>
            </a:r>
            <a:r>
              <a:rPr lang="en-US" sz="2800" dirty="0"/>
              <a:t> m</a:t>
            </a:r>
            <a:r>
              <a:rPr lang="hu-HU" sz="2800" dirty="0"/>
              <a:t>éter</a:t>
            </a:r>
            <a:endParaRPr lang="en-US" sz="2800" dirty="0"/>
          </a:p>
          <a:p>
            <a:pPr marL="0" indent="0" algn="ctr">
              <a:buNone/>
            </a:pPr>
            <a:endParaRPr lang="en-US" sz="1800" dirty="0"/>
          </a:p>
          <a:p>
            <a:r>
              <a:rPr lang="hu-HU" sz="2800" dirty="0"/>
              <a:t>Mi a maximális kábelhossz, ha a minimális keretméret 1024 bájtra változik</a:t>
            </a:r>
            <a:r>
              <a:rPr lang="en-US" sz="2800" dirty="0"/>
              <a:t>?</a:t>
            </a:r>
          </a:p>
          <a:p>
            <a:pPr lvl="1"/>
            <a:r>
              <a:rPr lang="hu-HU" sz="2500" dirty="0"/>
              <a:t>81,9 kilométer</a:t>
            </a:r>
            <a:endParaRPr lang="en-US" sz="2500" dirty="0"/>
          </a:p>
          <a:p>
            <a:r>
              <a:rPr lang="hu-HU" sz="2800" dirty="0"/>
              <a:t>Mi a maximális kábelhossz, ha a ráta 1 </a:t>
            </a:r>
            <a:r>
              <a:rPr lang="hu-HU" sz="2800" dirty="0" err="1"/>
              <a:t>Gbps-ra</a:t>
            </a:r>
            <a:r>
              <a:rPr lang="hu-HU" sz="2800" dirty="0"/>
              <a:t> változik?</a:t>
            </a:r>
            <a:endParaRPr lang="en-US" sz="2800" dirty="0"/>
          </a:p>
          <a:p>
            <a:pPr lvl="1"/>
            <a:r>
              <a:rPr lang="hu-HU" sz="2500" dirty="0"/>
              <a:t>51 méter</a:t>
            </a:r>
            <a:endParaRPr lang="en-US" sz="2500" dirty="0"/>
          </a:p>
          <a:p>
            <a:r>
              <a:rPr lang="hu-HU" sz="2800" dirty="0"/>
              <a:t>Mi történik, ha mindkettő változik egyszerre?</a:t>
            </a:r>
            <a:endParaRPr lang="en-US" sz="2800" dirty="0"/>
          </a:p>
          <a:p>
            <a:pPr lvl="1"/>
            <a:r>
              <a:rPr lang="hu-HU" sz="2500" dirty="0"/>
              <a:t>819 méter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25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Maximum Transmission Unit (MTU): 1500 </a:t>
            </a:r>
            <a:r>
              <a:rPr lang="hu-HU" sz="2800" dirty="0"/>
              <a:t>bájt</a:t>
            </a:r>
            <a:endParaRPr lang="en-US" sz="2800" dirty="0"/>
          </a:p>
          <a:p>
            <a:r>
              <a:rPr lang="en-US" sz="2800" dirty="0"/>
              <a:t>Pro:</a:t>
            </a:r>
          </a:p>
          <a:p>
            <a:pPr lvl="1"/>
            <a:r>
              <a:rPr lang="hu-HU" sz="2400" dirty="0"/>
              <a:t>Hosszú csomagokban levő biz hibák jelentős javítási költséget okozhatnak (pl. túl sok adatot kell újraküldeni)</a:t>
            </a:r>
          </a:p>
          <a:p>
            <a:r>
              <a:rPr lang="hu-HU" sz="2800" dirty="0"/>
              <a:t>Kontra</a:t>
            </a:r>
            <a:r>
              <a:rPr lang="en-US" sz="2800" dirty="0"/>
              <a:t>:</a:t>
            </a:r>
          </a:p>
          <a:p>
            <a:pPr lvl="1"/>
            <a:r>
              <a:rPr lang="hu-HU" sz="2400" dirty="0"/>
              <a:t>Több bájtot vesztegetünk el a fejlécekben</a:t>
            </a:r>
            <a:endParaRPr lang="en-US" sz="2400" dirty="0"/>
          </a:p>
          <a:p>
            <a:pPr lvl="1"/>
            <a:r>
              <a:rPr lang="hu-HU" sz="2400" dirty="0"/>
              <a:t>Összességében nagyobb csomag feldolgozási idő</a:t>
            </a:r>
            <a:endParaRPr lang="en-US" sz="2400" dirty="0"/>
          </a:p>
          <a:p>
            <a:r>
              <a:rPr lang="hu-HU" sz="2800" dirty="0"/>
              <a:t>Adatközpontokban </a:t>
            </a:r>
            <a:r>
              <a:rPr lang="en-US" sz="2800" dirty="0"/>
              <a:t>Jumbo </a:t>
            </a:r>
            <a:r>
              <a:rPr lang="hu-HU" sz="2800" dirty="0"/>
              <a:t>keretek</a:t>
            </a:r>
            <a:endParaRPr lang="en-US" sz="2800" dirty="0"/>
          </a:p>
          <a:p>
            <a:pPr lvl="1"/>
            <a:r>
              <a:rPr lang="en-US" sz="2400" dirty="0"/>
              <a:t>9000 </a:t>
            </a:r>
            <a:r>
              <a:rPr lang="hu-HU" sz="2400" dirty="0"/>
              <a:t>bájtos keretek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7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Ütközésmentes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ütközések hátrányosan hatnak a rendszer teljesítményére</a:t>
            </a:r>
          </a:p>
          <a:p>
            <a:pPr lvl="1"/>
            <a:r>
              <a:rPr lang="hu-HU" sz="2000" dirty="0"/>
              <a:t>hosszú kábel, rövid keret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a CSMA/CD nem mindenhol alkalmazható</a:t>
            </a:r>
          </a:p>
          <a:p>
            <a:pPr marL="0" indent="0">
              <a:buNone/>
            </a:pPr>
            <a:r>
              <a:rPr lang="hu-HU" sz="2000" b="1" cap="small" dirty="0"/>
              <a:t>Feltételezések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N állomás van.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Az állomások 0-ától N-ig egyértelműen sorszámozva vannak.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Réselt időmodellt feltételezünk.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Alapvető bittérkép protokoll</a:t>
            </a:r>
            <a:br>
              <a:rPr lang="hu-HU" dirty="0"/>
            </a:br>
            <a:r>
              <a:rPr lang="hu-HU" dirty="0"/>
              <a:t> - Egy helyfoglalásos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413445"/>
          </a:xfrm>
        </p:spPr>
        <p:txBody>
          <a:bodyPr>
            <a:normAutofit/>
          </a:bodyPr>
          <a:lstStyle/>
          <a:p>
            <a:r>
              <a:rPr lang="hu-HU" sz="2000" dirty="0"/>
              <a:t>alapvető bittérkép eljárás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ütköztetési periódus </a:t>
            </a:r>
            <a:r>
              <a:rPr lang="hu-HU" sz="2000" i="1" dirty="0"/>
              <a:t>N</a:t>
            </a:r>
            <a:r>
              <a:rPr lang="hu-HU" sz="2000" dirty="0"/>
              <a:t> időrés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az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állomás küldeni szeretne, akkor a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versengési időrésben egy </a:t>
            </a:r>
            <a:r>
              <a:rPr lang="hu-HU" sz="2000" i="1" dirty="0"/>
              <a:t>1</a:t>
            </a:r>
            <a:r>
              <a:rPr lang="hu-HU" sz="2000" dirty="0"/>
              <a:t>-es bit elküldésével jelezheti. (</a:t>
            </a:r>
            <a:r>
              <a:rPr lang="hu-HU" sz="2000" i="1" dirty="0"/>
              <a:t>adatszórás</a:t>
            </a:r>
            <a:r>
              <a:rPr lang="hu-HU" sz="2000" dirty="0"/>
              <a:t>)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versengési időszak végére minden állomás ismeri a küldőket. A küldés a sorszámok szerinti sorrendben történik meg.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361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20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79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038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97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156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716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275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610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2436388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1480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6572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1425308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3427" y="4819939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166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725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28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843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8403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962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52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080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1664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5518729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3821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16200000">
            <a:off x="4493362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91480" y="4844001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3624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88040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363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3922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648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90407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1599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4159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2448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8199513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 rot="16200000">
            <a:off x="7174146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72265" y="4819936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V="1">
            <a:off x="2630400" y="5125459"/>
            <a:ext cx="433478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</p:cNvCxnSpPr>
          <p:nvPr/>
        </p:nvCxnSpPr>
        <p:spPr>
          <a:xfrm flipV="1">
            <a:off x="3045492" y="5125459"/>
            <a:ext cx="22222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0"/>
          </p:cNvCxnSpPr>
          <p:nvPr/>
        </p:nvCxnSpPr>
        <p:spPr>
          <a:xfrm flipH="1" flipV="1">
            <a:off x="3067714" y="5125459"/>
            <a:ext cx="392870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66737" y="4803422"/>
            <a:ext cx="1190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adatkeretek</a:t>
            </a:r>
            <a:endParaRPr lang="en-US" sz="16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/>
      <p:bldP spid="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71681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alapvető bittérkép eljárás hátrány, hogy az állomások számának növekedésével a versengési periódus hossza is nő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állomás azonos hosszú bináris azonosítóval rendelkezik.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forgalmazni kívánó állomás elkezdi a bináris címét bitenként elküldeni a legnagyobb helyi értékű bittel kezdve. Az azonos pozíciójú bitek logikai </a:t>
            </a:r>
            <a:r>
              <a:rPr lang="hu-HU" sz="2000" i="1" dirty="0"/>
              <a:t>VAGY</a:t>
            </a:r>
            <a:r>
              <a:rPr lang="hu-HU" sz="2000" dirty="0"/>
              <a:t> kapcsolatba lépnek ütközés esetén. Ha az állomás nullát küld, de egyet hall vissza, akkor feladja a küldési szándékát, mert van nála nagyobb azonosítóval rendelkező küldő.</a:t>
            </a:r>
          </a:p>
          <a:p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1989" y="44775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A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(0011)</a:t>
            </a:r>
            <a:endParaRPr lang="en-US" sz="1200" b="1" cap="small" dirty="0"/>
          </a:p>
        </p:txBody>
      </p:sp>
      <p:sp>
        <p:nvSpPr>
          <p:cNvPr id="44" name="Rectangle 43"/>
          <p:cNvSpPr/>
          <p:nvPr/>
        </p:nvSpPr>
        <p:spPr>
          <a:xfrm>
            <a:off x="2611988" y="4850554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="1" cap="small" dirty="0"/>
              <a:t>B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(0110)</a:t>
            </a:r>
            <a:endParaRPr lang="en-US" sz="1200" b="1" cap="small" dirty="0"/>
          </a:p>
        </p:txBody>
      </p:sp>
      <p:sp>
        <p:nvSpPr>
          <p:cNvPr id="49" name="TextBox 48"/>
          <p:cNvSpPr txBox="1"/>
          <p:nvPr/>
        </p:nvSpPr>
        <p:spPr>
          <a:xfrm>
            <a:off x="2611989" y="5230095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C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(1010)</a:t>
            </a:r>
            <a:endParaRPr lang="en-US" sz="1200" b="1" cap="small" dirty="0"/>
          </a:p>
        </p:txBody>
      </p:sp>
      <p:sp>
        <p:nvSpPr>
          <p:cNvPr id="51" name="TextBox 50"/>
          <p:cNvSpPr txBox="1"/>
          <p:nvPr/>
        </p:nvSpPr>
        <p:spPr>
          <a:xfrm>
            <a:off x="2611989" y="560672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D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(1011)</a:t>
            </a:r>
            <a:endParaRPr lang="en-US" sz="1200" b="1" cap="small" dirty="0"/>
          </a:p>
        </p:txBody>
      </p:sp>
      <p:sp>
        <p:nvSpPr>
          <p:cNvPr id="46" name="TextBox 45"/>
          <p:cNvSpPr txBox="1"/>
          <p:nvPr/>
        </p:nvSpPr>
        <p:spPr>
          <a:xfrm>
            <a:off x="3853114" y="4465833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033" y="4465832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4952" y="4465831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5871" y="4465830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35263" y="5606721"/>
            <a:ext cx="16874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 kerete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211916"/>
          </a:xfrm>
        </p:spPr>
        <p:txBody>
          <a:bodyPr>
            <a:normAutofit/>
          </a:bodyPr>
          <a:lstStyle/>
          <a:p>
            <a:r>
              <a:rPr lang="hu-HU" sz="2000" b="1" dirty="0"/>
              <a:t>Következmény: </a:t>
            </a:r>
            <a:r>
              <a:rPr lang="hu-HU" sz="2000" dirty="0"/>
              <a:t>a magasabb címmel rendelkező állomásoknak a prioritásuk is magasabb az alacsonyabb című állomásokénál</a:t>
            </a:r>
          </a:p>
          <a:p>
            <a:pPr marL="0" indent="0">
              <a:buNone/>
            </a:pPr>
            <a:r>
              <a:rPr lang="hu-HU" sz="2000" b="1" cap="small" dirty="0" err="1"/>
              <a:t>Mok</a:t>
            </a:r>
            <a:r>
              <a:rPr lang="hu-HU" sz="2000" b="1" cap="small" dirty="0"/>
              <a:t> és </a:t>
            </a:r>
            <a:r>
              <a:rPr lang="hu-HU" sz="2000" b="1" cap="small" dirty="0" err="1"/>
              <a:t>Ward</a:t>
            </a:r>
            <a:r>
              <a:rPr lang="hu-HU" sz="2000" b="1" cap="small" dirty="0"/>
              <a:t> módosítása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Virtuális állomás címek használata.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sikeres átvitel után ciklikusan permutáljuk az állomások címét.  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0237" y="4600295"/>
          <a:ext cx="5011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A</a:t>
                      </a:r>
                      <a:endParaRPr lang="en-US" sz="12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B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C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D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E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F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G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H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Kezdeti állapot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D küldése</a:t>
                      </a:r>
                      <a:r>
                        <a:rPr lang="hu-HU" sz="1200" baseline="0" dirty="0">
                          <a:solidFill>
                            <a:schemeClr val="tx1"/>
                          </a:solidFill>
                        </a:rPr>
                        <a:t>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A küldése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90117" y="4951828"/>
            <a:ext cx="0" cy="115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79565" y="534393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237" y="5343937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0789" y="5713269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Korlátozott versenyes protokollok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</p:spPr>
            <p:txBody>
              <a:bodyPr>
                <a:normAutofit/>
              </a:bodyPr>
              <a:lstStyle/>
              <a:p>
                <a:r>
                  <a:rPr lang="hu-HU" sz="1800" b="1" dirty="0"/>
                  <a:t>Cél:</a:t>
                </a:r>
                <a:r>
                  <a:rPr lang="hu-HU" sz="1800" dirty="0"/>
                  <a:t> Ötvözni a versenyhelyzetes és ütközésmentes protokollok jó tulajdonságait. 	</a:t>
                </a:r>
              </a:p>
              <a:p>
                <a:r>
                  <a:rPr lang="hu-HU" sz="1800" b="1" dirty="0"/>
                  <a:t>korlátozott versenyes protokoll </a:t>
                </a:r>
                <a:r>
                  <a:rPr lang="hu-HU" sz="1800" dirty="0"/>
                  <a:t>– Olyan protokoll, amely kis terhelés esetén versenyhelyzetes technikát használ a kis késleltetés érdekében, illetve nagy terhelés mellett ütközésmentes technikát alkalmaz a csatorna jó kihasználása érdekében.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Szimmetrikus protokollok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Adott résben </a:t>
                </a:r>
                <a:r>
                  <a:rPr lang="hu-HU" sz="1800" i="1" dirty="0"/>
                  <a:t>k</a:t>
                </a:r>
                <a:r>
                  <a:rPr lang="hu-HU" sz="1800" dirty="0"/>
                  <a:t> állomás verseng, minden állomás </a:t>
                </a:r>
                <a:r>
                  <a:rPr lang="hu-HU" sz="1800" i="1" dirty="0"/>
                  <a:t>p</a:t>
                </a:r>
                <a:r>
                  <a:rPr lang="hu-HU" sz="1800" dirty="0"/>
                  <a:t> valószínűséggel adhat. A csatorna megszerzésének valószínűsége: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𝑘𝑝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hu-HU" sz="18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siker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optim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lis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mellett</m:t>
                          </m:r>
                        </m:e>
                      </m:d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Azaz a csatorna megszerzésének esélyeit a versenyhelyzetek számának csökkentésével érhetjük 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  <a:blipFill rotWithShape="1">
                <a:blip r:embed="rId2"/>
                <a:stretch>
                  <a:fillRect l="-647" t="-674" r="-1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28" y="4592538"/>
            <a:ext cx="3445343" cy="21451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141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Történeti háttér</a:t>
            </a:r>
            <a:r>
              <a:rPr lang="hu-HU" sz="2000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1943 – </a:t>
            </a:r>
            <a:r>
              <a:rPr lang="hu-HU" sz="2000" dirty="0" err="1"/>
              <a:t>Dorfman</a:t>
            </a:r>
            <a:r>
              <a:rPr lang="hu-HU" sz="2000" dirty="0"/>
              <a:t> a katonák szifiliszes fertőzöttségét vizsgálta.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1979 – </a:t>
            </a:r>
            <a:r>
              <a:rPr lang="hu-HU" sz="2000" dirty="0" err="1"/>
              <a:t>Capetanakis</a:t>
            </a:r>
            <a:r>
              <a:rPr lang="hu-HU" sz="2000" dirty="0"/>
              <a:t> bináris fa reprezentáció az algoritmus számítógépes változatával.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83080" y="5401992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262" y="4156806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867173" y="4156806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90081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74953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28270" y="4656404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13142" y="4656404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36065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320936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13280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198151" y="4663438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913141" y="4149772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560769" y="4149772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67173" y="3427826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183380" y="3427826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0799" y="3147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52867" y="3841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0768" y="3780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03148" y="4406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09445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73043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7145" y="4361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rot="16200000">
            <a:off x="4134296" y="3408683"/>
            <a:ext cx="340014" cy="49174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00267" y="597698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állomások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532" y="3610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2905" y="42203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747" y="4993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811" y="4906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7256" y="42605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3033" y="4929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064" y="4925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2867" y="3628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3462" y="4941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91587" y="4923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3613" y="4236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9772" y="4978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20597" y="427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5" grpId="0"/>
      <p:bldP spid="29" grpId="0"/>
      <p:bldP spid="31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i="1" dirty="0"/>
              <a:t>0</a:t>
            </a:r>
            <a:r>
              <a:rPr lang="hu-HU" sz="2000" dirty="0"/>
              <a:t>-adik időrésben mindenki küldhet.</a:t>
            </a:r>
          </a:p>
          <a:p>
            <a:pPr lvl="1"/>
            <a:r>
              <a:rPr lang="hu-HU" sz="2000" dirty="0"/>
              <a:t>Ha ütközés történik, akkor megkezdődik a fa </a:t>
            </a:r>
            <a:r>
              <a:rPr lang="hu-HU" sz="2000" i="1" dirty="0"/>
              <a:t>mélységi bejárása</a:t>
            </a:r>
            <a:r>
              <a:rPr lang="hu-HU" sz="20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rések a fa egyes csomópontjaihoz vannak rendelve.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Ütközéskor rekurzívan az adott csomópont bal illetve jobb gyerekcsomópontjánál folytatódik a keresés.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egy bitrés kihasználatlan marad, vagy pontosan egy állomás küld, akkor a szóban forgó csomópont keresése befejeződik. </a:t>
            </a:r>
          </a:p>
          <a:p>
            <a:pPr marL="0" indent="0">
              <a:buNone/>
            </a:pPr>
            <a:r>
              <a:rPr lang="hu-HU" sz="2000" b="1" dirty="0"/>
              <a:t>Következmény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Minél nagyobb a terhelés, annál mélyebben érdemes kezdeni a keresést.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3-bites csúszó-ablak protokollra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8587" y="239493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5395" y="23285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987" y="2337820"/>
            <a:ext cx="917042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411" y="323575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30" y="3194406"/>
            <a:ext cx="503199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411" y="41327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8943" y="4075616"/>
            <a:ext cx="86974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411" y="50139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02147" y="4956826"/>
            <a:ext cx="370828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075" y="595225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522" y="5895147"/>
            <a:ext cx="89488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0284" y="31802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42893" y="3151671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5395" y="5028718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8123" y="4989910"/>
            <a:ext cx="502130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0284" y="5894335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84520" y="5865780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88511" y="2394931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1683" y="256398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1683" y="273303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30229" y="24238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0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9988" y="27411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1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4906" y="30225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2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01683" y="3539517"/>
            <a:ext cx="2289704" cy="4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96581" y="36234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878998" y="4127727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92171" y="429677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2171" y="446582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20717" y="41566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0475" y="44739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4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95394" y="47553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5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3596" y="4650492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2771" y="50547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6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51" idx="3"/>
          </p:cNvCxnSpPr>
          <p:nvPr/>
        </p:nvCxnSpPr>
        <p:spPr>
          <a:xfrm flipH="1">
            <a:off x="2978866" y="5398051"/>
            <a:ext cx="2203010" cy="70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29918" y="561279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7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411" y="1695688"/>
            <a:ext cx="20352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Küldő oldal</a:t>
            </a:r>
            <a:endParaRPr lang="en-US" b="1" cap="small" dirty="0"/>
          </a:p>
        </p:txBody>
      </p:sp>
      <p:sp>
        <p:nvSpPr>
          <p:cNvPr id="86" name="TextBox 85"/>
          <p:cNvSpPr txBox="1"/>
          <p:nvPr/>
        </p:nvSpPr>
        <p:spPr>
          <a:xfrm>
            <a:off x="5295394" y="1685036"/>
            <a:ext cx="2073839" cy="379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Fogadó</a:t>
            </a:r>
            <a:endParaRPr lang="en-US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2900335" y="1695688"/>
            <a:ext cx="23042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i="1" cap="small" dirty="0"/>
              <a:t>Közös csatorna</a:t>
            </a:r>
            <a:endParaRPr lang="en-US" i="1" cap="small" dirty="0"/>
          </a:p>
        </p:txBody>
      </p:sp>
      <p:sp>
        <p:nvSpPr>
          <p:cNvPr id="41" name="Rectangle 53"/>
          <p:cNvSpPr/>
          <p:nvPr/>
        </p:nvSpPr>
        <p:spPr>
          <a:xfrm>
            <a:off x="5398751" y="2264452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9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3758063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 példa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38887" y="3172068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204798" y="3172068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27706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912577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5895" y="3671666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0766" y="3671666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73689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58560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50905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35775" y="3678700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50766" y="3165034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898393" y="3165034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4798" y="2443088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21004" y="2443088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45499" y="4786586"/>
            <a:ext cx="166978" cy="6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112477" y="4694254"/>
            <a:ext cx="448592" cy="69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12477" y="4694254"/>
            <a:ext cx="1167619" cy="69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2477" y="4694252"/>
            <a:ext cx="2462102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112477" y="4694252"/>
            <a:ext cx="3166000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66891" y="538792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Küldő állomások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280480" y="2090057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Lightning Bolt 68"/>
          <p:cNvSpPr/>
          <p:nvPr/>
        </p:nvSpPr>
        <p:spPr>
          <a:xfrm>
            <a:off x="4223073" y="2158610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906562" y="284519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Lightning Bolt 70"/>
          <p:cNvSpPr/>
          <p:nvPr/>
        </p:nvSpPr>
        <p:spPr>
          <a:xfrm>
            <a:off x="2843433" y="2913796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ghtning Bolt 71"/>
          <p:cNvSpPr/>
          <p:nvPr/>
        </p:nvSpPr>
        <p:spPr>
          <a:xfrm>
            <a:off x="3692758" y="3350589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63742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240413" y="416092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63870" y="4164576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722384" y="284058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853046" y="339170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484600" y="3356533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Lightning Bolt 79"/>
          <p:cNvSpPr/>
          <p:nvPr/>
        </p:nvSpPr>
        <p:spPr>
          <a:xfrm>
            <a:off x="5669040" y="2898381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60</a:t>
            </a:fld>
            <a:endParaRPr lang="en-US"/>
          </a:p>
        </p:txBody>
      </p:sp>
      <p:sp>
        <p:nvSpPr>
          <p:cNvPr id="38" name="TextBox 3"/>
          <p:cNvSpPr txBox="1"/>
          <p:nvPr/>
        </p:nvSpPr>
        <p:spPr>
          <a:xfrm>
            <a:off x="2084211" y="4374431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adatkapcsolati réteg „legtetején”…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  <a:r>
              <a:rPr lang="hu-HU" dirty="0"/>
              <a:t>, avagy hidak</a:t>
            </a:r>
            <a:endParaRPr lang="en-US" dirty="0"/>
          </a:p>
          <a:p>
            <a:pPr lvl="1"/>
            <a:r>
              <a:rPr lang="hu-HU" dirty="0"/>
              <a:t>Hogyan kapcsoljunk össze LAN-okat</a:t>
            </a:r>
            <a:r>
              <a:rPr lang="en-US" dirty="0"/>
              <a:t>?</a:t>
            </a:r>
          </a:p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Keretek forgalomirányítása a LAN-ok között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Plug-and-play, </a:t>
            </a:r>
            <a:r>
              <a:rPr lang="hu-HU" dirty="0"/>
              <a:t>önmagát konfiguráló</a:t>
            </a:r>
          </a:p>
          <a:p>
            <a:pPr lvl="1"/>
            <a:r>
              <a:rPr lang="hu-HU" dirty="0"/>
              <a:t>Esetleges hurkok feloldása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2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-1" y="4700947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Pro: </a:t>
            </a:r>
            <a:r>
              <a:rPr lang="hu-HU" sz="2800" dirty="0"/>
              <a:t>Egyszerű</a:t>
            </a:r>
            <a:endParaRPr lang="en-US" sz="2800" dirty="0"/>
          </a:p>
          <a:p>
            <a:pPr lvl="1"/>
            <a:r>
              <a:rPr lang="hu-HU" sz="2400" dirty="0"/>
              <a:t>Olcsó és buta hardver</a:t>
            </a:r>
            <a:endParaRPr lang="en-US" sz="2400" dirty="0"/>
          </a:p>
          <a:p>
            <a:r>
              <a:rPr lang="hu-HU" sz="2800" dirty="0"/>
              <a:t>Kontra</a:t>
            </a:r>
            <a:r>
              <a:rPr lang="en-US" sz="2800" dirty="0"/>
              <a:t>: </a:t>
            </a:r>
            <a:r>
              <a:rPr lang="hu-HU" sz="2800" dirty="0"/>
              <a:t>Nem skálázható</a:t>
            </a:r>
            <a:endParaRPr lang="en-US" sz="2800" dirty="0"/>
          </a:p>
          <a:p>
            <a:pPr lvl="1"/>
            <a:r>
              <a:rPr lang="hu-HU" sz="2400" dirty="0"/>
              <a:t>Több állomás</a:t>
            </a:r>
            <a:r>
              <a:rPr lang="en-US" sz="2400" dirty="0"/>
              <a:t> = </a:t>
            </a:r>
            <a:r>
              <a:rPr lang="hu-HU" sz="2400" dirty="0"/>
              <a:t>több ütközés</a:t>
            </a:r>
            <a:r>
              <a:rPr lang="en-US" sz="2400" dirty="0"/>
              <a:t> = </a:t>
            </a:r>
            <a:r>
              <a:rPr lang="hu-HU" sz="2400" dirty="0"/>
              <a:t>káosz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2356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Visszatekintés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</a:t>
            </a:r>
            <a:r>
              <a:rPr lang="hu-HU" dirty="0"/>
              <a:t> eredetileg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0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841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86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9456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00264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77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5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2623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52456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59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9305" y="4317518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5078" y="4658231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6764303" y="3023608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1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6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LAN-ok összekapcsolása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4166327"/>
            <a:ext cx="9050030" cy="260751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lekorlátozzák az ütközési </a:t>
            </a:r>
            <a:br>
              <a:rPr lang="hu-HU" dirty="0"/>
            </a:br>
            <a:r>
              <a:rPr lang="hu-HU" dirty="0"/>
              <a:t>tartományok méretét</a:t>
            </a:r>
            <a:endParaRPr lang="en-US" dirty="0"/>
          </a:p>
          <a:p>
            <a:pPr lvl="1"/>
            <a:r>
              <a:rPr lang="hu-HU" dirty="0"/>
              <a:t>Jelentősen növelik a skálázhatóságot</a:t>
            </a:r>
            <a:endParaRPr lang="en-US" dirty="0"/>
          </a:p>
          <a:p>
            <a:pPr lvl="1"/>
            <a:r>
              <a:rPr lang="hu-HU" dirty="0"/>
              <a:t>Kérdés</a:t>
            </a:r>
            <a:r>
              <a:rPr lang="en-US" dirty="0"/>
              <a:t>: </a:t>
            </a:r>
            <a:r>
              <a:rPr lang="hu-HU" dirty="0"/>
              <a:t>lehetne-e az egész Internet egy </a:t>
            </a:r>
            <a:r>
              <a:rPr lang="hu-HU" dirty="0" err="1"/>
              <a:t>bridge-ekkel</a:t>
            </a:r>
            <a:r>
              <a:rPr lang="hu-HU" dirty="0"/>
              <a:t> összekötött tartomány</a:t>
            </a:r>
            <a:r>
              <a:rPr lang="en-US" dirty="0"/>
              <a:t>?</a:t>
            </a:r>
          </a:p>
          <a:p>
            <a:r>
              <a:rPr lang="hu-HU" dirty="0"/>
              <a:t>Hátrány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sokkal komplexebb eszközök a </a:t>
            </a:r>
            <a:r>
              <a:rPr lang="hu-HU" dirty="0" err="1"/>
              <a:t>hub-oknál</a:t>
            </a:r>
            <a:endParaRPr lang="en-US" dirty="0"/>
          </a:p>
          <a:p>
            <a:pPr lvl="1"/>
            <a:r>
              <a:rPr lang="hu-HU" dirty="0"/>
              <a:t>Fizikai réteg VS Adatkapcsolati réteg</a:t>
            </a:r>
            <a:endParaRPr lang="en-US" dirty="0"/>
          </a:p>
          <a:p>
            <a:pPr lvl="1"/>
            <a:r>
              <a:rPr lang="hu-HU" dirty="0"/>
              <a:t>Memória pufferek, csomag feldolgozó hardver és </a:t>
            </a:r>
            <a:r>
              <a:rPr lang="hu-HU" dirty="0" err="1"/>
              <a:t>routing</a:t>
            </a:r>
            <a:r>
              <a:rPr lang="hu-HU" dirty="0"/>
              <a:t> (útválasztó) táblák szükségesek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7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2415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90671" y="1607986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01631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9888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497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52415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590671" y="2859884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601631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39888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7431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78610" y="3727259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10" y="34392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9" y="414382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7519920" y="2924051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8" y="259895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6464098" y="1837546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24894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6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3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6552943" y="2001466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7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4736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4736874" y="3658853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6366947" y="371361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5960540" y="2915792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079642" y="25601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619" y="348277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9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3834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62375" y="2517838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13834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77160" y="1538198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2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6"/>
          <p:cNvSpPr/>
          <p:nvPr/>
        </p:nvSpPr>
        <p:spPr>
          <a:xfrm>
            <a:off x="497000" y="2377660"/>
            <a:ext cx="8440755" cy="219253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98529" y="2575832"/>
            <a:ext cx="8292970" cy="19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Keretek továbbítása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(MAC) </a:t>
            </a:r>
            <a:r>
              <a:rPr lang="hu-HU" sz="3200" dirty="0">
                <a:solidFill>
                  <a:schemeClr val="bg1"/>
                </a:solidFill>
              </a:rPr>
              <a:t>címek tanulása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Feszítőfa (</a:t>
            </a:r>
            <a:r>
              <a:rPr lang="en-US" sz="3200" dirty="0">
                <a:solidFill>
                  <a:schemeClr val="bg1"/>
                </a:solidFill>
              </a:rPr>
              <a:t>Spanning Tree</a:t>
            </a:r>
            <a:r>
              <a:rPr lang="hu-H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Algorit</a:t>
            </a:r>
            <a:r>
              <a:rPr lang="hu-HU" sz="3200" dirty="0" err="1">
                <a:solidFill>
                  <a:schemeClr val="bg1"/>
                </a:solidFill>
              </a:rPr>
              <a:t>mus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hu-HU" sz="3200" dirty="0">
                <a:solidFill>
                  <a:schemeClr val="bg1"/>
                </a:solidFill>
              </a:rPr>
              <a:t>a hurkok kezelésére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0443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326751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70851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hu-HU" baseline="0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Keret Továbbító Táblák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</a:t>
            </a:r>
            <a:r>
              <a:rPr lang="hu-HU" sz="2400" dirty="0" err="1"/>
              <a:t>bridge</a:t>
            </a:r>
            <a:r>
              <a:rPr lang="hu-HU" sz="2400" dirty="0"/>
              <a:t> karbantart egy</a:t>
            </a:r>
            <a:r>
              <a:rPr lang="en-US" sz="2400" dirty="0"/>
              <a:t> </a:t>
            </a:r>
            <a:r>
              <a:rPr lang="hu-HU" sz="2400" dirty="0">
                <a:solidFill>
                  <a:schemeClr val="accent1"/>
                </a:solidFill>
              </a:rPr>
              <a:t>továbbító táblát (f</a:t>
            </a:r>
            <a:r>
              <a:rPr lang="en-US" sz="2400" dirty="0" err="1">
                <a:solidFill>
                  <a:schemeClr val="accent1"/>
                </a:solidFill>
              </a:rPr>
              <a:t>orwarding</a:t>
            </a:r>
            <a:r>
              <a:rPr lang="en-US" sz="2400" dirty="0">
                <a:solidFill>
                  <a:schemeClr val="accent1"/>
                </a:solidFill>
              </a:rPr>
              <a:t> table</a:t>
            </a:r>
            <a:r>
              <a:rPr lang="hu-HU" sz="2400" dirty="0">
                <a:solidFill>
                  <a:schemeClr val="accent1"/>
                </a:solidFill>
              </a:rPr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70847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hu-HU" dirty="0"/>
                        <a:t>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5665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35706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459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136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6309037" y="3431219"/>
            <a:ext cx="3035933" cy="954107"/>
            <a:chOff x="545369" y="4977544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545369" y="4977544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72" y="4977544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Töröljük a régi bejegyzéseket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2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4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Hurkok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857751" cy="5014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hu-HU" dirty="0"/>
              <a:t>Ez megy a végtelenségig</a:t>
            </a:r>
            <a:endParaRPr lang="en-US" dirty="0"/>
          </a:p>
          <a:p>
            <a:pPr lvl="1"/>
            <a:r>
              <a:rPr lang="hu-HU" dirty="0"/>
              <a:t>Hogyan állítható meg?</a:t>
            </a:r>
            <a:endParaRPr lang="en-US" dirty="0"/>
          </a:p>
          <a:p>
            <a:r>
              <a:rPr lang="hu-HU" dirty="0"/>
              <a:t>Távolítsuk el a hurkokat a topológiából</a:t>
            </a:r>
            <a:endParaRPr lang="en-US" dirty="0"/>
          </a:p>
          <a:p>
            <a:pPr lvl="1"/>
            <a:r>
              <a:rPr lang="hu-HU" dirty="0"/>
              <a:t>A kábelek kihúzása nélkül</a:t>
            </a:r>
            <a:endParaRPr lang="en-US" dirty="0"/>
          </a:p>
          <a:p>
            <a:r>
              <a:rPr lang="en-US" dirty="0"/>
              <a:t>802.1</a:t>
            </a:r>
            <a:r>
              <a:rPr lang="hu-HU" dirty="0"/>
              <a:t> (LAN)</a:t>
            </a:r>
            <a:r>
              <a:rPr lang="en-US" dirty="0"/>
              <a:t> </a:t>
            </a:r>
            <a:r>
              <a:rPr lang="hu-HU" dirty="0"/>
              <a:t>definiál egy algoritmust </a:t>
            </a:r>
            <a:r>
              <a:rPr lang="hu-HU" dirty="0">
                <a:solidFill>
                  <a:schemeClr val="accent1"/>
                </a:solidFill>
              </a:rPr>
              <a:t>feszítőfa </a:t>
            </a:r>
            <a:r>
              <a:rPr lang="en-US" dirty="0"/>
              <a:t>f</a:t>
            </a:r>
            <a:r>
              <a:rPr lang="hu-HU" dirty="0"/>
              <a:t>építéséhez és karbantartásához, mely mentén lehetséges a keretek továbbítása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6988464" y="436022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05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6731917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5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178243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2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4846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4355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73226" y="221734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0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260859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7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60859" y="287844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5601669" y="436022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7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67429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9551" y="50363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5490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8347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6908244" y="323080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5990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189339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8165511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71224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4846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1224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6081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5261738" y="445037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6993645" y="445017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6019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6489208" y="234807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189339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8165511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5951616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6421613" y="364854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189339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8165511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2/</a:t>
            </a:r>
            <a:r>
              <a:rPr lang="hu-HU" dirty="0" err="1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 nyilvántartja a küldhető sorozatszámok halmazát. (</a:t>
                </a:r>
                <a:r>
                  <a:rPr lang="hu-HU" sz="1800" i="1" dirty="0"/>
                  <a:t>adási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nyilvántartja a fogadható sorozatszámok halmazát. (</a:t>
                </a:r>
                <a:r>
                  <a:rPr lang="hu-HU" sz="1800" i="1" dirty="0"/>
                  <a:t>vételi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sorozatszámok halmaza minden esetben véges.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sz="1800" dirty="0"/>
                  <a:t> bites mező esetén: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sSup>
                          <m:sSup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hu-HU" sz="1800" dirty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adási ablak minden küldéssel szűkül, illetve nő egy nyugta érkezésével.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b="1" cap="smal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Jellemzők (gyakorlati alkalmazás esetén)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gyakorlatban kétirányú adatfolyamot kell kezelni (</a:t>
                </a:r>
                <a:r>
                  <a:rPr lang="hu-HU" sz="1800" i="1" dirty="0"/>
                  <a:t>duplex csatorna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két különböző szimplex csatorna használata (</a:t>
                </a:r>
                <a:r>
                  <a:rPr lang="hu-HU" sz="1800" i="1" dirty="0"/>
                  <a:t>két áramkör használata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egy csatorna használata (</a:t>
                </a:r>
                <a:r>
                  <a:rPr lang="hu-HU" sz="1800" i="1" dirty="0"/>
                  <a:t>egy áramkör használata</a:t>
                </a:r>
                <a:r>
                  <a:rPr lang="hu-HU" sz="1800" dirty="0"/>
                  <a:t>)</a:t>
                </a:r>
              </a:p>
              <a:p>
                <a:pPr marL="1200150" lvl="4" indent="-285750">
                  <a:spcBef>
                    <a:spcPts val="0"/>
                  </a:spcBef>
                </a:pPr>
                <a:r>
                  <a:rPr lang="hu-HU" sz="1800" b="1" dirty="0" err="1"/>
                  <a:t>piggybacking</a:t>
                </a:r>
                <a:r>
                  <a:rPr lang="hu-HU" sz="1800" b="1" dirty="0"/>
                  <a:t> módszer</a:t>
                </a:r>
                <a:r>
                  <a:rPr lang="hu-HU" sz="1800" dirty="0"/>
                  <a:t>– a kimenő nyugtákat késleltetjük, hogy rá tudjuk akasztani a következő kimenő adatkeretre (</a:t>
                </a:r>
                <a:r>
                  <a:rPr lang="hu-HU" sz="1800" i="1" dirty="0" err="1"/>
                  <a:t>ack</a:t>
                </a:r>
                <a:r>
                  <a:rPr lang="hu-HU" sz="1800" dirty="0"/>
                  <a:t> mező használata);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572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889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696379">
            <a:off x="5499942" y="3778955"/>
            <a:ext cx="1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ellenőrzés 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Egybites csúszó-ablak protokoll állapotátmenetei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4565"/>
            <a:ext cx="7749540" cy="11982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Környezet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maximális ablak méret legyen </a:t>
            </a:r>
            <a:r>
              <a:rPr lang="hu-HU" sz="2200" i="1" dirty="0"/>
              <a:t>1.</a:t>
            </a:r>
          </a:p>
          <a:p>
            <a:r>
              <a:rPr lang="hu-HU" sz="2200" i="1" dirty="0"/>
              <a:t>Emlékeztetőül</a:t>
            </a:r>
            <a:r>
              <a:rPr lang="hu-HU" sz="2200" dirty="0"/>
              <a:t>: két irányú adatforgalom lehetséges, azaz szimultán adás lehetséges.</a:t>
            </a:r>
          </a:p>
        </p:txBody>
      </p:sp>
      <p:sp>
        <p:nvSpPr>
          <p:cNvPr id="7" name="Oval 6"/>
          <p:cNvSpPr/>
          <p:nvPr/>
        </p:nvSpPr>
        <p:spPr>
          <a:xfrm>
            <a:off x="1300066" y="4002869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A</a:t>
            </a:r>
            <a:r>
              <a:rPr lang="hu-HU" sz="1400" dirty="0">
                <a:solidFill>
                  <a:schemeClr val="tx1"/>
                </a:solidFill>
              </a:rPr>
              <a:t> elkéri a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rétegtől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9118" y="326055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B</a:t>
            </a:r>
            <a:r>
              <a:rPr lang="hu-HU" sz="1600" dirty="0">
                <a:solidFill>
                  <a:schemeClr val="tx1"/>
                </a:solidFill>
              </a:rPr>
              <a:t> ellenőrzi a küldés helyességét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60215">
            <a:off x="2727549" y="3752143"/>
            <a:ext cx="113024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keretépítés,</a:t>
            </a:r>
          </a:p>
          <a:p>
            <a:pPr algn="ctr"/>
            <a:r>
              <a:rPr lang="hu-HU" sz="1600" dirty="0"/>
              <a:t>küldés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7"/>
            <a:endCxn id="8" idx="2"/>
          </p:cNvCxnSpPr>
          <p:nvPr/>
        </p:nvCxnSpPr>
        <p:spPr>
          <a:xfrm flipV="1">
            <a:off x="2732674" y="3916280"/>
            <a:ext cx="1046444" cy="278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309" y="4014222"/>
            <a:ext cx="1798834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B</a:t>
            </a:r>
            <a:r>
              <a:rPr lang="hu-HU" sz="1400" dirty="0">
                <a:solidFill>
                  <a:schemeClr val="tx1"/>
                </a:solidFill>
              </a:rPr>
              <a:t> átadja az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rétegnek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6"/>
            <a:endCxn id="16" idx="1"/>
          </p:cNvCxnSpPr>
          <p:nvPr/>
        </p:nvCxnSpPr>
        <p:spPr>
          <a:xfrm>
            <a:off x="5457523" y="3916279"/>
            <a:ext cx="1139219" cy="289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79117" y="524159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A </a:t>
            </a:r>
            <a:r>
              <a:rPr lang="hu-HU" sz="1600" dirty="0">
                <a:solidFill>
                  <a:schemeClr val="tx1"/>
                </a:solidFill>
              </a:rPr>
              <a:t>nyugtát fogad és ellenőriz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6" idx="3"/>
            <a:endCxn id="45" idx="6"/>
          </p:cNvCxnSpPr>
          <p:nvPr/>
        </p:nvCxnSpPr>
        <p:spPr>
          <a:xfrm flipH="1">
            <a:off x="5457521" y="5133609"/>
            <a:ext cx="1139220" cy="763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968904">
            <a:off x="5306971" y="5220056"/>
            <a:ext cx="15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nyugta küldése</a:t>
            </a:r>
          </a:p>
          <a:p>
            <a:pPr algn="ctr"/>
            <a:r>
              <a:rPr lang="hu-HU" sz="1600" dirty="0"/>
              <a:t>(a hibátlan keret</a:t>
            </a:r>
          </a:p>
          <a:p>
            <a:pPr algn="ctr"/>
            <a:r>
              <a:rPr lang="hu-HU" sz="1600" dirty="0"/>
              <a:t> sorszámával)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1"/>
            <a:endCxn id="11" idx="2"/>
          </p:cNvCxnSpPr>
          <p:nvPr/>
        </p:nvCxnSpPr>
        <p:spPr>
          <a:xfrm flipH="1" flipV="1">
            <a:off x="3346773" y="4331869"/>
            <a:ext cx="678141" cy="1101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7" idx="5"/>
          </p:cNvCxnSpPr>
          <p:nvPr/>
        </p:nvCxnSpPr>
        <p:spPr>
          <a:xfrm flipH="1" flipV="1">
            <a:off x="2732674" y="5122255"/>
            <a:ext cx="1046443" cy="775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53561">
            <a:off x="2837355" y="5253495"/>
            <a:ext cx="91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sorszám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 rot="3017521">
            <a:off x="3052072" y="461215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sorszám </a:t>
            </a:r>
          </a:p>
          <a:p>
            <a:pPr algn="ctr"/>
            <a:r>
              <a:rPr lang="hu-HU" sz="1600" dirty="0"/>
              <a:t>nincs rendben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9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Pipelining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94659" cy="4023360"/>
          </a:xfrm>
        </p:spPr>
        <p:txBody>
          <a:bodyPr>
            <a:normAutofit/>
          </a:bodyPr>
          <a:lstStyle/>
          <a:p>
            <a:r>
              <a:rPr lang="hu-HU" sz="2000" dirty="0"/>
              <a:t>Eddig feltételeztük, hogy </a:t>
            </a:r>
            <a:r>
              <a:rPr lang="hu-HU" sz="2000" i="1" dirty="0"/>
              <a:t>a keret vevőhöz való megérkezéséhez és a nyugta visszaérkezéséhez együttesen szükséges idő elhanyagolható</a:t>
            </a:r>
            <a:r>
              <a:rPr lang="hu-HU" sz="2000" dirty="0"/>
              <a:t>.</a:t>
            </a:r>
            <a:r>
              <a:rPr lang="en-US" sz="2000" dirty="0"/>
              <a:t> </a:t>
            </a:r>
            <a:endParaRPr lang="hu-HU" sz="2000" dirty="0"/>
          </a:p>
          <a:p>
            <a:pPr lvl="1"/>
            <a:r>
              <a:rPr lang="hu-HU" sz="2000" dirty="0"/>
              <a:t>a nagy RTT a sávszélesség kihasználtságra hatással lehet</a:t>
            </a:r>
          </a:p>
          <a:p>
            <a:pPr lvl="1"/>
            <a:r>
              <a:rPr lang="hu-HU" sz="2000" b="1" dirty="0"/>
              <a:t>Ötlet:</a:t>
            </a:r>
            <a:r>
              <a:rPr lang="hu-HU" sz="2000" dirty="0"/>
              <a:t> egyszerre több keret küldése</a:t>
            </a:r>
          </a:p>
          <a:p>
            <a:pPr lvl="1"/>
            <a:r>
              <a:rPr lang="hu-HU" sz="2000" dirty="0"/>
              <a:t>Ha az adatsebesség és az RTT szorzata nagy, akkor érdemes nagyméretű adási ablakot használni. (</a:t>
            </a:r>
            <a:r>
              <a:rPr lang="hu-HU" sz="2000" i="1" dirty="0" err="1"/>
              <a:t>pipelining</a:t>
            </a:r>
            <a:r>
              <a:rPr lang="hu-HU" sz="2000" dirty="0"/>
              <a:t>) </a:t>
            </a:r>
          </a:p>
          <a:p>
            <a:r>
              <a:rPr lang="hu-HU" sz="2000" dirty="0"/>
              <a:t>Mi van ha egy hosszú folyam közepén történik egy keret hiba?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„visszalépés N-nel”, avagy angolul </a:t>
            </a:r>
            <a:r>
              <a:rPr lang="hu-HU" sz="2000" i="1" dirty="0" err="1"/>
              <a:t>go-back-n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r>
              <a:rPr lang="hu-HU" sz="2000" i="1" dirty="0"/>
              <a:t>„</a:t>
            </a:r>
            <a:r>
              <a:rPr lang="hu-HU" sz="2000" dirty="0"/>
              <a:t>szelektív ismétlés</a:t>
            </a:r>
            <a:r>
              <a:rPr lang="hu-HU" sz="2000" i="1" dirty="0"/>
              <a:t>”</a:t>
            </a:r>
            <a:r>
              <a:rPr lang="hu-HU" sz="2000" dirty="0"/>
              <a:t>, avagy angolul </a:t>
            </a:r>
            <a:r>
              <a:rPr lang="hu-HU" sz="2000" i="1" dirty="0" err="1"/>
              <a:t>selective-repeat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619594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73918</TotalTime>
  <Words>4592</Words>
  <Application>Microsoft Office PowerPoint</Application>
  <PresentationFormat>Diavetítés a képernyőre (4:3 oldalarány)</PresentationFormat>
  <Paragraphs>891</Paragraphs>
  <Slides>70</Slides>
  <Notes>9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70</vt:i4>
      </vt:variant>
    </vt:vector>
  </HeadingPairs>
  <TitlesOfParts>
    <vt:vector size="80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Számítógépes Hálózatok</vt:lpstr>
      <vt:lpstr>Hogyan javítsunk a hatékonyságon?</vt:lpstr>
      <vt:lpstr>Csúszó-ablak protokollok 1/2</vt:lpstr>
      <vt:lpstr>Csúszó ablak</vt:lpstr>
      <vt:lpstr>PowerPoint-bemutató</vt:lpstr>
      <vt:lpstr>Példa 3-bites csúszó-ablak protokollra</vt:lpstr>
      <vt:lpstr>Csúszó-ablak protokollok 2/2</vt:lpstr>
      <vt:lpstr>Egybites csúszó-ablak protokoll állapotátmenetei</vt:lpstr>
      <vt:lpstr>Pipelining </vt:lpstr>
      <vt:lpstr>„visszalépés N-nel” stratégia</vt:lpstr>
      <vt:lpstr>„ szelektív ismétlés” stratégia</vt:lpstr>
      <vt:lpstr>Ethernet keret</vt:lpstr>
      <vt:lpstr>PowerPoint-bemutató</vt:lpstr>
      <vt:lpstr>Mi az a közeg hozzáférés ?</vt:lpstr>
      <vt:lpstr>MAC alréteg</vt:lpstr>
      <vt:lpstr>Statikus csatornakiosztás</vt:lpstr>
      <vt:lpstr>Dinamikus csatornakiosztás</vt:lpstr>
      <vt:lpstr>Dinamikus csatornakiosztás</vt:lpstr>
      <vt:lpstr>Átvitel és terhelés</vt:lpstr>
      <vt:lpstr>(Tiszta) ALOHA</vt:lpstr>
      <vt:lpstr>ALOHA</vt:lpstr>
      <vt:lpstr>Teljesítmény elemzés -Poisson Folyam</vt:lpstr>
      <vt:lpstr>Teljesítmény elemzés –Poisson eloszlás</vt:lpstr>
      <vt:lpstr>Poisson Eloszlás példák</vt:lpstr>
      <vt:lpstr>ALOHA vizsgálata</vt:lpstr>
      <vt:lpstr>ALOHA vizsgálata</vt:lpstr>
      <vt:lpstr>ALOHA vizsgálata</vt:lpstr>
      <vt:lpstr>ALOHA vizsgálata</vt:lpstr>
      <vt:lpstr>ALOHA vizsgálata</vt:lpstr>
      <vt:lpstr>ALOHA vs TDMA</vt:lpstr>
      <vt:lpstr>Réselt ALOHA</vt:lpstr>
      <vt:lpstr>A réselt ALOHA vizsgálata</vt:lpstr>
      <vt:lpstr>Réselt ALOHA</vt:lpstr>
      <vt:lpstr>Adatszóró (Broadcast) Ethernet</vt:lpstr>
      <vt:lpstr>Vivőjel érzékelés Carrier Sense Multiple Access (CSMA)</vt:lpstr>
      <vt:lpstr>1-perzisztens CSMA protokoll</vt:lpstr>
      <vt:lpstr>Nem-perzisztens CSMA protokoll</vt:lpstr>
      <vt:lpstr>p-perzisztens CSMA protokoll</vt:lpstr>
      <vt:lpstr>CSMA áttekintés</vt:lpstr>
      <vt:lpstr>CSMA és ALOHA protokollok összehasonlítása</vt:lpstr>
      <vt:lpstr>CSMA/CD - CSMA ütközés detektálással  (CD = Collision Detection)</vt:lpstr>
      <vt:lpstr>CSMA/CD</vt:lpstr>
      <vt:lpstr>CSMA/CD</vt:lpstr>
      <vt:lpstr>CSMA/CD Ütközések</vt:lpstr>
      <vt:lpstr>Binary Exponential Backoff –   Bináris exponenciális hátralék</vt:lpstr>
      <vt:lpstr>Binary Exponential Backoff</vt:lpstr>
      <vt:lpstr>Minimális keretméret</vt:lpstr>
      <vt:lpstr>CSMA/CD</vt:lpstr>
      <vt:lpstr>Minimális keretméret</vt:lpstr>
      <vt:lpstr>Minimális keretméret</vt:lpstr>
      <vt:lpstr>Kábelhossz példa</vt:lpstr>
      <vt:lpstr>Maximális keretméret</vt:lpstr>
      <vt:lpstr>Ütközésmentes protokollok</vt:lpstr>
      <vt:lpstr>Alapvető bittérkép protokoll  - Egy helyfoglalásos megoldás</vt:lpstr>
      <vt:lpstr>Bináris visszaszámlálás protokoll 1/2</vt:lpstr>
      <vt:lpstr>Bináris visszaszámlálás protokoll 2/2</vt:lpstr>
      <vt:lpstr>Korlátozott versenyes protokollok</vt:lpstr>
      <vt:lpstr>Adaptív fabejárási protokoll 1/2</vt:lpstr>
      <vt:lpstr>Adaptív fabejárási protokoll 2/2</vt:lpstr>
      <vt:lpstr>Adaptív fabejárás példa</vt:lpstr>
      <vt:lpstr>Az adatkapcsolati réteg „legtetején”…</vt:lpstr>
      <vt:lpstr>Visszatekintés</vt:lpstr>
      <vt:lpstr>LAN-ok összekapcsolása</vt:lpstr>
      <vt:lpstr>Bridge-ek (magyarul: hidak)</vt:lpstr>
      <vt:lpstr>Bridge-ek (magyarul: hidak)</vt:lpstr>
      <vt:lpstr>Keret Továbbító Táblák</vt:lpstr>
      <vt:lpstr>Címek tanulása</vt:lpstr>
      <vt:lpstr>Címek tanulása</vt:lpstr>
      <vt:lpstr>Hurkok problémája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975</cp:revision>
  <cp:lastPrinted>2012-08-22T04:00:45Z</cp:lastPrinted>
  <dcterms:created xsi:type="dcterms:W3CDTF">2012-01-03T02:22:46Z</dcterms:created>
  <dcterms:modified xsi:type="dcterms:W3CDTF">2023-04-06T12:59:40Z</dcterms:modified>
</cp:coreProperties>
</file>