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9"/>
  </p:notesMasterIdLst>
  <p:handoutMasterIdLst>
    <p:handoutMasterId r:id="rId60"/>
  </p:handoutMasterIdLst>
  <p:sldIdLst>
    <p:sldId id="388" r:id="rId2"/>
    <p:sldId id="670" r:id="rId3"/>
    <p:sldId id="671" r:id="rId4"/>
    <p:sldId id="690" r:id="rId5"/>
    <p:sldId id="678" r:id="rId6"/>
    <p:sldId id="679" r:id="rId7"/>
    <p:sldId id="680" r:id="rId8"/>
    <p:sldId id="681" r:id="rId9"/>
    <p:sldId id="682" r:id="rId10"/>
    <p:sldId id="683" r:id="rId11"/>
    <p:sldId id="684" r:id="rId12"/>
    <p:sldId id="685" r:id="rId13"/>
    <p:sldId id="686" r:id="rId14"/>
    <p:sldId id="687" r:id="rId15"/>
    <p:sldId id="688" r:id="rId16"/>
    <p:sldId id="691" r:id="rId17"/>
    <p:sldId id="692" r:id="rId18"/>
    <p:sldId id="702" r:id="rId19"/>
    <p:sldId id="703" r:id="rId20"/>
    <p:sldId id="520" r:id="rId21"/>
    <p:sldId id="521" r:id="rId22"/>
    <p:sldId id="522" r:id="rId23"/>
    <p:sldId id="523" r:id="rId24"/>
    <p:sldId id="535" r:id="rId25"/>
    <p:sldId id="544" r:id="rId26"/>
    <p:sldId id="559" r:id="rId27"/>
    <p:sldId id="560" r:id="rId28"/>
    <p:sldId id="471" r:id="rId29"/>
    <p:sldId id="472" r:id="rId30"/>
    <p:sldId id="526" r:id="rId31"/>
    <p:sldId id="705" r:id="rId32"/>
    <p:sldId id="474" r:id="rId33"/>
    <p:sldId id="548" r:id="rId34"/>
    <p:sldId id="475" r:id="rId35"/>
    <p:sldId id="476" r:id="rId36"/>
    <p:sldId id="473" r:id="rId37"/>
    <p:sldId id="547" r:id="rId38"/>
    <p:sldId id="477" r:id="rId39"/>
    <p:sldId id="549" r:id="rId40"/>
    <p:sldId id="524" r:id="rId41"/>
    <p:sldId id="478" r:id="rId42"/>
    <p:sldId id="479" r:id="rId43"/>
    <p:sldId id="480" r:id="rId44"/>
    <p:sldId id="704" r:id="rId45"/>
    <p:sldId id="543" r:id="rId46"/>
    <p:sldId id="695" r:id="rId47"/>
    <p:sldId id="481" r:id="rId48"/>
    <p:sldId id="482" r:id="rId49"/>
    <p:sldId id="483" r:id="rId50"/>
    <p:sldId id="550" r:id="rId51"/>
    <p:sldId id="484" r:id="rId52"/>
    <p:sldId id="505" r:id="rId53"/>
    <p:sldId id="506" r:id="rId54"/>
    <p:sldId id="504" r:id="rId55"/>
    <p:sldId id="485" r:id="rId56"/>
    <p:sldId id="486" r:id="rId57"/>
    <p:sldId id="459" r:id="rId5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73"/>
            <p14:sldId id="547"/>
            <p14:sldId id="477"/>
            <p14:sldId id="549"/>
            <p14:sldId id="524"/>
            <p14:sldId id="478"/>
            <p14:sldId id="479"/>
            <p14:sldId id="480"/>
            <p14:sldId id="704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6159" autoAdjust="0"/>
  </p:normalViewPr>
  <p:slideViewPr>
    <p:cSldViewPr snapToGrid="0">
      <p:cViewPr varScale="1">
        <p:scale>
          <a:sx n="59" d="100"/>
          <a:sy n="59" d="100"/>
        </p:scale>
        <p:origin x="138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MTU</a:t>
            </a:r>
            <a:r>
              <a:rPr lang="hu-HU" baseline="0" dirty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TypeOfService</a:t>
            </a:r>
            <a:endParaRPr lang="hu-HU" dirty="0"/>
          </a:p>
          <a:p>
            <a:r>
              <a:rPr lang="hu-HU" dirty="0"/>
              <a:t>1-3</a:t>
            </a:r>
            <a:r>
              <a:rPr lang="hu-HU" baseline="0" dirty="0"/>
              <a:t>. PRECEDENCE pl.: Network </a:t>
            </a:r>
            <a:r>
              <a:rPr lang="hu-HU" baseline="0" dirty="0" err="1"/>
              <a:t>Control</a:t>
            </a:r>
            <a:r>
              <a:rPr lang="hu-HU" baseline="0" dirty="0"/>
              <a:t>, </a:t>
            </a:r>
            <a:r>
              <a:rPr lang="hu-HU" baseline="0" dirty="0" err="1"/>
              <a:t>Internetwork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, …</a:t>
            </a:r>
            <a:endParaRPr lang="hu-HU" dirty="0"/>
          </a:p>
          <a:p>
            <a:r>
              <a:rPr lang="hu-HU" dirty="0"/>
              <a:t>4. </a:t>
            </a:r>
            <a:r>
              <a:rPr lang="hu-HU" dirty="0" err="1"/>
              <a:t>Delay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Low</a:t>
            </a:r>
            <a:r>
              <a:rPr lang="hu-HU" baseline="0" dirty="0"/>
              <a:t>)</a:t>
            </a:r>
          </a:p>
          <a:p>
            <a:r>
              <a:rPr lang="hu-HU" baseline="0" dirty="0"/>
              <a:t>5. </a:t>
            </a:r>
            <a:r>
              <a:rPr lang="hu-HU" baseline="0" dirty="0" err="1"/>
              <a:t>Throughput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6. </a:t>
            </a:r>
            <a:r>
              <a:rPr lang="hu-HU" baseline="0" dirty="0" err="1"/>
              <a:t>Reliability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7-8. ECN</a:t>
            </a:r>
          </a:p>
          <a:p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Opciók </a:t>
            </a:r>
            <a:r>
              <a:rPr lang="hu-HU" dirty="0" err="1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8.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14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15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16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17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19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13" y="2250251"/>
            <a:ext cx="5926311" cy="343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 hálózat méretének növekedésével a </a:t>
            </a:r>
            <a:r>
              <a:rPr lang="hu-HU" sz="1800" dirty="0" err="1"/>
              <a:t>router-ek</a:t>
            </a:r>
            <a:r>
              <a:rPr lang="hu-HU" sz="1800" dirty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 memória, a CPU és a sávszélesség igény is megnövekszik a </a:t>
            </a:r>
            <a:r>
              <a:rPr lang="hu-HU" dirty="0" err="1"/>
              <a:t>router-eknél</a:t>
            </a:r>
            <a:r>
              <a:rPr lang="hu-HU" dirty="0"/>
              <a:t>.</a:t>
            </a:r>
          </a:p>
          <a:p>
            <a:r>
              <a:rPr lang="hu-HU" sz="1800" i="1" u="sng" dirty="0"/>
              <a:t>Ötlet:</a:t>
            </a:r>
            <a:r>
              <a:rPr lang="hu-HU" sz="1800" dirty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</a:t>
                </a:r>
                <a:r>
                  <a:rPr lang="hu-HU" sz="1800" dirty="0" err="1"/>
                  <a:t>router-eket</a:t>
                </a:r>
                <a:r>
                  <a:rPr lang="hu-HU" sz="1800" dirty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 darab </a:t>
                </a:r>
                <a:r>
                  <a:rPr lang="hu-HU" sz="1800" dirty="0" err="1"/>
                  <a:t>router-ből</a:t>
                </a:r>
                <a:r>
                  <a:rPr lang="hu-HU" sz="1800" dirty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1800" dirty="0"/>
                  <a:t>, amely </a:t>
                </a:r>
                <a:r>
                  <a:rPr lang="hu-HU" sz="1800" dirty="0" err="1"/>
                  <a:t>router-enként</a:t>
                </a:r>
                <a:r>
                  <a:rPr lang="hu-HU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18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dirty="0"/>
                  <a:t>bejegyzést igényel. (</a:t>
                </a:r>
                <a:r>
                  <a:rPr lang="hu-HU" sz="1800" i="1" dirty="0" err="1"/>
                  <a:t>Kamoun</a:t>
                </a:r>
                <a:r>
                  <a:rPr lang="hu-HU" sz="1800" i="1" dirty="0"/>
                  <a:t> és </a:t>
                </a:r>
                <a:r>
                  <a:rPr lang="hu-HU" sz="1800" i="1" dirty="0" err="1"/>
                  <a:t>Kleinrock</a:t>
                </a:r>
                <a:r>
                  <a:rPr lang="hu-HU" sz="1800" i="1" dirty="0"/>
                  <a:t>, 1979</a:t>
                </a:r>
                <a:r>
                  <a:rPr lang="hu-HU" sz="1800" dirty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  <a:blipFill>
                <a:blip r:embed="rId2"/>
                <a:stretch>
                  <a:fillRect l="-823" t="-887" r="-17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hálózati réteg szintjén az internet autonóm rendszerek összekapcsolt együttesének tekinthető</a:t>
            </a:r>
            <a:r>
              <a:rPr lang="hu-HU" sz="1800" dirty="0"/>
              <a:t>. </a:t>
            </a:r>
          </a:p>
          <a:p>
            <a:pPr lvl="1"/>
            <a:r>
              <a:rPr lang="hu-HU" sz="2000" dirty="0"/>
              <a:t>Nincs igazi szerkezete, de számos főbb </a:t>
            </a:r>
            <a:r>
              <a:rPr lang="hu-HU" sz="2000" i="1" dirty="0"/>
              <a:t>gerinchálózata</a:t>
            </a:r>
            <a:r>
              <a:rPr lang="hu-HU" sz="2000" dirty="0"/>
              <a:t> létezik. </a:t>
            </a:r>
          </a:p>
          <a:p>
            <a:pPr lvl="1"/>
            <a:r>
              <a:rPr lang="hu-HU" sz="2000" dirty="0"/>
              <a:t>A gerinchálózatokhoz csatlakoznak a területi illetve regionális hálózatok.</a:t>
            </a:r>
          </a:p>
          <a:p>
            <a:pPr lvl="1"/>
            <a:r>
              <a:rPr lang="hu-HU" sz="2000" dirty="0"/>
              <a:t>A regionális és területi hálózatokhoz csatlakoznak az egyetemeken, vállalatoknál és az internet szolgáltatóknál lévő LAN-ok.</a:t>
            </a:r>
          </a:p>
          <a:p>
            <a:r>
              <a:rPr lang="hu-HU" sz="2800" dirty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Interneten a kommunikáció az alábbi módon működik: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szállítási réteg viszi az adatfolyamokat és </a:t>
            </a:r>
            <a:r>
              <a:rPr lang="hu-HU" dirty="0" err="1"/>
              <a:t>datagramokra</a:t>
            </a:r>
            <a:r>
              <a:rPr lang="hu-HU" dirty="0"/>
              <a:t> tördeli azokat.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datagram</a:t>
            </a:r>
            <a:r>
              <a:rPr lang="hu-HU" dirty="0"/>
              <a:t> átvitelre kerül az Interneten, esetleg menet közben kisebb egységekre darabolva.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hálózati rétege összeállítja az eredeti </a:t>
            </a:r>
            <a:r>
              <a:rPr lang="hu-HU" dirty="0" err="1"/>
              <a:t>datagramot</a:t>
            </a:r>
            <a:r>
              <a:rPr lang="hu-HU" dirty="0"/>
              <a:t>, majd átadja a szállítási rétegének.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szállítási rétege beilleszti a </a:t>
            </a:r>
            <a:r>
              <a:rPr lang="hu-HU" dirty="0" err="1"/>
              <a:t>datagramot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vételi folyamat bemeneti adatfolyamába.</a:t>
            </a:r>
          </a:p>
          <a:p>
            <a:endParaRPr lang="hu-H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2988473" y="3686169"/>
            <a:ext cx="1623741" cy="35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protokoll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IPv4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4775" y="2711224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9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5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5979" y="2432120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79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2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84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22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97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84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4150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97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9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72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2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47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5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530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8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83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13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158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42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1700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4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47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7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49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22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4707" y="2163283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4940963" y="2301783"/>
            <a:ext cx="2900365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 flipV="1">
            <a:off x="1361329" y="2301783"/>
            <a:ext cx="297337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4775" y="2961948"/>
            <a:ext cx="810000" cy="381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verzió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775" y="2967378"/>
            <a:ext cx="810000" cy="370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IHL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3568" y="2961838"/>
            <a:ext cx="421207" cy="36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775" y="2964326"/>
            <a:ext cx="3223793" cy="36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teljes hossz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94775" y="2967378"/>
            <a:ext cx="1198793" cy="36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13" dirty="0">
                <a:solidFill>
                  <a:schemeClr val="tx1"/>
                </a:solidFill>
              </a:rPr>
              <a:t>szolgálat típusa</a:t>
            </a:r>
            <a:endParaRPr lang="en-US" sz="1313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4775" y="3333772"/>
            <a:ext cx="3239999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azonosítás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4775" y="3333041"/>
            <a:ext cx="17316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05892" y="3331964"/>
            <a:ext cx="18513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91029" y="3332247"/>
            <a:ext cx="2647540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darabeltolás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40" y="3333040"/>
            <a:ext cx="217952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2213" y="3686691"/>
            <a:ext cx="1622561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élettartam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12213" y="3686669"/>
            <a:ext cx="322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fejrész ellenőrző összege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2213" y="4035453"/>
            <a:ext cx="646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forrás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9211" y="4744725"/>
            <a:ext cx="6469357" cy="66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opciók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9682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28797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69211" y="4388349"/>
            <a:ext cx="646935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cél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verzió:</a:t>
            </a:r>
            <a:r>
              <a:rPr lang="hu-HU" sz="1800" dirty="0"/>
              <a:t> IP melyik verzióját használja (jelenleg 4 és 6 közötti átmenet zajlik)</a:t>
            </a:r>
          </a:p>
          <a:p>
            <a:r>
              <a:rPr lang="hu-HU" sz="1800" b="1" dirty="0"/>
              <a:t>IHL</a:t>
            </a:r>
            <a:r>
              <a:rPr lang="hu-HU" sz="1800" dirty="0"/>
              <a:t>: a fejléc hosszát határozza meg 32-bites szavakban mérve, legkisebb értéke 5.</a:t>
            </a:r>
          </a:p>
          <a:p>
            <a:r>
              <a:rPr lang="hu-HU" sz="1800" b="1" dirty="0"/>
              <a:t>szolgálat típusa</a:t>
            </a:r>
            <a:r>
              <a:rPr lang="hu-HU" sz="1800" dirty="0"/>
              <a:t>: szolgálati osztályt jelöl (3-bites </a:t>
            </a:r>
            <a:r>
              <a:rPr lang="hu-HU" sz="1800" dirty="0" err="1"/>
              <a:t>precedencia</a:t>
            </a:r>
            <a:r>
              <a:rPr lang="hu-HU" sz="1800" dirty="0"/>
              <a:t>, 3 jelzőbit [D,T,R])</a:t>
            </a:r>
          </a:p>
          <a:p>
            <a:r>
              <a:rPr lang="hu-HU" sz="1800" b="1" dirty="0"/>
              <a:t>teljes hossz:</a:t>
            </a:r>
            <a:r>
              <a:rPr lang="hu-HU" sz="1800" dirty="0"/>
              <a:t> fejléc és adatrész együttes hossza bájtokban</a:t>
            </a:r>
          </a:p>
          <a:p>
            <a:r>
              <a:rPr lang="hu-HU" sz="1800" b="1" dirty="0"/>
              <a:t>azonosítás:</a:t>
            </a:r>
            <a:r>
              <a:rPr lang="hu-HU" sz="1800" dirty="0"/>
              <a:t> egy </a:t>
            </a:r>
            <a:r>
              <a:rPr lang="hu-HU" sz="1800" dirty="0" err="1"/>
              <a:t>datagram</a:t>
            </a:r>
            <a:r>
              <a:rPr lang="hu-HU" sz="1800" dirty="0"/>
              <a:t> minden darabja ugyanazt az </a:t>
            </a:r>
            <a:r>
              <a:rPr lang="hu-HU" sz="1800" i="1" dirty="0"/>
              <a:t>azonosítás</a:t>
            </a:r>
            <a:r>
              <a:rPr lang="hu-HU" sz="1800" dirty="0"/>
              <a:t> értéket hordozza.</a:t>
            </a:r>
          </a:p>
          <a:p>
            <a:r>
              <a:rPr lang="hu-HU" sz="1800" b="1" dirty="0"/>
              <a:t>DF:</a:t>
            </a:r>
            <a:r>
              <a:rPr lang="hu-HU" sz="1800" dirty="0"/>
              <a:t> „ne darabold” </a:t>
            </a:r>
            <a:r>
              <a:rPr lang="hu-HU" sz="1800" dirty="0" err="1"/>
              <a:t>flag</a:t>
            </a:r>
            <a:r>
              <a:rPr lang="hu-HU" sz="1800" dirty="0"/>
              <a:t> a </a:t>
            </a:r>
            <a:r>
              <a:rPr lang="hu-HU" sz="1800" dirty="0" err="1"/>
              <a:t>router-eknek</a:t>
            </a:r>
            <a:endParaRPr lang="hu-HU" sz="1800" dirty="0"/>
          </a:p>
          <a:p>
            <a:r>
              <a:rPr lang="hu-HU" sz="1800" b="1" dirty="0"/>
              <a:t>MF</a:t>
            </a:r>
            <a:r>
              <a:rPr lang="hu-HU" sz="1800" dirty="0"/>
              <a:t>: „több darab” </a:t>
            </a:r>
            <a:r>
              <a:rPr lang="hu-HU" sz="1800" dirty="0" err="1"/>
              <a:t>flag</a:t>
            </a:r>
            <a:r>
              <a:rPr lang="hu-HU" sz="1800" dirty="0"/>
              <a:t> minden darabban be kell legyen állítva, kivéve az utolsót.</a:t>
            </a:r>
          </a:p>
          <a:p>
            <a:r>
              <a:rPr lang="hu-HU" sz="1800" b="1" dirty="0"/>
              <a:t>darabeltolás</a:t>
            </a:r>
            <a:r>
              <a:rPr lang="hu-HU" sz="1800" dirty="0"/>
              <a:t>: a darab helyét mutatja a </a:t>
            </a:r>
            <a:r>
              <a:rPr lang="hu-HU" sz="1800" dirty="0" err="1"/>
              <a:t>datagramon</a:t>
            </a:r>
            <a:r>
              <a:rPr lang="hu-HU" sz="1800" dirty="0"/>
              <a:t> belül. (elemi darab méret 8 bájt)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3087"/>
          </a:xfrm>
        </p:spPr>
        <p:txBody>
          <a:bodyPr>
            <a:normAutofit/>
          </a:bodyPr>
          <a:lstStyle/>
          <a:p>
            <a:r>
              <a:rPr lang="hu-HU" sz="1800" b="1" dirty="0"/>
              <a:t>élettartam</a:t>
            </a:r>
            <a:r>
              <a:rPr lang="hu-HU" sz="1800" dirty="0"/>
              <a:t>: másodpercenként kellene csökkenteni a mező értékét, minden ugrásnál csökkentik eggyel az értékét</a:t>
            </a:r>
          </a:p>
          <a:p>
            <a:r>
              <a:rPr lang="hu-HU" sz="1800" b="1" dirty="0"/>
              <a:t>protokoll:</a:t>
            </a:r>
            <a:r>
              <a:rPr lang="hu-HU" sz="1800" dirty="0"/>
              <a:t> szállítási réteg protokolljának azonosítóját tartalmazza</a:t>
            </a:r>
          </a:p>
          <a:p>
            <a:r>
              <a:rPr lang="hu-HU" sz="1800" b="1" dirty="0"/>
              <a:t>ellenőrző összeg:</a:t>
            </a:r>
            <a:r>
              <a:rPr lang="hu-HU" sz="1800" dirty="0"/>
              <a:t> a </a:t>
            </a:r>
            <a:r>
              <a:rPr lang="hu-HU" sz="1800" dirty="0" err="1"/>
              <a:t>router-eken</a:t>
            </a:r>
            <a:r>
              <a:rPr lang="hu-HU" sz="1800" dirty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1800" b="1" dirty="0"/>
              <a:t>forrás cím</a:t>
            </a:r>
            <a:r>
              <a:rPr lang="hu-HU" sz="1800" dirty="0"/>
              <a:t> és </a:t>
            </a:r>
            <a:r>
              <a:rPr lang="hu-HU" sz="1800" b="1" dirty="0"/>
              <a:t>cél cím</a:t>
            </a:r>
            <a:r>
              <a:rPr lang="hu-HU" sz="1800" dirty="0"/>
              <a:t>: IP cím (később tárgyaljuk részletesen)</a:t>
            </a:r>
          </a:p>
          <a:p>
            <a:r>
              <a:rPr lang="hu-HU" sz="1800" b="1" dirty="0"/>
              <a:t>opciók:</a:t>
            </a:r>
            <a:r>
              <a:rPr lang="hu-HU" sz="1800" dirty="0"/>
              <a:t> következő verzió bővíthetősége miatt hagyták benne. Eredetileg 5 opció volt. (</a:t>
            </a:r>
            <a:r>
              <a:rPr lang="hu-HU" sz="1800" dirty="0" err="1"/>
              <a:t>router-ek</a:t>
            </a:r>
            <a:r>
              <a:rPr lang="hu-HU" sz="1800" dirty="0"/>
              <a:t> általában figyelmen kívül hagyják)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FEB66-2625-4F5B-A045-2D5E654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Címzés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02D2FD-64BC-4190-91EB-72E59CA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5A8B766-440C-40B4-95B5-2EC683B2C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7" y="1600200"/>
            <a:ext cx="4149265" cy="5105400"/>
          </a:xfrm>
        </p:spPr>
      </p:pic>
    </p:spTree>
    <p:extLst>
      <p:ext uri="{BB962C8B-B14F-4D97-AF65-F5344CB8AC3E}">
        <p14:creationId xmlns:p14="http://schemas.microsoft.com/office/powerpoint/2010/main" val="2429931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73729</TotalTime>
  <Words>5083</Words>
  <Application>Microsoft Office PowerPoint</Application>
  <PresentationFormat>Diavetítés a képernyőre (4:3 oldalarány)</PresentationFormat>
  <Paragraphs>1366</Paragraphs>
  <Slides>57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</vt:lpstr>
      <vt:lpstr>Hierarchikus forgalomirányítás</vt:lpstr>
      <vt:lpstr>Hálózati réteg az Interneten</vt:lpstr>
      <vt:lpstr>Hálózati réteg az Interneten</vt:lpstr>
      <vt:lpstr>Hálózati réteg – Címzés  </vt:lpstr>
      <vt:lpstr>Az IPv4 fejrésze</vt:lpstr>
      <vt:lpstr>Az IP fejrésze</vt:lpstr>
      <vt:lpstr>Az IP fejrésze</vt:lpstr>
      <vt:lpstr>Címzés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983</cp:revision>
  <cp:lastPrinted>2012-08-22T04:00:45Z</cp:lastPrinted>
  <dcterms:created xsi:type="dcterms:W3CDTF">2012-01-03T02:22:46Z</dcterms:created>
  <dcterms:modified xsi:type="dcterms:W3CDTF">2023-04-20T13:53:55Z</dcterms:modified>
</cp:coreProperties>
</file>