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2" r:id="rId5"/>
    <p:sldId id="275" r:id="rId6"/>
    <p:sldId id="276" r:id="rId7"/>
    <p:sldId id="281" r:id="rId8"/>
    <p:sldId id="282" r:id="rId9"/>
    <p:sldId id="293" r:id="rId10"/>
    <p:sldId id="294" r:id="rId11"/>
    <p:sldId id="289" r:id="rId12"/>
    <p:sldId id="29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400"/>
    <a:srgbClr val="446992"/>
    <a:srgbClr val="AEC2D8"/>
    <a:srgbClr val="98432A"/>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5634"/>
  </p:normalViewPr>
  <p:slideViewPr>
    <p:cSldViewPr snapToGrid="0" showGuides="1">
      <p:cViewPr varScale="1">
        <p:scale>
          <a:sx n="103" d="100"/>
          <a:sy n="103" d="100"/>
        </p:scale>
        <p:origin x="144" y="22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2/26/2023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107746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6.xml"/><Relationship Id="rId5" Type="http://schemas.openxmlformats.org/officeDocument/2006/relationships/image" Target="../media/image18.jpe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software-engineering-waterfall-mode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Scrum-Agile SDLC</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by</a:t>
            </a:r>
            <a:br>
              <a:rPr lang="en-US" dirty="0"/>
            </a:br>
            <a:r>
              <a:rPr lang="en-US" dirty="0"/>
              <a:t>Simon Byelkin</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2475" r="2475"/>
          <a:stretch/>
        </p:blipFill>
        <p:spPr>
          <a:xfrm>
            <a:off x="7533123" y="1426023"/>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a:srcRect l="1722" r="1722"/>
          <a:stretch/>
        </p:blipFill>
        <p:spPr>
          <a:xfrm>
            <a:off x="7132583" y="5163927"/>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dirty="0"/>
              <a:t>Contents</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Roles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Phases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Waterfall SDLC</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Waterfall</a:t>
            </a:r>
            <a:br>
              <a:rPr lang="en-US" dirty="0"/>
            </a:br>
            <a:r>
              <a:rPr lang="en-US" dirty="0"/>
              <a:t>vs.</a:t>
            </a:r>
            <a:br>
              <a:rPr lang="en-US" dirty="0"/>
            </a:br>
            <a:r>
              <a:rPr lang="en-US" dirty="0"/>
              <a:t>Agile</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dirty="0"/>
              <a:t>Agile SDLC</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367531" y="795816"/>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67531" y="2134470"/>
            <a:ext cx="4260180" cy="1294530"/>
          </a:xfrm>
        </p:spPr>
        <p:txBody>
          <a:bodyPr/>
          <a:lstStyle/>
          <a:p>
            <a:pPr marL="285750" indent="-285750">
              <a:buFont typeface="Arial" panose="020B0604020202020204" pitchFamily="34" charset="0"/>
              <a:buChar char="•"/>
            </a:pPr>
            <a:r>
              <a:rPr lang="en-US" dirty="0"/>
              <a:t>Scrum is a project management framework that helps teams manage the development of their product.</a:t>
            </a:r>
          </a:p>
          <a:p>
            <a:pPr marL="285750" indent="-285750">
              <a:buFont typeface="Arial" panose="020B0604020202020204" pitchFamily="34" charset="0"/>
              <a:buChar char="•"/>
            </a:pPr>
            <a:r>
              <a:rPr lang="en-US" dirty="0"/>
              <a:t>It is an iterative and incremental model that emphasizes adaptability and responding to feedback</a:t>
            </a:r>
          </a:p>
          <a:p>
            <a:pPr marL="285750" indent="-285750">
              <a:buFont typeface="Arial" panose="020B0604020202020204" pitchFamily="34" charset="0"/>
              <a:buChar char="•"/>
            </a:pPr>
            <a:r>
              <a:rPr lang="en-US" dirty="0"/>
              <a:t>Each team member has their own role, and the development is done in sprints that are usually two weeks long</a:t>
            </a:r>
          </a:p>
          <a:p>
            <a:pPr marL="285750" indent="-285750">
              <a:buFont typeface="Arial" panose="020B0604020202020204" pitchFamily="34" charset="0"/>
              <a:buChar char="•"/>
            </a:pPr>
            <a:r>
              <a:rPr lang="en-US" dirty="0"/>
              <a:t>Not all companies or teams within those companies follow the traditional Scrum-Agile framework, it is very adaptable and can be modified to suit the needs of the team.</a:t>
            </a:r>
          </a:p>
          <a:p>
            <a:endParaRPr lang="en-US" dirty="0"/>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dirty="0"/>
              <a:t>Scrum-Agile SDLC</a:t>
            </a:r>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973212" y="-145287"/>
            <a:ext cx="10515600" cy="1325563"/>
          </a:xfrm>
        </p:spPr>
        <p:txBody>
          <a:bodyPr/>
          <a:lstStyle/>
          <a:p>
            <a:r>
              <a:rPr lang="en-US" dirty="0"/>
              <a:t>Roles in Scrum-Agile</a:t>
            </a:r>
          </a:p>
        </p:txBody>
      </p:sp>
      <p:pic>
        <p:nvPicPr>
          <p:cNvPr id="55" name="Picture Placeholder 54">
            <a:extLst>
              <a:ext uri="{FF2B5EF4-FFF2-40B4-BE49-F238E27FC236}">
                <a16:creationId xmlns:a16="http://schemas.microsoft.com/office/drawing/2014/main" id="{4B0A05F6-A265-D617-87EB-C8B6D39D74EB}"/>
              </a:ext>
            </a:extLst>
          </p:cNvPr>
          <p:cNvPicPr>
            <a:picLocks noGrp="1" noChangeAspect="1"/>
          </p:cNvPicPr>
          <p:nvPr>
            <p:ph type="pic" sz="quarter" idx="48"/>
          </p:nvPr>
        </p:nvPicPr>
        <p:blipFill>
          <a:blip r:embed="rId3"/>
          <a:srcRect/>
          <a:stretch/>
        </p:blipFill>
        <p:spPr>
          <a:xfrm>
            <a:off x="703188" y="651678"/>
            <a:ext cx="2368061" cy="2102177"/>
          </a:xfrm>
        </p:spPr>
      </p:pic>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838200" y="2823166"/>
            <a:ext cx="2098039" cy="506399"/>
          </a:xfrm>
        </p:spPr>
        <p:txBody>
          <a:bodyPr/>
          <a:lstStyle/>
          <a:p>
            <a:r>
              <a:rPr lang="en-US" dirty="0"/>
              <a:t>Product Owner</a:t>
            </a:r>
          </a:p>
        </p:txBody>
      </p:sp>
      <p:sp>
        <p:nvSpPr>
          <p:cNvPr id="5" name="Text Placeholder 4">
            <a:extLst>
              <a:ext uri="{FF2B5EF4-FFF2-40B4-BE49-F238E27FC236}">
                <a16:creationId xmlns:a16="http://schemas.microsoft.com/office/drawing/2014/main" id="{E527BA33-7687-746F-7A99-5769ACAA19DD}"/>
              </a:ext>
            </a:extLst>
          </p:cNvPr>
          <p:cNvSpPr>
            <a:spLocks noGrp="1"/>
          </p:cNvSpPr>
          <p:nvPr>
            <p:ph type="body" sz="quarter" idx="28"/>
          </p:nvPr>
        </p:nvSpPr>
        <p:spPr>
          <a:xfrm>
            <a:off x="838200" y="3321305"/>
            <a:ext cx="2098038" cy="506399"/>
          </a:xfrm>
        </p:spPr>
        <p:txBody>
          <a:bodyPr/>
          <a:lstStyle/>
          <a:p>
            <a:pPr algn="l"/>
            <a:r>
              <a:rPr lang="en-US" dirty="0"/>
              <a:t>Responsible for defining the product vision and managing the backlog.</a:t>
            </a:r>
            <a:br>
              <a:rPr lang="en-US" dirty="0"/>
            </a:br>
            <a:r>
              <a:rPr lang="en-US" dirty="0"/>
              <a:t> </a:t>
            </a:r>
            <a:br>
              <a:rPr lang="en-US" dirty="0"/>
            </a:br>
            <a:r>
              <a:rPr lang="en-US" dirty="0"/>
              <a:t>Managing the backlog consists of:</a:t>
            </a:r>
          </a:p>
          <a:p>
            <a:pPr marL="285750" indent="-285750" algn="l">
              <a:buFont typeface="Arial" panose="020B0604020202020204" pitchFamily="34" charset="0"/>
              <a:buChar char="•"/>
            </a:pPr>
            <a:r>
              <a:rPr lang="en-US" dirty="0"/>
              <a:t>Prioritizing tasks</a:t>
            </a:r>
          </a:p>
          <a:p>
            <a:pPr marL="285750" indent="-285750" algn="l">
              <a:buFont typeface="Arial" panose="020B0604020202020204" pitchFamily="34" charset="0"/>
              <a:buChar char="•"/>
            </a:pPr>
            <a:r>
              <a:rPr lang="en-US" dirty="0"/>
              <a:t>Creating tasks from user feedback</a:t>
            </a:r>
          </a:p>
          <a:p>
            <a:pPr marL="285750" indent="-285750" algn="l">
              <a:buFont typeface="Arial" panose="020B0604020202020204" pitchFamily="34" charset="0"/>
              <a:buChar char="•"/>
            </a:pPr>
            <a:r>
              <a:rPr lang="en-US" dirty="0"/>
              <a:t>Removing tasks that are unnecessary</a:t>
            </a:r>
            <a:br>
              <a:rPr lang="en-US" dirty="0"/>
            </a:br>
            <a:endParaRPr lang="en-US" dirty="0"/>
          </a:p>
        </p:txBody>
      </p:sp>
      <p:pic>
        <p:nvPicPr>
          <p:cNvPr id="52" name="Picture Placeholder 51">
            <a:extLst>
              <a:ext uri="{FF2B5EF4-FFF2-40B4-BE49-F238E27FC236}">
                <a16:creationId xmlns:a16="http://schemas.microsoft.com/office/drawing/2014/main" id="{6FA36B7F-14F3-90DF-9E76-191C5C5FAC68}"/>
              </a:ext>
            </a:extLst>
          </p:cNvPr>
          <p:cNvPicPr>
            <a:picLocks noGrp="1" noChangeAspect="1"/>
          </p:cNvPicPr>
          <p:nvPr>
            <p:ph type="pic" sz="quarter" idx="49"/>
          </p:nvPr>
        </p:nvPicPr>
        <p:blipFill rotWithShape="1">
          <a:blip r:embed="rId4"/>
          <a:srcRect l="-22243" t="-7474" r="-7243" b="-7474"/>
          <a:stretch/>
        </p:blipFill>
        <p:spPr>
          <a:xfrm>
            <a:off x="3593168" y="1005876"/>
            <a:ext cx="2368061" cy="2102177"/>
          </a:xfrm>
          <a:solidFill>
            <a:schemeClr val="accent1"/>
          </a:solidFill>
        </p:spPr>
      </p:pic>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3765475" y="3132545"/>
            <a:ext cx="2098039" cy="506399"/>
          </a:xfrm>
        </p:spPr>
        <p:txBody>
          <a:bodyPr/>
          <a:lstStyle/>
          <a:p>
            <a:r>
              <a:rPr lang="en-US" dirty="0"/>
              <a:t>Scrum Master</a:t>
            </a:r>
          </a:p>
        </p:txBody>
      </p:sp>
      <p:sp>
        <p:nvSpPr>
          <p:cNvPr id="12" name="Text Placeholder 11">
            <a:extLst>
              <a:ext uri="{FF2B5EF4-FFF2-40B4-BE49-F238E27FC236}">
                <a16:creationId xmlns:a16="http://schemas.microsoft.com/office/drawing/2014/main" id="{B673DA38-7DA2-CC40-82FC-BFB56BC10FC1}"/>
              </a:ext>
            </a:extLst>
          </p:cNvPr>
          <p:cNvSpPr>
            <a:spLocks noGrp="1"/>
          </p:cNvSpPr>
          <p:nvPr>
            <p:ph type="body" sz="quarter" idx="55"/>
          </p:nvPr>
        </p:nvSpPr>
        <p:spPr>
          <a:xfrm>
            <a:off x="3765475" y="3663436"/>
            <a:ext cx="2098038" cy="506399"/>
          </a:xfrm>
        </p:spPr>
        <p:txBody>
          <a:bodyPr/>
          <a:lstStyle/>
          <a:p>
            <a:pPr algn="l"/>
            <a:r>
              <a:rPr lang="en-US" dirty="0"/>
              <a:t>The role of Scrum Master is facilitating Scrum events, coaching the team, resolve any conflicts, prevent potential roadblocks throughout the sprint.</a:t>
            </a:r>
            <a:br>
              <a:rPr lang="en-US" dirty="0"/>
            </a:br>
            <a:br>
              <a:rPr lang="en-US" dirty="0"/>
            </a:br>
            <a:r>
              <a:rPr lang="en-US" dirty="0"/>
              <a:t>Scrum Events:</a:t>
            </a:r>
          </a:p>
          <a:p>
            <a:pPr marL="285750" indent="-285750" algn="l">
              <a:buFont typeface="Arial" panose="020B0604020202020204" pitchFamily="34" charset="0"/>
              <a:buChar char="•"/>
            </a:pPr>
            <a:r>
              <a:rPr lang="en-US" dirty="0"/>
              <a:t>Sprint Planning</a:t>
            </a:r>
          </a:p>
          <a:p>
            <a:pPr marL="285750" indent="-285750" algn="l">
              <a:buFont typeface="Arial" panose="020B0604020202020204" pitchFamily="34" charset="0"/>
              <a:buChar char="•"/>
            </a:pPr>
            <a:r>
              <a:rPr lang="en-US" dirty="0"/>
              <a:t>Daily Scrum</a:t>
            </a:r>
          </a:p>
          <a:p>
            <a:pPr marL="285750" indent="-285750" algn="l">
              <a:buFont typeface="Arial" panose="020B0604020202020204" pitchFamily="34" charset="0"/>
              <a:buChar char="•"/>
            </a:pPr>
            <a:r>
              <a:rPr lang="en-US" dirty="0"/>
              <a:t>Sprint Review</a:t>
            </a:r>
          </a:p>
        </p:txBody>
      </p:sp>
      <p:pic>
        <p:nvPicPr>
          <p:cNvPr id="49" name="Picture Placeholder 48">
            <a:extLst>
              <a:ext uri="{FF2B5EF4-FFF2-40B4-BE49-F238E27FC236}">
                <a16:creationId xmlns:a16="http://schemas.microsoft.com/office/drawing/2014/main" id="{554A63EA-7896-2DED-D661-BA5C81B77241}"/>
              </a:ext>
            </a:extLst>
          </p:cNvPr>
          <p:cNvPicPr>
            <a:picLocks noGrp="1" noChangeAspect="1"/>
          </p:cNvPicPr>
          <p:nvPr>
            <p:ph type="pic" sz="quarter" idx="50"/>
          </p:nvPr>
        </p:nvPicPr>
        <p:blipFill>
          <a:blip r:embed="rId5"/>
          <a:srcRect/>
          <a:stretch/>
        </p:blipFill>
        <p:spPr>
          <a:xfrm>
            <a:off x="6467161" y="1030368"/>
            <a:ext cx="2368061" cy="2102177"/>
          </a:xfrm>
          <a:solidFill>
            <a:srgbClr val="FFFF00"/>
          </a:solidFill>
        </p:spPr>
      </p:pic>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6598511" y="3157037"/>
            <a:ext cx="2098039" cy="506399"/>
          </a:xfrm>
        </p:spPr>
        <p:txBody>
          <a:bodyPr/>
          <a:lstStyle/>
          <a:p>
            <a:r>
              <a:rPr lang="en-US" dirty="0"/>
              <a:t>Developer Team</a:t>
            </a:r>
          </a:p>
        </p:txBody>
      </p:sp>
      <p:sp>
        <p:nvSpPr>
          <p:cNvPr id="24" name="Text Placeholder 23">
            <a:extLst>
              <a:ext uri="{FF2B5EF4-FFF2-40B4-BE49-F238E27FC236}">
                <a16:creationId xmlns:a16="http://schemas.microsoft.com/office/drawing/2014/main" id="{517DFAED-4F69-372D-790F-14ABD197D926}"/>
              </a:ext>
            </a:extLst>
          </p:cNvPr>
          <p:cNvSpPr>
            <a:spLocks noGrp="1"/>
          </p:cNvSpPr>
          <p:nvPr>
            <p:ph type="body" sz="quarter" idx="53"/>
          </p:nvPr>
        </p:nvSpPr>
        <p:spPr>
          <a:xfrm>
            <a:off x="6598512" y="3697264"/>
            <a:ext cx="2098038" cy="506399"/>
          </a:xfrm>
        </p:spPr>
        <p:txBody>
          <a:bodyPr/>
          <a:lstStyle/>
          <a:p>
            <a:pPr algn="l"/>
            <a:r>
              <a:rPr lang="en-US" dirty="0"/>
              <a:t>Consists of both UI/UX designers and backend developers. They are implementing the features that are prioritized in the backlog by the Product Owner.</a:t>
            </a:r>
          </a:p>
        </p:txBody>
      </p:sp>
      <p:pic>
        <p:nvPicPr>
          <p:cNvPr id="46" name="Picture Placeholder 45">
            <a:extLst>
              <a:ext uri="{FF2B5EF4-FFF2-40B4-BE49-F238E27FC236}">
                <a16:creationId xmlns:a16="http://schemas.microsoft.com/office/drawing/2014/main" id="{51777469-AD50-4BAD-6B31-B56D669485CE}"/>
              </a:ext>
            </a:extLst>
          </p:cNvPr>
          <p:cNvPicPr>
            <a:picLocks noGrp="1" noChangeAspect="1"/>
          </p:cNvPicPr>
          <p:nvPr>
            <p:ph type="pic" sz="quarter" idx="51"/>
          </p:nvPr>
        </p:nvPicPr>
        <p:blipFill rotWithShape="1">
          <a:blip r:embed="rId6"/>
          <a:srcRect l="-18151" t="-14578" r="-18151" b="-14578"/>
          <a:stretch/>
        </p:blipFill>
        <p:spPr>
          <a:xfrm>
            <a:off x="9373717" y="1069512"/>
            <a:ext cx="2368061" cy="2102177"/>
          </a:xfrm>
          <a:solidFill>
            <a:schemeClr val="bg1">
              <a:lumMod val="50000"/>
            </a:schemeClr>
          </a:solidFill>
        </p:spPr>
      </p:pic>
      <p:sp>
        <p:nvSpPr>
          <p:cNvPr id="26" name="Text Placeholder 25">
            <a:extLst>
              <a:ext uri="{FF2B5EF4-FFF2-40B4-BE49-F238E27FC236}">
                <a16:creationId xmlns:a16="http://schemas.microsoft.com/office/drawing/2014/main" id="{D32E8129-4557-FB4F-128A-16770815B5B8}"/>
              </a:ext>
            </a:extLst>
          </p:cNvPr>
          <p:cNvSpPr>
            <a:spLocks noGrp="1"/>
          </p:cNvSpPr>
          <p:nvPr>
            <p:ph type="body" sz="quarter" idx="56"/>
          </p:nvPr>
        </p:nvSpPr>
        <p:spPr>
          <a:xfrm>
            <a:off x="9525786" y="3171689"/>
            <a:ext cx="2098039" cy="506399"/>
          </a:xfrm>
        </p:spPr>
        <p:txBody>
          <a:bodyPr/>
          <a:lstStyle/>
          <a:p>
            <a:r>
              <a:rPr lang="en-US" dirty="0"/>
              <a:t>Testers</a:t>
            </a:r>
          </a:p>
        </p:txBody>
      </p:sp>
      <p:sp>
        <p:nvSpPr>
          <p:cNvPr id="30" name="Text Placeholder 29">
            <a:extLst>
              <a:ext uri="{FF2B5EF4-FFF2-40B4-BE49-F238E27FC236}">
                <a16:creationId xmlns:a16="http://schemas.microsoft.com/office/drawing/2014/main" id="{78DDF0BA-462B-C044-14AF-F2FD2BFBAE3B}"/>
              </a:ext>
            </a:extLst>
          </p:cNvPr>
          <p:cNvSpPr>
            <a:spLocks noGrp="1"/>
          </p:cNvSpPr>
          <p:nvPr>
            <p:ph type="body" sz="quarter" idx="57"/>
          </p:nvPr>
        </p:nvSpPr>
        <p:spPr>
          <a:xfrm>
            <a:off x="9525786" y="3775163"/>
            <a:ext cx="2098038" cy="506399"/>
          </a:xfrm>
        </p:spPr>
        <p:txBody>
          <a:bodyPr/>
          <a:lstStyle/>
          <a:p>
            <a:pPr algn="l"/>
            <a:r>
              <a:rPr lang="en-US" dirty="0"/>
              <a:t>They develop testing scenarios according to user stories in the backlog, design the tests, and provide feedback to the rest of the team.</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zh-CN" altLang="en-US" sz="1200" u="none" strike="noStrike" kern="1200" cap="none" spc="0" normalizeH="0" baseline="0" noProof="0" dirty="0">
              <a:ln>
                <a:noFill/>
              </a:ln>
              <a:solidFill>
                <a:schemeClr val="bg1"/>
              </a:solidFill>
              <a:effectLst/>
              <a:uLnTx/>
              <a:uFillTx/>
            </a:endParaRPr>
          </a:p>
        </p:txBody>
      </p:sp>
      <p:sp>
        <p:nvSpPr>
          <p:cNvPr id="6" name="Footer Placeholder 5">
            <a:extLst>
              <a:ext uri="{FF2B5EF4-FFF2-40B4-BE49-F238E27FC236}">
                <a16:creationId xmlns:a16="http://schemas.microsoft.com/office/drawing/2014/main" id="{CFCEC6B0-3600-28A0-E10B-B1F4C99B1E33}"/>
              </a:ext>
            </a:extLst>
          </p:cNvPr>
          <p:cNvSpPr>
            <a:spLocks noGrp="1"/>
          </p:cNvSpPr>
          <p:nvPr>
            <p:ph type="ftr" sz="quarter" idx="58"/>
          </p:nvPr>
        </p:nvSpPr>
        <p:spPr/>
        <p:txBody>
          <a:bodyPr/>
          <a:lstStyle/>
          <a:p>
            <a:r>
              <a:rPr lang="en-US" noProof="0" dirty="0"/>
              <a:t>Scrum-Agile SDLC</a:t>
            </a:r>
          </a:p>
        </p:txBody>
      </p:sp>
    </p:spTree>
    <p:extLst>
      <p:ext uri="{BB962C8B-B14F-4D97-AF65-F5344CB8AC3E}">
        <p14:creationId xmlns:p14="http://schemas.microsoft.com/office/powerpoint/2010/main" val="2107888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19576725-5FD5-0E5D-4FD3-2E35020D8306}"/>
              </a:ext>
            </a:extLst>
          </p:cNvPr>
          <p:cNvSpPr>
            <a:spLocks noGrp="1"/>
          </p:cNvSpPr>
          <p:nvPr>
            <p:ph type="title"/>
          </p:nvPr>
        </p:nvSpPr>
        <p:spPr>
          <a:xfrm>
            <a:off x="229656" y="178350"/>
            <a:ext cx="1832409" cy="661406"/>
          </a:xfrm>
        </p:spPr>
        <p:txBody>
          <a:bodyPr/>
          <a:lstStyle/>
          <a:p>
            <a:r>
              <a:rPr lang="en-US" dirty="0"/>
              <a:t>Phases</a:t>
            </a:r>
          </a:p>
        </p:txBody>
      </p:sp>
      <p:sp>
        <p:nvSpPr>
          <p:cNvPr id="4" name="Footer Placeholder 3">
            <a:extLst>
              <a:ext uri="{FF2B5EF4-FFF2-40B4-BE49-F238E27FC236}">
                <a16:creationId xmlns:a16="http://schemas.microsoft.com/office/drawing/2014/main" id="{39CB1ACF-8F27-E766-B1CB-FC58BC47D7A9}"/>
              </a:ext>
            </a:extLst>
          </p:cNvPr>
          <p:cNvSpPr>
            <a:spLocks noGrp="1"/>
          </p:cNvSpPr>
          <p:nvPr>
            <p:ph type="ftr" sz="quarter" idx="76"/>
          </p:nvPr>
        </p:nvSpPr>
        <p:spPr/>
        <p:txBody>
          <a:bodyPr/>
          <a:lstStyle/>
          <a:p>
            <a:r>
              <a:rPr lang="en-US" dirty="0"/>
              <a:t>Scrum-Agile SDLC</a:t>
            </a:r>
          </a:p>
        </p:txBody>
      </p:sp>
      <p:pic>
        <p:nvPicPr>
          <p:cNvPr id="59" name="Picture Placeholder 58" descr="Shape&#10;&#10;Description automatically generated with low confidence">
            <a:extLst>
              <a:ext uri="{FF2B5EF4-FFF2-40B4-BE49-F238E27FC236}">
                <a16:creationId xmlns:a16="http://schemas.microsoft.com/office/drawing/2014/main" id="{8F062F5A-7BBA-0166-4FB0-1B14ED9414FD}"/>
              </a:ext>
            </a:extLst>
          </p:cNvPr>
          <p:cNvPicPr>
            <a:picLocks noGrp="1" noChangeAspect="1"/>
          </p:cNvPicPr>
          <p:nvPr>
            <p:ph type="pic" sz="quarter" idx="48"/>
          </p:nvPr>
        </p:nvPicPr>
        <p:blipFill rotWithShape="1">
          <a:blip r:embed="rId2"/>
          <a:srcRect l="-14149" t="-24305" r="-14149" b="-24305"/>
          <a:stretch/>
        </p:blipFill>
        <p:spPr>
          <a:xfrm>
            <a:off x="7772400" y="323850"/>
            <a:ext cx="1173163" cy="1358900"/>
          </a:xfrm>
          <a:solidFill>
            <a:schemeClr val="bg1"/>
          </a:solidFill>
        </p:spPr>
      </p:pic>
      <p:pic>
        <p:nvPicPr>
          <p:cNvPr id="61" name="Picture Placeholder 60" descr="Shape&#10;&#10;Description automatically generated with low confidence">
            <a:extLst>
              <a:ext uri="{FF2B5EF4-FFF2-40B4-BE49-F238E27FC236}">
                <a16:creationId xmlns:a16="http://schemas.microsoft.com/office/drawing/2014/main" id="{A66AC0CB-621D-13F7-73B2-543D268D19A3}"/>
              </a:ext>
            </a:extLst>
          </p:cNvPr>
          <p:cNvPicPr>
            <a:picLocks noGrp="1" noChangeAspect="1"/>
          </p:cNvPicPr>
          <p:nvPr>
            <p:ph type="pic" sz="quarter" idx="69"/>
          </p:nvPr>
        </p:nvPicPr>
        <p:blipFill rotWithShape="1">
          <a:blip r:embed="rId3"/>
          <a:srcRect l="-14149" t="-24219" r="-14149" b="-24219"/>
          <a:stretch/>
        </p:blipFill>
        <p:spPr>
          <a:xfrm>
            <a:off x="7772400" y="1892300"/>
            <a:ext cx="1173163" cy="1357313"/>
          </a:xfrm>
          <a:solidFill>
            <a:schemeClr val="bg1"/>
          </a:solidFill>
        </p:spPr>
      </p:pic>
      <p:pic>
        <p:nvPicPr>
          <p:cNvPr id="63" name="Picture Placeholder 62" descr="Shape&#10;&#10;Description automatically generated with low confidence">
            <a:extLst>
              <a:ext uri="{FF2B5EF4-FFF2-40B4-BE49-F238E27FC236}">
                <a16:creationId xmlns:a16="http://schemas.microsoft.com/office/drawing/2014/main" id="{F90F6204-AB59-532C-8DE7-39DB636665EB}"/>
              </a:ext>
            </a:extLst>
          </p:cNvPr>
          <p:cNvPicPr>
            <a:picLocks noGrp="1" noChangeAspect="1"/>
          </p:cNvPicPr>
          <p:nvPr>
            <p:ph type="pic" sz="quarter" idx="70"/>
          </p:nvPr>
        </p:nvPicPr>
        <p:blipFill rotWithShape="1">
          <a:blip r:embed="rId4"/>
          <a:srcRect l="-14149" t="-24219" r="-14149" b="-24219"/>
          <a:stretch/>
        </p:blipFill>
        <p:spPr>
          <a:xfrm>
            <a:off x="7772400" y="3460750"/>
            <a:ext cx="1173163" cy="1357313"/>
          </a:xfrm>
          <a:solidFill>
            <a:schemeClr val="bg1"/>
          </a:solidFill>
        </p:spPr>
      </p:pic>
      <p:sp>
        <p:nvSpPr>
          <p:cNvPr id="10" name="Text Placeholder 9">
            <a:extLst>
              <a:ext uri="{FF2B5EF4-FFF2-40B4-BE49-F238E27FC236}">
                <a16:creationId xmlns:a16="http://schemas.microsoft.com/office/drawing/2014/main" id="{B848185A-50E9-14D8-0286-B6830033529E}"/>
              </a:ext>
            </a:extLst>
          </p:cNvPr>
          <p:cNvSpPr>
            <a:spLocks noGrp="1"/>
          </p:cNvSpPr>
          <p:nvPr>
            <p:ph type="body" sz="quarter" idx="27"/>
          </p:nvPr>
        </p:nvSpPr>
        <p:spPr>
          <a:xfrm>
            <a:off x="9134816" y="524517"/>
            <a:ext cx="2289842" cy="416076"/>
          </a:xfrm>
        </p:spPr>
        <p:txBody>
          <a:bodyPr/>
          <a:lstStyle/>
          <a:p>
            <a:r>
              <a:rPr lang="en-US" dirty="0"/>
              <a:t>Planning</a:t>
            </a:r>
          </a:p>
        </p:txBody>
      </p:sp>
      <p:sp>
        <p:nvSpPr>
          <p:cNvPr id="12" name="Text Placeholder 11">
            <a:extLst>
              <a:ext uri="{FF2B5EF4-FFF2-40B4-BE49-F238E27FC236}">
                <a16:creationId xmlns:a16="http://schemas.microsoft.com/office/drawing/2014/main" id="{E9D2B641-7D78-8EAF-6B14-B025279325ED}"/>
              </a:ext>
            </a:extLst>
          </p:cNvPr>
          <p:cNvSpPr>
            <a:spLocks noGrp="1"/>
          </p:cNvSpPr>
          <p:nvPr>
            <p:ph type="body" sz="quarter" idx="28"/>
          </p:nvPr>
        </p:nvSpPr>
        <p:spPr>
          <a:xfrm>
            <a:off x="9134817" y="957408"/>
            <a:ext cx="2289842" cy="506399"/>
          </a:xfrm>
        </p:spPr>
        <p:txBody>
          <a:bodyPr/>
          <a:lstStyle/>
          <a:p>
            <a:r>
              <a:rPr lang="en-US" dirty="0"/>
              <a:t>Product owner and developers work together to understand the requirements and creating the backlog.</a:t>
            </a:r>
          </a:p>
        </p:txBody>
      </p:sp>
      <p:sp>
        <p:nvSpPr>
          <p:cNvPr id="14" name="Text Placeholder 13">
            <a:extLst>
              <a:ext uri="{FF2B5EF4-FFF2-40B4-BE49-F238E27FC236}">
                <a16:creationId xmlns:a16="http://schemas.microsoft.com/office/drawing/2014/main" id="{F67C947D-FA51-B53C-7CD4-C308D93C41B6}"/>
              </a:ext>
            </a:extLst>
          </p:cNvPr>
          <p:cNvSpPr>
            <a:spLocks noGrp="1"/>
          </p:cNvSpPr>
          <p:nvPr>
            <p:ph type="body" sz="quarter" idx="57"/>
          </p:nvPr>
        </p:nvSpPr>
        <p:spPr>
          <a:xfrm>
            <a:off x="9134816" y="2093874"/>
            <a:ext cx="2401809" cy="416076"/>
          </a:xfrm>
        </p:spPr>
        <p:txBody>
          <a:bodyPr/>
          <a:lstStyle/>
          <a:p>
            <a:r>
              <a:rPr lang="en-US" dirty="0"/>
              <a:t>Implementation/Sprint</a:t>
            </a:r>
          </a:p>
        </p:txBody>
      </p:sp>
      <p:sp>
        <p:nvSpPr>
          <p:cNvPr id="16" name="Text Placeholder 15">
            <a:extLst>
              <a:ext uri="{FF2B5EF4-FFF2-40B4-BE49-F238E27FC236}">
                <a16:creationId xmlns:a16="http://schemas.microsoft.com/office/drawing/2014/main" id="{63040D2D-44DB-1415-6BC4-8ADCE6C418CB}"/>
              </a:ext>
            </a:extLst>
          </p:cNvPr>
          <p:cNvSpPr>
            <a:spLocks noGrp="1"/>
          </p:cNvSpPr>
          <p:nvPr>
            <p:ph type="body" sz="quarter" idx="58"/>
          </p:nvPr>
        </p:nvSpPr>
        <p:spPr>
          <a:xfrm>
            <a:off x="9134818" y="2527082"/>
            <a:ext cx="2193021" cy="506399"/>
          </a:xfrm>
        </p:spPr>
        <p:txBody>
          <a:bodyPr/>
          <a:lstStyle/>
          <a:p>
            <a:r>
              <a:rPr lang="en-US" dirty="0"/>
              <a:t>The developers and other team members are working on implementing the features defined in the backlog.</a:t>
            </a:r>
          </a:p>
        </p:txBody>
      </p:sp>
      <p:sp>
        <p:nvSpPr>
          <p:cNvPr id="18" name="Text Placeholder 17">
            <a:extLst>
              <a:ext uri="{FF2B5EF4-FFF2-40B4-BE49-F238E27FC236}">
                <a16:creationId xmlns:a16="http://schemas.microsoft.com/office/drawing/2014/main" id="{72084788-4E58-A287-4144-4337298A76AA}"/>
              </a:ext>
            </a:extLst>
          </p:cNvPr>
          <p:cNvSpPr>
            <a:spLocks noGrp="1"/>
          </p:cNvSpPr>
          <p:nvPr>
            <p:ph type="body" sz="quarter" idx="61"/>
          </p:nvPr>
        </p:nvSpPr>
        <p:spPr>
          <a:xfrm>
            <a:off x="9134816" y="3687807"/>
            <a:ext cx="2098039" cy="416076"/>
          </a:xfrm>
        </p:spPr>
        <p:txBody>
          <a:bodyPr/>
          <a:lstStyle/>
          <a:p>
            <a:r>
              <a:rPr lang="en-US" dirty="0"/>
              <a:t>Review</a:t>
            </a:r>
          </a:p>
        </p:txBody>
      </p:sp>
      <p:sp>
        <p:nvSpPr>
          <p:cNvPr id="20" name="Text Placeholder 19">
            <a:extLst>
              <a:ext uri="{FF2B5EF4-FFF2-40B4-BE49-F238E27FC236}">
                <a16:creationId xmlns:a16="http://schemas.microsoft.com/office/drawing/2014/main" id="{75927001-D7E5-D19F-6932-0E9BC394AC13}"/>
              </a:ext>
            </a:extLst>
          </p:cNvPr>
          <p:cNvSpPr>
            <a:spLocks noGrp="1"/>
          </p:cNvSpPr>
          <p:nvPr>
            <p:ph type="body" sz="quarter" idx="62"/>
          </p:nvPr>
        </p:nvSpPr>
        <p:spPr>
          <a:xfrm>
            <a:off x="9134816" y="4084609"/>
            <a:ext cx="2098038" cy="506399"/>
          </a:xfrm>
        </p:spPr>
        <p:txBody>
          <a:bodyPr/>
          <a:lstStyle/>
          <a:p>
            <a:r>
              <a:rPr lang="en-US" dirty="0"/>
              <a:t>Team meets to review the work completed during the sprint. The PO proved feedback and backlog is adjusted.</a:t>
            </a:r>
          </a:p>
        </p:txBody>
      </p:sp>
      <p:sp>
        <p:nvSpPr>
          <p:cNvPr id="22" name="Text Placeholder 21">
            <a:extLst>
              <a:ext uri="{FF2B5EF4-FFF2-40B4-BE49-F238E27FC236}">
                <a16:creationId xmlns:a16="http://schemas.microsoft.com/office/drawing/2014/main" id="{366D626F-0643-E1B6-E5D1-D2CE088F3F56}"/>
              </a:ext>
            </a:extLst>
          </p:cNvPr>
          <p:cNvSpPr>
            <a:spLocks noGrp="1"/>
          </p:cNvSpPr>
          <p:nvPr>
            <p:ph type="body" sz="quarter" idx="65"/>
          </p:nvPr>
        </p:nvSpPr>
        <p:spPr>
          <a:xfrm>
            <a:off x="9139241" y="5175258"/>
            <a:ext cx="2098039" cy="416076"/>
          </a:xfrm>
        </p:spPr>
        <p:txBody>
          <a:bodyPr/>
          <a:lstStyle/>
          <a:p>
            <a:r>
              <a:rPr lang="en-US" dirty="0"/>
              <a:t>Retrospective</a:t>
            </a:r>
          </a:p>
        </p:txBody>
      </p:sp>
      <p:sp>
        <p:nvSpPr>
          <p:cNvPr id="24" name="Text Placeholder 23">
            <a:extLst>
              <a:ext uri="{FF2B5EF4-FFF2-40B4-BE49-F238E27FC236}">
                <a16:creationId xmlns:a16="http://schemas.microsoft.com/office/drawing/2014/main" id="{3335951F-3182-EEC6-5C27-B39EEE3CC4D6}"/>
              </a:ext>
            </a:extLst>
          </p:cNvPr>
          <p:cNvSpPr>
            <a:spLocks noGrp="1"/>
          </p:cNvSpPr>
          <p:nvPr>
            <p:ph type="body" sz="quarter" idx="66"/>
          </p:nvPr>
        </p:nvSpPr>
        <p:spPr>
          <a:xfrm>
            <a:off x="9134816" y="5591334"/>
            <a:ext cx="2098038" cy="506399"/>
          </a:xfrm>
        </p:spPr>
        <p:txBody>
          <a:bodyPr/>
          <a:lstStyle/>
          <a:p>
            <a:r>
              <a:rPr lang="en-US" dirty="0"/>
              <a:t>The team reflects on the previous sprint and identifies areas for improvement. </a:t>
            </a:r>
          </a:p>
        </p:txBody>
      </p:sp>
      <p:pic>
        <p:nvPicPr>
          <p:cNvPr id="65" name="Picture Placeholder 64" descr="Shape&#10;&#10;Description automatically generated with low confidence">
            <a:extLst>
              <a:ext uri="{FF2B5EF4-FFF2-40B4-BE49-F238E27FC236}">
                <a16:creationId xmlns:a16="http://schemas.microsoft.com/office/drawing/2014/main" id="{6BE67F56-FF37-0C5C-7165-C1ACDDB0BA85}"/>
              </a:ext>
            </a:extLst>
          </p:cNvPr>
          <p:cNvPicPr>
            <a:picLocks noGrp="1" noChangeAspect="1"/>
          </p:cNvPicPr>
          <p:nvPr>
            <p:ph type="pic" sz="quarter" idx="71"/>
          </p:nvPr>
        </p:nvPicPr>
        <p:blipFill rotWithShape="1">
          <a:blip r:embed="rId5"/>
          <a:srcRect l="-14149" t="-24219" r="-14149" b="-24219"/>
          <a:stretch/>
        </p:blipFill>
        <p:spPr>
          <a:xfrm>
            <a:off x="7772400" y="5041900"/>
            <a:ext cx="1173163" cy="1357313"/>
          </a:xfrm>
          <a:solidFill>
            <a:schemeClr val="bg1"/>
          </a:solidFill>
        </p:spPr>
      </p:pic>
      <p:pic>
        <p:nvPicPr>
          <p:cNvPr id="3074" name="Picture 2" descr="Guide to Scrum Sprints | Wrike Scrum Guide">
            <a:extLst>
              <a:ext uri="{FF2B5EF4-FFF2-40B4-BE49-F238E27FC236}">
                <a16:creationId xmlns:a16="http://schemas.microsoft.com/office/drawing/2014/main" id="{7B367B6F-879B-7D17-C51B-969507DA1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531" y="1474703"/>
            <a:ext cx="6946427" cy="390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10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6FE1D8CB-8F49-A833-F3E5-000788451BA4}"/>
              </a:ext>
            </a:extLst>
          </p:cNvPr>
          <p:cNvSpPr>
            <a:spLocks noGrp="1"/>
          </p:cNvSpPr>
          <p:nvPr>
            <p:ph type="title"/>
          </p:nvPr>
        </p:nvSpPr>
        <p:spPr>
          <a:xfrm>
            <a:off x="0" y="0"/>
            <a:ext cx="3686175" cy="885825"/>
          </a:xfrm>
        </p:spPr>
        <p:txBody>
          <a:bodyPr/>
          <a:lstStyle/>
          <a:p>
            <a:r>
              <a:rPr lang="en-US" dirty="0"/>
              <a:t>Waterfall SDLC</a:t>
            </a:r>
          </a:p>
        </p:txBody>
      </p:sp>
      <p:sp>
        <p:nvSpPr>
          <p:cNvPr id="32" name="Text Placeholder 31">
            <a:extLst>
              <a:ext uri="{FF2B5EF4-FFF2-40B4-BE49-F238E27FC236}">
                <a16:creationId xmlns:a16="http://schemas.microsoft.com/office/drawing/2014/main" id="{122A6995-F2B4-2AAF-2CB1-D6AFD8BCFB02}"/>
              </a:ext>
            </a:extLst>
          </p:cNvPr>
          <p:cNvSpPr>
            <a:spLocks noGrp="1"/>
          </p:cNvSpPr>
          <p:nvPr>
            <p:ph type="body" sz="quarter" idx="28"/>
          </p:nvPr>
        </p:nvSpPr>
        <p:spPr>
          <a:xfrm>
            <a:off x="234619" y="1202758"/>
            <a:ext cx="4937598" cy="4698229"/>
          </a:xfrm>
        </p:spPr>
        <p:txBody>
          <a:bodyPr/>
          <a:lstStyle/>
          <a:p>
            <a:pPr algn="l"/>
            <a:r>
              <a:rPr lang="en-US" sz="1300" dirty="0"/>
              <a:t>The Waterfall model is a traditional software development approach that follows a sequential, linear process. It consists of the following phases:</a:t>
            </a:r>
          </a:p>
          <a:p>
            <a:pPr algn="l">
              <a:buFont typeface="+mj-lt"/>
              <a:buAutoNum type="arabicPeriod"/>
            </a:pPr>
            <a:r>
              <a:rPr lang="en-US" sz="1300" dirty="0"/>
              <a:t> Requirements Analysis - In this phase, the project team identifies the project requirements and documents them in a requirements specification.</a:t>
            </a:r>
          </a:p>
          <a:p>
            <a:pPr algn="l">
              <a:buFont typeface="+mj-lt"/>
              <a:buAutoNum type="arabicPeriod"/>
            </a:pPr>
            <a:r>
              <a:rPr lang="en-US" sz="1300" dirty="0"/>
              <a:t> Design - In this phase, the project team develops a detailed system design based on the requirements specification.</a:t>
            </a:r>
          </a:p>
          <a:p>
            <a:pPr algn="l">
              <a:buFont typeface="+mj-lt"/>
              <a:buAutoNum type="arabicPeriod"/>
            </a:pPr>
            <a:r>
              <a:rPr lang="en-US" sz="1300" dirty="0"/>
              <a:t> Implementation - In this phase, the project team writes the code, integrates the software components, and tests the system.</a:t>
            </a:r>
          </a:p>
          <a:p>
            <a:pPr algn="l">
              <a:buFont typeface="+mj-lt"/>
              <a:buAutoNum type="arabicPeriod"/>
            </a:pPr>
            <a:r>
              <a:rPr lang="en-US" sz="1300" dirty="0"/>
              <a:t> Testing - In this phase, the project team conducts various types of testing to ensure that the system meets the requirements.</a:t>
            </a:r>
          </a:p>
          <a:p>
            <a:pPr algn="l">
              <a:buFont typeface="+mj-lt"/>
              <a:buAutoNum type="arabicPeriod"/>
            </a:pPr>
            <a:r>
              <a:rPr lang="en-US" sz="1300" dirty="0"/>
              <a:t> Deployment - In this phase, the project team installs the system in the production environment and releases it to the users.</a:t>
            </a:r>
          </a:p>
          <a:p>
            <a:pPr algn="l"/>
            <a:r>
              <a:rPr lang="en-US" sz="1300" dirty="0"/>
              <a:t>The Waterfall model assumes that the requirements of a project can be clearly defined and documented upfront, and that the development team can then follow a predictable and linear process to implement the solution. This approach is often used for projects with well-defined requirements and a stable environment.</a:t>
            </a:r>
          </a:p>
          <a:p>
            <a:endParaRPr lang="en-US" sz="1400" dirty="0"/>
          </a:p>
        </p:txBody>
      </p:sp>
      <p:pic>
        <p:nvPicPr>
          <p:cNvPr id="35" name="Picture Placeholder 34" descr="Application&#10;&#10;Description automatically generated">
            <a:extLst>
              <a:ext uri="{FF2B5EF4-FFF2-40B4-BE49-F238E27FC236}">
                <a16:creationId xmlns:a16="http://schemas.microsoft.com/office/drawing/2014/main" id="{CBA6734A-54A1-F4E5-C3E6-6C2D28FBE195}"/>
              </a:ext>
            </a:extLst>
          </p:cNvPr>
          <p:cNvPicPr>
            <a:picLocks noGrp="1" noChangeAspect="1"/>
          </p:cNvPicPr>
          <p:nvPr>
            <p:ph type="pic" sz="quarter" idx="51"/>
          </p:nvPr>
        </p:nvPicPr>
        <p:blipFill rotWithShape="1">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saturation sat="400000"/>
                    </a14:imgEffect>
                  </a14:imgLayer>
                </a14:imgProps>
              </a:ext>
            </a:extLst>
          </a:blip>
          <a:srcRect l="-8754" t="-43751" r="-8754" b="-43751"/>
          <a:stretch/>
        </p:blipFill>
        <p:spPr>
          <a:xfrm>
            <a:off x="5745001" y="0"/>
            <a:ext cx="6446999" cy="6858000"/>
          </a:xfrm>
          <a:solidFill>
            <a:schemeClr val="bg2"/>
          </a:solidFill>
        </p:spPr>
      </p:pic>
      <p:sp>
        <p:nvSpPr>
          <p:cNvPr id="27" name="Footer Placeholder 26">
            <a:extLst>
              <a:ext uri="{FF2B5EF4-FFF2-40B4-BE49-F238E27FC236}">
                <a16:creationId xmlns:a16="http://schemas.microsoft.com/office/drawing/2014/main" id="{497D1014-FADF-D4D7-56E1-C0D86C45127A}"/>
              </a:ext>
            </a:extLst>
          </p:cNvPr>
          <p:cNvSpPr>
            <a:spLocks noGrp="1"/>
          </p:cNvSpPr>
          <p:nvPr>
            <p:ph type="ftr" sz="quarter" idx="52"/>
          </p:nvPr>
        </p:nvSpPr>
        <p:spPr/>
        <p:txBody>
          <a:bodyPr/>
          <a:lstStyle/>
          <a:p>
            <a:r>
              <a:rPr lang="en-US" noProof="0" dirty="0"/>
              <a:t>Scrum-Agile SDLC</a:t>
            </a:r>
          </a:p>
        </p:txBody>
      </p:sp>
    </p:spTree>
    <p:extLst>
      <p:ext uri="{BB962C8B-B14F-4D97-AF65-F5344CB8AC3E}">
        <p14:creationId xmlns:p14="http://schemas.microsoft.com/office/powerpoint/2010/main" val="3852239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E061246-FDF2-43B2-B23C-717C9E6F1E17}"/>
              </a:ext>
            </a:extLst>
          </p:cNvPr>
          <p:cNvSpPr>
            <a:spLocks noGrp="1"/>
          </p:cNvSpPr>
          <p:nvPr>
            <p:ph type="body" sz="quarter" idx="27"/>
          </p:nvPr>
        </p:nvSpPr>
        <p:spPr>
          <a:xfrm>
            <a:off x="4497897" y="1330149"/>
            <a:ext cx="3745971" cy="459664"/>
          </a:xfrm>
        </p:spPr>
        <p:txBody>
          <a:bodyPr/>
          <a:lstStyle/>
          <a:p>
            <a:pPr algn="ctr"/>
            <a:r>
              <a:rPr lang="en-US" dirty="0"/>
              <a:t>Scrum-Agile</a:t>
            </a:r>
          </a:p>
        </p:txBody>
      </p:sp>
      <p:sp>
        <p:nvSpPr>
          <p:cNvPr id="8" name="Text Placeholder 7">
            <a:extLst>
              <a:ext uri="{FF2B5EF4-FFF2-40B4-BE49-F238E27FC236}">
                <a16:creationId xmlns:a16="http://schemas.microsoft.com/office/drawing/2014/main" id="{D858F48D-C4EE-DC0C-6B65-ABFCFAEDDC28}"/>
              </a:ext>
            </a:extLst>
          </p:cNvPr>
          <p:cNvSpPr>
            <a:spLocks noGrp="1"/>
          </p:cNvSpPr>
          <p:nvPr>
            <p:ph type="body" sz="quarter" idx="28"/>
          </p:nvPr>
        </p:nvSpPr>
        <p:spPr>
          <a:xfrm>
            <a:off x="4497897" y="1789812"/>
            <a:ext cx="3745971" cy="2291371"/>
          </a:xfrm>
        </p:spPr>
        <p:txBody>
          <a:bodyPr/>
          <a:lstStyle/>
          <a:p>
            <a:pPr marL="285750" indent="-285750">
              <a:buFont typeface="Arial" panose="020B0604020202020204" pitchFamily="34" charset="0"/>
              <a:buChar char="•"/>
            </a:pPr>
            <a:r>
              <a:rPr lang="en-US" dirty="0"/>
              <a:t>Follows an iterative and incremental model</a:t>
            </a:r>
          </a:p>
          <a:p>
            <a:pPr marL="285750" indent="-285750">
              <a:buFont typeface="Arial" panose="020B0604020202020204" pitchFamily="34" charset="0"/>
              <a:buChar char="•"/>
            </a:pPr>
            <a:r>
              <a:rPr lang="en-US" dirty="0"/>
              <a:t>Emphasizes adapting to change and responding to feedback</a:t>
            </a:r>
          </a:p>
          <a:p>
            <a:pPr marL="285750" indent="-285750">
              <a:buFont typeface="Arial" panose="020B0604020202020204" pitchFamily="34" charset="0"/>
              <a:buChar char="•"/>
            </a:pPr>
            <a:r>
              <a:rPr lang="en-US" dirty="0"/>
              <a:t>Agile phases may overlap</a:t>
            </a:r>
          </a:p>
          <a:p>
            <a:pPr marL="285750" indent="-285750">
              <a:buFont typeface="Arial" panose="020B0604020202020204" pitchFamily="34" charset="0"/>
              <a:buChar char="•"/>
            </a:pPr>
            <a:r>
              <a:rPr lang="en-US" dirty="0"/>
              <a:t>Uses short sprints</a:t>
            </a:r>
          </a:p>
          <a:p>
            <a:pPr marL="285750" indent="-285750">
              <a:buFont typeface="Arial" panose="020B0604020202020204" pitchFamily="34" charset="0"/>
              <a:buChar char="•"/>
            </a:pPr>
            <a:r>
              <a:rPr lang="en-US" dirty="0"/>
              <a:t>Employs a self-organizing team with clearly defined roles</a:t>
            </a:r>
          </a:p>
          <a:p>
            <a:endParaRPr lang="en-US" dirty="0"/>
          </a:p>
        </p:txBody>
      </p:sp>
      <p:sp>
        <p:nvSpPr>
          <p:cNvPr id="6" name="Title 5">
            <a:extLst>
              <a:ext uri="{FF2B5EF4-FFF2-40B4-BE49-F238E27FC236}">
                <a16:creationId xmlns:a16="http://schemas.microsoft.com/office/drawing/2014/main" id="{DB5B7E87-FCC6-65C4-BC09-462E517EF20B}"/>
              </a:ext>
            </a:extLst>
          </p:cNvPr>
          <p:cNvSpPr>
            <a:spLocks noGrp="1"/>
          </p:cNvSpPr>
          <p:nvPr>
            <p:ph type="title"/>
          </p:nvPr>
        </p:nvSpPr>
        <p:spPr>
          <a:xfrm>
            <a:off x="4999654" y="94803"/>
            <a:ext cx="6036906" cy="718457"/>
          </a:xfrm>
        </p:spPr>
        <p:txBody>
          <a:bodyPr/>
          <a:lstStyle/>
          <a:p>
            <a:r>
              <a:rPr lang="en-US" dirty="0"/>
              <a:t>Scrum-Agile Vs. Waterfall</a:t>
            </a:r>
          </a:p>
        </p:txBody>
      </p:sp>
      <p:sp>
        <p:nvSpPr>
          <p:cNvPr id="10" name="Text Placeholder 9">
            <a:extLst>
              <a:ext uri="{FF2B5EF4-FFF2-40B4-BE49-F238E27FC236}">
                <a16:creationId xmlns:a16="http://schemas.microsoft.com/office/drawing/2014/main" id="{761AB1A9-639A-6BD5-C785-40E5740E649C}"/>
              </a:ext>
            </a:extLst>
          </p:cNvPr>
          <p:cNvSpPr>
            <a:spLocks noGrp="1"/>
          </p:cNvSpPr>
          <p:nvPr>
            <p:ph type="body" sz="quarter" idx="52"/>
          </p:nvPr>
        </p:nvSpPr>
        <p:spPr>
          <a:xfrm>
            <a:off x="8243867" y="1330149"/>
            <a:ext cx="3745971" cy="459664"/>
          </a:xfrm>
        </p:spPr>
        <p:txBody>
          <a:bodyPr/>
          <a:lstStyle/>
          <a:p>
            <a:pPr algn="ctr"/>
            <a:r>
              <a:rPr lang="en-US" dirty="0"/>
              <a:t>Waterfall</a:t>
            </a:r>
          </a:p>
        </p:txBody>
      </p:sp>
      <p:sp>
        <p:nvSpPr>
          <p:cNvPr id="11" name="Text Placeholder 10">
            <a:extLst>
              <a:ext uri="{FF2B5EF4-FFF2-40B4-BE49-F238E27FC236}">
                <a16:creationId xmlns:a16="http://schemas.microsoft.com/office/drawing/2014/main" id="{359465DB-966A-85F6-EB4E-BC1AE3A76DB7}"/>
              </a:ext>
            </a:extLst>
          </p:cNvPr>
          <p:cNvSpPr>
            <a:spLocks noGrp="1"/>
          </p:cNvSpPr>
          <p:nvPr>
            <p:ph type="body" sz="quarter" idx="53"/>
          </p:nvPr>
        </p:nvSpPr>
        <p:spPr>
          <a:xfrm>
            <a:off x="8243867" y="1779527"/>
            <a:ext cx="3745971" cy="2297950"/>
          </a:xfrm>
        </p:spPr>
        <p:txBody>
          <a:bodyPr/>
          <a:lstStyle/>
          <a:p>
            <a:pPr marL="285750" indent="-285750">
              <a:buFont typeface="Arial" panose="020B0604020202020204" pitchFamily="34" charset="0"/>
              <a:buChar char="•"/>
            </a:pPr>
            <a:r>
              <a:rPr lang="en-US" dirty="0"/>
              <a:t>Follows a sequential and linear model</a:t>
            </a:r>
          </a:p>
          <a:p>
            <a:pPr marL="285750" indent="-285750">
              <a:buFont typeface="Arial" panose="020B0604020202020204" pitchFamily="34" charset="0"/>
              <a:buChar char="•"/>
            </a:pPr>
            <a:r>
              <a:rPr lang="en-US" dirty="0"/>
              <a:t>Requires extensive planning and documentation upfront</a:t>
            </a:r>
          </a:p>
          <a:p>
            <a:pPr marL="285750" indent="-285750">
              <a:buFont typeface="Arial" panose="020B0604020202020204" pitchFamily="34" charset="0"/>
              <a:buChar char="•"/>
            </a:pPr>
            <a:r>
              <a:rPr lang="en-US" dirty="0"/>
              <a:t>A phase must be completed before the start of the next one</a:t>
            </a:r>
          </a:p>
          <a:p>
            <a:pPr marL="285750" indent="-285750">
              <a:buFont typeface="Arial" panose="020B0604020202020204" pitchFamily="34" charset="0"/>
              <a:buChar char="•"/>
            </a:pPr>
            <a:r>
              <a:rPr lang="en-US" dirty="0"/>
              <a:t>Minimal customer involvement during development</a:t>
            </a:r>
          </a:p>
          <a:p>
            <a:pPr marL="285750" indent="-285750">
              <a:buFont typeface="Arial" panose="020B0604020202020204" pitchFamily="34" charset="0"/>
              <a:buChar char="•"/>
            </a:pPr>
            <a:r>
              <a:rPr lang="en-US" dirty="0"/>
              <a:t>Testing is typically done as the last phase before release</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2FBEE1CE-036F-33DC-F2F9-A22CC772B750}"/>
              </a:ext>
            </a:extLst>
          </p:cNvPr>
          <p:cNvSpPr>
            <a:spLocks noGrp="1"/>
          </p:cNvSpPr>
          <p:nvPr>
            <p:ph type="ftr" sz="quarter" idx="4294967295"/>
          </p:nvPr>
        </p:nvSpPr>
        <p:spPr>
          <a:xfrm>
            <a:off x="83975" y="6320875"/>
            <a:ext cx="4114800" cy="365125"/>
          </a:xfrm>
        </p:spPr>
        <p:txBody>
          <a:bodyPr/>
          <a:lstStyle/>
          <a:p>
            <a:r>
              <a:rPr lang="en-US" noProof="0" dirty="0"/>
              <a:t>Scrum-Agile SDLC</a:t>
            </a:r>
          </a:p>
        </p:txBody>
      </p:sp>
      <p:pic>
        <p:nvPicPr>
          <p:cNvPr id="17" name="Picture Placeholder 16" descr="Diagram&#10;&#10;Description automatically generated">
            <a:extLst>
              <a:ext uri="{FF2B5EF4-FFF2-40B4-BE49-F238E27FC236}">
                <a16:creationId xmlns:a16="http://schemas.microsoft.com/office/drawing/2014/main" id="{98315D95-2F85-6D91-43AA-075E51478F9C}"/>
              </a:ext>
            </a:extLst>
          </p:cNvPr>
          <p:cNvPicPr>
            <a:picLocks noGrp="1" noChangeAspect="1"/>
          </p:cNvPicPr>
          <p:nvPr>
            <p:ph type="pic" sz="quarter" idx="51"/>
          </p:nvPr>
        </p:nvPicPr>
        <p:blipFill rotWithShape="1">
          <a:blip r:embed="rId2"/>
          <a:srcRect l="-72" t="4" r="-72" b="4"/>
          <a:stretch/>
        </p:blipFill>
        <p:spPr>
          <a:xfrm>
            <a:off x="1825492" y="2203794"/>
            <a:ext cx="2289308" cy="2450411"/>
          </a:xfrm>
        </p:spPr>
      </p:pic>
      <p:sp>
        <p:nvSpPr>
          <p:cNvPr id="20" name="Text Placeholder 6">
            <a:extLst>
              <a:ext uri="{FF2B5EF4-FFF2-40B4-BE49-F238E27FC236}">
                <a16:creationId xmlns:a16="http://schemas.microsoft.com/office/drawing/2014/main" id="{CAB7577C-9258-FE52-CB96-36BDEF204539}"/>
              </a:ext>
            </a:extLst>
          </p:cNvPr>
          <p:cNvSpPr txBox="1">
            <a:spLocks/>
          </p:cNvSpPr>
          <p:nvPr/>
        </p:nvSpPr>
        <p:spPr>
          <a:xfrm>
            <a:off x="4562297" y="3862851"/>
            <a:ext cx="7491941" cy="459664"/>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What to consider when choosing for your project?</a:t>
            </a:r>
          </a:p>
        </p:txBody>
      </p:sp>
      <p:sp>
        <p:nvSpPr>
          <p:cNvPr id="23" name="Text Placeholder 10">
            <a:extLst>
              <a:ext uri="{FF2B5EF4-FFF2-40B4-BE49-F238E27FC236}">
                <a16:creationId xmlns:a16="http://schemas.microsoft.com/office/drawing/2014/main" id="{8479053D-D3A5-A181-6EAB-B9E13A2943BC}"/>
              </a:ext>
            </a:extLst>
          </p:cNvPr>
          <p:cNvSpPr txBox="1">
            <a:spLocks/>
          </p:cNvSpPr>
          <p:nvPr/>
        </p:nvSpPr>
        <p:spPr>
          <a:xfrm>
            <a:off x="4691100" y="4683705"/>
            <a:ext cx="7363138" cy="154187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Project size and complexity, Waterfall is better for smaller project with a clear vision</a:t>
            </a:r>
          </a:p>
          <a:p>
            <a:pPr marL="285750" indent="-285750">
              <a:buFont typeface="Arial" panose="020B0604020202020204" pitchFamily="34" charset="0"/>
              <a:buChar char="•"/>
            </a:pPr>
            <a:r>
              <a:rPr lang="en-US" dirty="0"/>
              <a:t>Customer involvement and collaboration, Agile is better for high customer involvement</a:t>
            </a:r>
          </a:p>
          <a:p>
            <a:pPr marL="285750" indent="-285750">
              <a:buFont typeface="Arial" panose="020B0604020202020204" pitchFamily="34" charset="0"/>
              <a:buChar char="•"/>
            </a:pPr>
            <a:r>
              <a:rPr lang="en-US" dirty="0"/>
              <a:t>Flexibility and adaptability to change, Agile is better for rapidly changing environments</a:t>
            </a:r>
          </a:p>
          <a:p>
            <a:pPr marL="285750" indent="-285750">
              <a:buFont typeface="Arial" panose="020B0604020202020204" pitchFamily="34" charset="0"/>
              <a:buChar char="•"/>
            </a:pPr>
            <a:r>
              <a:rPr lang="en-US" dirty="0"/>
              <a:t>Development team, the abilities of the developers and how well they know each other and how clear their roles are defined, Waterfall can work well in well established teams of experienced developers and product managers.</a:t>
            </a:r>
          </a:p>
          <a:p>
            <a:endParaRPr lang="en-US" dirty="0"/>
          </a:p>
        </p:txBody>
      </p:sp>
    </p:spTree>
    <p:extLst>
      <p:ext uri="{BB962C8B-B14F-4D97-AF65-F5344CB8AC3E}">
        <p14:creationId xmlns:p14="http://schemas.microsoft.com/office/powerpoint/2010/main" val="173241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347927" y="3119997"/>
            <a:ext cx="5055698" cy="1325563"/>
          </a:xfrm>
        </p:spPr>
        <p:txBody>
          <a:bodyPr/>
          <a:lstStyle/>
          <a:p>
            <a:r>
              <a:rPr lang="en-US" dirty="0"/>
              <a:t>Thank you</a:t>
            </a:r>
            <a:br>
              <a:rPr lang="en-US" dirty="0"/>
            </a:br>
            <a:r>
              <a:rPr lang="en-US" dirty="0"/>
              <a:t>and</a:t>
            </a:r>
            <a:br>
              <a:rPr lang="en-US" dirty="0"/>
            </a:br>
            <a:r>
              <a:rPr lang="en-US" dirty="0"/>
              <a:t>Slava Ukraine!</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D5D0B55-F15A-DAB4-D89E-83F69386821E}"/>
              </a:ext>
            </a:extLst>
          </p:cNvPr>
          <p:cNvSpPr>
            <a:spLocks noGrp="1"/>
          </p:cNvSpPr>
          <p:nvPr>
            <p:ph type="title"/>
          </p:nvPr>
        </p:nvSpPr>
        <p:spPr/>
        <p:txBody>
          <a:bodyPr/>
          <a:lstStyle/>
          <a:p>
            <a:r>
              <a:rPr lang="en-US" dirty="0"/>
              <a:t>Bibliography</a:t>
            </a:r>
          </a:p>
        </p:txBody>
      </p:sp>
      <p:sp>
        <p:nvSpPr>
          <p:cNvPr id="10" name="TextBox 9">
            <a:extLst>
              <a:ext uri="{FF2B5EF4-FFF2-40B4-BE49-F238E27FC236}">
                <a16:creationId xmlns:a16="http://schemas.microsoft.com/office/drawing/2014/main" id="{20F745F0-76D4-130F-478C-9395FD776F9E}"/>
              </a:ext>
            </a:extLst>
          </p:cNvPr>
          <p:cNvSpPr txBox="1"/>
          <p:nvPr/>
        </p:nvSpPr>
        <p:spPr>
          <a:xfrm>
            <a:off x="587829" y="1924050"/>
            <a:ext cx="10515600" cy="3139321"/>
          </a:xfrm>
          <a:prstGeom prst="rect">
            <a:avLst/>
          </a:prstGeom>
        </p:spPr>
        <p:txBody>
          <a:bodyPr wrap="square" rtlCol="0">
            <a:spAutoFit/>
          </a:bodyPr>
          <a:lstStyle/>
          <a:p>
            <a:r>
              <a:rPr lang="en-US" i="1" dirty="0">
                <a:solidFill>
                  <a:schemeClr val="bg1"/>
                </a:solidFill>
                <a:effectLst/>
              </a:rPr>
              <a:t>Waterfall model (software engineering) - </a:t>
            </a:r>
            <a:r>
              <a:rPr lang="en-US" i="1" dirty="0" err="1">
                <a:solidFill>
                  <a:schemeClr val="bg1"/>
                </a:solidFill>
                <a:effectLst/>
              </a:rPr>
              <a:t>javatpoint</a:t>
            </a:r>
            <a:r>
              <a:rPr lang="en-US" dirty="0">
                <a:solidFill>
                  <a:schemeClr val="bg1"/>
                </a:solidFill>
                <a:effectLst/>
              </a:rPr>
              <a:t>. www.javatpoint.com. (n.d.). Retrieved February 26, 2023, from </a:t>
            </a:r>
            <a:r>
              <a:rPr lang="en-US" dirty="0">
                <a:solidFill>
                  <a:schemeClr val="bg1"/>
                </a:solidFill>
                <a:effectLst/>
                <a:hlinkClick r:id="rId2">
                  <a:extLst>
                    <a:ext uri="{A12FA001-AC4F-418D-AE19-62706E023703}">
                      <ahyp:hlinkClr xmlns:ahyp="http://schemas.microsoft.com/office/drawing/2018/hyperlinkcolor" val="tx"/>
                    </a:ext>
                  </a:extLst>
                </a:hlinkClick>
              </a:rPr>
              <a:t>https://www.javatpoint.com/software-engineering-waterfall-model</a:t>
            </a:r>
            <a:endParaRPr lang="en-US" dirty="0">
              <a:solidFill>
                <a:schemeClr val="bg1"/>
              </a:solidFill>
              <a:effectLst/>
            </a:endParaRPr>
          </a:p>
          <a:p>
            <a:r>
              <a:rPr lang="en-US" dirty="0" err="1">
                <a:solidFill>
                  <a:schemeClr val="bg1"/>
                </a:solidFill>
                <a:effectLst/>
              </a:rPr>
              <a:t>Hoory</a:t>
            </a:r>
            <a:r>
              <a:rPr lang="en-US" dirty="0">
                <a:solidFill>
                  <a:schemeClr val="bg1"/>
                </a:solidFill>
                <a:effectLst/>
              </a:rPr>
              <a:t>, L. (2022, August 10). </a:t>
            </a:r>
            <a:r>
              <a:rPr lang="en-US" i="1" dirty="0">
                <a:solidFill>
                  <a:schemeClr val="bg1"/>
                </a:solidFill>
                <a:effectLst/>
              </a:rPr>
              <a:t>Agile vs. waterfall: Which project management methodology is best for you?</a:t>
            </a:r>
            <a:r>
              <a:rPr lang="en-US" dirty="0">
                <a:solidFill>
                  <a:schemeClr val="bg1"/>
                </a:solidFill>
                <a:effectLst/>
              </a:rPr>
              <a:t> Forbes. Retrieved February 26, 2023, from https://www.forbes.com/advisor/business/agile-vs-waterfall-methodology/ </a:t>
            </a:r>
          </a:p>
          <a:p>
            <a:r>
              <a:rPr lang="en-US" i="1" dirty="0">
                <a:solidFill>
                  <a:schemeClr val="bg1"/>
                </a:solidFill>
                <a:effectLst/>
              </a:rPr>
              <a:t>What is Scrum?</a:t>
            </a:r>
            <a:r>
              <a:rPr lang="en-US" dirty="0">
                <a:solidFill>
                  <a:schemeClr val="bg1"/>
                </a:solidFill>
                <a:effectLst/>
              </a:rPr>
              <a:t> Scrum.org. (n.d.). Retrieved February 26, 2023, from https://www.scrum.org/resources/what-is-scrum </a:t>
            </a:r>
          </a:p>
          <a:p>
            <a:endParaRPr lang="en-US" dirty="0">
              <a:solidFill>
                <a:schemeClr val="bg1"/>
              </a:solidFill>
              <a:effectLst/>
            </a:endParaRPr>
          </a:p>
          <a:p>
            <a:pPr marL="0" indent="0">
              <a:lnSpc>
                <a:spcPct val="100000"/>
              </a:lnSpc>
              <a:spcBef>
                <a:spcPts val="0"/>
              </a:spcBef>
              <a:buFontTx/>
              <a:buNone/>
            </a:pPr>
            <a:endParaRPr lang="en-US" sz="1800" dirty="0">
              <a:solidFill>
                <a:schemeClr val="bg1"/>
              </a:solidFill>
              <a:ea typeface="微软雅黑"/>
              <a:cs typeface="Posterama" panose="020B0504020200020000" pitchFamily="34" charset="0"/>
            </a:endParaRPr>
          </a:p>
          <a:p>
            <a:pPr marL="0" indent="0">
              <a:lnSpc>
                <a:spcPct val="100000"/>
              </a:lnSpc>
              <a:spcBef>
                <a:spcPts val="0"/>
              </a:spcBef>
              <a:buFontTx/>
              <a:buNone/>
            </a:pPr>
            <a:endParaRPr lang="en-US" dirty="0">
              <a:solidFill>
                <a:schemeClr val="bg1"/>
              </a:solidFill>
              <a:ea typeface="微软雅黑"/>
              <a:cs typeface="Posterama" panose="020B0504020200020000" pitchFamily="34" charset="0"/>
            </a:endParaRPr>
          </a:p>
          <a:p>
            <a:pPr marL="0" indent="0">
              <a:lnSpc>
                <a:spcPct val="100000"/>
              </a:lnSpc>
              <a:spcBef>
                <a:spcPts val="0"/>
              </a:spcBef>
              <a:buFontTx/>
              <a:buNone/>
            </a:pPr>
            <a:endParaRPr lang="en-US" sz="1800" dirty="0">
              <a:solidFill>
                <a:schemeClr val="bg1"/>
              </a:solidFill>
              <a:ea typeface="微软雅黑"/>
              <a:cs typeface="Posterama" panose="020B0504020200020000" pitchFamily="34" charset="0"/>
            </a:endParaRPr>
          </a:p>
        </p:txBody>
      </p:sp>
    </p:spTree>
    <p:extLst>
      <p:ext uri="{BB962C8B-B14F-4D97-AF65-F5344CB8AC3E}">
        <p14:creationId xmlns:p14="http://schemas.microsoft.com/office/powerpoint/2010/main" val="647955489"/>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19EC099-CA80-4E7D-B4BF-2970B26F4E5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92</TotalTime>
  <Words>796</Words>
  <Application>Microsoft Office PowerPoint</Application>
  <PresentationFormat>Widescreen</PresentationFormat>
  <Paragraphs>79</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等线</vt:lpstr>
      <vt:lpstr>Abadi</vt:lpstr>
      <vt:lpstr>Arial</vt:lpstr>
      <vt:lpstr>Calibri</vt:lpstr>
      <vt:lpstr>Posterama Text Black</vt:lpstr>
      <vt:lpstr>Posterama Text SemiBold</vt:lpstr>
      <vt:lpstr>Office 主题​​</vt:lpstr>
      <vt:lpstr>Scrum-Agile SDLC</vt:lpstr>
      <vt:lpstr>Contents</vt:lpstr>
      <vt:lpstr>Introduction</vt:lpstr>
      <vt:lpstr>Roles in Scrum-Agile</vt:lpstr>
      <vt:lpstr>Phases</vt:lpstr>
      <vt:lpstr>Waterfall SDLC</vt:lpstr>
      <vt:lpstr>Scrum-Agile Vs. Waterfall</vt:lpstr>
      <vt:lpstr>Thank you and Slava Ukraine!</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SDLC</dc:title>
  <dc:creator>Byelkin, Semen</dc:creator>
  <cp:lastModifiedBy>Byelkin, Semen</cp:lastModifiedBy>
  <cp:revision>1</cp:revision>
  <dcterms:created xsi:type="dcterms:W3CDTF">2023-02-27T02:40:46Z</dcterms:created>
  <dcterms:modified xsi:type="dcterms:W3CDTF">2023-02-27T04:13:31Z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