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blog/user2266/solution-p54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4BC5-D8D7-42C8-A6A0-B9866F7BC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(?)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A8ED5-8ED7-4679-A331-F3D2167E3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Calabash_boy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9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7E92-A0DE-4EBB-94EB-E3ABEF55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br>
              <a:rPr lang="en-US" altLang="zh-CN" dirty="0"/>
            </a:br>
            <a:r>
              <a:rPr lang="en-US" altLang="zh-CN" dirty="0"/>
              <a:t>border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49EA-1B18-4C98-BC8D-DFFB334A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r>
              <a:rPr lang="zh-CN" altLang="en-US" dirty="0"/>
              <a:t>数组可以通过</a:t>
            </a:r>
            <a:r>
              <a:rPr lang="en-US" altLang="zh-CN" dirty="0" err="1"/>
              <a:t>dp</a:t>
            </a:r>
            <a:r>
              <a:rPr lang="zh-CN" altLang="en-US" dirty="0"/>
              <a:t>的方式来求：</a:t>
            </a:r>
            <a:endParaRPr lang="en-US" altLang="zh-CN" dirty="0"/>
          </a:p>
          <a:p>
            <a:r>
              <a:rPr lang="zh-CN" altLang="en-US" dirty="0"/>
              <a:t>首先</a:t>
            </a:r>
            <a:r>
              <a:rPr lang="en-US" altLang="zh-CN" dirty="0"/>
              <a:t>border[1] = border[0] = 0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S[1,i]</a:t>
            </a:r>
            <a:r>
              <a:rPr lang="zh-CN" altLang="en-US" dirty="0"/>
              <a:t>有</a:t>
            </a:r>
            <a:r>
              <a:rPr lang="en-US" altLang="zh-CN" dirty="0"/>
              <a:t>border x,</a:t>
            </a:r>
            <a:r>
              <a:rPr lang="zh-CN" altLang="en-US" dirty="0"/>
              <a:t>说明</a:t>
            </a:r>
            <a:r>
              <a:rPr lang="en-US" altLang="zh-CN" dirty="0"/>
              <a:t>S[1,x] == S[I – x + 1, x]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进而</a:t>
            </a:r>
            <a:r>
              <a:rPr lang="en-US" altLang="zh-CN" dirty="0"/>
              <a:t>S[1,x-1] == S[i-x+1, x-1]</a:t>
            </a:r>
            <a:r>
              <a:rPr lang="zh-CN" altLang="en-US" dirty="0"/>
              <a:t>，即</a:t>
            </a:r>
            <a:r>
              <a:rPr lang="en-US" altLang="zh-CN" dirty="0"/>
              <a:t>x-1</a:t>
            </a:r>
            <a:r>
              <a:rPr lang="zh-CN" altLang="en-US" dirty="0"/>
              <a:t>是</a:t>
            </a:r>
            <a:r>
              <a:rPr lang="en-US" altLang="zh-CN" dirty="0"/>
              <a:t>S[1,i-1]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所以要求</a:t>
            </a:r>
            <a:r>
              <a:rPr lang="en-US" altLang="zh-CN" dirty="0"/>
              <a:t>S[1,i]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，我们只需要从大到小检查</a:t>
            </a:r>
            <a:r>
              <a:rPr lang="en-US" altLang="zh-CN" dirty="0"/>
              <a:t>S[1,i-1]</a:t>
            </a:r>
            <a:r>
              <a:rPr lang="zh-CN" altLang="en-US" dirty="0"/>
              <a:t>的所有</a:t>
            </a:r>
            <a:r>
              <a:rPr lang="en-US" altLang="zh-CN" dirty="0"/>
              <a:t>border</a:t>
            </a:r>
            <a:r>
              <a:rPr lang="zh-CN" altLang="en-US" dirty="0"/>
              <a:t>，尝试匹配最后一个字母即可。</a:t>
            </a:r>
            <a:endParaRPr lang="en-US" altLang="zh-CN" dirty="0"/>
          </a:p>
          <a:p>
            <a:r>
              <a:rPr lang="zh-CN" altLang="en-US" dirty="0"/>
              <a:t>那么复杂度是什么呢？看起来有两重循环？难道是</a:t>
            </a:r>
            <a:r>
              <a:rPr lang="en-US" altLang="zh-CN" dirty="0"/>
              <a:t>N^2?</a:t>
            </a:r>
          </a:p>
          <a:p>
            <a:endParaRPr lang="en-US" altLang="zh-CN" dirty="0"/>
          </a:p>
          <a:p>
            <a:r>
              <a:rPr lang="zh-CN" altLang="en-US" dirty="0"/>
              <a:t>简单进行势能分析，这里的势能</a:t>
            </a:r>
            <a:r>
              <a:rPr lang="en-US" altLang="zh-CN" dirty="0"/>
              <a:t>=border[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，每次势能要么增加</a:t>
            </a:r>
            <a:r>
              <a:rPr lang="en-US" altLang="zh-CN" dirty="0"/>
              <a:t>1</a:t>
            </a:r>
            <a:r>
              <a:rPr lang="zh-CN" altLang="en-US" dirty="0"/>
              <a:t>，要么会减少。势能总量是</a:t>
            </a:r>
            <a:r>
              <a:rPr lang="en-US" altLang="zh-CN" dirty="0"/>
              <a:t>N,</a:t>
            </a:r>
            <a:r>
              <a:rPr lang="zh-CN" altLang="en-US" dirty="0"/>
              <a:t>所以复杂度为</a:t>
            </a:r>
            <a:r>
              <a:rPr lang="en-US" altLang="zh-CN" dirty="0"/>
              <a:t>O(n).</a:t>
            </a:r>
            <a:r>
              <a:rPr lang="zh-CN" altLang="en-US" dirty="0"/>
              <a:t>即内层那个</a:t>
            </a:r>
            <a:r>
              <a:rPr lang="en-US" altLang="zh-CN" dirty="0"/>
              <a:t>while</a:t>
            </a:r>
            <a:r>
              <a:rPr lang="zh-CN" altLang="en-US" dirty="0"/>
              <a:t>循环总次数是</a:t>
            </a:r>
            <a:r>
              <a:rPr lang="en-US" altLang="zh-C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6570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07EB-4966-4B89-BD41-35E5D909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D04B-1663-4D03-BAC0-E1A7C4D8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KMP(char *S, int* border){</a:t>
            </a:r>
          </a:p>
          <a:p>
            <a:pPr lvl="1"/>
            <a:r>
              <a:rPr lang="en-US" altLang="zh-CN" dirty="0"/>
              <a:t>border[0] = border[1] = 0;</a:t>
            </a:r>
            <a:endParaRPr lang="en-US" dirty="0"/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2; S[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i</a:t>
            </a:r>
            <a:r>
              <a:rPr lang="en-US" dirty="0"/>
              <a:t> ++){</a:t>
            </a:r>
          </a:p>
          <a:p>
            <a:pPr lvl="2"/>
            <a:r>
              <a:rPr lang="en-US" dirty="0"/>
              <a:t>Border[</a:t>
            </a:r>
            <a:r>
              <a:rPr lang="en-US" dirty="0" err="1"/>
              <a:t>i</a:t>
            </a:r>
            <a:r>
              <a:rPr lang="en-US" dirty="0"/>
              <a:t>] = border[i-1];</a:t>
            </a:r>
          </a:p>
          <a:p>
            <a:pPr lvl="2"/>
            <a:r>
              <a:rPr lang="en-US" dirty="0"/>
              <a:t>While (</a:t>
            </a:r>
            <a:r>
              <a:rPr lang="en-US" altLang="zh-CN" dirty="0"/>
              <a:t>border[</a:t>
            </a:r>
            <a:r>
              <a:rPr lang="en-US" altLang="zh-CN" dirty="0" err="1"/>
              <a:t>i</a:t>
            </a:r>
            <a:r>
              <a:rPr lang="en-US" altLang="zh-CN" dirty="0"/>
              <a:t>] &amp;&amp; </a:t>
            </a:r>
            <a:r>
              <a:rPr lang="en-US" dirty="0"/>
              <a:t>S[border[</a:t>
            </a:r>
            <a:r>
              <a:rPr lang="en-US" dirty="0" err="1"/>
              <a:t>i</a:t>
            </a:r>
            <a:r>
              <a:rPr lang="en-US" dirty="0"/>
              <a:t>] + 1] != S[I]) border[</a:t>
            </a:r>
            <a:r>
              <a:rPr lang="en-US" dirty="0" err="1"/>
              <a:t>i</a:t>
            </a:r>
            <a:r>
              <a:rPr lang="en-US" dirty="0"/>
              <a:t>] = border[border[</a:t>
            </a:r>
            <a:r>
              <a:rPr lang="en-US" dirty="0" err="1"/>
              <a:t>i</a:t>
            </a:r>
            <a:r>
              <a:rPr lang="en-US" dirty="0"/>
              <a:t>]];</a:t>
            </a:r>
          </a:p>
          <a:p>
            <a:pPr lvl="2"/>
            <a:r>
              <a:rPr lang="en-US" dirty="0"/>
              <a:t>Border[</a:t>
            </a:r>
            <a:r>
              <a:rPr lang="en-US" dirty="0" err="1"/>
              <a:t>i</a:t>
            </a:r>
            <a:r>
              <a:rPr lang="en-US" dirty="0"/>
              <a:t>] += (S[border[</a:t>
            </a:r>
            <a:r>
              <a:rPr lang="en-US" dirty="0" err="1"/>
              <a:t>i</a:t>
            </a:r>
            <a:r>
              <a:rPr lang="en-US" dirty="0"/>
              <a:t>] + 1] == 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09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47A6-ED25-448C-97B4-A8EC8D7D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周期理论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D278-3B11-4C95-BBC4-80C17B14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周期：若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S</a:t>
            </a:r>
            <a:r>
              <a:rPr lang="zh-CN" altLang="en-US" dirty="0"/>
              <a:t>的周期，则满足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 == S[</a:t>
            </a:r>
            <a:r>
              <a:rPr lang="en-US" altLang="zh-CN" dirty="0" err="1"/>
              <a:t>i+x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S = </a:t>
            </a:r>
            <a:r>
              <a:rPr lang="en-US" altLang="zh-CN" dirty="0" err="1"/>
              <a:t>abcabca</a:t>
            </a:r>
            <a:r>
              <a:rPr lang="zh-CN" altLang="en-US" dirty="0"/>
              <a:t>，周期有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</a:p>
          <a:p>
            <a:endParaRPr lang="en-US" dirty="0"/>
          </a:p>
          <a:p>
            <a:r>
              <a:rPr lang="zh-CN" altLang="en-US" dirty="0"/>
              <a:t>循环节：若</a:t>
            </a:r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en-US" altLang="zh-CN" dirty="0"/>
              <a:t>S</a:t>
            </a:r>
            <a:r>
              <a:rPr lang="zh-CN" altLang="en-US" dirty="0"/>
              <a:t>的循环节，则满足：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的周期且</a:t>
            </a:r>
            <a:r>
              <a:rPr lang="en-US" altLang="zh-CN" dirty="0"/>
              <a:t>y</a:t>
            </a:r>
            <a:r>
              <a:rPr lang="zh-CN" altLang="en-US" dirty="0"/>
              <a:t>能整除</a:t>
            </a:r>
            <a:r>
              <a:rPr lang="en-US" altLang="zh-CN" dirty="0"/>
              <a:t>|S|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S1 = </a:t>
            </a:r>
            <a:r>
              <a:rPr lang="en-US" altLang="zh-CN" dirty="0" err="1"/>
              <a:t>abcabca</a:t>
            </a:r>
            <a:r>
              <a:rPr lang="zh-CN" altLang="en-US" dirty="0"/>
              <a:t>，循环节为</a:t>
            </a:r>
            <a:r>
              <a:rPr lang="en-US" altLang="zh-CN" dirty="0"/>
              <a:t>7</a:t>
            </a:r>
            <a:r>
              <a:rPr lang="zh-CN" altLang="en-US" dirty="0"/>
              <a:t>；</a:t>
            </a:r>
            <a:r>
              <a:rPr lang="en-US" altLang="zh-CN" dirty="0"/>
              <a:t>S2 = </a:t>
            </a:r>
            <a:r>
              <a:rPr lang="en-US" altLang="zh-CN" dirty="0" err="1"/>
              <a:t>abcabc</a:t>
            </a:r>
            <a:r>
              <a:rPr lang="zh-CN" altLang="en-US" dirty="0"/>
              <a:t>，循环节为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</a:p>
          <a:p>
            <a:endParaRPr lang="en-US" altLang="zh-CN" dirty="0"/>
          </a:p>
          <a:p>
            <a:r>
              <a:rPr lang="zh-CN" altLang="en-US" dirty="0"/>
              <a:t>周期 </a:t>
            </a:r>
            <a:r>
              <a:rPr lang="en-US" altLang="zh-CN" dirty="0"/>
              <a:t>vs border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为周期 等价于 </a:t>
            </a:r>
            <a:r>
              <a:rPr lang="en-US" altLang="zh-CN" dirty="0"/>
              <a:t>|S| - x </a:t>
            </a:r>
            <a:r>
              <a:rPr lang="zh-CN" altLang="en-US" dirty="0"/>
              <a:t>为</a:t>
            </a:r>
            <a:r>
              <a:rPr lang="en-US" altLang="zh-CN" dirty="0"/>
              <a:t>border</a:t>
            </a:r>
            <a:r>
              <a:rPr lang="zh-CN" altLang="en-US" dirty="0"/>
              <a:t>。非常显然。</a:t>
            </a:r>
            <a:endParaRPr lang="en-US" altLang="zh-CN" dirty="0"/>
          </a:p>
          <a:p>
            <a:pPr lvl="1"/>
            <a:r>
              <a:rPr lang="zh-CN" altLang="en-US" dirty="0"/>
              <a:t>一般而言，题目如果求周期，我们都转化为求</a:t>
            </a:r>
            <a:r>
              <a:rPr lang="en-US" altLang="zh-CN" dirty="0"/>
              <a:t>border</a:t>
            </a:r>
            <a:r>
              <a:rPr lang="zh-CN" altLang="en-US" dirty="0"/>
              <a:t>，因为</a:t>
            </a:r>
            <a:r>
              <a:rPr lang="en-US" altLang="zh-CN" dirty="0"/>
              <a:t>border</a:t>
            </a:r>
            <a:r>
              <a:rPr lang="zh-CN" altLang="en-US" dirty="0"/>
              <a:t>很容易判断，但是周期比较难判断。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|S|</a:t>
            </a:r>
            <a:r>
              <a:rPr lang="zh-CN" altLang="en-US" dirty="0"/>
              <a:t>永远都是</a:t>
            </a:r>
            <a:r>
              <a:rPr lang="zh-CN" altLang="en-US" b="1" dirty="0"/>
              <a:t>周期</a:t>
            </a:r>
            <a:r>
              <a:rPr lang="en-US" altLang="zh-CN" b="1" dirty="0"/>
              <a:t>/</a:t>
            </a:r>
            <a:r>
              <a:rPr lang="zh-CN" altLang="en-US" b="1" dirty="0"/>
              <a:t>循环节</a:t>
            </a:r>
            <a:r>
              <a:rPr lang="en-US" altLang="zh-CN" b="1" dirty="0"/>
              <a:t>/border</a:t>
            </a:r>
            <a:r>
              <a:rPr lang="zh-CN" altLang="en-US" dirty="0"/>
              <a:t>，称为平凡的</a:t>
            </a:r>
            <a:r>
              <a:rPr lang="zh-CN" altLang="en-US" b="1" dirty="0"/>
              <a:t>周期</a:t>
            </a:r>
            <a:r>
              <a:rPr lang="en-US" altLang="zh-CN" b="1" dirty="0"/>
              <a:t>/</a:t>
            </a:r>
            <a:r>
              <a:rPr lang="zh-CN" altLang="en-US" b="1" dirty="0"/>
              <a:t>循环节</a:t>
            </a:r>
            <a:r>
              <a:rPr lang="en-US" altLang="zh-CN" b="1" dirty="0"/>
              <a:t>/border</a:t>
            </a:r>
            <a:r>
              <a:rPr lang="zh-CN" altLang="en-US" dirty="0"/>
              <a:t>。一般的语境下提到</a:t>
            </a:r>
            <a:r>
              <a:rPr lang="zh-CN" altLang="en-US" b="1" dirty="0"/>
              <a:t>周期</a:t>
            </a:r>
            <a:r>
              <a:rPr lang="en-US" altLang="zh-CN" b="1" dirty="0"/>
              <a:t>/</a:t>
            </a:r>
            <a:r>
              <a:rPr lang="zh-CN" altLang="en-US" b="1" dirty="0"/>
              <a:t>循环节</a:t>
            </a:r>
            <a:r>
              <a:rPr lang="en-US" altLang="zh-CN" b="1" dirty="0"/>
              <a:t>/border</a:t>
            </a:r>
            <a:r>
              <a:rPr lang="zh-CN" altLang="en-US" dirty="0"/>
              <a:t>都是指非平凡的</a:t>
            </a:r>
            <a:r>
              <a:rPr lang="zh-CN" altLang="en-US" b="1" dirty="0"/>
              <a:t>周期</a:t>
            </a:r>
            <a:r>
              <a:rPr lang="en-US" altLang="zh-CN" b="1" dirty="0"/>
              <a:t>/</a:t>
            </a:r>
            <a:r>
              <a:rPr lang="zh-CN" altLang="en-US" b="1" dirty="0"/>
              <a:t>循环节</a:t>
            </a:r>
            <a:r>
              <a:rPr lang="en-US" altLang="zh-CN" b="1" dirty="0"/>
              <a:t>/border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08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C316-1846-4282-AF96-15C77C5B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周期理论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9598-F67A-41B0-AE68-AC01D956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弱周期定理：对于串</a:t>
            </a:r>
            <a:r>
              <a:rPr lang="en-US" altLang="zh-CN" dirty="0"/>
              <a:t>S</a:t>
            </a:r>
            <a:r>
              <a:rPr lang="zh-CN" altLang="en-US" dirty="0"/>
              <a:t>，如果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都是是</a:t>
            </a:r>
            <a:r>
              <a:rPr lang="en-US" altLang="zh-CN" dirty="0"/>
              <a:t>S</a:t>
            </a:r>
            <a:r>
              <a:rPr lang="zh-CN" altLang="en-US" dirty="0"/>
              <a:t>的周期，且满足</a:t>
            </a:r>
            <a:r>
              <a:rPr lang="en-US" altLang="zh-CN" dirty="0" err="1"/>
              <a:t>x+y</a:t>
            </a:r>
            <a:r>
              <a:rPr lang="en-US" altLang="zh-CN" dirty="0"/>
              <a:t>&lt;= |S|</a:t>
            </a:r>
            <a:r>
              <a:rPr lang="zh-CN" altLang="en-US" dirty="0"/>
              <a:t>，则</a:t>
            </a:r>
            <a:r>
              <a:rPr lang="en-US" altLang="zh-CN" dirty="0"/>
              <a:t>g 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也是</a:t>
            </a:r>
            <a:r>
              <a:rPr lang="en-US" altLang="zh-CN" dirty="0"/>
              <a:t>S</a:t>
            </a:r>
            <a:r>
              <a:rPr lang="zh-CN" altLang="en-US" dirty="0"/>
              <a:t>的周期。</a:t>
            </a:r>
            <a:endParaRPr lang="en-US" altLang="zh-CN" dirty="0"/>
          </a:p>
          <a:p>
            <a:r>
              <a:rPr lang="zh-CN" altLang="en-US" dirty="0"/>
              <a:t>证明非常的有趣：因为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都是周期，不妨设</a:t>
            </a:r>
            <a:r>
              <a:rPr lang="en-US" altLang="zh-CN" dirty="0"/>
              <a:t>x&gt;y</a:t>
            </a:r>
            <a:r>
              <a:rPr lang="zh-CN" altLang="en-US" dirty="0"/>
              <a:t>则满足</a:t>
            </a:r>
            <a:endParaRPr lang="en-US" altLang="zh-CN" dirty="0"/>
          </a:p>
          <a:p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 == S[</a:t>
            </a:r>
            <a:r>
              <a:rPr lang="en-US" altLang="zh-CN" dirty="0" err="1"/>
              <a:t>i+x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 == S[</a:t>
            </a:r>
            <a:r>
              <a:rPr lang="en-US" altLang="zh-CN" dirty="0" err="1"/>
              <a:t>i+y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说明</a:t>
            </a:r>
            <a:r>
              <a:rPr lang="en-US" altLang="zh-CN" dirty="0"/>
              <a:t>S[</a:t>
            </a:r>
            <a:r>
              <a:rPr lang="en-US" altLang="zh-CN" dirty="0" err="1"/>
              <a:t>i+x</a:t>
            </a:r>
            <a:r>
              <a:rPr lang="en-US" altLang="zh-CN" dirty="0"/>
              <a:t>] == S[</a:t>
            </a:r>
            <a:r>
              <a:rPr lang="en-US" altLang="zh-CN" dirty="0" err="1"/>
              <a:t>i+y</a:t>
            </a:r>
            <a:r>
              <a:rPr lang="en-US" altLang="zh-CN" dirty="0"/>
              <a:t>]</a:t>
            </a:r>
            <a:r>
              <a:rPr lang="zh-CN" altLang="en-US" dirty="0"/>
              <a:t>，令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– y</a:t>
            </a:r>
            <a:r>
              <a:rPr lang="zh-CN" altLang="en-US" dirty="0"/>
              <a:t>，则有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+ x-y] ==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进而说明如果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都是</a:t>
            </a:r>
            <a:r>
              <a:rPr lang="en-US" altLang="zh-CN" dirty="0"/>
              <a:t>S</a:t>
            </a:r>
            <a:r>
              <a:rPr lang="zh-CN" altLang="en-US" dirty="0"/>
              <a:t>的周期，则</a:t>
            </a:r>
            <a:r>
              <a:rPr lang="en-US" altLang="zh-CN" dirty="0"/>
              <a:t>x-y</a:t>
            </a:r>
            <a:r>
              <a:rPr lang="zh-CN" altLang="en-US" dirty="0"/>
              <a:t>也是</a:t>
            </a:r>
            <a:r>
              <a:rPr lang="en-US" altLang="zh-CN" dirty="0"/>
              <a:t>S</a:t>
            </a:r>
            <a:r>
              <a:rPr lang="zh-CN" altLang="en-US" dirty="0"/>
              <a:t>的周期。</a:t>
            </a:r>
            <a:endParaRPr lang="en-US" altLang="zh-CN" dirty="0"/>
          </a:p>
          <a:p>
            <a:r>
              <a:rPr lang="zh-CN" altLang="en-US" dirty="0"/>
              <a:t>根据辗转相除法，最终</a:t>
            </a:r>
            <a:r>
              <a:rPr lang="en-US" altLang="zh-CN" dirty="0"/>
              <a:t>g 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也是</a:t>
            </a:r>
            <a:r>
              <a:rPr lang="en-US" altLang="zh-CN" dirty="0"/>
              <a:t>S</a:t>
            </a:r>
            <a:r>
              <a:rPr lang="zh-CN" altLang="en-US" dirty="0"/>
              <a:t>的周期。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进而：所有周期一定都是最小周期的倍数。因为最小周期 </a:t>
            </a:r>
            <a:r>
              <a:rPr lang="en-US" altLang="zh-CN" dirty="0"/>
              <a:t>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zh-CN" altLang="en-US" dirty="0"/>
              <a:t>所有周期</a:t>
            </a:r>
            <a:r>
              <a:rPr lang="en-US" altLang="zh-CN" dirty="0"/>
              <a:t>)</a:t>
            </a:r>
            <a:r>
              <a:rPr lang="zh-CN" altLang="en-US" dirty="0"/>
              <a:t>。所以一般而言我们提到周期，会重点关注最小周期。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651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59B-89F9-444A-8D44-CF919279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ExKMP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796A-C319-421B-B3DF-43F8C96D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ExKMP</a:t>
            </a:r>
            <a:r>
              <a:rPr lang="zh-CN" altLang="en-US" dirty="0"/>
              <a:t>即扩展</a:t>
            </a:r>
            <a:r>
              <a:rPr lang="en-US" altLang="zh-CN" dirty="0"/>
              <a:t>KMP</a:t>
            </a:r>
            <a:r>
              <a:rPr lang="zh-CN" altLang="en-US" dirty="0"/>
              <a:t>，利用了</a:t>
            </a:r>
            <a:r>
              <a:rPr lang="en-US" altLang="zh-CN" dirty="0"/>
              <a:t>KMP</a:t>
            </a:r>
            <a:r>
              <a:rPr lang="zh-CN" altLang="en-US" dirty="0"/>
              <a:t>的原理，求了更多的东西，国外一般称为</a:t>
            </a:r>
            <a:r>
              <a:rPr lang="en-US" altLang="zh-CN" dirty="0"/>
              <a:t>Z-Algorithm</a:t>
            </a:r>
            <a:r>
              <a:rPr lang="zh-CN" altLang="en-US" dirty="0"/>
              <a:t>，生动形象。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ExKMP</a:t>
            </a:r>
            <a:r>
              <a:rPr lang="zh-CN" altLang="en-US" dirty="0"/>
              <a:t>：给定两个串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 err="1"/>
              <a:t>ExKMP</a:t>
            </a:r>
            <a:r>
              <a:rPr lang="zh-CN" altLang="en-US" dirty="0"/>
              <a:t>可以求出对于</a:t>
            </a:r>
            <a:r>
              <a:rPr lang="en-US" altLang="zh-CN" dirty="0"/>
              <a:t>S</a:t>
            </a:r>
            <a:r>
              <a:rPr lang="zh-CN" altLang="en-US" dirty="0"/>
              <a:t>的每一个后缀 和 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 err="1"/>
              <a:t>lcp</a:t>
            </a:r>
            <a:r>
              <a:rPr lang="zh-CN" altLang="en-US" dirty="0"/>
              <a:t>长度。</a:t>
            </a:r>
            <a:endParaRPr lang="en-US" altLang="zh-CN" dirty="0"/>
          </a:p>
          <a:p>
            <a:r>
              <a:rPr lang="zh-CN" altLang="en-US" dirty="0"/>
              <a:t>记</a:t>
            </a:r>
            <a:r>
              <a:rPr lang="en-US" altLang="zh-CN" dirty="0" err="1"/>
              <a:t>lcp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lcp</a:t>
            </a:r>
            <a:r>
              <a:rPr lang="en-US" altLang="zh-CN" dirty="0"/>
              <a:t> ( S[</a:t>
            </a:r>
            <a:r>
              <a:rPr lang="en-US" altLang="zh-CN" dirty="0" err="1"/>
              <a:t>i</a:t>
            </a:r>
            <a:r>
              <a:rPr lang="en-US" altLang="zh-CN" dirty="0"/>
              <a:t>,|S|] , T 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707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3407-CB0A-42A8-B532-E282326F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ExKMP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0849-D47B-4A13-A432-822515AD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设我们已经求好了</a:t>
            </a:r>
            <a:r>
              <a:rPr lang="en-US" altLang="zh-CN" dirty="0" err="1"/>
              <a:t>lcp</a:t>
            </a:r>
            <a:r>
              <a:rPr lang="en-US" altLang="zh-CN" dirty="0"/>
              <a:t>[1..k]</a:t>
            </a:r>
            <a:r>
              <a:rPr lang="zh-CN" altLang="en-US" dirty="0"/>
              <a:t>，现在要求</a:t>
            </a:r>
            <a:r>
              <a:rPr lang="en-US" altLang="zh-CN" dirty="0" err="1"/>
              <a:t>lcp</a:t>
            </a:r>
            <a:r>
              <a:rPr lang="en-US" altLang="zh-CN" dirty="0"/>
              <a:t>[k+1]</a:t>
            </a:r>
            <a:r>
              <a:rPr lang="zh-CN" altLang="en-US" dirty="0"/>
              <a:t>，其中</a:t>
            </a:r>
            <a:r>
              <a:rPr lang="en-US" altLang="zh-CN" dirty="0"/>
              <a:t>P0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表示：</a:t>
            </a:r>
            <a:r>
              <a:rPr lang="en-US" altLang="zh-CN" dirty="0"/>
              <a:t>P = p0 + </a:t>
            </a:r>
            <a:r>
              <a:rPr lang="en-US" altLang="zh-CN" dirty="0" err="1"/>
              <a:t>lcp</a:t>
            </a:r>
            <a:r>
              <a:rPr lang="en-US" altLang="zh-CN" dirty="0"/>
              <a:t>[p0] </a:t>
            </a:r>
            <a:r>
              <a:rPr lang="zh-CN" altLang="en-US" dirty="0"/>
              <a:t>是所有</a:t>
            </a:r>
            <a:r>
              <a:rPr lang="en-US" altLang="zh-CN" dirty="0"/>
              <a:t>p0 </a:t>
            </a:r>
            <a:r>
              <a:rPr lang="zh-CN" altLang="en-US" dirty="0"/>
              <a:t>取</a:t>
            </a:r>
            <a:r>
              <a:rPr lang="en-US" altLang="zh-CN" dirty="0"/>
              <a:t>1..k</a:t>
            </a:r>
            <a:r>
              <a:rPr lang="zh-CN" altLang="en-US" dirty="0"/>
              <a:t>中的最大值，即</a:t>
            </a:r>
            <a:r>
              <a:rPr lang="en-US" altLang="zh-CN" dirty="0"/>
              <a:t>P</a:t>
            </a:r>
            <a:r>
              <a:rPr lang="zh-CN" altLang="en-US" dirty="0"/>
              <a:t>是一个当前所触及到的最远点。</a:t>
            </a:r>
            <a:endParaRPr lang="en-US" altLang="zh-CN" dirty="0"/>
          </a:p>
          <a:p>
            <a:r>
              <a:rPr lang="zh-CN" altLang="en-US" dirty="0"/>
              <a:t>则有</a:t>
            </a:r>
            <a:r>
              <a:rPr lang="en-US" altLang="zh-CN" dirty="0"/>
              <a:t>S[P0, P] == T[1, P – Po + 1].</a:t>
            </a:r>
            <a:r>
              <a:rPr lang="zh-CN" altLang="en-US" dirty="0"/>
              <a:t>所以有</a:t>
            </a:r>
            <a:r>
              <a:rPr lang="en-US" altLang="zh-CN" dirty="0"/>
              <a:t>S[k+1, P] == T[1 + k – </a:t>
            </a:r>
            <a:r>
              <a:rPr lang="en-US" altLang="zh-CN" dirty="0" err="1"/>
              <a:t>Po,P</a:t>
            </a:r>
            <a:r>
              <a:rPr lang="en-US" altLang="zh-CN" dirty="0"/>
              <a:t> – P0 + 1].</a:t>
            </a:r>
          </a:p>
          <a:p>
            <a:r>
              <a:rPr lang="zh-CN" altLang="en-US" dirty="0"/>
              <a:t>假设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表示后缀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,|S|] </a:t>
            </a:r>
            <a:r>
              <a:rPr lang="zh-CN" altLang="en-US" dirty="0"/>
              <a:t>与 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 err="1"/>
              <a:t>lcp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则我们根据</a:t>
            </a:r>
            <a:r>
              <a:rPr lang="en-US" altLang="zh-CN" dirty="0"/>
              <a:t>next[1+k-P0]</a:t>
            </a:r>
            <a:r>
              <a:rPr lang="zh-CN" altLang="en-US" dirty="0"/>
              <a:t>，可以直接继承一段</a:t>
            </a:r>
            <a:r>
              <a:rPr lang="en-US" altLang="zh-CN" dirty="0" err="1"/>
              <a:t>lcp</a:t>
            </a:r>
            <a:r>
              <a:rPr lang="zh-CN" altLang="en-US" dirty="0"/>
              <a:t>到</a:t>
            </a:r>
            <a:r>
              <a:rPr lang="en-US" altLang="zh-CN" dirty="0" err="1"/>
              <a:t>lcp</a:t>
            </a:r>
            <a:r>
              <a:rPr lang="en-US" altLang="zh-CN" dirty="0"/>
              <a:t>[k+1]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next[1+k-P0] + k &lt; P</a:t>
            </a:r>
            <a:r>
              <a:rPr lang="zh-CN" altLang="en-US" dirty="0"/>
              <a:t>，则说明</a:t>
            </a:r>
            <a:r>
              <a:rPr lang="en-US" altLang="zh-CN" dirty="0" err="1"/>
              <a:t>lcp</a:t>
            </a:r>
            <a:r>
              <a:rPr lang="en-US" altLang="zh-CN" dirty="0"/>
              <a:t>[k+1] = next[1+k-P0]</a:t>
            </a:r>
            <a:r>
              <a:rPr lang="zh-CN" altLang="en-US" dirty="0"/>
              <a:t>，不需要额外进行匹配。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next[1+k-P0] + k &gt;=P</a:t>
            </a:r>
            <a:r>
              <a:rPr lang="zh-CN" altLang="en-US" dirty="0"/>
              <a:t>，此时我们只能令</a:t>
            </a:r>
            <a:r>
              <a:rPr lang="en-US" altLang="zh-CN" dirty="0" err="1"/>
              <a:t>lcp</a:t>
            </a:r>
            <a:r>
              <a:rPr lang="en-US" altLang="zh-CN" dirty="0"/>
              <a:t>[k+1] = P – k</a:t>
            </a:r>
            <a:r>
              <a:rPr lang="zh-CN" altLang="en-US" dirty="0"/>
              <a:t>，因为目前对于</a:t>
            </a:r>
            <a:r>
              <a:rPr lang="en-US" altLang="zh-CN" dirty="0"/>
              <a:t>S</a:t>
            </a:r>
            <a:r>
              <a:rPr lang="zh-CN" altLang="en-US" dirty="0"/>
              <a:t>，我们只掌握了</a:t>
            </a:r>
            <a:r>
              <a:rPr lang="en-US" altLang="zh-CN" dirty="0"/>
              <a:t>P</a:t>
            </a:r>
            <a:r>
              <a:rPr lang="zh-CN" altLang="en-US" dirty="0"/>
              <a:t>位置之前的字母信息，之后将继续暴力匹配，将</a:t>
            </a:r>
            <a:r>
              <a:rPr lang="en-US" altLang="zh-CN" dirty="0" err="1"/>
              <a:t>lcp</a:t>
            </a:r>
            <a:r>
              <a:rPr lang="en-US" altLang="zh-CN" dirty="0"/>
              <a:t>[k+1]</a:t>
            </a:r>
            <a:r>
              <a:rPr lang="zh-CN" altLang="en-US" dirty="0"/>
              <a:t>变长，之后更新</a:t>
            </a:r>
            <a:r>
              <a:rPr lang="en-US" altLang="zh-CN" dirty="0"/>
              <a:t>P0 = k+1</a:t>
            </a:r>
            <a:r>
              <a:rPr lang="zh-CN" altLang="en-US" dirty="0"/>
              <a:t>，</a:t>
            </a:r>
            <a:r>
              <a:rPr lang="en-US" altLang="zh-CN" dirty="0"/>
              <a:t>P = k + </a:t>
            </a:r>
            <a:r>
              <a:rPr lang="en-US" altLang="zh-CN" dirty="0" err="1"/>
              <a:t>lcp</a:t>
            </a:r>
            <a:r>
              <a:rPr lang="en-US" altLang="zh-CN" dirty="0"/>
              <a:t>[k+1] </a:t>
            </a:r>
          </a:p>
          <a:p>
            <a:r>
              <a:rPr lang="zh-CN" altLang="en-US" dirty="0"/>
              <a:t>根据势能分析，势能等于</a:t>
            </a:r>
            <a:r>
              <a:rPr lang="en-US" altLang="zh-CN" dirty="0"/>
              <a:t>P</a:t>
            </a:r>
            <a:r>
              <a:rPr lang="zh-CN" altLang="en-US" dirty="0"/>
              <a:t>的值，所以势能总量是</a:t>
            </a:r>
            <a:r>
              <a:rPr lang="en-US" altLang="zh-CN" dirty="0"/>
              <a:t>O(n)</a:t>
            </a:r>
            <a:r>
              <a:rPr lang="zh-CN" altLang="en-US" dirty="0"/>
              <a:t>，则说明我们暴力匹配只会进行</a:t>
            </a:r>
            <a:r>
              <a:rPr lang="en-US" altLang="zh-CN" dirty="0"/>
              <a:t>O(n)</a:t>
            </a:r>
            <a:r>
              <a:rPr lang="zh-CN" altLang="en-US" dirty="0"/>
              <a:t>次，复杂度为</a:t>
            </a:r>
            <a:r>
              <a:rPr lang="en-US" altLang="zh-CN" dirty="0"/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42366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81C4-5D44-4191-BA06-1206AD7B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ExKMP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E2EE-B6C0-4D99-8F34-3C7C50EA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那么问题来了，</a:t>
            </a:r>
            <a:r>
              <a:rPr lang="en-US" altLang="zh-CN" dirty="0"/>
              <a:t>next</a:t>
            </a:r>
            <a:r>
              <a:rPr lang="zh-CN" altLang="en-US" dirty="0"/>
              <a:t>数组怎么求？</a:t>
            </a:r>
            <a:endParaRPr lang="en-US" altLang="zh-CN" dirty="0"/>
          </a:p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lcp</a:t>
            </a:r>
            <a:r>
              <a:rPr lang="en-US" altLang="zh-CN" dirty="0"/>
              <a:t> ( S[</a:t>
            </a:r>
            <a:r>
              <a:rPr lang="en-US" altLang="zh-CN" dirty="0" err="1"/>
              <a:t>i</a:t>
            </a:r>
            <a:r>
              <a:rPr lang="en-US" altLang="zh-CN" dirty="0"/>
              <a:t>,|S|] , S );</a:t>
            </a:r>
            <a:r>
              <a:rPr lang="zh-CN" altLang="en-US" dirty="0"/>
              <a:t>即</a:t>
            </a:r>
            <a:r>
              <a:rPr lang="en-US" altLang="zh-CN" dirty="0"/>
              <a:t>S</a:t>
            </a:r>
            <a:r>
              <a:rPr lang="zh-CN" altLang="en-US" dirty="0"/>
              <a:t>的每个后缀和</a:t>
            </a:r>
            <a:r>
              <a:rPr lang="en-US" altLang="zh-CN" dirty="0"/>
              <a:t>S</a:t>
            </a:r>
            <a:r>
              <a:rPr lang="zh-CN" altLang="en-US" dirty="0"/>
              <a:t>本身的</a:t>
            </a:r>
            <a:r>
              <a:rPr lang="en-US" altLang="zh-CN" dirty="0" err="1"/>
              <a:t>lcp</a:t>
            </a:r>
            <a:r>
              <a:rPr lang="zh-CN" altLang="en-US" dirty="0"/>
              <a:t>长度。</a:t>
            </a:r>
            <a:endParaRPr lang="en-US" altLang="zh-CN" dirty="0"/>
          </a:p>
          <a:p>
            <a:r>
              <a:rPr lang="zh-CN" altLang="en-US" dirty="0"/>
              <a:t>方法是将</a:t>
            </a:r>
            <a:r>
              <a:rPr lang="en-US" altLang="zh-CN" dirty="0"/>
              <a:t>S</a:t>
            </a:r>
            <a:r>
              <a:rPr lang="zh-CN" altLang="en-US" dirty="0"/>
              <a:t>看作</a:t>
            </a:r>
            <a:r>
              <a:rPr lang="en-US" altLang="zh-CN" dirty="0"/>
              <a:t>T</a:t>
            </a:r>
            <a:r>
              <a:rPr lang="zh-CN" altLang="en-US" dirty="0"/>
              <a:t>，进行一次一摸一样的操作，这样在求解的时候，</a:t>
            </a:r>
            <a:r>
              <a:rPr lang="en-US" altLang="zh-CN" dirty="0" err="1"/>
              <a:t>lcp</a:t>
            </a:r>
            <a:r>
              <a:rPr lang="zh-CN" altLang="en-US" dirty="0"/>
              <a:t>数组等价于</a:t>
            </a:r>
            <a:r>
              <a:rPr lang="en-US" altLang="zh-CN" dirty="0"/>
              <a:t>next</a:t>
            </a:r>
            <a:r>
              <a:rPr lang="zh-CN" altLang="en-US" dirty="0"/>
              <a:t>数组。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所以先求一次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自身的</a:t>
            </a:r>
            <a:r>
              <a:rPr lang="en-US" altLang="zh-CN" dirty="0" err="1"/>
              <a:t>ExKMP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在利用求好的</a:t>
            </a:r>
            <a:r>
              <a:rPr lang="en-US" altLang="zh-CN" dirty="0"/>
              <a:t>next</a:t>
            </a:r>
            <a:r>
              <a:rPr lang="zh-CN" altLang="en-US" dirty="0"/>
              <a:t>数组进行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 err="1"/>
              <a:t>ExKMP</a:t>
            </a:r>
            <a:r>
              <a:rPr lang="zh-CN" altLang="en-US" dirty="0"/>
              <a:t>即可。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9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9F08-89D5-483B-81C9-37572DAC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&amp; </a:t>
            </a:r>
            <a:r>
              <a:rPr lang="zh-CN" altLang="en-US" dirty="0"/>
              <a:t>作业 </a:t>
            </a:r>
            <a:r>
              <a:rPr lang="en-US" altLang="zh-CN" dirty="0"/>
              <a:t>&amp; </a:t>
            </a:r>
            <a:r>
              <a:rPr lang="zh-CN" altLang="en-US" dirty="0"/>
              <a:t>模板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FFAD-5109-46F3-B045-E9CC5AD0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P5410 </a:t>
            </a:r>
            <a:r>
              <a:rPr lang="en-US" altLang="zh-CN" dirty="0" err="1"/>
              <a:t>ExKMP</a:t>
            </a:r>
            <a:r>
              <a:rPr lang="zh-CN" altLang="en-US" dirty="0"/>
              <a:t>模板题</a:t>
            </a:r>
            <a:endParaRPr lang="en-US" altLang="zh-CN" dirty="0"/>
          </a:p>
          <a:p>
            <a:r>
              <a:rPr lang="zh-CN" altLang="en-US" dirty="0"/>
              <a:t>今天比赛的</a:t>
            </a:r>
            <a:r>
              <a:rPr lang="en-US" altLang="zh-CN" dirty="0"/>
              <a:t>T2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zh-CN" altLang="en-US" dirty="0"/>
              <a:t>我写的极简模板：</a:t>
            </a:r>
            <a:endParaRPr lang="en-US" altLang="zh-CN" dirty="0"/>
          </a:p>
          <a:p>
            <a:r>
              <a:rPr lang="en-US" dirty="0">
                <a:hlinkClick r:id="rId2"/>
              </a:rPr>
              <a:t>https://www.luogu.com.cn/blog/user2266/solution-p5410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4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89F1-33C9-40C0-89B5-15794FBF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zh-CN" altLang="en-US" dirty="0"/>
              <a:t>分数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E861-ED02-4E4C-8CAC-B2E9B77A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统计有多少个分数 </a:t>
            </a:r>
            <a:r>
              <a:rPr lang="en-US" altLang="zh-CN" dirty="0"/>
              <a:t>x/y </a:t>
            </a:r>
            <a:r>
              <a:rPr lang="zh-CN" altLang="en-US" dirty="0"/>
              <a:t>满足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A&lt;=x&lt;=B</a:t>
            </a:r>
          </a:p>
          <a:p>
            <a:r>
              <a:rPr lang="en-US" altLang="zh-CN" dirty="0"/>
              <a:t>2.C&lt;=y&lt;=D</a:t>
            </a:r>
          </a:p>
          <a:p>
            <a:r>
              <a:rPr lang="en-US" altLang="zh-CN" dirty="0"/>
              <a:t>3.(x + y)/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&lt;= 999</a:t>
            </a:r>
          </a:p>
          <a:p>
            <a:endParaRPr lang="en-US" altLang="zh-CN" dirty="0"/>
          </a:p>
          <a:p>
            <a:r>
              <a:rPr lang="zh-CN" altLang="en-US" dirty="0"/>
              <a:t>虽然</a:t>
            </a:r>
            <a:r>
              <a:rPr lang="en-US" altLang="zh-CN" dirty="0"/>
              <a:t>ABCD</a:t>
            </a:r>
            <a:r>
              <a:rPr lang="zh-CN" altLang="en-US" dirty="0"/>
              <a:t>很大，但是答案要求很小，所以可以</a:t>
            </a:r>
            <a:r>
              <a:rPr lang="en-US" altLang="zh-CN" dirty="0"/>
              <a:t>999^2</a:t>
            </a:r>
            <a:r>
              <a:rPr lang="zh-CN" altLang="en-US" dirty="0"/>
              <a:t>暴力枚举</a:t>
            </a:r>
            <a:r>
              <a:rPr lang="en-US" altLang="zh-CN" dirty="0"/>
              <a:t>x’ = x /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r>
              <a:rPr lang="zh-CN" altLang="en-US" dirty="0"/>
              <a:t>以及</a:t>
            </a:r>
            <a:r>
              <a:rPr lang="en-US" altLang="zh-CN" dirty="0"/>
              <a:t>y’ = y /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).</a:t>
            </a:r>
          </a:p>
          <a:p>
            <a:r>
              <a:rPr lang="zh-CN" altLang="en-US" dirty="0"/>
              <a:t>然后对于一对最简分数</a:t>
            </a:r>
            <a:r>
              <a:rPr lang="en-US" altLang="zh-CN" dirty="0"/>
              <a:t>x’/y’  </a:t>
            </a:r>
            <a:r>
              <a:rPr lang="zh-CN" altLang="en-US" dirty="0"/>
              <a:t>，</a:t>
            </a:r>
            <a:r>
              <a:rPr lang="en-US" altLang="zh-CN" dirty="0"/>
              <a:t>(k * x’) / (k * y’)</a:t>
            </a:r>
            <a:r>
              <a:rPr lang="zh-CN" altLang="en-US" dirty="0"/>
              <a:t>也是一种合法答案。</a:t>
            </a:r>
            <a:endParaRPr lang="en-US" altLang="zh-CN" dirty="0"/>
          </a:p>
          <a:p>
            <a:r>
              <a:rPr lang="zh-CN" altLang="en-US" dirty="0"/>
              <a:t>所以只需要计算</a:t>
            </a:r>
            <a:r>
              <a:rPr lang="en-US" altLang="zh-CN" dirty="0"/>
              <a:t>k</a:t>
            </a:r>
            <a:r>
              <a:rPr lang="zh-CN" altLang="en-US" dirty="0"/>
              <a:t>的合法取值有多少种。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A&lt;=k * </a:t>
            </a:r>
            <a:r>
              <a:rPr lang="en-US" altLang="zh-CN" b="1" dirty="0"/>
              <a:t>x’</a:t>
            </a:r>
            <a:r>
              <a:rPr lang="en-US" altLang="zh-CN" dirty="0"/>
              <a:t>&lt;=B</a:t>
            </a:r>
            <a:r>
              <a:rPr lang="zh-CN" altLang="en-US" dirty="0"/>
              <a:t>且</a:t>
            </a:r>
            <a:r>
              <a:rPr lang="en-US" altLang="zh-CN" dirty="0"/>
              <a:t>C&lt;=k * </a:t>
            </a:r>
            <a:r>
              <a:rPr lang="en-US" altLang="zh-CN" b="1" dirty="0"/>
              <a:t>y’</a:t>
            </a:r>
            <a:r>
              <a:rPr lang="en-US" altLang="zh-CN" dirty="0"/>
              <a:t> &lt;= D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O(999^2) = O(1)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491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7E92-A0DE-4EBB-94EB-E3ABEF55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</a:t>
            </a:r>
            <a:r>
              <a:rPr lang="zh-CN" altLang="en-US" dirty="0"/>
              <a:t>周期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49EA-1B18-4C98-BC8D-DFFB334A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前置知识：一个串</a:t>
            </a:r>
            <a:r>
              <a:rPr lang="en-US" altLang="zh-CN" dirty="0"/>
              <a:t>S</a:t>
            </a:r>
            <a:r>
              <a:rPr lang="zh-CN" altLang="en-US" dirty="0"/>
              <a:t>有周期</a:t>
            </a:r>
            <a:r>
              <a:rPr lang="en-US" altLang="zh-CN" dirty="0"/>
              <a:t>T</a:t>
            </a:r>
            <a:r>
              <a:rPr lang="zh-CN" altLang="en-US" dirty="0"/>
              <a:t>，等价于有</a:t>
            </a:r>
            <a:r>
              <a:rPr lang="en-US" altLang="zh-CN" dirty="0"/>
              <a:t>|S| -T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Border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长度的前缀等与后缀，则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border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例如： </a:t>
            </a:r>
            <a:r>
              <a:rPr lang="en-US" altLang="zh-CN" dirty="0" err="1"/>
              <a:t>abcabca</a:t>
            </a:r>
            <a:endParaRPr lang="en-US" altLang="zh-CN" dirty="0"/>
          </a:p>
          <a:p>
            <a:r>
              <a:rPr lang="zh-CN" altLang="en-US" dirty="0"/>
              <a:t>所有周期为：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6, 7</a:t>
            </a:r>
            <a:r>
              <a:rPr lang="zh-CN" altLang="en-US" dirty="0"/>
              <a:t>；所有</a:t>
            </a:r>
            <a:r>
              <a:rPr lang="en-US" altLang="zh-CN" dirty="0"/>
              <a:t>border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7.</a:t>
            </a:r>
          </a:p>
          <a:p>
            <a:r>
              <a:rPr lang="zh-CN" altLang="en-US" dirty="0"/>
              <a:t>本题求允许修改一个字母的周期，等价于求允许修改一个字母的</a:t>
            </a:r>
            <a:r>
              <a:rPr lang="en-US" altLang="zh-CN" dirty="0"/>
              <a:t>border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对于长度</a:t>
            </a:r>
            <a:r>
              <a:rPr lang="en-US" altLang="zh-CN" dirty="0"/>
              <a:t>x</a:t>
            </a:r>
            <a:r>
              <a:rPr lang="zh-CN" altLang="en-US" dirty="0"/>
              <a:t>，判断</a:t>
            </a:r>
            <a:r>
              <a:rPr lang="en-US" altLang="zh-CN" dirty="0"/>
              <a:t>x</a:t>
            </a:r>
            <a:r>
              <a:rPr lang="zh-CN" altLang="en-US" dirty="0"/>
              <a:t>是否是允许修改一个字母的</a:t>
            </a:r>
            <a:r>
              <a:rPr lang="en-US" altLang="zh-CN" dirty="0"/>
              <a:t>border</a:t>
            </a:r>
            <a:r>
              <a:rPr lang="zh-CN" altLang="en-US" dirty="0"/>
              <a:t>很简单，分类讨论。使用</a:t>
            </a:r>
            <a:r>
              <a:rPr lang="en-US" altLang="zh-CN" dirty="0" err="1"/>
              <a:t>exkmp+hash</a:t>
            </a:r>
            <a:r>
              <a:rPr lang="zh-CN" altLang="en-US" dirty="0"/>
              <a:t>可以做到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endParaRPr lang="en-US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7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7E92-A0DE-4EBB-94EB-E3ABEF55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</a:t>
            </a:r>
            <a:r>
              <a:rPr lang="zh-CN" altLang="en-US" dirty="0"/>
              <a:t>排列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49EA-1B18-4C98-BC8D-DFFB334A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25</a:t>
            </a:r>
            <a:r>
              <a:rPr lang="zh-CN" altLang="en-US" dirty="0"/>
              <a:t>分做法：</a:t>
            </a:r>
            <a:endParaRPr lang="en-US" altLang="zh-CN" dirty="0"/>
          </a:p>
          <a:p>
            <a:r>
              <a:rPr lang="zh-CN" altLang="en-US" dirty="0"/>
              <a:t>已经点亮的灯一定一段连续区间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剩下的</a:t>
            </a:r>
            <a:r>
              <a:rPr lang="en-US" altLang="zh-CN" dirty="0"/>
              <a:t>[1,l-1] </a:t>
            </a:r>
            <a:r>
              <a:rPr lang="zh-CN" altLang="en-US" dirty="0"/>
              <a:t>和</a:t>
            </a:r>
            <a:r>
              <a:rPr lang="en-US" altLang="zh-CN" dirty="0"/>
              <a:t>[r+1,n]</a:t>
            </a:r>
            <a:r>
              <a:rPr lang="zh-CN" altLang="en-US" dirty="0"/>
              <a:t>是未点亮的部分，则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的下一个状态要么是</a:t>
            </a:r>
            <a:r>
              <a:rPr lang="en-US" altLang="zh-CN" dirty="0"/>
              <a:t>[l,r+1]</a:t>
            </a:r>
            <a:r>
              <a:rPr lang="zh-CN" altLang="en-US" dirty="0"/>
              <a:t>要么是</a:t>
            </a:r>
            <a:r>
              <a:rPr lang="en-US" altLang="zh-CN" dirty="0"/>
              <a:t>[l-1,r]</a:t>
            </a:r>
            <a:r>
              <a:rPr lang="zh-CN" altLang="en-US" dirty="0"/>
              <a:t>，即选择点亮更左边一个还是更右边一个。</a:t>
            </a:r>
            <a:endParaRPr lang="en-US" altLang="zh-CN" dirty="0"/>
          </a:p>
          <a:p>
            <a:r>
              <a:rPr lang="zh-CN" altLang="en-US" dirty="0"/>
              <a:t>对于每个起点</a:t>
            </a:r>
            <a:r>
              <a:rPr lang="en-US" altLang="zh-CN" dirty="0"/>
              <a:t>x</a:t>
            </a:r>
            <a:r>
              <a:rPr lang="zh-CN" altLang="en-US" dirty="0"/>
              <a:t>，可以设计一个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表示以</a:t>
            </a:r>
            <a:r>
              <a:rPr lang="en-US" altLang="zh-CN" dirty="0"/>
              <a:t>x</a:t>
            </a:r>
            <a:r>
              <a:rPr lang="zh-CN" altLang="en-US" dirty="0"/>
              <a:t>为起点，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区间内的灯已经被点亮，的最大得分。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zh-CN" altLang="en-US" dirty="0"/>
              <a:t>部分是</a:t>
            </a:r>
            <a:r>
              <a:rPr lang="en-US" altLang="zh-CN" dirty="0"/>
              <a:t>n^2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所以总复杂度是</a:t>
            </a:r>
            <a:r>
              <a:rPr lang="en-US" altLang="zh-CN" dirty="0"/>
              <a:t>O(n^3)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0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7E92-A0DE-4EBB-94EB-E3ABEF55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</a:t>
            </a:r>
            <a:r>
              <a:rPr lang="zh-CN" altLang="en-US" dirty="0"/>
              <a:t>排列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49EA-1B18-4C98-BC8D-DFFB334A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</a:t>
            </a:r>
            <a:r>
              <a:rPr lang="zh-CN" altLang="en-US" dirty="0"/>
              <a:t>分做法，思考将整个过程反过来，点亮灯变为熄灭灯，</a:t>
            </a:r>
            <a:r>
              <a:rPr lang="en-US" altLang="zh-CN" dirty="0" err="1"/>
              <a:t>i</a:t>
            </a:r>
            <a:r>
              <a:rPr lang="zh-CN" altLang="en-US" dirty="0"/>
              <a:t>号灯是第</a:t>
            </a:r>
            <a:r>
              <a:rPr lang="en-US" altLang="zh-CN" dirty="0"/>
              <a:t>ci</a:t>
            </a:r>
            <a:r>
              <a:rPr lang="zh-CN" altLang="en-US" dirty="0"/>
              <a:t>个被点亮的，转变为</a:t>
            </a:r>
            <a:r>
              <a:rPr lang="en-US" altLang="zh-CN" dirty="0" err="1"/>
              <a:t>i</a:t>
            </a:r>
            <a:r>
              <a:rPr lang="zh-CN" altLang="en-US" dirty="0"/>
              <a:t>号灯熄灭的时候还剩下</a:t>
            </a:r>
            <a:r>
              <a:rPr lang="en-US" altLang="zh-CN" dirty="0"/>
              <a:t>ci</a:t>
            </a:r>
            <a:r>
              <a:rPr lang="zh-CN" altLang="en-US" dirty="0"/>
              <a:t>个灯。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 err="1"/>
              <a:t>dp</a:t>
            </a:r>
            <a:r>
              <a:rPr lang="zh-CN" altLang="en-US" dirty="0"/>
              <a:t>就与起点无关了，因为初始状态时</a:t>
            </a:r>
            <a:r>
              <a:rPr lang="en-US" altLang="zh-CN" dirty="0" err="1"/>
              <a:t>dp</a:t>
            </a:r>
            <a:r>
              <a:rPr lang="en-US" altLang="zh-CN" dirty="0"/>
              <a:t>[1][n]</a:t>
            </a:r>
            <a:r>
              <a:rPr lang="zh-CN" altLang="en-US" dirty="0"/>
              <a:t>即所有灯全亮。</a:t>
            </a:r>
            <a:endParaRPr lang="en-US" altLang="zh-CN" dirty="0"/>
          </a:p>
          <a:p>
            <a:r>
              <a:rPr lang="zh-CN" altLang="en-US" dirty="0"/>
              <a:t>终止状态是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，即只剩下一个灯亮着。这个灯就是起点。</a:t>
            </a:r>
            <a:endParaRPr lang="en-US" altLang="zh-CN" dirty="0"/>
          </a:p>
          <a:p>
            <a:r>
              <a:rPr lang="zh-CN" altLang="en-US" dirty="0"/>
              <a:t>则复杂度为</a:t>
            </a:r>
            <a:r>
              <a:rPr lang="en-US" altLang="zh-CN" dirty="0"/>
              <a:t>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0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7E92-A0DE-4EBB-94EB-E3ABEF55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</a:t>
            </a:r>
            <a:r>
              <a:rPr lang="zh-CN" altLang="en-US" dirty="0"/>
              <a:t>排列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49EA-1B18-4C98-BC8D-DFFB334A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</a:t>
            </a:r>
            <a:r>
              <a:rPr lang="zh-CN" altLang="en-US" dirty="0"/>
              <a:t>分做法：</a:t>
            </a:r>
            <a:endParaRPr lang="en-US" altLang="zh-CN" dirty="0"/>
          </a:p>
          <a:p>
            <a:r>
              <a:rPr lang="zh-CN" altLang="en-US" dirty="0"/>
              <a:t>依然考虑反过程，考虑某个位置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D[x]</a:t>
            </a:r>
            <a:r>
              <a:rPr lang="zh-CN" altLang="en-US" dirty="0"/>
              <a:t>在什么情况下会对总分数有贡献：</a:t>
            </a:r>
            <a:endParaRPr lang="en-US" altLang="zh-CN" dirty="0"/>
          </a:p>
          <a:p>
            <a:r>
              <a:rPr lang="zh-CN" altLang="en-US" dirty="0"/>
              <a:t>必须满足在</a:t>
            </a:r>
            <a:r>
              <a:rPr lang="en-US" altLang="zh-CN" dirty="0" err="1"/>
              <a:t>dp</a:t>
            </a:r>
            <a:r>
              <a:rPr lang="zh-CN" altLang="en-US" dirty="0"/>
              <a:t>的某个时刻，</a:t>
            </a:r>
            <a:r>
              <a:rPr lang="en-US" altLang="zh-CN" dirty="0"/>
              <a:t>x</a:t>
            </a:r>
            <a:r>
              <a:rPr lang="zh-CN" altLang="en-US" dirty="0"/>
              <a:t>作为区间左端点或者右端点，且区间长度等于</a:t>
            </a:r>
            <a:r>
              <a:rPr lang="en-US" altLang="zh-CN" dirty="0"/>
              <a:t>C[x]</a:t>
            </a:r>
            <a:r>
              <a:rPr lang="zh-CN" altLang="en-US" dirty="0"/>
              <a:t>，此时熄灭</a:t>
            </a:r>
            <a:r>
              <a:rPr lang="en-US" altLang="zh-CN" dirty="0"/>
              <a:t>x</a:t>
            </a:r>
            <a:r>
              <a:rPr lang="zh-CN" altLang="en-US" dirty="0"/>
              <a:t>灯，才会对答案有贡献。</a:t>
            </a:r>
            <a:endParaRPr lang="en-US" altLang="zh-CN" dirty="0"/>
          </a:p>
          <a:p>
            <a:r>
              <a:rPr lang="zh-CN" altLang="en-US" dirty="0"/>
              <a:t>所以每个</a:t>
            </a:r>
            <a:r>
              <a:rPr lang="en-US" altLang="zh-CN" dirty="0"/>
              <a:t>x</a:t>
            </a:r>
            <a:r>
              <a:rPr lang="zh-CN" altLang="en-US" dirty="0"/>
              <a:t>只有两种状态对答案产生贡献，所以总共只有</a:t>
            </a:r>
            <a:r>
              <a:rPr lang="en-US" altLang="zh-CN" dirty="0"/>
              <a:t>2n</a:t>
            </a:r>
            <a:r>
              <a:rPr lang="zh-CN" altLang="en-US" dirty="0"/>
              <a:t>个有效的转移状态，而不是</a:t>
            </a:r>
            <a:r>
              <a:rPr lang="en-US" altLang="zh-CN" dirty="0"/>
              <a:t>n^2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考虑区间的转移关系，</a:t>
            </a:r>
            <a:r>
              <a:rPr lang="en-US" altLang="zh-CN" dirty="0"/>
              <a:t>[x, x + C[x] - 1]</a:t>
            </a:r>
            <a:r>
              <a:rPr lang="zh-CN" altLang="en-US" dirty="0"/>
              <a:t>这个区间的后续状态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必须满足</a:t>
            </a:r>
            <a:r>
              <a:rPr lang="en-US" altLang="zh-CN" dirty="0"/>
              <a:t>l &gt; x, r &lt;= x + C[x] – 1</a:t>
            </a:r>
            <a:r>
              <a:rPr lang="zh-CN" altLang="en-US" dirty="0"/>
              <a:t>。因为</a:t>
            </a:r>
            <a:r>
              <a:rPr lang="en-US" altLang="zh-CN" dirty="0"/>
              <a:t>x</a:t>
            </a:r>
            <a:r>
              <a:rPr lang="zh-CN" altLang="en-US" dirty="0"/>
              <a:t>位置是被取掉的。</a:t>
            </a:r>
            <a:endParaRPr lang="en-US" altLang="zh-CN" dirty="0"/>
          </a:p>
          <a:p>
            <a:r>
              <a:rPr lang="zh-CN" altLang="en-US" dirty="0"/>
              <a:t>所以离线用二维数点的方式去维护并更新即可。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705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7E92-A0DE-4EBB-94EB-E3ABEF55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(?)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49EA-1B18-4C98-BC8D-DFFB334A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特意去查了一下</a:t>
            </a:r>
            <a:r>
              <a:rPr lang="en-US" altLang="zh-CN" dirty="0"/>
              <a:t>NOIP</a:t>
            </a:r>
            <a:r>
              <a:rPr lang="zh-CN" altLang="en-US" dirty="0"/>
              <a:t>的真题，只查到两题带“构造”标签。</a:t>
            </a:r>
            <a:endParaRPr lang="en-US" altLang="zh-CN" dirty="0"/>
          </a:p>
          <a:p>
            <a:r>
              <a:rPr lang="zh-CN" altLang="en-US" dirty="0"/>
              <a:t>但都不是构造题，所以结论是</a:t>
            </a:r>
            <a:r>
              <a:rPr lang="en-US" altLang="zh-CN" dirty="0"/>
              <a:t>NOIP</a:t>
            </a:r>
            <a:r>
              <a:rPr lang="zh-CN" altLang="en-US" dirty="0"/>
              <a:t>不考构造题。</a:t>
            </a:r>
            <a:endParaRPr lang="en-US" altLang="zh-CN" dirty="0"/>
          </a:p>
          <a:p>
            <a:r>
              <a:rPr lang="zh-CN" altLang="en-US" dirty="0"/>
              <a:t>所以今天讲杂题，内容有：</a:t>
            </a:r>
            <a:endParaRPr lang="en-US" altLang="zh-CN" dirty="0"/>
          </a:p>
          <a:p>
            <a:r>
              <a:rPr lang="en-US" altLang="zh-CN" dirty="0"/>
              <a:t>KMP &amp; EXKMP</a:t>
            </a:r>
          </a:p>
          <a:p>
            <a:r>
              <a:rPr lang="zh-CN" altLang="en-US" dirty="0"/>
              <a:t>周期理论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819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7E92-A0DE-4EBB-94EB-E3ABEF55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49EA-1B18-4C98-BC8D-DFFB334A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算法用于字符串匹配或者解决周期</a:t>
            </a:r>
            <a:r>
              <a:rPr lang="en-US" altLang="zh-CN" dirty="0"/>
              <a:t>/</a:t>
            </a:r>
            <a:r>
              <a:rPr lang="zh-CN" altLang="en-US" dirty="0"/>
              <a:t>循环节</a:t>
            </a:r>
            <a:r>
              <a:rPr lang="en-US" altLang="zh-CN" dirty="0"/>
              <a:t>/border</a:t>
            </a:r>
            <a:r>
              <a:rPr lang="zh-CN" altLang="en-US" dirty="0"/>
              <a:t>相关的问题。</a:t>
            </a:r>
            <a:endParaRPr lang="en-US" altLang="zh-CN" dirty="0"/>
          </a:p>
          <a:p>
            <a:r>
              <a:rPr lang="zh-CN" altLang="en-US" dirty="0"/>
              <a:t>规定字符串</a:t>
            </a:r>
            <a:r>
              <a:rPr lang="en-US" altLang="zh-CN" dirty="0"/>
              <a:t>S</a:t>
            </a:r>
            <a:r>
              <a:rPr lang="zh-CN" altLang="en-US" dirty="0"/>
              <a:t>，下标从</a:t>
            </a:r>
            <a:r>
              <a:rPr lang="en-US" altLang="zh-CN" dirty="0"/>
              <a:t>1</a:t>
            </a:r>
            <a:r>
              <a:rPr lang="zh-CN" altLang="en-US" dirty="0"/>
              <a:t>开始。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：如果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，则长度为</a:t>
            </a:r>
            <a:r>
              <a:rPr lang="en-US" altLang="zh-CN" dirty="0"/>
              <a:t>x</a:t>
            </a:r>
            <a:r>
              <a:rPr lang="zh-CN" altLang="en-US" dirty="0"/>
              <a:t>的前缀</a:t>
            </a:r>
            <a:r>
              <a:rPr lang="en-US" altLang="zh-CN" dirty="0"/>
              <a:t>(S[1,x]</a:t>
            </a:r>
            <a:r>
              <a:rPr lang="zh-CN" altLang="en-US" dirty="0"/>
              <a:t>和长度为</a:t>
            </a:r>
            <a:r>
              <a:rPr lang="en-US" altLang="zh-CN" dirty="0"/>
              <a:t>x</a:t>
            </a:r>
            <a:r>
              <a:rPr lang="zh-CN" altLang="en-US" dirty="0"/>
              <a:t>的后缀</a:t>
            </a:r>
            <a:r>
              <a:rPr lang="en-US" altLang="zh-CN" dirty="0"/>
              <a:t>S[|S| - x + 1, |S|])</a:t>
            </a:r>
            <a:r>
              <a:rPr lang="zh-CN" altLang="en-US" dirty="0"/>
              <a:t>相等。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 err="1"/>
              <a:t>abaaaba</a:t>
            </a:r>
            <a:r>
              <a:rPr lang="zh-CN" altLang="en-US" dirty="0"/>
              <a:t>，</a:t>
            </a:r>
            <a:r>
              <a:rPr lang="en-US" altLang="zh-CN" dirty="0"/>
              <a:t>border</a:t>
            </a:r>
            <a:r>
              <a:rPr lang="zh-CN" altLang="en-US" dirty="0"/>
              <a:t>有：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border</a:t>
            </a:r>
            <a:r>
              <a:rPr lang="zh-CN" altLang="en-US" dirty="0"/>
              <a:t>数组：</a:t>
            </a:r>
            <a:r>
              <a:rPr lang="en-US" altLang="zh-CN" dirty="0"/>
              <a:t>border[</a:t>
            </a:r>
            <a:r>
              <a:rPr lang="en-US" altLang="zh-CN" dirty="0" err="1"/>
              <a:t>i</a:t>
            </a:r>
            <a:r>
              <a:rPr lang="en-US" altLang="zh-CN" dirty="0"/>
              <a:t>] = S[1,i]</a:t>
            </a:r>
            <a:r>
              <a:rPr lang="zh-CN" altLang="en-US" dirty="0"/>
              <a:t>非平凡的最大</a:t>
            </a:r>
            <a:r>
              <a:rPr lang="en-US" altLang="zh-CN" dirty="0"/>
              <a:t>border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8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4B0F-F4E3-4D84-9034-092F77E8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br>
              <a:rPr lang="en-US" altLang="zh-CN" dirty="0"/>
            </a:br>
            <a:r>
              <a:rPr lang="en-US" altLang="zh-CN" dirty="0"/>
              <a:t>border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3B53-B2A9-4CE0-8695-F712E0C6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r>
              <a:rPr lang="zh-CN" altLang="en-US" dirty="0"/>
              <a:t>的性质：</a:t>
            </a:r>
            <a:endParaRPr lang="en-US" altLang="zh-CN" dirty="0"/>
          </a:p>
          <a:p>
            <a:r>
              <a:rPr lang="zh-CN" altLang="en-US" dirty="0"/>
              <a:t>我的</a:t>
            </a:r>
            <a:r>
              <a:rPr lang="en-US" altLang="zh-CN" dirty="0"/>
              <a:t>border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还是我的</a:t>
            </a:r>
            <a:r>
              <a:rPr lang="en-US" altLang="zh-CN" dirty="0"/>
              <a:t>border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Abacaba</a:t>
            </a:r>
            <a:r>
              <a:rPr lang="zh-CN" altLang="en-US" dirty="0"/>
              <a:t>（我）</a:t>
            </a:r>
            <a:r>
              <a:rPr lang="en-US" altLang="zh-CN" dirty="0"/>
              <a:t> -&gt; aba</a:t>
            </a:r>
            <a:r>
              <a:rPr lang="zh-CN" altLang="en-US" dirty="0"/>
              <a:t>（我的</a:t>
            </a:r>
            <a:r>
              <a:rPr lang="en-US" altLang="zh-CN" dirty="0"/>
              <a:t>border</a:t>
            </a:r>
            <a:r>
              <a:rPr lang="zh-CN" altLang="en-US" dirty="0"/>
              <a:t>）</a:t>
            </a:r>
            <a:r>
              <a:rPr lang="en-US" altLang="zh-CN" dirty="0"/>
              <a:t> -&gt; a</a:t>
            </a:r>
            <a:r>
              <a:rPr lang="zh-CN" altLang="en-US" dirty="0"/>
              <a:t>（我的</a:t>
            </a:r>
            <a:r>
              <a:rPr lang="en-US" altLang="zh-CN" dirty="0"/>
              <a:t>border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证明很简单，我的</a:t>
            </a:r>
            <a:r>
              <a:rPr lang="en-US" altLang="zh-CN" dirty="0"/>
              <a:t>border</a:t>
            </a:r>
            <a:r>
              <a:rPr lang="zh-CN" altLang="en-US" dirty="0"/>
              <a:t>意味着他同时是我的一个前后缀。</a:t>
            </a:r>
            <a:endParaRPr lang="en-US" altLang="zh-CN" dirty="0"/>
          </a:p>
          <a:p>
            <a:r>
              <a:rPr lang="zh-CN" altLang="en-US" dirty="0"/>
              <a:t>我的</a:t>
            </a:r>
            <a:r>
              <a:rPr lang="en-US" altLang="zh-CN" dirty="0"/>
              <a:t>border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意味着他同时是我</a:t>
            </a:r>
            <a:r>
              <a:rPr lang="en-US" altLang="zh-CN" dirty="0"/>
              <a:t>border</a:t>
            </a:r>
            <a:r>
              <a:rPr lang="zh-CN" altLang="en-US" dirty="0"/>
              <a:t>的前后缀。</a:t>
            </a:r>
            <a:endParaRPr lang="en-US" altLang="zh-CN" dirty="0"/>
          </a:p>
          <a:p>
            <a:r>
              <a:rPr lang="zh-CN" altLang="en-US" dirty="0"/>
              <a:t>所以我的</a:t>
            </a:r>
            <a:r>
              <a:rPr lang="en-US" altLang="zh-CN" dirty="0"/>
              <a:t>border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也是我的前后缀。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所以</a:t>
            </a:r>
            <a:r>
              <a:rPr lang="en-US" altLang="zh-CN" dirty="0"/>
              <a:t>S</a:t>
            </a:r>
            <a:r>
              <a:rPr lang="zh-CN" altLang="en-US" dirty="0"/>
              <a:t>的所有</a:t>
            </a:r>
            <a:r>
              <a:rPr lang="en-US" altLang="zh-CN" dirty="0"/>
              <a:t>border</a:t>
            </a:r>
            <a:r>
              <a:rPr lang="zh-CN" altLang="en-US" dirty="0"/>
              <a:t>长度 </a:t>
            </a:r>
            <a:r>
              <a:rPr lang="en-US" altLang="zh-CN" dirty="0"/>
              <a:t>= S</a:t>
            </a:r>
            <a:r>
              <a:rPr lang="zh-CN" altLang="en-US" dirty="0"/>
              <a:t>的最大</a:t>
            </a:r>
            <a:r>
              <a:rPr lang="en-US" altLang="zh-CN" dirty="0"/>
              <a:t>border</a:t>
            </a:r>
            <a:r>
              <a:rPr lang="zh-CN" altLang="en-US" dirty="0"/>
              <a:t>长度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S[1,x]</a:t>
            </a:r>
            <a:r>
              <a:rPr lang="zh-CN" altLang="en-US" dirty="0"/>
              <a:t>的最大</a:t>
            </a:r>
            <a:r>
              <a:rPr lang="en-US" altLang="zh-CN" dirty="0"/>
              <a:t>border</a:t>
            </a:r>
            <a:r>
              <a:rPr lang="zh-CN" altLang="en-US" dirty="0"/>
              <a:t>长度</a:t>
            </a:r>
            <a:r>
              <a:rPr lang="en-US" altLang="zh-CN" dirty="0"/>
              <a:t>x</a:t>
            </a:r>
            <a:r>
              <a:rPr lang="zh-CN" altLang="en-US" dirty="0"/>
              <a:t>‘，</a:t>
            </a:r>
            <a:r>
              <a:rPr lang="en-US" altLang="zh-CN" dirty="0"/>
              <a:t>S[1,x’]</a:t>
            </a:r>
            <a:r>
              <a:rPr lang="zh-CN" altLang="en-US" dirty="0"/>
              <a:t>的最大</a:t>
            </a:r>
            <a:r>
              <a:rPr lang="en-US" altLang="zh-CN" dirty="0"/>
              <a:t>border</a:t>
            </a:r>
            <a:r>
              <a:rPr lang="zh-CN" altLang="en-US" dirty="0"/>
              <a:t>长度</a:t>
            </a:r>
            <a:r>
              <a:rPr lang="en-US" altLang="zh-CN" dirty="0"/>
              <a:t>x’</a:t>
            </a:r>
            <a:r>
              <a:rPr lang="zh-CN" altLang="en-US" dirty="0"/>
              <a:t>‘。。。。。。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54424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2116</TotalTime>
  <Words>2647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 2</vt:lpstr>
      <vt:lpstr>Frame</vt:lpstr>
      <vt:lpstr>构造(?)</vt:lpstr>
      <vt:lpstr>A. 分数</vt:lpstr>
      <vt:lpstr>B.周期</vt:lpstr>
      <vt:lpstr>C.排列</vt:lpstr>
      <vt:lpstr>C.排列</vt:lpstr>
      <vt:lpstr>C.排列</vt:lpstr>
      <vt:lpstr>构造(?)</vt:lpstr>
      <vt:lpstr>KMP</vt:lpstr>
      <vt:lpstr>KMP border</vt:lpstr>
      <vt:lpstr>KMP border</vt:lpstr>
      <vt:lpstr>KMP</vt:lpstr>
      <vt:lpstr>周期理论</vt:lpstr>
      <vt:lpstr>周期理论</vt:lpstr>
      <vt:lpstr>ExKMP</vt:lpstr>
      <vt:lpstr>ExKMP</vt:lpstr>
      <vt:lpstr>ExKMP</vt:lpstr>
      <vt:lpstr>练习 &amp; 作业 &amp; 模板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构造(?)</dc:title>
  <dc:creator>Dongyang Wang</dc:creator>
  <cp:lastModifiedBy>Dongyang Wang</cp:lastModifiedBy>
  <cp:revision>8</cp:revision>
  <dcterms:created xsi:type="dcterms:W3CDTF">2020-09-25T15:23:55Z</dcterms:created>
  <dcterms:modified xsi:type="dcterms:W3CDTF">2020-09-27T16:39:55Z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2020-09-25T15:23:55Z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b9497ccd-65b2-40c0-93ba-c881b2fcf0d7</vt:lpwstr>
  </property>
  <property fmtid="{D5CDD505-2E9C-101B-9397-08002B2CF9AE}" pid="8" name="MSIP_Label_f42aa342-8706-4288-bd11-ebb85995028c_ContentBits">
    <vt:lpwstr>0</vt:lpwstr>
  </property>
</Properties>
</file>