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7" r:id="rId12"/>
    <p:sldId id="266" r:id="rId13"/>
    <p:sldId id="268" r:id="rId14"/>
    <p:sldId id="272" r:id="rId15"/>
    <p:sldId id="263" r:id="rId16"/>
    <p:sldId id="264" r:id="rId17"/>
    <p:sldId id="265" r:id="rId18"/>
    <p:sldId id="269" r:id="rId19"/>
    <p:sldId id="271" r:id="rId20"/>
    <p:sldId id="270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9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CBBB-5BBB-44D2-8A3F-6B887EFF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高精度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E7C7C-B6E5-4793-872D-6C2FB97D7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Calabash_boy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4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4292-525F-4032-9461-4A109A3F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  <a:br>
              <a:rPr lang="en-US" altLang="zh-CN" dirty="0"/>
            </a:br>
            <a:r>
              <a:rPr lang="zh-CN" altLang="en-US" dirty="0"/>
              <a:t>高精度</a:t>
            </a:r>
            <a:r>
              <a:rPr lang="en-US" altLang="zh-CN" dirty="0"/>
              <a:t>+</a:t>
            </a:r>
            <a:r>
              <a:rPr lang="zh-CN" altLang="en-US" dirty="0"/>
              <a:t>高精度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BD4B1-BEC8-4FBE-9BA4-F0DC938FE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设两个高精度数字相加，即需要计算</a:t>
                </a:r>
                <a:r>
                  <a:rPr lang="en-US" altLang="zh-CN" dirty="0"/>
                  <a:t>F(c) = F(a) + F(b)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zh-CN" altLang="en-US" dirty="0"/>
                  <a:t>我们假设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的位数更多，也就是说</a:t>
                </a:r>
                <a:r>
                  <a:rPr lang="en-US" altLang="zh-CN" dirty="0" err="1"/>
                  <a:t>na</a:t>
                </a:r>
                <a:r>
                  <a:rPr lang="en-US" altLang="zh-CN" dirty="0"/>
                  <a:t> &gt; </a:t>
                </a:r>
                <a:r>
                  <a:rPr lang="en-US" altLang="zh-CN" dirty="0" err="1"/>
                  <a:t>nb</a:t>
                </a:r>
                <a:r>
                  <a:rPr lang="zh-CN" altLang="en-US" dirty="0"/>
                  <a:t>，然后我们将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的位数补齐，方法是高位填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，这样</a:t>
                </a:r>
                <a:r>
                  <a:rPr lang="en-US" altLang="zh-CN" dirty="0"/>
                  <a:t>F(b)</a:t>
                </a:r>
                <a:r>
                  <a:rPr lang="zh-CN" altLang="en-US" dirty="0"/>
                  <a:t>的值不会改变，于是现在</a:t>
                </a:r>
                <a:r>
                  <a:rPr lang="en-US" altLang="zh-CN" dirty="0" err="1"/>
                  <a:t>na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nb</a:t>
                </a:r>
                <a:r>
                  <a:rPr lang="en-US" altLang="zh-CN" dirty="0"/>
                  <a:t> = n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zh-CN" altLang="en-US" dirty="0"/>
                  <a:t>于是按照定义，</a:t>
                </a:r>
                <a:r>
                  <a:rPr lang="en-US" altLang="zh-CN" dirty="0"/>
                  <a:t>c[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= 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+ b[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接下来只需要处理进位即可。如何处理进位将放在高精</a:t>
                </a:r>
                <a:r>
                  <a:rPr lang="en-US" altLang="zh-CN" dirty="0"/>
                  <a:t>*</a:t>
                </a:r>
                <a:r>
                  <a:rPr lang="zh-CN" altLang="en-US" dirty="0"/>
                  <a:t>单精来讲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BD4B1-BEC8-4FBE-9BA4-F0DC938FE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07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3E41-69F7-41AA-B81C-56D5327F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减法</a:t>
            </a:r>
            <a:br>
              <a:rPr lang="en-US" altLang="zh-CN" dirty="0"/>
            </a:br>
            <a:r>
              <a:rPr lang="zh-CN" altLang="en-US" dirty="0"/>
              <a:t>高精 </a:t>
            </a:r>
            <a:r>
              <a:rPr lang="en-US" altLang="zh-CN" dirty="0"/>
              <a:t>– </a:t>
            </a:r>
            <a:r>
              <a:rPr lang="zh-CN" altLang="en-US" dirty="0"/>
              <a:t>单精</a:t>
            </a:r>
            <a:br>
              <a:rPr lang="en-US" altLang="zh-CN" dirty="0"/>
            </a:br>
            <a:r>
              <a:rPr lang="zh-CN" altLang="en-US" dirty="0"/>
              <a:t>高精 </a:t>
            </a:r>
            <a:r>
              <a:rPr lang="en-US" altLang="zh-CN" dirty="0"/>
              <a:t>– </a:t>
            </a:r>
            <a:r>
              <a:rPr lang="zh-CN" altLang="en-US" dirty="0"/>
              <a:t>高精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2CF0-86F6-4E1D-88A4-60F8F8CF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和加法一样完全，只不过变成相减，</a:t>
            </a:r>
            <a:endParaRPr lang="en-US" altLang="zh-CN" dirty="0"/>
          </a:p>
          <a:p>
            <a:r>
              <a:rPr lang="zh-CN" altLang="en-US" dirty="0"/>
              <a:t>之后再处理借位，方法和处理进位相同。</a:t>
            </a:r>
            <a:endParaRPr lang="en-US" altLang="zh-CN" dirty="0"/>
          </a:p>
          <a:p>
            <a:r>
              <a:rPr lang="zh-CN" altLang="en-US" dirty="0"/>
              <a:t>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7986-424F-45CF-AC8C-1ED7950B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</a:t>
            </a:r>
            <a:br>
              <a:rPr lang="en-US" altLang="zh-CN" dirty="0"/>
            </a:br>
            <a:r>
              <a:rPr lang="zh-CN" altLang="en-US" dirty="0"/>
              <a:t>高精</a:t>
            </a:r>
            <a:r>
              <a:rPr lang="en-US" altLang="zh-CN" dirty="0"/>
              <a:t>*</a:t>
            </a:r>
            <a:r>
              <a:rPr lang="zh-CN" altLang="en-US" dirty="0"/>
              <a:t>单精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263EB3-B08F-4217-A628-9E0C8192A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zh-CN" altLang="en-US" dirty="0"/>
                  <a:t>那么高精</a:t>
                </a:r>
                <a:r>
                  <a:rPr lang="en-US" altLang="zh-CN" dirty="0"/>
                  <a:t>*</a:t>
                </a:r>
                <a:r>
                  <a:rPr lang="zh-CN" altLang="en-US" dirty="0"/>
                  <a:t>单精就是要计算</a:t>
                </a:r>
                <a:r>
                  <a:rPr lang="en-US" altLang="zh-CN" dirty="0"/>
                  <a:t>F(a) * b</a:t>
                </a:r>
              </a:p>
              <a:p>
                <a:r>
                  <a:rPr lang="en-US" altLang="zh-CN" dirty="0"/>
                  <a:t>= b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那么我们让</a:t>
                </a:r>
                <a:r>
                  <a:rPr lang="en-US" altLang="zh-CN" dirty="0"/>
                  <a:t>a’[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= 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* b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那么</a:t>
                </a:r>
                <a:r>
                  <a:rPr lang="en-US" altLang="zh-CN" dirty="0"/>
                  <a:t>F(a’)</a:t>
                </a:r>
                <a:r>
                  <a:rPr lang="zh-CN" altLang="en-US" dirty="0"/>
                  <a:t>的值就是</a:t>
                </a:r>
                <a:r>
                  <a:rPr lang="en-US" altLang="zh-CN" dirty="0"/>
                  <a:t>F(a) * b</a:t>
                </a:r>
                <a:r>
                  <a:rPr lang="zh-CN" altLang="en-US" dirty="0"/>
                  <a:t>了。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最后处理一下进位即可，方法是从低到高扫一遍。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263EB3-B08F-4217-A628-9E0C8192A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40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61FF-23E1-4D66-ACA8-67119EC0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</a:t>
            </a:r>
            <a:br>
              <a:rPr lang="en-US" altLang="zh-CN" dirty="0"/>
            </a:br>
            <a:r>
              <a:rPr lang="zh-CN" altLang="en-US" dirty="0"/>
              <a:t>高精 </a:t>
            </a:r>
            <a:r>
              <a:rPr lang="en-US" altLang="zh-CN" dirty="0"/>
              <a:t>* </a:t>
            </a:r>
            <a:r>
              <a:rPr lang="zh-CN" altLang="en-US" dirty="0"/>
              <a:t>单精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700E-E593-4244-A405-F326498C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  <a:r>
              <a:rPr lang="en-US" altLang="zh-CN" dirty="0"/>
              <a:t>F(a) = 423, b = 5</a:t>
            </a:r>
          </a:p>
          <a:p>
            <a:r>
              <a:rPr lang="zh-CN" altLang="en-US" dirty="0"/>
              <a:t>则</a:t>
            </a:r>
            <a:r>
              <a:rPr lang="en-US" altLang="zh-CN" dirty="0"/>
              <a:t>a[0] = 3, a[1] = 2, a[2] = 4</a:t>
            </a:r>
            <a:endParaRPr lang="en-US" dirty="0"/>
          </a:p>
          <a:p>
            <a:r>
              <a:rPr lang="en-US" dirty="0"/>
              <a:t>a’[0] = 3 * 5 = 15</a:t>
            </a:r>
          </a:p>
          <a:p>
            <a:r>
              <a:rPr lang="en-US" dirty="0"/>
              <a:t>a’[1] = 2 * 5 = 10</a:t>
            </a:r>
          </a:p>
          <a:p>
            <a:r>
              <a:rPr lang="en-US" dirty="0"/>
              <a:t>a’[2] = 4 * 5 = 20</a:t>
            </a:r>
          </a:p>
          <a:p>
            <a:r>
              <a:rPr lang="zh-CN" altLang="en-US" dirty="0"/>
              <a:t>也就是说</a:t>
            </a:r>
            <a:r>
              <a:rPr lang="en-US" altLang="zh-CN" dirty="0"/>
              <a:t>F(a’) = F(a) * b = </a:t>
            </a:r>
            <a:r>
              <a:rPr lang="en-US" altLang="zh-CN" b="1" dirty="0"/>
              <a:t>15</a:t>
            </a:r>
            <a:r>
              <a:rPr lang="en-US" altLang="zh-CN" dirty="0"/>
              <a:t> * 10^0 + </a:t>
            </a:r>
            <a:r>
              <a:rPr lang="en-US" altLang="zh-CN" b="1" dirty="0"/>
              <a:t>10</a:t>
            </a:r>
            <a:r>
              <a:rPr lang="en-US" altLang="zh-CN" dirty="0"/>
              <a:t> * 10^1 + </a:t>
            </a:r>
            <a:r>
              <a:rPr lang="en-US" altLang="zh-CN" b="1" dirty="0"/>
              <a:t>20</a:t>
            </a:r>
            <a:r>
              <a:rPr lang="en-US" altLang="zh-CN" dirty="0"/>
              <a:t> * 10^2</a:t>
            </a:r>
          </a:p>
          <a:p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* 10^0 +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* 10^1 + </a:t>
            </a:r>
            <a:r>
              <a:rPr lang="en-US" b="1" dirty="0"/>
              <a:t>20</a:t>
            </a:r>
            <a:r>
              <a:rPr lang="en-US" dirty="0"/>
              <a:t> * 10^2</a:t>
            </a:r>
          </a:p>
          <a:p>
            <a:r>
              <a:rPr lang="en-US" dirty="0"/>
              <a:t>= </a:t>
            </a:r>
            <a:r>
              <a:rPr lang="en-US" b="1" dirty="0"/>
              <a:t>5</a:t>
            </a:r>
            <a:r>
              <a:rPr lang="en-US" dirty="0"/>
              <a:t> * 10^0 +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* 10^1 + </a:t>
            </a:r>
            <a:r>
              <a:rPr lang="en-US" dirty="0">
                <a:solidFill>
                  <a:srgbClr val="FF0000"/>
                </a:solidFill>
              </a:rPr>
              <a:t>21</a:t>
            </a:r>
            <a:r>
              <a:rPr lang="en-US" dirty="0"/>
              <a:t> * 10 ^ 2</a:t>
            </a:r>
          </a:p>
          <a:p>
            <a:r>
              <a:rPr lang="en-US" dirty="0"/>
              <a:t>= </a:t>
            </a:r>
            <a:r>
              <a:rPr lang="en-US" b="1" dirty="0"/>
              <a:t>5</a:t>
            </a:r>
            <a:r>
              <a:rPr lang="en-US" dirty="0"/>
              <a:t> * 10^0 + </a:t>
            </a:r>
            <a:r>
              <a:rPr lang="en-US" b="1" dirty="0"/>
              <a:t>1</a:t>
            </a:r>
            <a:r>
              <a:rPr lang="en-US" dirty="0"/>
              <a:t> * 10^1 +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* 10^2 + </a:t>
            </a:r>
            <a:r>
              <a:rPr lang="en-US" dirty="0">
                <a:solidFill>
                  <a:srgbClr val="FF0000"/>
                </a:solidFill>
              </a:rPr>
              <a:t>2 * 10^3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处理完进位之后，</a:t>
            </a:r>
            <a:r>
              <a:rPr lang="en-US" altLang="zh-CN" dirty="0">
                <a:solidFill>
                  <a:schemeClr val="tx1"/>
                </a:solidFill>
              </a:rPr>
              <a:t>a’[0] = 5   a’[1] = 1  a’[2] = 1  a’[3] = 2</a:t>
            </a:r>
            <a:r>
              <a:rPr lang="zh-CN" altLang="en-US" dirty="0">
                <a:solidFill>
                  <a:schemeClr val="tx1"/>
                </a:solidFill>
              </a:rPr>
              <a:t>，也就是</a:t>
            </a:r>
            <a:r>
              <a:rPr lang="en-US" altLang="zh-CN" dirty="0">
                <a:solidFill>
                  <a:schemeClr val="tx1"/>
                </a:solidFill>
              </a:rPr>
              <a:t>F(a’) = 2115 = 423 * 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en-US" altLang="zh-CN" dirty="0">
                <a:solidFill>
                  <a:schemeClr val="tx1"/>
                </a:solidFill>
              </a:rPr>
              <a:t>Awesome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1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C32B-6562-4D53-A320-C55DC8B6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</a:t>
            </a:r>
            <a:br>
              <a:rPr lang="en-US" altLang="zh-CN" dirty="0"/>
            </a:br>
            <a:r>
              <a:rPr lang="zh-CN" altLang="en-US" dirty="0"/>
              <a:t>高精</a:t>
            </a:r>
            <a:r>
              <a:rPr lang="en-US" altLang="zh-CN" dirty="0"/>
              <a:t>*</a:t>
            </a:r>
            <a:r>
              <a:rPr lang="zh-CN" altLang="en-US" dirty="0"/>
              <a:t>高精！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5C5DD-8880-4C75-B62A-F2266A464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设有两个高精度数字相乘，即需要求</a:t>
                </a:r>
                <a:r>
                  <a:rPr lang="en-US" altLang="zh-CN" dirty="0"/>
                  <a:t>F(c) = F(a) * F(b)</a:t>
                </a:r>
              </a:p>
              <a:p>
                <a:r>
                  <a:rPr lang="en-US" altLang="zh-CN" dirty="0"/>
                  <a:t>=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zh-CN" dirty="0"/>
                  <a:t>) *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=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</a:t>
                </a:r>
                <a:r>
                  <a:rPr lang="en-US" altLang="zh-CN" dirty="0"/>
                  <a:t>c[x]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</a:t>
                </a:r>
                <a:r>
                  <a:rPr lang="en-US" altLang="zh-CN" dirty="0"/>
                  <a:t>n^2</a:t>
                </a:r>
                <a:r>
                  <a:rPr lang="zh-CN" altLang="en-US" dirty="0"/>
                  <a:t>把对应的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数组算好，然后再处理进位即可，注意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的最大位数将会是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的位数之和。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5C5DD-8880-4C75-B62A-F2266A464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87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6138-8C0B-49E7-B334-A9AD3656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 </a:t>
            </a:r>
            <a:r>
              <a:rPr lang="en-US" altLang="zh-CN" dirty="0"/>
              <a:t>* </a:t>
            </a:r>
            <a:r>
              <a:rPr lang="zh-CN" altLang="en-US" dirty="0"/>
              <a:t>高精</a:t>
            </a:r>
            <a:br>
              <a:rPr lang="en-US" altLang="zh-CN" dirty="0"/>
            </a:br>
            <a:r>
              <a:rPr lang="en-US" altLang="zh-CN" dirty="0"/>
              <a:t>VS</a:t>
            </a:r>
            <a:br>
              <a:rPr lang="en-US" altLang="zh-CN" dirty="0"/>
            </a:br>
            <a:r>
              <a:rPr lang="zh-CN" altLang="en-US" dirty="0"/>
              <a:t>多项式乘法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40DE-A965-426F-B029-2BD1E6499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其实这是一个非常非常非常经典的问题，即多项式乘法。</a:t>
                </a:r>
                <a:endParaRPr lang="en-US" altLang="zh-CN" dirty="0"/>
              </a:p>
              <a:p>
                <a:r>
                  <a:rPr lang="zh-CN" altLang="en-US" dirty="0"/>
                  <a:t>我们用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来代替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F(a)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</a:t>
                </a:r>
                <a:r>
                  <a:rPr lang="en-US" altLang="zh-CN" dirty="0"/>
                  <a:t>F(a)</a:t>
                </a:r>
                <a:r>
                  <a:rPr lang="zh-CN" altLang="en-US" dirty="0"/>
                  <a:t>其实可以看做一个关于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的多项式，所以我们需要做的是将两个多项式相乘，也就是常说的多项式卷积。（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！）</a:t>
                </a:r>
                <a:endParaRPr lang="en-US" altLang="zh-CN" dirty="0"/>
              </a:p>
              <a:p>
                <a:r>
                  <a:rPr lang="zh-CN" altLang="en-US" dirty="0"/>
                  <a:t>所以高精度</a:t>
                </a:r>
                <a:r>
                  <a:rPr lang="en-US" altLang="zh-CN" dirty="0"/>
                  <a:t>*</a:t>
                </a:r>
                <a:r>
                  <a:rPr lang="zh-CN" altLang="en-US" dirty="0"/>
                  <a:t>高精度可以用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来做到</a:t>
                </a:r>
                <a:r>
                  <a:rPr lang="en-US" altLang="zh-CN" dirty="0" err="1"/>
                  <a:t>nlogn</a:t>
                </a:r>
                <a:r>
                  <a:rPr lang="zh-CN" altLang="en-US" dirty="0"/>
                  <a:t>的复杂度，但是</a:t>
                </a:r>
                <a:r>
                  <a:rPr lang="en-US" altLang="zh-CN" dirty="0" err="1"/>
                  <a:t>noip</a:t>
                </a:r>
                <a:r>
                  <a:rPr lang="zh-CN" altLang="en-US" dirty="0"/>
                  <a:t>不考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，懂的都懂。</a:t>
                </a:r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40DE-A965-426F-B029-2BD1E6499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02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C432-B2EB-45F3-BC03-070EF301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除法</a:t>
            </a:r>
            <a:br>
              <a:rPr lang="en-US" altLang="zh-CN" dirty="0"/>
            </a:br>
            <a:r>
              <a:rPr lang="en-US" altLang="zh-CN" dirty="0"/>
              <a:t>%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04EA-4FE1-43CB-AB4A-8DCF9104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不需要掌握，也不会考。</a:t>
            </a:r>
            <a:endParaRPr lang="en-US" altLang="zh-CN" dirty="0"/>
          </a:p>
          <a:p>
            <a:r>
              <a:rPr lang="zh-CN" altLang="en-US" dirty="0"/>
              <a:t>过于复杂，不想讲。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5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BA2F-DC63-4149-AA14-45884AC6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非常必要的常数优化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82B6-7E8C-41AD-911F-FF5AF21C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刚刚讲的所有内容都是将一个数字理解成</a:t>
            </a:r>
            <a:r>
              <a:rPr lang="en-US" altLang="zh-CN" dirty="0"/>
              <a:t>10</a:t>
            </a:r>
            <a:r>
              <a:rPr lang="zh-CN" altLang="en-US" dirty="0"/>
              <a:t>进制数字来进行的，但是为什么一个数字要是</a:t>
            </a:r>
            <a:r>
              <a:rPr lang="en-US" altLang="zh-CN" dirty="0"/>
              <a:t>10</a:t>
            </a:r>
            <a:r>
              <a:rPr lang="zh-CN" altLang="en-US" dirty="0"/>
              <a:t>进制呢？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当然不必！我们可以把它理解成</a:t>
            </a:r>
            <a:r>
              <a:rPr lang="en-US" altLang="zh-CN" dirty="0"/>
              <a:t>100</a:t>
            </a:r>
            <a:r>
              <a:rPr lang="zh-CN" altLang="en-US" dirty="0"/>
              <a:t>进制，</a:t>
            </a:r>
            <a:r>
              <a:rPr lang="en-US" altLang="zh-CN" dirty="0"/>
              <a:t>10000</a:t>
            </a:r>
            <a:r>
              <a:rPr lang="zh-CN" altLang="en-US" dirty="0"/>
              <a:t>进制！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好处在于，高精度数组的长度变成了原来的</a:t>
            </a:r>
            <a:r>
              <a:rPr lang="en-US" altLang="zh-CN" dirty="0"/>
              <a:t>1/2</a:t>
            </a:r>
            <a:r>
              <a:rPr lang="zh-CN" altLang="en-US" dirty="0"/>
              <a:t>，甚至</a:t>
            </a:r>
            <a:r>
              <a:rPr lang="en-US" altLang="zh-CN" dirty="0"/>
              <a:t>1/4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如果使用</a:t>
            </a:r>
            <a:r>
              <a:rPr lang="en-US" altLang="zh-CN" dirty="0"/>
              <a:t>10000</a:t>
            </a:r>
            <a:r>
              <a:rPr lang="zh-CN" altLang="en-US" dirty="0"/>
              <a:t>进制，高精度加法的复杂度会变成</a:t>
            </a:r>
            <a:r>
              <a:rPr lang="en-US" altLang="zh-CN" dirty="0"/>
              <a:t>1/4</a:t>
            </a:r>
            <a:r>
              <a:rPr lang="zh-CN" altLang="en-US" dirty="0"/>
              <a:t>，乘法的复杂度会变成</a:t>
            </a:r>
            <a:r>
              <a:rPr lang="en-US" altLang="zh-CN" dirty="0"/>
              <a:t>1/16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445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3DA6-0411-4ACB-8576-8ABA4220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&amp;</a:t>
            </a:r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5C76-CFDF-4A01-9416-1E558FC0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P1005</a:t>
            </a:r>
            <a:r>
              <a:rPr lang="zh-CN" altLang="en-US" dirty="0"/>
              <a:t>，</a:t>
            </a:r>
            <a:r>
              <a:rPr lang="en-US" altLang="zh-CN" dirty="0"/>
              <a:t>P1009</a:t>
            </a:r>
            <a:r>
              <a:rPr lang="zh-CN" altLang="en-US" dirty="0"/>
              <a:t>，</a:t>
            </a:r>
            <a:r>
              <a:rPr lang="en-US" altLang="zh-CN" dirty="0"/>
              <a:t>P1018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7345-ABB5-4FCC-BA01-0B667882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A.array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093-3470-416B-955B-84317A3D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有一个数组刚开始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</a:t>
            </a:r>
            <a:r>
              <a:rPr lang="zh-CN" altLang="en-US" dirty="0"/>
              <a:t>，有两种操作。</a:t>
            </a:r>
            <a:endParaRPr lang="en-US" altLang="zh-CN" dirty="0"/>
          </a:p>
          <a:p>
            <a:pPr lvl="1"/>
            <a:r>
              <a:rPr lang="en-US" altLang="zh-CN" dirty="0"/>
              <a:t>A p q</a:t>
            </a:r>
            <a:r>
              <a:rPr lang="zh-CN" altLang="en-US" dirty="0"/>
              <a:t>，将所有元素赋值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= p * </a:t>
            </a:r>
            <a:r>
              <a:rPr lang="en-US" altLang="zh-CN" dirty="0" err="1"/>
              <a:t>i</a:t>
            </a:r>
            <a:r>
              <a:rPr lang="en-US" altLang="zh-CN" dirty="0"/>
              <a:t>+ q</a:t>
            </a:r>
          </a:p>
          <a:p>
            <a:pPr lvl="1"/>
            <a:r>
              <a:rPr lang="en-US" altLang="zh-CN" dirty="0"/>
              <a:t>B x y</a:t>
            </a:r>
            <a:r>
              <a:rPr lang="zh-CN" altLang="en-US" dirty="0"/>
              <a:t>，单个元素赋值</a:t>
            </a:r>
            <a:r>
              <a:rPr lang="en-US" altLang="zh-CN" dirty="0"/>
              <a:t>a[x] = y</a:t>
            </a:r>
          </a:p>
          <a:p>
            <a:r>
              <a:rPr lang="zh-CN" altLang="en-US" dirty="0"/>
              <a:t>在每次操作之后，输出整个数组的和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 p q</a:t>
            </a:r>
            <a:r>
              <a:rPr lang="zh-CN" altLang="en-US" dirty="0"/>
              <a:t>之后，</a:t>
            </a:r>
            <a:r>
              <a:rPr lang="en-US" altLang="zh-CN" dirty="0"/>
              <a:t>Sum = p * n*(n+1)/ 2 + q * n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B x y</a:t>
            </a:r>
            <a:r>
              <a:rPr lang="zh-CN" altLang="en-US" dirty="0"/>
              <a:t>之后，</a:t>
            </a:r>
            <a:r>
              <a:rPr lang="en-US" altLang="zh-CN" dirty="0"/>
              <a:t>Sum += 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a[x]</a:t>
            </a:r>
            <a:r>
              <a:rPr lang="zh-CN" altLang="en-US" dirty="0"/>
              <a:t>。然后将</a:t>
            </a:r>
            <a:r>
              <a:rPr lang="en-US" altLang="zh-CN" dirty="0"/>
              <a:t>a[x] = y</a:t>
            </a:r>
          </a:p>
          <a:p>
            <a:endParaRPr lang="en-US" altLang="zh-CN" dirty="0"/>
          </a:p>
          <a:p>
            <a:r>
              <a:rPr lang="zh-CN" altLang="en-US" dirty="0"/>
              <a:t>会爆</a:t>
            </a:r>
            <a:r>
              <a:rPr lang="en-US" altLang="zh-CN" dirty="0"/>
              <a:t>int</a:t>
            </a:r>
            <a:r>
              <a:rPr lang="zh-CN" altLang="en-US" dirty="0"/>
              <a:t>，且必须使用快读。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08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0726-6CF1-4895-8ADC-1D733440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B.computer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31EE-241B-4338-A738-2050A46D2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在冷静分析一波之后，识破：如果存在</a:t>
            </a:r>
            <a:r>
              <a:rPr lang="en-US" altLang="zh-CN" dirty="0"/>
              <a:t>x-y</a:t>
            </a:r>
            <a:r>
              <a:rPr lang="zh-CN" altLang="en-US" dirty="0"/>
              <a:t>边，且</a:t>
            </a:r>
            <a:r>
              <a:rPr lang="en-US" altLang="zh-CN" dirty="0"/>
              <a:t>x</a:t>
            </a:r>
            <a:r>
              <a:rPr lang="zh-CN" altLang="en-US" dirty="0"/>
              <a:t>更新了</a:t>
            </a:r>
            <a:r>
              <a:rPr lang="en-US" altLang="zh-CN" dirty="0"/>
              <a:t>y</a:t>
            </a:r>
            <a:r>
              <a:rPr lang="zh-CN" altLang="en-US" dirty="0"/>
              <a:t>的值，则</a:t>
            </a:r>
            <a:r>
              <a:rPr lang="en-US" altLang="zh-CN" dirty="0"/>
              <a:t>y</a:t>
            </a:r>
            <a:r>
              <a:rPr lang="zh-CN" altLang="en-US" dirty="0"/>
              <a:t>的值不会比</a:t>
            </a:r>
            <a:r>
              <a:rPr lang="en-US" altLang="zh-CN" dirty="0"/>
              <a:t>x</a:t>
            </a:r>
            <a:r>
              <a:rPr lang="zh-CN" altLang="en-US" dirty="0"/>
              <a:t>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也就是说值只会越更新越大。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所以我们每次只需要用最小值的点去更新其他点，之后这个点的值就被确定了。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听起来就是</a:t>
            </a:r>
            <a:r>
              <a:rPr lang="en-US" altLang="zh-CN" dirty="0"/>
              <a:t>Dijkstra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不过这题亲测</a:t>
            </a:r>
            <a:r>
              <a:rPr lang="en-US" altLang="zh-CN" dirty="0"/>
              <a:t>SPFA</a:t>
            </a:r>
            <a:r>
              <a:rPr lang="zh-CN" altLang="en-US" dirty="0"/>
              <a:t>也过了。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3A53-4981-4916-BA98-87D7F236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</a:t>
            </a:r>
            <a:r>
              <a:rPr lang="zh-CN" altLang="en-US" dirty="0"/>
              <a:t>作画鬼才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F553-82B1-47B8-8B79-4D278314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分做法：暴力比对一次复杂度</a:t>
            </a:r>
            <a:r>
              <a:rPr lang="en-US" altLang="zh-CN" dirty="0"/>
              <a:t>O(n*m),</a:t>
            </a:r>
            <a:r>
              <a:rPr lang="zh-CN" altLang="en-US" dirty="0"/>
              <a:t>需要比对</a:t>
            </a:r>
            <a:r>
              <a:rPr lang="en-US" altLang="zh-CN" dirty="0"/>
              <a:t>O(k^2)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en-US" dirty="0"/>
              <a:t>50</a:t>
            </a:r>
            <a:r>
              <a:rPr lang="zh-CN" altLang="en-US" dirty="0"/>
              <a:t>分做法：思考如何加速一次比对：</a:t>
            </a:r>
            <a:endParaRPr lang="en-US" altLang="zh-CN" dirty="0"/>
          </a:p>
          <a:p>
            <a:pPr lvl="1"/>
            <a:r>
              <a:rPr lang="zh-CN" altLang="en-US" dirty="0"/>
              <a:t>对于两个矩形相交的部分：答案是面积</a:t>
            </a:r>
            <a:r>
              <a:rPr lang="en-US" altLang="zh-CN" dirty="0"/>
              <a:t>*</a:t>
            </a:r>
            <a:r>
              <a:rPr lang="zh-CN" altLang="en-US" dirty="0"/>
              <a:t>字符差值</a:t>
            </a:r>
            <a:endParaRPr lang="en-US" altLang="zh-CN" dirty="0"/>
          </a:p>
          <a:p>
            <a:pPr lvl="1"/>
            <a:r>
              <a:rPr lang="zh-CN" altLang="en-US" dirty="0"/>
              <a:t>对于剩下两个</a:t>
            </a:r>
            <a:r>
              <a:rPr lang="en-US" altLang="zh-CN" dirty="0"/>
              <a:t>L</a:t>
            </a:r>
            <a:r>
              <a:rPr lang="zh-CN" altLang="en-US" dirty="0"/>
              <a:t>形状的区域：只需要和原始矩阵计算答案，然后将</a:t>
            </a:r>
            <a:r>
              <a:rPr lang="en-US" altLang="zh-CN" dirty="0"/>
              <a:t>L</a:t>
            </a:r>
            <a:r>
              <a:rPr lang="zh-CN" altLang="en-US" dirty="0"/>
              <a:t>形状在转化成一个大矩形减掉一个小矩形的形式。</a:t>
            </a:r>
            <a:endParaRPr lang="en-US" altLang="zh-CN" dirty="0"/>
          </a:p>
          <a:p>
            <a:pPr lvl="1"/>
            <a:r>
              <a:rPr lang="zh-CN" altLang="en-US" dirty="0"/>
              <a:t>接下来只需要关心如何计算一个全是</a:t>
            </a:r>
            <a:r>
              <a:rPr lang="en-US" altLang="zh-CN" dirty="0" err="1"/>
              <a:t>ch</a:t>
            </a:r>
            <a:r>
              <a:rPr lang="zh-CN" altLang="en-US" dirty="0"/>
              <a:t>字符的子矩形和原矩阵的答案。</a:t>
            </a:r>
            <a:endParaRPr lang="en-US" altLang="zh-CN" dirty="0"/>
          </a:p>
          <a:p>
            <a:pPr lvl="1"/>
            <a:r>
              <a:rPr lang="zh-CN" altLang="en-US" dirty="0"/>
              <a:t>分类讨论，答案 </a:t>
            </a:r>
            <a:r>
              <a:rPr lang="en-US" altLang="zh-CN" dirty="0"/>
              <a:t>= </a:t>
            </a:r>
            <a:r>
              <a:rPr lang="en-US" altLang="zh-CN" dirty="0" err="1"/>
              <a:t>sum_big</a:t>
            </a:r>
            <a:r>
              <a:rPr lang="en-US" altLang="zh-CN" dirty="0"/>
              <a:t> – </a:t>
            </a:r>
            <a:r>
              <a:rPr lang="en-US" altLang="zh-CN" dirty="0" err="1"/>
              <a:t>cnt_big</a:t>
            </a:r>
            <a:r>
              <a:rPr lang="en-US" altLang="zh-CN" dirty="0"/>
              <a:t> * </a:t>
            </a:r>
            <a:r>
              <a:rPr lang="en-US" altLang="zh-CN" dirty="0" err="1"/>
              <a:t>ch</a:t>
            </a:r>
            <a:r>
              <a:rPr lang="en-US" altLang="zh-CN" dirty="0"/>
              <a:t>      +     </a:t>
            </a:r>
            <a:r>
              <a:rPr lang="en-US" altLang="zh-CN" dirty="0" err="1"/>
              <a:t>cnt_small</a:t>
            </a:r>
            <a:r>
              <a:rPr lang="en-US" altLang="zh-CN" dirty="0"/>
              <a:t> * </a:t>
            </a:r>
            <a:r>
              <a:rPr lang="en-US" altLang="zh-CN" dirty="0" err="1"/>
              <a:t>ch</a:t>
            </a:r>
            <a:r>
              <a:rPr lang="en-US" altLang="zh-CN" dirty="0"/>
              <a:t> – </a:t>
            </a:r>
            <a:r>
              <a:rPr lang="en-US" altLang="zh-CN" dirty="0" err="1"/>
              <a:t>sum_small</a:t>
            </a:r>
            <a:endParaRPr lang="en-US" altLang="zh-CN" dirty="0"/>
          </a:p>
          <a:p>
            <a:pPr lvl="1"/>
            <a:r>
              <a:rPr lang="zh-CN" altLang="en-US" dirty="0"/>
              <a:t>所以只需要做对于每种</a:t>
            </a:r>
            <a:r>
              <a:rPr lang="en-US" altLang="zh-CN" dirty="0" err="1"/>
              <a:t>ch</a:t>
            </a:r>
            <a:r>
              <a:rPr lang="zh-CN" altLang="en-US" dirty="0"/>
              <a:t>，做</a:t>
            </a:r>
            <a:r>
              <a:rPr lang="en-US" altLang="zh-CN" dirty="0"/>
              <a:t>26</a:t>
            </a:r>
            <a:r>
              <a:rPr lang="zh-CN" altLang="en-US" dirty="0"/>
              <a:t>个二维前缀和即可。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复杂度</a:t>
            </a:r>
            <a:r>
              <a:rPr lang="en-US" altLang="zh-CN" dirty="0"/>
              <a:t>O(k^2 + 26 * n* 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4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C28E-5662-4CC6-9965-3DF47C65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</a:t>
            </a:r>
            <a:r>
              <a:rPr lang="zh-CN" altLang="en-US" dirty="0"/>
              <a:t>作画鬼才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8582-298A-4813-866A-A62C2745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100</a:t>
            </a:r>
            <a:r>
              <a:rPr lang="zh-CN" altLang="en-US" dirty="0"/>
              <a:t>分做法：思考怎样可以不需要两两</a:t>
            </a:r>
            <a:r>
              <a:rPr lang="en-US" altLang="zh-CN" dirty="0"/>
              <a:t>O(k^2)</a:t>
            </a:r>
            <a:r>
              <a:rPr lang="zh-CN" altLang="en-US" dirty="0"/>
              <a:t>计算答案。</a:t>
            </a:r>
            <a:endParaRPr lang="en-US" altLang="zh-CN" dirty="0"/>
          </a:p>
          <a:p>
            <a:r>
              <a:rPr lang="zh-CN" altLang="en-US" dirty="0"/>
              <a:t>那么就需要快速计算所有画</a:t>
            </a:r>
            <a:r>
              <a:rPr lang="en-US" altLang="zh-CN" dirty="0"/>
              <a:t>(</a:t>
            </a:r>
            <a:r>
              <a:rPr lang="zh-CN" altLang="en-US" dirty="0"/>
              <a:t>包括自己</a:t>
            </a:r>
            <a:r>
              <a:rPr lang="en-US" altLang="zh-CN" dirty="0"/>
              <a:t>)</a:t>
            </a:r>
            <a:r>
              <a:rPr lang="zh-CN" altLang="en-US" dirty="0"/>
              <a:t>和一幅画的差异度之和。</a:t>
            </a:r>
            <a:endParaRPr lang="en-US" altLang="zh-CN" dirty="0"/>
          </a:p>
          <a:p>
            <a:pPr lvl="1"/>
            <a:r>
              <a:rPr lang="zh-CN" altLang="en-US" dirty="0"/>
              <a:t>自己和自己的差异度</a:t>
            </a:r>
            <a:r>
              <a:rPr lang="en-US" altLang="zh-CN" dirty="0"/>
              <a:t>= 0</a:t>
            </a:r>
          </a:p>
          <a:p>
            <a:r>
              <a:rPr lang="zh-CN" altLang="en-US" dirty="0"/>
              <a:t>对于矩形内的部分，需要统计</a:t>
            </a:r>
            <a:r>
              <a:rPr lang="en-US" altLang="zh-CN" dirty="0" err="1"/>
              <a:t>sum_big</a:t>
            </a:r>
            <a:r>
              <a:rPr lang="en-US" altLang="zh-CN" dirty="0"/>
              <a:t>(small)</a:t>
            </a:r>
            <a:r>
              <a:rPr lang="zh-CN" altLang="en-US" dirty="0"/>
              <a:t>、</a:t>
            </a:r>
            <a:r>
              <a:rPr lang="en-US" altLang="zh-CN" dirty="0" err="1"/>
              <a:t>cnt_big</a:t>
            </a:r>
            <a:r>
              <a:rPr lang="en-US" altLang="zh-CN" dirty="0"/>
              <a:t>(small)</a:t>
            </a:r>
            <a:r>
              <a:rPr lang="zh-CN" altLang="en-US" dirty="0"/>
              <a:t>这部分可以简单的用</a:t>
            </a:r>
            <a:r>
              <a:rPr lang="en-US" altLang="zh-CN" dirty="0"/>
              <a:t>26</a:t>
            </a:r>
            <a:r>
              <a:rPr lang="zh-CN" altLang="en-US" dirty="0"/>
              <a:t>个二位前缀和</a:t>
            </a:r>
            <a:r>
              <a:rPr lang="en-US" altLang="zh-CN" dirty="0"/>
              <a:t>O(26*n*m)</a:t>
            </a:r>
            <a:r>
              <a:rPr lang="zh-CN" altLang="en-US" dirty="0"/>
              <a:t>做到。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对于矩形外的部分，转化为整个原始棋盘和所有画的差异值之和</a:t>
            </a:r>
            <a:r>
              <a:rPr lang="en-US" altLang="zh-CN" dirty="0"/>
              <a:t>(</a:t>
            </a:r>
            <a:r>
              <a:rPr lang="zh-CN" altLang="en-US" dirty="0"/>
              <a:t>为定值</a:t>
            </a:r>
            <a:r>
              <a:rPr lang="en-US" altLang="zh-CN" dirty="0"/>
              <a:t>) – </a:t>
            </a:r>
            <a:r>
              <a:rPr lang="zh-CN" altLang="en-US" dirty="0"/>
              <a:t>矩形部分的原始棋盘和所有画的差异值之和。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这部分依然可以使用</a:t>
            </a:r>
            <a:r>
              <a:rPr lang="zh-CN" altLang="en-US" b="1" dirty="0"/>
              <a:t>一个</a:t>
            </a:r>
            <a:r>
              <a:rPr lang="zh-CN" altLang="en-US" dirty="0"/>
              <a:t>前缀和用相同的办法做到，只不过这里的</a:t>
            </a:r>
            <a:r>
              <a:rPr lang="en-US" altLang="zh-CN" dirty="0"/>
              <a:t>small</a:t>
            </a:r>
            <a:r>
              <a:rPr lang="zh-CN" altLang="en-US" dirty="0"/>
              <a:t>和</a:t>
            </a:r>
            <a:r>
              <a:rPr lang="en-US" altLang="zh-CN" dirty="0"/>
              <a:t>big</a:t>
            </a:r>
            <a:r>
              <a:rPr lang="zh-CN" altLang="en-US" dirty="0"/>
              <a:t>都是针对于每个格点自身而言，而不是相对于某个</a:t>
            </a:r>
            <a:r>
              <a:rPr lang="en-US" altLang="zh-CN" dirty="0" err="1"/>
              <a:t>ch</a:t>
            </a:r>
            <a:r>
              <a:rPr lang="zh-CN" altLang="en-US" dirty="0"/>
              <a:t>。复杂度依然为</a:t>
            </a:r>
            <a:r>
              <a:rPr lang="en-US" altLang="zh-CN" dirty="0"/>
              <a:t>O(26* n * m)</a:t>
            </a:r>
          </a:p>
          <a:p>
            <a:endParaRPr lang="en-US" altLang="zh-CN" dirty="0"/>
          </a:p>
          <a:p>
            <a:r>
              <a:rPr lang="zh-CN" altLang="en-US" dirty="0"/>
              <a:t>总体复杂度</a:t>
            </a:r>
            <a:r>
              <a:rPr lang="en-US" altLang="zh-CN" dirty="0"/>
              <a:t>O(26 * n * m + k).</a:t>
            </a:r>
          </a:p>
        </p:txBody>
      </p:sp>
    </p:spTree>
    <p:extLst>
      <p:ext uri="{BB962C8B-B14F-4D97-AF65-F5344CB8AC3E}">
        <p14:creationId xmlns:p14="http://schemas.microsoft.com/office/powerpoint/2010/main" val="307991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56B7-0105-4FAD-9F0E-A8AB8F7B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B625-4007-4DC8-8960-F0D7532E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众所周知：</a:t>
            </a:r>
            <a:endParaRPr lang="en-US" altLang="zh-CN" dirty="0"/>
          </a:p>
          <a:p>
            <a:r>
              <a:rPr lang="en-US" altLang="zh-CN" dirty="0"/>
              <a:t>Int</a:t>
            </a:r>
            <a:r>
              <a:rPr lang="zh-CN" altLang="en-US" dirty="0"/>
              <a:t>的范围是</a:t>
            </a:r>
            <a:r>
              <a:rPr lang="en-US" altLang="zh-CN" dirty="0"/>
              <a:t>[-2147483648,2147483647]</a:t>
            </a:r>
          </a:p>
          <a:p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zh-CN" altLang="en-US" dirty="0"/>
              <a:t>的范围是</a:t>
            </a:r>
            <a:r>
              <a:rPr lang="en-US" altLang="zh-CN" dirty="0"/>
              <a:t>[</a:t>
            </a:r>
            <a:r>
              <a:rPr lang="en-US" dirty="0"/>
              <a:t>-9223372036854775808,9223372036854775807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这些比较小的数字我们叫他“</a:t>
            </a:r>
            <a:r>
              <a:rPr lang="zh-CN" altLang="en-US" b="1" dirty="0"/>
              <a:t>单精度数字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那么更大的数字如何精确表示呢？比如</a:t>
            </a:r>
            <a:r>
              <a:rPr lang="en-US" altLang="zh-CN" dirty="0"/>
              <a:t>10^100000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Double</a:t>
            </a:r>
            <a:r>
              <a:rPr lang="zh-CN" altLang="en-US" dirty="0"/>
              <a:t>不可以，只有</a:t>
            </a:r>
            <a:r>
              <a:rPr lang="en-US" altLang="zh-CN" dirty="0"/>
              <a:t>17-18</a:t>
            </a:r>
            <a:r>
              <a:rPr lang="zh-CN" altLang="en-US" dirty="0"/>
              <a:t>个有效数位）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long double</a:t>
            </a:r>
            <a:r>
              <a:rPr lang="zh-CN" altLang="en-US" dirty="0"/>
              <a:t>也不可以，只有两倍的有效数位）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__int128</a:t>
            </a:r>
            <a:r>
              <a:rPr lang="zh-CN" altLang="en-US" dirty="0"/>
              <a:t>也不可以，范围只是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的平方）</a:t>
            </a:r>
            <a:endParaRPr lang="en-US" altLang="zh-CN" dirty="0"/>
          </a:p>
          <a:p>
            <a:r>
              <a:rPr lang="zh-CN" altLang="en-US" dirty="0"/>
              <a:t>这样的数字我们叫做“</a:t>
            </a:r>
            <a:r>
              <a:rPr lang="zh-CN" altLang="en-US" b="1" dirty="0"/>
              <a:t>高精度数字</a:t>
            </a:r>
            <a:r>
              <a:rPr lang="zh-CN" altLang="en-US" dirty="0"/>
              <a:t>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591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E7CC-7F31-40F8-9027-2358409A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高精度数的表示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D222-CCD9-4605-BB45-D6503A6D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70362"/>
          </a:xfrm>
        </p:spPr>
        <p:txBody>
          <a:bodyPr>
            <a:normAutofit/>
          </a:bodyPr>
          <a:lstStyle/>
          <a:p>
            <a:r>
              <a:rPr lang="zh-CN" altLang="en-US" dirty="0"/>
              <a:t>既然已有的类型不支持表示</a:t>
            </a:r>
            <a:r>
              <a:rPr lang="en-US" altLang="zh-CN" dirty="0"/>
              <a:t>10^100000</a:t>
            </a:r>
            <a:r>
              <a:rPr lang="zh-CN" altLang="en-US" dirty="0"/>
              <a:t>这么大的数字，我们自己用数组模拟一下就好了。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用一个数组</a:t>
            </a:r>
            <a:r>
              <a:rPr lang="en-US" altLang="zh-CN" dirty="0"/>
              <a:t>int a[]</a:t>
            </a:r>
            <a:r>
              <a:rPr lang="zh-CN" altLang="en-US" dirty="0"/>
              <a:t>来表示这个数字，其中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zh-CN" altLang="en-US" dirty="0"/>
              <a:t>十进制倒数第</a:t>
            </a:r>
            <a:r>
              <a:rPr lang="en-US" altLang="zh-CN" dirty="0" err="1"/>
              <a:t>i</a:t>
            </a:r>
            <a:r>
              <a:rPr lang="zh-CN" altLang="en-US" dirty="0"/>
              <a:t>位的值。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所以数组能开多大，我们就能模拟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的多少次方的值。</a:t>
            </a:r>
            <a:r>
              <a:rPr lang="en-US" altLang="zh-CN" dirty="0"/>
              <a:t>10^100000</a:t>
            </a:r>
            <a:r>
              <a:rPr lang="zh-CN" altLang="en-US" dirty="0"/>
              <a:t>简直太轻松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29BB4-631F-497F-8684-50E4DBC3535C}"/>
              </a:ext>
            </a:extLst>
          </p:cNvPr>
          <p:cNvSpPr txBox="1"/>
          <p:nvPr/>
        </p:nvSpPr>
        <p:spPr>
          <a:xfrm>
            <a:off x="9142603" y="3499289"/>
            <a:ext cx="15837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例如： </a:t>
            </a:r>
            <a:r>
              <a:rPr lang="en-US" altLang="zh-CN" dirty="0"/>
              <a:t>123789</a:t>
            </a:r>
          </a:p>
          <a:p>
            <a:r>
              <a:rPr lang="en-US" altLang="zh-CN" dirty="0"/>
              <a:t>A[0] = 9</a:t>
            </a:r>
          </a:p>
          <a:p>
            <a:r>
              <a:rPr lang="en-US" altLang="zh-CN" dirty="0"/>
              <a:t>A[1] = 8</a:t>
            </a:r>
          </a:p>
          <a:p>
            <a:r>
              <a:rPr lang="en-US" altLang="zh-CN" dirty="0"/>
              <a:t>A[2] = 7</a:t>
            </a:r>
          </a:p>
          <a:p>
            <a:r>
              <a:rPr lang="en-US" altLang="zh-CN" dirty="0"/>
              <a:t>A[3] = 3</a:t>
            </a:r>
          </a:p>
          <a:p>
            <a:r>
              <a:rPr lang="en-US" altLang="zh-CN" dirty="0"/>
              <a:t>A[4] = 2</a:t>
            </a:r>
          </a:p>
          <a:p>
            <a:r>
              <a:rPr lang="en-US" altLang="zh-CN" dirty="0"/>
              <a:t>A[5]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5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82BB-0771-419D-8CF9-0950D4C9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单精 与 高精转换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55DF8-32AB-4067-8EAF-74B7FA86F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给一个单精数字，如何把他变成高精度的数组形式保存呢？</a:t>
                </a:r>
                <a:endParaRPr lang="en-US" altLang="zh-CN" dirty="0"/>
              </a:p>
              <a:p>
                <a:r>
                  <a:rPr lang="zh-CN" altLang="en-US" dirty="0"/>
                  <a:t>这就是个简单的进制转换问题，怎么转二进制就怎么转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进制。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每次</a:t>
                </a:r>
                <a:r>
                  <a:rPr lang="en-US" altLang="zh-CN" dirty="0"/>
                  <a:t>%10</a:t>
                </a:r>
                <a:r>
                  <a:rPr lang="zh-CN" altLang="en-US" dirty="0"/>
                  <a:t>取得一位的值，然后</a:t>
                </a:r>
                <a:r>
                  <a:rPr lang="en-US" altLang="zh-CN" dirty="0"/>
                  <a:t>/10</a:t>
                </a:r>
                <a:r>
                  <a:rPr lang="zh-CN" altLang="en-US" dirty="0"/>
                  <a:t>做下一轮，结果放到数组里边即可。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给定一个高精度数组，如何把他变成单精度数字呢？</a:t>
                </a:r>
                <a:endParaRPr lang="en-US" altLang="zh-CN" dirty="0"/>
              </a:p>
              <a:p>
                <a:r>
                  <a:rPr lang="zh-CN" altLang="en-US" dirty="0"/>
                  <a:t>我们用</a:t>
                </a:r>
                <a:r>
                  <a:rPr lang="en-US" altLang="zh-CN" dirty="0"/>
                  <a:t>F(a)</a:t>
                </a:r>
                <a:r>
                  <a:rPr lang="zh-CN" altLang="en-US" dirty="0"/>
                  <a:t>来表示高精度数组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代表的值，则：</a:t>
                </a:r>
                <a:endParaRPr lang="en-US" altLang="zh-CN" dirty="0"/>
              </a:p>
              <a:p>
                <a:r>
                  <a:rPr lang="en-US" dirty="0"/>
                  <a:t>F(a)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55DF8-32AB-4067-8EAF-74B7FA86F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55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F12C-6BC3-4B68-9FDF-7C7BED3B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  <a:br>
              <a:rPr lang="en-US" altLang="zh-CN" dirty="0"/>
            </a:br>
            <a:r>
              <a:rPr lang="zh-CN" altLang="en-US" dirty="0"/>
              <a:t>单精度</a:t>
            </a:r>
            <a:r>
              <a:rPr lang="en-US" altLang="zh-CN" dirty="0"/>
              <a:t>+</a:t>
            </a:r>
            <a:r>
              <a:rPr lang="zh-CN" altLang="en-US" dirty="0"/>
              <a:t>高精度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96E9-578A-4E94-8EA2-66EFB6D6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最简单的办法就是，先将单精度数字转换成高精度表示，然后进行两个高精度数字的加法。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717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2C22BE2BB59E43A42CB74BBD04441F" ma:contentTypeVersion="5" ma:contentTypeDescription="Create a new document." ma:contentTypeScope="" ma:versionID="6b98c31a7f3e3f8bca6ee559bc7eca72">
  <xsd:schema xmlns:xsd="http://www.w3.org/2001/XMLSchema" xmlns:xs="http://www.w3.org/2001/XMLSchema" xmlns:p="http://schemas.microsoft.com/office/2006/metadata/properties" xmlns:ns3="d301a80a-32ee-4eae-bd8d-0c2b67e6b410" xmlns:ns4="d101c506-fd6e-41e8-8136-5cdbc2dea9cd" targetNamespace="http://schemas.microsoft.com/office/2006/metadata/properties" ma:root="true" ma:fieldsID="710276a9a5a0c6adc4b00bdc3e1d84c4" ns3:_="" ns4:_="">
    <xsd:import namespace="d301a80a-32ee-4eae-bd8d-0c2b67e6b410"/>
    <xsd:import namespace="d101c506-fd6e-41e8-8136-5cdbc2dea9c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01a80a-32ee-4eae-bd8d-0c2b67e6b41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1c506-fd6e-41e8-8136-5cdbc2dea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833EF7-B4DA-4CF8-A386-EAD5BBE10FCE}">
  <ds:schemaRefs>
    <ds:schemaRef ds:uri="d301a80a-32ee-4eae-bd8d-0c2b67e6b410"/>
    <ds:schemaRef ds:uri="d101c506-fd6e-41e8-8136-5cdbc2dea9cd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BB516D6-1161-4365-B1C9-83D1E2ED72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01a80a-32ee-4eae-bd8d-0c2b67e6b410"/>
    <ds:schemaRef ds:uri="d101c506-fd6e-41e8-8136-5cdbc2dea9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E6EE0B-ABE1-4EE7-89A3-6A6A78E2DF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{14358C3B-CCAC-4B28-8DF2-9EEDF8FDFCA6}tf03457475</Template>
  <TotalTime>255</TotalTime>
  <Words>2121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Cambria Math</vt:lpstr>
      <vt:lpstr>Corbel</vt:lpstr>
      <vt:lpstr>Wingdings 2</vt:lpstr>
      <vt:lpstr>Frame</vt:lpstr>
      <vt:lpstr>高精度</vt:lpstr>
      <vt:lpstr>A.array</vt:lpstr>
      <vt:lpstr>B.computer</vt:lpstr>
      <vt:lpstr>C.作画鬼才</vt:lpstr>
      <vt:lpstr>C.作画鬼才</vt:lpstr>
      <vt:lpstr>高精度</vt:lpstr>
      <vt:lpstr>高精度数的表示</vt:lpstr>
      <vt:lpstr>单精 与 高精转换</vt:lpstr>
      <vt:lpstr>加法 单精度+高精度</vt:lpstr>
      <vt:lpstr>加法 高精度+高精度</vt:lpstr>
      <vt:lpstr>减法 高精 – 单精 高精 – 高精</vt:lpstr>
      <vt:lpstr>乘法 高精*单精</vt:lpstr>
      <vt:lpstr>乘法 高精 * 单精</vt:lpstr>
      <vt:lpstr>乘法 高精*高精！</vt:lpstr>
      <vt:lpstr>高精 * 高精 VS 多项式乘法</vt:lpstr>
      <vt:lpstr>除法 %</vt:lpstr>
      <vt:lpstr>非常必要的常数优化</vt:lpstr>
      <vt:lpstr>练习&amp;作业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高精度</dc:title>
  <dc:creator>Dongyang Wang</dc:creator>
  <cp:lastModifiedBy>Dongyang Wang</cp:lastModifiedBy>
  <cp:revision>4</cp:revision>
  <dcterms:created xsi:type="dcterms:W3CDTF">2020-09-17T11:38:35Z</dcterms:created>
  <dcterms:modified xsi:type="dcterms:W3CDTF">2020-09-19T12:36:41Z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2020-09-17T11:38:36Z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8fa1f2e0-7707-49e0-9919-491c7bf9b83f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0x010100442C22BE2BB59E43A42CB74BBD04441F</vt:lpwstr>
  </property>
</Properties>
</file>