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8" r:id="rId3"/>
    <p:sldId id="279" r:id="rId4"/>
    <p:sldId id="280" r:id="rId5"/>
    <p:sldId id="282" r:id="rId6"/>
    <p:sldId id="281" r:id="rId7"/>
    <p:sldId id="283" r:id="rId8"/>
    <p:sldId id="284" r:id="rId9"/>
    <p:sldId id="257" r:id="rId10"/>
    <p:sldId id="258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6" r:id="rId27"/>
    <p:sldId id="274" r:id="rId28"/>
    <p:sldId id="27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vec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queu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stac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ma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s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tainer/priority_que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bit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libstdc++/ext/pb_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2021-86F2-493B-8E98-F95F249AA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0584-43FE-4B0A-8AA1-4F13F1FD5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31F4-A74B-4E9A-8DD2-B755812A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C6C7-7167-42F4-A321-C74625FF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 = Standard </a:t>
            </a:r>
            <a:r>
              <a:rPr lang="zh-CN" altLang="en-US" dirty="0"/>
              <a:t>库的功能是被</a:t>
            </a:r>
            <a:r>
              <a:rPr lang="en-US" altLang="zh-CN" dirty="0"/>
              <a:t>C++</a:t>
            </a:r>
            <a:r>
              <a:rPr lang="zh-CN" altLang="en-US" dirty="0"/>
              <a:t>标准规定的，包括有什么，复杂度等。所有标准都在这里：</a:t>
            </a:r>
            <a:r>
              <a:rPr lang="en-US" dirty="0">
                <a:hlinkClick r:id="rId2"/>
              </a:rPr>
              <a:t>https://en.cppreference.com/</a:t>
            </a:r>
            <a:r>
              <a:rPr lang="en-US" dirty="0"/>
              <a:t>  </a:t>
            </a:r>
            <a:r>
              <a:rPr lang="zh-CN" altLang="en-US" dirty="0"/>
              <a:t>所有</a:t>
            </a:r>
            <a:r>
              <a:rPr lang="en-US" altLang="zh-CN" dirty="0"/>
              <a:t>STL</a:t>
            </a:r>
            <a:r>
              <a:rPr lang="zh-CN" altLang="en-US" dirty="0"/>
              <a:t>都在</a:t>
            </a:r>
            <a:r>
              <a:rPr lang="en-US" altLang="zh-CN" dirty="0"/>
              <a:t>namespace std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T = Template</a:t>
            </a:r>
            <a:r>
              <a:rPr lang="zh-CN" altLang="en-US" dirty="0"/>
              <a:t>库中的容器，函数等都是模板化的，可以支持自定义类型（自定义的</a:t>
            </a:r>
            <a:r>
              <a:rPr lang="en-US" altLang="zh-CN" dirty="0"/>
              <a:t>struct class</a:t>
            </a:r>
            <a:r>
              <a:rPr lang="zh-CN" altLang="en-US" dirty="0"/>
              <a:t>等）。</a:t>
            </a:r>
            <a:endParaRPr lang="en-US" altLang="zh-CN" dirty="0"/>
          </a:p>
          <a:p>
            <a:r>
              <a:rPr lang="en-US" altLang="zh-CN" dirty="0"/>
              <a:t>L = Library </a:t>
            </a:r>
            <a:r>
              <a:rPr lang="zh-CN" altLang="en-US" dirty="0"/>
              <a:t>库，里面有很多东西。有</a:t>
            </a:r>
            <a:r>
              <a:rPr lang="en-US" altLang="zh-CN" dirty="0"/>
              <a:t>STL</a:t>
            </a:r>
            <a:r>
              <a:rPr lang="zh-CN" altLang="en-US" dirty="0"/>
              <a:t>容器和</a:t>
            </a:r>
            <a:r>
              <a:rPr lang="en-US" altLang="zh-CN" dirty="0"/>
              <a:t>STL</a:t>
            </a:r>
            <a:r>
              <a:rPr lang="zh-CN" altLang="en-US" dirty="0"/>
              <a:t>函数还有</a:t>
            </a:r>
            <a:r>
              <a:rPr lang="en-US" altLang="zh-CN" dirty="0"/>
              <a:t>STL</a:t>
            </a:r>
            <a:r>
              <a:rPr lang="zh-CN" altLang="en-US" dirty="0"/>
              <a:t>对象（类）等。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2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D70-DC3F-4861-A225-A5BE3E7F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</a:t>
            </a:r>
            <a:r>
              <a:rPr lang="zh-CN" altLang="en-US" dirty="0"/>
              <a:t>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DC4D-9590-4B8F-86E8-1CDCEF5C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</a:t>
            </a:r>
            <a:r>
              <a:rPr lang="zh-CN" altLang="en-US" dirty="0"/>
              <a:t>中常用（必须掌握）的</a:t>
            </a:r>
            <a:r>
              <a:rPr lang="en-US" altLang="zh-CN" dirty="0"/>
              <a:t>STL</a:t>
            </a:r>
            <a:r>
              <a:rPr lang="zh-CN" altLang="en-US" dirty="0"/>
              <a:t>容器有：</a:t>
            </a:r>
            <a:endParaRPr lang="en-US" altLang="zh-CN" dirty="0"/>
          </a:p>
          <a:p>
            <a:r>
              <a:rPr lang="en-US" altLang="zh-CN" dirty="0"/>
              <a:t>vector</a:t>
            </a:r>
            <a:r>
              <a:rPr lang="zh-CN" altLang="en-US" dirty="0"/>
              <a:t>，</a:t>
            </a:r>
            <a:r>
              <a:rPr lang="en-US" altLang="zh-CN" dirty="0"/>
              <a:t>queue</a:t>
            </a:r>
            <a:r>
              <a:rPr lang="zh-CN" altLang="en-US" dirty="0"/>
              <a:t>， </a:t>
            </a:r>
            <a:r>
              <a:rPr lang="en-US" altLang="zh-CN" dirty="0"/>
              <a:t>stack</a:t>
            </a:r>
          </a:p>
          <a:p>
            <a:r>
              <a:rPr lang="en-US" altLang="zh-CN" dirty="0"/>
              <a:t>Map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 err="1"/>
              <a:t>priority_queue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 err="1"/>
              <a:t>bitset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2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80E-E4F7-47CF-8F4F-18448CD5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C7FB-D29D-4DDB-9201-BE61A591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https://en.cppreference.com/w/cpp/container/vector</a:t>
            </a:r>
            <a:endParaRPr lang="en-US" dirty="0"/>
          </a:p>
          <a:p>
            <a:r>
              <a:rPr lang="en-US" altLang="zh-CN" dirty="0"/>
              <a:t>Vector = </a:t>
            </a:r>
            <a:r>
              <a:rPr lang="zh-CN" altLang="en-US" dirty="0"/>
              <a:t>变长数组，好处是节约空间，缺点是浪费空间（疑惑）</a:t>
            </a:r>
            <a:endParaRPr lang="en-US" altLang="zh-CN" dirty="0"/>
          </a:p>
          <a:p>
            <a:r>
              <a:rPr lang="en-US" dirty="0"/>
              <a:t>Vector&lt;T&gt;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zh-CN" altLang="en-US" dirty="0"/>
              <a:t>声明一个空的</a:t>
            </a:r>
            <a:r>
              <a:rPr lang="en-US" altLang="zh-CN" dirty="0"/>
              <a:t>vector</a:t>
            </a:r>
            <a:r>
              <a:rPr lang="zh-CN" altLang="en-US" dirty="0"/>
              <a:t>，里面存放的元素都是</a:t>
            </a:r>
            <a:r>
              <a:rPr lang="en-US" altLang="zh-CN" dirty="0"/>
              <a:t>T</a:t>
            </a:r>
            <a:r>
              <a:rPr lang="zh-CN" altLang="en-US" dirty="0"/>
              <a:t>类型的。</a:t>
            </a:r>
            <a:endParaRPr lang="en-US" altLang="zh-CN" dirty="0"/>
          </a:p>
          <a:p>
            <a:r>
              <a:rPr lang="en-US" altLang="zh-CN" dirty="0" err="1"/>
              <a:t>Vec.push_back</a:t>
            </a:r>
            <a:r>
              <a:rPr lang="en-US" altLang="zh-CN" dirty="0"/>
              <a:t>(t) </a:t>
            </a:r>
            <a:r>
              <a:rPr lang="zh-CN" altLang="en-US" dirty="0"/>
              <a:t>将一个</a:t>
            </a:r>
            <a:r>
              <a:rPr lang="en-US" altLang="zh-CN" dirty="0"/>
              <a:t>T</a:t>
            </a:r>
            <a:r>
              <a:rPr lang="zh-CN" altLang="en-US" dirty="0"/>
              <a:t>类型的元素</a:t>
            </a:r>
            <a:r>
              <a:rPr lang="en-US" altLang="zh-CN" dirty="0"/>
              <a:t>t</a:t>
            </a:r>
            <a:r>
              <a:rPr lang="zh-CN" altLang="en-US" dirty="0"/>
              <a:t>加入到数组的最后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Vec.pop_back</a:t>
            </a:r>
            <a:r>
              <a:rPr lang="en-US" altLang="zh-CN" dirty="0"/>
              <a:t>() </a:t>
            </a:r>
            <a:r>
              <a:rPr lang="zh-CN" altLang="en-US" dirty="0"/>
              <a:t>将数组最后一个元素删除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Vec.size</a:t>
            </a:r>
            <a:r>
              <a:rPr lang="en-US" altLang="zh-CN" dirty="0"/>
              <a:t>() </a:t>
            </a:r>
            <a:r>
              <a:rPr lang="zh-CN" altLang="en-US" dirty="0"/>
              <a:t>返回数组中的元素个数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Vec.empty</a:t>
            </a:r>
            <a:r>
              <a:rPr lang="en-US" altLang="zh-CN" dirty="0"/>
              <a:t>() </a:t>
            </a:r>
            <a:r>
              <a:rPr lang="zh-CN" altLang="en-US" dirty="0"/>
              <a:t>返回数组是否为空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Vec.clear</a:t>
            </a:r>
            <a:r>
              <a:rPr lang="en-US" altLang="zh-CN" dirty="0"/>
              <a:t>()</a:t>
            </a:r>
            <a:r>
              <a:rPr lang="zh-CN" altLang="en-US" dirty="0"/>
              <a:t> 清空数组 </a:t>
            </a:r>
            <a:r>
              <a:rPr lang="en-US" altLang="zh-CN" dirty="0"/>
              <a:t>O(n) </a:t>
            </a:r>
            <a:r>
              <a:rPr lang="zh-CN" altLang="en-US" dirty="0"/>
              <a:t>执行之后</a:t>
            </a:r>
            <a:r>
              <a:rPr lang="en-US" altLang="zh-CN" dirty="0" err="1"/>
              <a:t>Vec.size</a:t>
            </a:r>
            <a:r>
              <a:rPr lang="en-US" altLang="zh-CN" dirty="0"/>
              <a:t>()</a:t>
            </a:r>
            <a:r>
              <a:rPr lang="zh-CN" altLang="en-US" dirty="0"/>
              <a:t>的结果为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Vec.empty</a:t>
            </a:r>
            <a:r>
              <a:rPr lang="en-US" altLang="zh-CN" dirty="0"/>
              <a:t>()</a:t>
            </a:r>
            <a:r>
              <a:rPr lang="zh-CN" altLang="en-US" dirty="0"/>
              <a:t>的结果为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[]</a:t>
            </a:r>
            <a:r>
              <a:rPr lang="zh-CN" altLang="en-US" dirty="0"/>
              <a:t>操作符，即可以像使用真的数组一样用下标直接访问。</a:t>
            </a:r>
            <a:r>
              <a:rPr lang="en-US" altLang="zh-CN" dirty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8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DBA6-D53D-4521-864B-63C4DB0B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CB7-B508-458B-835F-11427A93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https://en.cppreference.com/w/cpp/container/queue</a:t>
            </a:r>
            <a:endParaRPr lang="en-US" dirty="0"/>
          </a:p>
          <a:p>
            <a:r>
              <a:rPr lang="en-US" altLang="zh-CN" dirty="0"/>
              <a:t>Queue = </a:t>
            </a:r>
            <a:r>
              <a:rPr lang="zh-CN" altLang="en-US" dirty="0"/>
              <a:t>队列，就是那个先进先出的东西。</a:t>
            </a:r>
            <a:endParaRPr lang="en-US" dirty="0"/>
          </a:p>
          <a:p>
            <a:r>
              <a:rPr lang="en-US" dirty="0"/>
              <a:t>Queue&lt;T&gt; q </a:t>
            </a:r>
            <a:r>
              <a:rPr lang="zh-CN" altLang="en-US" dirty="0"/>
              <a:t>声明一个空的</a:t>
            </a:r>
            <a:r>
              <a:rPr lang="en-US" altLang="zh-CN" dirty="0"/>
              <a:t>Q</a:t>
            </a:r>
            <a:r>
              <a:rPr lang="zh-CN" altLang="en-US" dirty="0"/>
              <a:t>，其中存放</a:t>
            </a:r>
            <a:r>
              <a:rPr lang="en-US" altLang="zh-CN" dirty="0"/>
              <a:t>T</a:t>
            </a:r>
            <a:r>
              <a:rPr lang="zh-CN" altLang="en-US" dirty="0"/>
              <a:t>类型的元素。</a:t>
            </a:r>
            <a:endParaRPr lang="en-US" altLang="zh-CN" dirty="0"/>
          </a:p>
          <a:p>
            <a:r>
              <a:rPr lang="en-US" dirty="0" err="1"/>
              <a:t>Q.front</a:t>
            </a:r>
            <a:r>
              <a:rPr lang="en-US" dirty="0"/>
              <a:t>() </a:t>
            </a:r>
            <a:r>
              <a:rPr lang="zh-CN" altLang="en-US" dirty="0"/>
              <a:t>获取队列头元素，但是不会出队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Q.pop</a:t>
            </a:r>
            <a:r>
              <a:rPr lang="en-US" altLang="zh-CN" dirty="0"/>
              <a:t>() </a:t>
            </a:r>
            <a:r>
              <a:rPr lang="zh-CN" altLang="en-US" dirty="0"/>
              <a:t>队头元素出队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Q.push</a:t>
            </a:r>
            <a:r>
              <a:rPr lang="en-US" altLang="zh-CN" dirty="0"/>
              <a:t>(t) </a:t>
            </a:r>
            <a:r>
              <a:rPr lang="zh-CN" altLang="en-US" dirty="0"/>
              <a:t>将元素</a:t>
            </a:r>
            <a:r>
              <a:rPr lang="en-US" altLang="zh-CN" dirty="0"/>
              <a:t>t</a:t>
            </a:r>
            <a:r>
              <a:rPr lang="zh-CN" altLang="en-US" dirty="0"/>
              <a:t>入队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Q.back</a:t>
            </a:r>
            <a:r>
              <a:rPr lang="en-US" altLang="zh-CN" dirty="0"/>
              <a:t>() </a:t>
            </a:r>
            <a:r>
              <a:rPr lang="zh-CN" altLang="en-US" dirty="0"/>
              <a:t>获取队尾元素 </a:t>
            </a:r>
            <a:r>
              <a:rPr lang="en-US" altLang="zh-CN" dirty="0"/>
              <a:t>O(1) </a:t>
            </a:r>
          </a:p>
        </p:txBody>
      </p:sp>
    </p:spTree>
    <p:extLst>
      <p:ext uri="{BB962C8B-B14F-4D97-AF65-F5344CB8AC3E}">
        <p14:creationId xmlns:p14="http://schemas.microsoft.com/office/powerpoint/2010/main" val="265034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A68A-BE47-4BB2-8208-2F7E0259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B181-90D1-4CDF-9322-88030909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https://en.cppreference.com/w/cpp/container/stack</a:t>
            </a:r>
            <a:endParaRPr lang="en-US" dirty="0"/>
          </a:p>
          <a:p>
            <a:r>
              <a:rPr lang="en-US" dirty="0"/>
              <a:t>Stack = </a:t>
            </a:r>
            <a:r>
              <a:rPr lang="zh-CN" altLang="en-US" dirty="0"/>
              <a:t>栈，就是那个先进后出的东西。</a:t>
            </a:r>
            <a:endParaRPr lang="en-US" altLang="zh-CN" dirty="0"/>
          </a:p>
          <a:p>
            <a:r>
              <a:rPr lang="en-US" altLang="zh-CN" dirty="0"/>
              <a:t>Stack&lt;T&gt; </a:t>
            </a:r>
            <a:r>
              <a:rPr lang="en-US" altLang="zh-CN" dirty="0" err="1"/>
              <a:t>stk</a:t>
            </a:r>
            <a:r>
              <a:rPr lang="en-US" altLang="zh-CN" dirty="0"/>
              <a:t> </a:t>
            </a:r>
            <a:r>
              <a:rPr lang="zh-CN" altLang="en-US" dirty="0"/>
              <a:t>声明一个</a:t>
            </a:r>
            <a:r>
              <a:rPr lang="en-US" altLang="zh-CN" dirty="0"/>
              <a:t>Stack</a:t>
            </a:r>
            <a:r>
              <a:rPr lang="zh-CN" altLang="en-US" dirty="0"/>
              <a:t>，其中存放</a:t>
            </a:r>
            <a:r>
              <a:rPr lang="en-US" altLang="zh-CN" dirty="0"/>
              <a:t>T</a:t>
            </a:r>
            <a:r>
              <a:rPr lang="zh-CN" altLang="en-US" dirty="0"/>
              <a:t>类型的元素</a:t>
            </a:r>
            <a:endParaRPr lang="en-US" altLang="zh-CN" dirty="0"/>
          </a:p>
          <a:p>
            <a:r>
              <a:rPr lang="en-US" altLang="zh-CN" dirty="0" err="1"/>
              <a:t>Stk.top</a:t>
            </a:r>
            <a:r>
              <a:rPr lang="en-US" altLang="zh-CN" dirty="0"/>
              <a:t>() </a:t>
            </a:r>
            <a:r>
              <a:rPr lang="zh-CN" altLang="en-US" dirty="0"/>
              <a:t>获取栈顶的元素，但不会将栈顶元素弹出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Stk.pop</a:t>
            </a:r>
            <a:r>
              <a:rPr lang="en-US" altLang="zh-CN" dirty="0"/>
              <a:t>() </a:t>
            </a:r>
            <a:r>
              <a:rPr lang="zh-CN" altLang="en-US" dirty="0"/>
              <a:t>将栈顶元素弹出 </a:t>
            </a:r>
            <a:r>
              <a:rPr lang="en-US" altLang="zh-CN" dirty="0"/>
              <a:t>O(1)</a:t>
            </a:r>
          </a:p>
          <a:p>
            <a:r>
              <a:rPr lang="en-US" altLang="zh-CN" dirty="0" err="1"/>
              <a:t>Stk.push</a:t>
            </a:r>
            <a:r>
              <a:rPr lang="en-US" altLang="zh-CN" dirty="0"/>
              <a:t>(t) </a:t>
            </a:r>
            <a:r>
              <a:rPr lang="zh-CN" altLang="en-US" dirty="0"/>
              <a:t>向栈顶添加元素</a:t>
            </a:r>
            <a:r>
              <a:rPr lang="en-US" altLang="zh-CN" dirty="0"/>
              <a:t>t O(1)</a:t>
            </a:r>
          </a:p>
          <a:p>
            <a:r>
              <a:rPr lang="en-US" altLang="zh-CN" dirty="0" err="1"/>
              <a:t>Stk.empty</a:t>
            </a:r>
            <a:r>
              <a:rPr lang="en-US" altLang="zh-CN" dirty="0"/>
              <a:t>() </a:t>
            </a:r>
            <a:r>
              <a:rPr lang="zh-CN" altLang="en-US" dirty="0"/>
              <a:t>栈是否为空 </a:t>
            </a:r>
            <a:r>
              <a:rPr lang="en-US" altLang="zh-CN" dirty="0"/>
              <a:t>O(1)</a:t>
            </a:r>
          </a:p>
          <a:p>
            <a:r>
              <a:rPr lang="en-US" dirty="0" err="1"/>
              <a:t>Stk.size</a:t>
            </a:r>
            <a:r>
              <a:rPr lang="en-US" dirty="0"/>
              <a:t>() </a:t>
            </a:r>
            <a:r>
              <a:rPr lang="zh-CN" altLang="en-US" dirty="0"/>
              <a:t>栈内有多少个元素 </a:t>
            </a:r>
            <a:r>
              <a:rPr lang="en-US" altLang="zh-CN" dirty="0"/>
              <a:t>O(1)</a:t>
            </a:r>
          </a:p>
          <a:p>
            <a:r>
              <a:rPr lang="en-US" altLang="zh-CN" dirty="0"/>
              <a:t>Stack</a:t>
            </a:r>
            <a:r>
              <a:rPr lang="zh-CN" altLang="en-US" dirty="0"/>
              <a:t>就是个竖</a:t>
            </a:r>
            <a:r>
              <a:rPr lang="en-US" altLang="zh-CN" dirty="0"/>
              <a:t>(?)</a:t>
            </a:r>
            <a:r>
              <a:rPr lang="zh-CN" altLang="en-US" dirty="0"/>
              <a:t>过来的</a:t>
            </a:r>
            <a:r>
              <a:rPr lang="en-US" altLang="zh-CN" dirty="0"/>
              <a:t>Vector</a:t>
            </a:r>
            <a:r>
              <a:rPr lang="zh-CN" altLang="en-US" dirty="0"/>
              <a:t>，而且</a:t>
            </a:r>
            <a:r>
              <a:rPr lang="en-US" altLang="zh-CN" dirty="0"/>
              <a:t>Stack</a:t>
            </a:r>
            <a:r>
              <a:rPr lang="zh-CN" altLang="en-US" dirty="0"/>
              <a:t>底层就</a:t>
            </a:r>
            <a:r>
              <a:rPr lang="en-US" altLang="zh-CN" dirty="0"/>
              <a:t>(</a:t>
            </a:r>
            <a:r>
              <a:rPr lang="zh-CN" altLang="en-US" dirty="0"/>
              <a:t>可以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，所以基本上这俩东西一样。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72CF-3013-415B-BF82-DA7CBAB5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1737-6783-457C-99BC-94DECB51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https://en.cppreference.com/w/cpp/container/map</a:t>
            </a:r>
            <a:endParaRPr lang="en-US" dirty="0"/>
          </a:p>
          <a:p>
            <a:r>
              <a:rPr lang="en-US" altLang="zh-CN" dirty="0"/>
              <a:t>Map = </a:t>
            </a:r>
            <a:r>
              <a:rPr lang="zh-CN" altLang="en-US" dirty="0"/>
              <a:t>映射</a:t>
            </a:r>
            <a:r>
              <a:rPr lang="en-US" altLang="zh-CN" dirty="0"/>
              <a:t> / </a:t>
            </a:r>
            <a:r>
              <a:rPr lang="zh-CN" altLang="en-US" dirty="0"/>
              <a:t>字典</a:t>
            </a:r>
            <a:endParaRPr lang="en-US" altLang="zh-CN" dirty="0"/>
          </a:p>
          <a:p>
            <a:r>
              <a:rPr lang="en-US" dirty="0"/>
              <a:t>Map&lt;Key, Value&gt; map </a:t>
            </a:r>
            <a:r>
              <a:rPr lang="zh-CN" altLang="en-US" dirty="0"/>
              <a:t>声明一个空的</a:t>
            </a:r>
            <a:r>
              <a:rPr lang="en-US" altLang="zh-CN" dirty="0"/>
              <a:t>map</a:t>
            </a:r>
            <a:r>
              <a:rPr lang="zh-CN" altLang="en-US" dirty="0"/>
              <a:t>，保存</a:t>
            </a:r>
            <a:r>
              <a:rPr lang="en-US" altLang="zh-CN" dirty="0"/>
              <a:t>&lt;</a:t>
            </a:r>
            <a:r>
              <a:rPr lang="en-US" altLang="zh-CN" dirty="0" err="1"/>
              <a:t>Key,Value</a:t>
            </a:r>
            <a:r>
              <a:rPr lang="en-US" altLang="zh-CN" dirty="0"/>
              <a:t>&gt;</a:t>
            </a:r>
            <a:r>
              <a:rPr lang="zh-CN" altLang="en-US" dirty="0"/>
              <a:t>键值对</a:t>
            </a:r>
            <a:endParaRPr lang="en-US" altLang="zh-CN" dirty="0"/>
          </a:p>
          <a:p>
            <a:r>
              <a:rPr lang="zh-CN" altLang="en-US" dirty="0"/>
              <a:t>支持下标访问：</a:t>
            </a:r>
            <a:r>
              <a:rPr lang="en-US" altLang="zh-CN" dirty="0"/>
              <a:t>Value </a:t>
            </a:r>
            <a:r>
              <a:rPr lang="en-US" altLang="zh-CN" dirty="0" err="1"/>
              <a:t>value</a:t>
            </a:r>
            <a:r>
              <a:rPr lang="en-US" altLang="zh-CN" dirty="0"/>
              <a:t> = map[key]</a:t>
            </a:r>
            <a:r>
              <a:rPr lang="zh-CN" altLang="en-US" dirty="0"/>
              <a:t>，取出</a:t>
            </a:r>
            <a:r>
              <a:rPr lang="en-US" altLang="zh-CN" dirty="0"/>
              <a:t>key</a:t>
            </a:r>
            <a:r>
              <a:rPr lang="zh-CN" altLang="en-US" dirty="0"/>
              <a:t>映射的元素。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Map[key] = value </a:t>
            </a:r>
            <a:r>
              <a:rPr lang="zh-CN" altLang="en-US" dirty="0"/>
              <a:t>将键为</a:t>
            </a:r>
            <a:r>
              <a:rPr lang="en-US" altLang="zh-CN" dirty="0"/>
              <a:t>key</a:t>
            </a:r>
            <a:r>
              <a:rPr lang="zh-CN" altLang="en-US" dirty="0"/>
              <a:t>映射的到的值修改为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Map.empty</a:t>
            </a:r>
            <a:r>
              <a:rPr lang="en-US" altLang="zh-CN" dirty="0"/>
              <a:t>() map</a:t>
            </a:r>
            <a:r>
              <a:rPr lang="zh-CN" altLang="en-US" dirty="0"/>
              <a:t>是否为空 </a:t>
            </a:r>
            <a:r>
              <a:rPr lang="en-US" altLang="zh-CN" dirty="0"/>
              <a:t>O(1)</a:t>
            </a:r>
          </a:p>
          <a:p>
            <a:r>
              <a:rPr lang="en-US" dirty="0" err="1"/>
              <a:t>Map.size</a:t>
            </a:r>
            <a:r>
              <a:rPr lang="en-US" dirty="0"/>
              <a:t>() map</a:t>
            </a:r>
            <a:r>
              <a:rPr lang="zh-CN" altLang="en-US" dirty="0"/>
              <a:t>的键值对个数 </a:t>
            </a:r>
            <a:r>
              <a:rPr lang="en-US" altLang="zh-CN" dirty="0"/>
              <a:t>O(1)</a:t>
            </a:r>
          </a:p>
          <a:p>
            <a:r>
              <a:rPr lang="en-US" dirty="0" err="1"/>
              <a:t>Map.erase</a:t>
            </a:r>
            <a:r>
              <a:rPr lang="en-US" dirty="0"/>
              <a:t>(key) </a:t>
            </a:r>
            <a:r>
              <a:rPr lang="zh-CN" altLang="en-US" dirty="0"/>
              <a:t>删除键为</a:t>
            </a:r>
            <a:r>
              <a:rPr lang="en-US" altLang="zh-CN" dirty="0"/>
              <a:t>key</a:t>
            </a:r>
            <a:r>
              <a:rPr lang="zh-CN" altLang="en-US" dirty="0"/>
              <a:t>的键值对。</a:t>
            </a:r>
            <a:endParaRPr lang="en-US" altLang="zh-CN" dirty="0"/>
          </a:p>
          <a:p>
            <a:r>
              <a:rPr lang="en-US" altLang="zh-CN" dirty="0" err="1"/>
              <a:t>Map.lower_bound</a:t>
            </a:r>
            <a:r>
              <a:rPr lang="en-US" altLang="zh-CN" dirty="0"/>
              <a:t>(key) </a:t>
            </a:r>
            <a:r>
              <a:rPr lang="zh-CN" altLang="en-US" dirty="0"/>
              <a:t>查询键比</a:t>
            </a:r>
            <a:r>
              <a:rPr lang="en-US" altLang="zh-CN" dirty="0"/>
              <a:t>key</a:t>
            </a:r>
            <a:r>
              <a:rPr lang="zh-CN" altLang="en-US" dirty="0"/>
              <a:t>大或者相等的  键最小的一个键值对 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Map.upper_bound</a:t>
            </a:r>
            <a:r>
              <a:rPr lang="en-US" altLang="zh-CN" dirty="0"/>
              <a:t>(key) </a:t>
            </a:r>
            <a:r>
              <a:rPr lang="zh-CN" altLang="en-US" dirty="0"/>
              <a:t>查询键比</a:t>
            </a:r>
            <a:r>
              <a:rPr lang="en-US" altLang="zh-CN" dirty="0"/>
              <a:t>key</a:t>
            </a:r>
            <a:r>
              <a:rPr lang="zh-CN" altLang="en-US" dirty="0"/>
              <a:t>大的  键最小的一个键值对。 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Map.begin</a:t>
            </a:r>
            <a:r>
              <a:rPr lang="en-US" altLang="zh-CN" dirty="0"/>
              <a:t>() </a:t>
            </a:r>
            <a:r>
              <a:rPr lang="en-US" altLang="zh-CN" dirty="0" err="1"/>
              <a:t>Map.end</a:t>
            </a:r>
            <a:r>
              <a:rPr lang="en-US" altLang="zh-CN" dirty="0"/>
              <a:t>() </a:t>
            </a:r>
            <a:r>
              <a:rPr lang="zh-CN" altLang="en-US" dirty="0"/>
              <a:t>头</a:t>
            </a:r>
            <a:r>
              <a:rPr lang="en-US" altLang="zh-CN" dirty="0"/>
              <a:t>/</a:t>
            </a:r>
            <a:r>
              <a:rPr lang="zh-CN" altLang="en-US" dirty="0"/>
              <a:t>尾迭代器。</a:t>
            </a:r>
            <a:endParaRPr lang="en-US" altLang="zh-CN" dirty="0"/>
          </a:p>
          <a:p>
            <a:r>
              <a:rPr lang="en-US" dirty="0" err="1"/>
              <a:t>Map.clear</a:t>
            </a:r>
            <a:r>
              <a:rPr lang="en-US" dirty="0"/>
              <a:t>() </a:t>
            </a:r>
            <a:r>
              <a:rPr lang="zh-CN" altLang="en-US" dirty="0"/>
              <a:t>清空</a:t>
            </a:r>
            <a:r>
              <a:rPr lang="en-US" altLang="zh-CN" dirty="0"/>
              <a:t>map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6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8053-6301-4C00-9622-FBA2BAC0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0653-7946-4515-8A6A-175AA2FF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https://en.cppreference.com/w/cpp/container/set</a:t>
            </a:r>
            <a:endParaRPr lang="en-US" dirty="0"/>
          </a:p>
          <a:p>
            <a:r>
              <a:rPr lang="en-US" altLang="zh-CN" dirty="0"/>
              <a:t>Set = </a:t>
            </a:r>
            <a:r>
              <a:rPr lang="zh-CN" altLang="en-US" dirty="0"/>
              <a:t>集合</a:t>
            </a:r>
            <a:endParaRPr lang="en-US" altLang="zh-CN" dirty="0"/>
          </a:p>
          <a:p>
            <a:r>
              <a:rPr lang="en-US" altLang="zh-CN" dirty="0"/>
              <a:t>Set&lt;T&gt; set </a:t>
            </a:r>
            <a:r>
              <a:rPr lang="zh-CN" altLang="en-US" dirty="0"/>
              <a:t>声明一个空的集合，其中保存</a:t>
            </a:r>
            <a:r>
              <a:rPr lang="en-US" altLang="zh-CN" dirty="0"/>
              <a:t>T</a:t>
            </a:r>
            <a:r>
              <a:rPr lang="zh-CN" altLang="en-US" dirty="0"/>
              <a:t>类型的元素。</a:t>
            </a:r>
            <a:endParaRPr lang="en-US" altLang="zh-CN" dirty="0"/>
          </a:p>
          <a:p>
            <a:r>
              <a:rPr lang="en-US" altLang="zh-CN" dirty="0" err="1"/>
              <a:t>Set.insert</a:t>
            </a:r>
            <a:r>
              <a:rPr lang="en-US" altLang="zh-CN" dirty="0"/>
              <a:t>(t) </a:t>
            </a:r>
            <a:r>
              <a:rPr lang="zh-CN" altLang="en-US" dirty="0"/>
              <a:t>将元素</a:t>
            </a:r>
            <a:r>
              <a:rPr lang="en-US" altLang="zh-CN" dirty="0"/>
              <a:t>t</a:t>
            </a:r>
            <a:r>
              <a:rPr lang="zh-CN" altLang="en-US" dirty="0"/>
              <a:t>插入到</a:t>
            </a:r>
            <a:r>
              <a:rPr lang="en-US" altLang="zh-CN" dirty="0"/>
              <a:t>set</a:t>
            </a:r>
            <a:r>
              <a:rPr lang="zh-CN" altLang="en-US" dirty="0"/>
              <a:t>中，如果已经存在，则无事发生。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Set.erase</a:t>
            </a:r>
            <a:r>
              <a:rPr lang="en-US" altLang="zh-CN" dirty="0"/>
              <a:t>(t) </a:t>
            </a:r>
            <a:r>
              <a:rPr lang="zh-CN" altLang="en-US" dirty="0"/>
              <a:t>将元素</a:t>
            </a:r>
            <a:r>
              <a:rPr lang="en-US" altLang="zh-CN" dirty="0"/>
              <a:t>t</a:t>
            </a:r>
            <a:r>
              <a:rPr lang="zh-CN" altLang="en-US" dirty="0"/>
              <a:t>从</a:t>
            </a:r>
            <a:r>
              <a:rPr lang="en-US" altLang="zh-CN" dirty="0"/>
              <a:t>set</a:t>
            </a:r>
            <a:r>
              <a:rPr lang="zh-CN" altLang="en-US" dirty="0"/>
              <a:t>中删除，如果不存在，则无事发生。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Set.size</a:t>
            </a:r>
            <a:r>
              <a:rPr lang="en-US" altLang="zh-CN" dirty="0"/>
              <a:t>() </a:t>
            </a:r>
            <a:r>
              <a:rPr lang="en-US" altLang="zh-CN" dirty="0" err="1"/>
              <a:t>set.empty</a:t>
            </a:r>
            <a:r>
              <a:rPr lang="en-US" altLang="zh-CN" dirty="0"/>
              <a:t>() </a:t>
            </a:r>
            <a:r>
              <a:rPr lang="zh-CN" altLang="en-US" dirty="0"/>
              <a:t>均为</a:t>
            </a:r>
            <a:r>
              <a:rPr lang="en-US" altLang="zh-CN" dirty="0"/>
              <a:t>O(1)  </a:t>
            </a:r>
            <a:r>
              <a:rPr lang="en-US" altLang="zh-CN" dirty="0" err="1"/>
              <a:t>set.clear</a:t>
            </a:r>
            <a:r>
              <a:rPr lang="en-US" altLang="zh-CN" dirty="0"/>
              <a:t>() </a:t>
            </a:r>
            <a:r>
              <a:rPr lang="zh-CN" altLang="en-US" dirty="0"/>
              <a:t>为</a:t>
            </a:r>
            <a:r>
              <a:rPr lang="en-US" altLang="zh-CN" dirty="0"/>
              <a:t>O(n)</a:t>
            </a:r>
          </a:p>
          <a:p>
            <a:r>
              <a:rPr lang="en-US" altLang="zh-CN" dirty="0" err="1"/>
              <a:t>Set.count</a:t>
            </a:r>
            <a:r>
              <a:rPr lang="en-US" altLang="zh-CN" dirty="0"/>
              <a:t>(t) </a:t>
            </a:r>
            <a:r>
              <a:rPr lang="zh-CN" altLang="en-US" dirty="0"/>
              <a:t>查找元素</a:t>
            </a:r>
            <a:r>
              <a:rPr lang="en-US" altLang="zh-CN" dirty="0"/>
              <a:t>t</a:t>
            </a:r>
            <a:r>
              <a:rPr lang="zh-CN" altLang="en-US" dirty="0"/>
              <a:t>是否存在，存在返回</a:t>
            </a:r>
            <a:r>
              <a:rPr lang="en-US" altLang="zh-CN" dirty="0"/>
              <a:t>1</a:t>
            </a:r>
            <a:r>
              <a:rPr lang="zh-CN" altLang="en-US" dirty="0"/>
              <a:t>，否则</a:t>
            </a:r>
            <a:r>
              <a:rPr lang="en-US" altLang="zh-CN" dirty="0"/>
              <a:t>0 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Set.find</a:t>
            </a:r>
            <a:r>
              <a:rPr lang="en-US" altLang="zh-CN" dirty="0"/>
              <a:t>(t) </a:t>
            </a:r>
            <a:r>
              <a:rPr lang="zh-CN" altLang="en-US" dirty="0"/>
              <a:t>查找元素</a:t>
            </a:r>
            <a:r>
              <a:rPr lang="en-US" altLang="zh-CN" dirty="0"/>
              <a:t>t</a:t>
            </a:r>
            <a:r>
              <a:rPr lang="zh-CN" altLang="en-US" dirty="0"/>
              <a:t>，存在则返回迭代器，否则返回</a:t>
            </a:r>
            <a:r>
              <a:rPr lang="en-US" altLang="zh-CN" dirty="0" err="1"/>
              <a:t>set.end</a:t>
            </a:r>
            <a:r>
              <a:rPr lang="en-US" altLang="zh-CN" dirty="0"/>
              <a:t>() 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Set.begin</a:t>
            </a:r>
            <a:r>
              <a:rPr lang="en-US" altLang="zh-CN" dirty="0"/>
              <a:t>() </a:t>
            </a:r>
            <a:r>
              <a:rPr lang="en-US" altLang="zh-CN" dirty="0" err="1"/>
              <a:t>set.end</a:t>
            </a:r>
            <a:r>
              <a:rPr lang="en-US" altLang="zh-CN" dirty="0"/>
              <a:t>() </a:t>
            </a:r>
            <a:r>
              <a:rPr lang="zh-CN" altLang="en-US" dirty="0"/>
              <a:t>头</a:t>
            </a:r>
            <a:r>
              <a:rPr lang="en-US" altLang="zh-CN" dirty="0"/>
              <a:t>/</a:t>
            </a:r>
            <a:r>
              <a:rPr lang="zh-CN" altLang="en-US" dirty="0"/>
              <a:t>尾迭代器</a:t>
            </a:r>
            <a:endParaRPr lang="en-US" altLang="zh-CN" dirty="0"/>
          </a:p>
          <a:p>
            <a:r>
              <a:rPr lang="en-US" dirty="0" err="1"/>
              <a:t>Set.lower_bound</a:t>
            </a:r>
            <a:r>
              <a:rPr lang="en-US" dirty="0"/>
              <a:t>(t) </a:t>
            </a:r>
            <a:r>
              <a:rPr lang="en-US" dirty="0" err="1"/>
              <a:t>set.upper_bound</a:t>
            </a:r>
            <a:r>
              <a:rPr lang="en-US" dirty="0"/>
              <a:t>(t) </a:t>
            </a:r>
            <a:r>
              <a:rPr lang="zh-CN" altLang="en-US" dirty="0"/>
              <a:t>同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2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DDC1-12E5-4636-BB0F-7504A4F6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A164-9FFB-4042-985C-EC0CC358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https://en.cppreference.com/w/cpp/container/priority_queue</a:t>
            </a:r>
            <a:endParaRPr lang="en-US" dirty="0"/>
          </a:p>
          <a:p>
            <a:r>
              <a:rPr lang="en-US" dirty="0" err="1"/>
              <a:t>Priority_queue</a:t>
            </a:r>
            <a:r>
              <a:rPr lang="en-US" dirty="0"/>
              <a:t> = </a:t>
            </a:r>
            <a:r>
              <a:rPr lang="zh-CN" altLang="en-US" dirty="0"/>
              <a:t>优先队列，其实就是个大根（优先级）堆。</a:t>
            </a:r>
            <a:endParaRPr lang="en-US" altLang="zh-CN" dirty="0"/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&lt;T, vector&lt;T&gt;, </a:t>
            </a:r>
            <a:r>
              <a:rPr lang="en-US" altLang="zh-CN" dirty="0" err="1"/>
              <a:t>cmp</a:t>
            </a:r>
            <a:r>
              <a:rPr lang="en-US" altLang="zh-CN" dirty="0"/>
              <a:t>&gt; </a:t>
            </a:r>
            <a:r>
              <a:rPr lang="en-US" altLang="zh-CN" dirty="0" err="1"/>
              <a:t>pq</a:t>
            </a:r>
            <a:r>
              <a:rPr lang="en-US" altLang="zh-CN" dirty="0"/>
              <a:t> </a:t>
            </a:r>
            <a:r>
              <a:rPr lang="zh-CN" altLang="en-US" dirty="0"/>
              <a:t>声明一个</a:t>
            </a:r>
            <a:r>
              <a:rPr lang="en-US" altLang="zh-CN" dirty="0"/>
              <a:t>T</a:t>
            </a:r>
            <a:r>
              <a:rPr lang="zh-CN" altLang="en-US" dirty="0"/>
              <a:t>类型的</a:t>
            </a:r>
            <a:r>
              <a:rPr lang="en-US" altLang="zh-CN" dirty="0" err="1"/>
              <a:t>pq</a:t>
            </a:r>
            <a:r>
              <a:rPr lang="zh-CN" altLang="en-US" dirty="0"/>
              <a:t>，其使用</a:t>
            </a:r>
            <a:r>
              <a:rPr lang="en-US" altLang="zh-CN" dirty="0"/>
              <a:t>vector</a:t>
            </a:r>
            <a:r>
              <a:rPr lang="zh-CN" altLang="en-US" dirty="0"/>
              <a:t>保存元素，比较函数是</a:t>
            </a:r>
            <a:r>
              <a:rPr lang="en-US" altLang="zh-CN" dirty="0"/>
              <a:t>bool </a:t>
            </a:r>
            <a:r>
              <a:rPr lang="en-US" altLang="zh-CN" dirty="0" err="1"/>
              <a:t>cmp</a:t>
            </a:r>
            <a:r>
              <a:rPr lang="en-US" altLang="zh-CN" dirty="0"/>
              <a:t>(T, T)</a:t>
            </a:r>
            <a:r>
              <a:rPr lang="zh-CN" altLang="en-US" dirty="0"/>
              <a:t>，作用是比较两个元素的优先级，返回</a:t>
            </a:r>
            <a:r>
              <a:rPr lang="en-US" altLang="zh-CN" dirty="0"/>
              <a:t>true</a:t>
            </a:r>
            <a:r>
              <a:rPr lang="zh-CN" altLang="en-US" dirty="0"/>
              <a:t>说明前者优先级高，</a:t>
            </a:r>
            <a:r>
              <a:rPr lang="en-US" altLang="zh-CN" dirty="0"/>
              <a:t>false</a:t>
            </a:r>
            <a:r>
              <a:rPr lang="zh-CN" altLang="en-US" dirty="0"/>
              <a:t>相反。</a:t>
            </a:r>
            <a:endParaRPr lang="en-US" altLang="zh-CN" dirty="0"/>
          </a:p>
          <a:p>
            <a:r>
              <a:rPr lang="en-US" altLang="zh-CN" dirty="0" err="1"/>
              <a:t>Pq.push</a:t>
            </a:r>
            <a:r>
              <a:rPr lang="en-US" altLang="zh-CN" dirty="0"/>
              <a:t>(t) </a:t>
            </a:r>
            <a:r>
              <a:rPr lang="zh-CN" altLang="en-US" dirty="0"/>
              <a:t>将元素</a:t>
            </a:r>
            <a:r>
              <a:rPr lang="en-US" altLang="zh-CN" dirty="0"/>
              <a:t>t</a:t>
            </a:r>
            <a:r>
              <a:rPr lang="zh-CN" altLang="en-US" dirty="0"/>
              <a:t>扔进优先队列</a:t>
            </a:r>
            <a:r>
              <a:rPr lang="en-US" altLang="zh-CN" dirty="0"/>
              <a:t>.O(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Pq.top</a:t>
            </a:r>
            <a:r>
              <a:rPr lang="en-US" altLang="zh-CN" dirty="0"/>
              <a:t>() </a:t>
            </a:r>
            <a:r>
              <a:rPr lang="zh-CN" altLang="en-US" dirty="0"/>
              <a:t>获得</a:t>
            </a:r>
            <a:r>
              <a:rPr lang="en-US" altLang="zh-CN" dirty="0" err="1"/>
              <a:t>pq</a:t>
            </a:r>
            <a:r>
              <a:rPr lang="zh-CN" altLang="en-US" dirty="0"/>
              <a:t>中优先级最高的元素，但不会出队</a:t>
            </a:r>
            <a:r>
              <a:rPr lang="en-US" altLang="zh-CN" dirty="0"/>
              <a:t>.O(1)</a:t>
            </a:r>
          </a:p>
          <a:p>
            <a:r>
              <a:rPr lang="en-US" altLang="zh-CN" dirty="0" err="1"/>
              <a:t>Pq.pop</a:t>
            </a:r>
            <a:r>
              <a:rPr lang="en-US" altLang="zh-CN" dirty="0"/>
              <a:t>() </a:t>
            </a:r>
            <a:r>
              <a:rPr lang="zh-CN" altLang="en-US" dirty="0"/>
              <a:t>将最高优先级元素出队。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r>
              <a:rPr lang="en-US" dirty="0" err="1"/>
              <a:t>Pq.size</a:t>
            </a:r>
            <a:r>
              <a:rPr lang="en-US" dirty="0"/>
              <a:t>() </a:t>
            </a:r>
            <a:r>
              <a:rPr lang="en-US" dirty="0" err="1"/>
              <a:t>pq.empty</a:t>
            </a:r>
            <a:r>
              <a:rPr lang="en-US" dirty="0"/>
              <a:t>() </a:t>
            </a:r>
            <a:r>
              <a:rPr lang="zh-CN" altLang="en-US" dirty="0"/>
              <a:t>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B75-D3B9-48AB-AEC8-2DDCCAD2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A231-48CC-4B25-9857-BCC19BED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https://en.cppreference.com/w/cpp/string/basic_string</a:t>
            </a:r>
            <a:endParaRPr lang="en-US" dirty="0"/>
          </a:p>
          <a:p>
            <a:r>
              <a:rPr lang="en-US" dirty="0"/>
              <a:t>String </a:t>
            </a:r>
            <a:r>
              <a:rPr lang="zh-CN" altLang="en-US" dirty="0"/>
              <a:t>字符串 没啥好说的。</a:t>
            </a:r>
            <a:endParaRPr lang="en-US" altLang="zh-CN" dirty="0"/>
          </a:p>
          <a:p>
            <a:r>
              <a:rPr lang="en-US" altLang="zh-CN" dirty="0"/>
              <a:t>String s1 = </a:t>
            </a:r>
            <a:r>
              <a:rPr lang="zh-CN" altLang="en-US" dirty="0"/>
              <a:t>“</a:t>
            </a:r>
            <a:r>
              <a:rPr lang="en-US" altLang="zh-CN" dirty="0" err="1"/>
              <a:t>abc</a:t>
            </a:r>
            <a:r>
              <a:rPr lang="zh-CN" altLang="en-US" dirty="0"/>
              <a:t>” 声明一个值为</a:t>
            </a:r>
            <a:r>
              <a:rPr lang="en-US" altLang="zh-CN" dirty="0" err="1"/>
              <a:t>abc</a:t>
            </a:r>
            <a:r>
              <a:rPr lang="zh-CN" altLang="en-US" dirty="0"/>
              <a:t>的字符串</a:t>
            </a:r>
            <a:endParaRPr lang="en-US" altLang="zh-CN" dirty="0"/>
          </a:p>
          <a:p>
            <a:r>
              <a:rPr lang="en-US" altLang="zh-CN" dirty="0"/>
              <a:t>String s3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s2 </a:t>
            </a:r>
            <a:r>
              <a:rPr lang="zh-CN" altLang="en-US" dirty="0"/>
              <a:t>将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拼接。</a:t>
            </a:r>
            <a:endParaRPr lang="en-US" altLang="zh-CN" dirty="0"/>
          </a:p>
          <a:p>
            <a:r>
              <a:rPr lang="en-US" altLang="zh-CN" dirty="0"/>
              <a:t>S += ‘a’ </a:t>
            </a:r>
            <a:r>
              <a:rPr lang="zh-CN" altLang="en-US" dirty="0"/>
              <a:t>将一个单个字符</a:t>
            </a:r>
            <a:r>
              <a:rPr lang="en-US" altLang="zh-CN" dirty="0"/>
              <a:t>’a’ </a:t>
            </a:r>
            <a:r>
              <a:rPr lang="zh-CN" altLang="en-US" dirty="0"/>
              <a:t>拼接到</a:t>
            </a:r>
            <a:r>
              <a:rPr lang="en-US" altLang="zh-CN" dirty="0"/>
              <a:t>s</a:t>
            </a:r>
            <a:r>
              <a:rPr lang="zh-CN" altLang="en-US" dirty="0"/>
              <a:t>最后</a:t>
            </a:r>
            <a:endParaRPr lang="en-US" altLang="zh-CN" dirty="0"/>
          </a:p>
          <a:p>
            <a:r>
              <a:rPr lang="en-US" altLang="zh-CN" dirty="0"/>
              <a:t>S == “</a:t>
            </a:r>
            <a:r>
              <a:rPr lang="en-US" altLang="zh-CN" dirty="0" err="1"/>
              <a:t>abc</a:t>
            </a:r>
            <a:r>
              <a:rPr lang="en-US" altLang="zh-CN" dirty="0"/>
              <a:t>” </a:t>
            </a:r>
            <a:r>
              <a:rPr lang="zh-CN" altLang="en-US" dirty="0"/>
              <a:t>判断两个字符串是否相等。</a:t>
            </a:r>
            <a:endParaRPr lang="en-US" altLang="zh-CN" dirty="0"/>
          </a:p>
          <a:p>
            <a:r>
              <a:rPr lang="en-US" altLang="zh-CN" dirty="0" err="1"/>
              <a:t>S.c_str</a:t>
            </a:r>
            <a:r>
              <a:rPr lang="en-US" altLang="zh-CN" dirty="0"/>
              <a:t>() </a:t>
            </a:r>
            <a:r>
              <a:rPr lang="zh-CN" altLang="en-US" dirty="0"/>
              <a:t>返回字符数组指针。</a:t>
            </a:r>
            <a:endParaRPr lang="en-US" altLang="zh-CN" dirty="0"/>
          </a:p>
          <a:p>
            <a:r>
              <a:rPr lang="en-US" altLang="zh-CN" dirty="0" err="1"/>
              <a:t>S.push_back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 </a:t>
            </a:r>
            <a:r>
              <a:rPr lang="en-US" altLang="zh-CN" dirty="0" err="1"/>
              <a:t>s.pop_back</a:t>
            </a:r>
            <a:r>
              <a:rPr lang="en-US" altLang="zh-CN" dirty="0"/>
              <a:t>() </a:t>
            </a:r>
            <a:r>
              <a:rPr lang="en-US" altLang="zh-CN" dirty="0" err="1"/>
              <a:t>s.empty</a:t>
            </a:r>
            <a:r>
              <a:rPr lang="en-US" altLang="zh-CN" dirty="0"/>
              <a:t>() </a:t>
            </a:r>
            <a:r>
              <a:rPr lang="en-US" altLang="zh-CN" dirty="0" err="1"/>
              <a:t>s.size</a:t>
            </a:r>
            <a:r>
              <a:rPr lang="en-US" altLang="zh-CN" dirty="0"/>
              <a:t>() </a:t>
            </a:r>
            <a:r>
              <a:rPr lang="zh-CN" altLang="en-US" dirty="0"/>
              <a:t>同。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下表访问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604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F2A0-8D37-4FB3-B5B0-7C15079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7FBD-4AA9-468F-BB8A-189BE3E8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https://en.cppreference.com/w/cpp/utility/bitset</a:t>
            </a:r>
            <a:endParaRPr lang="en-US" dirty="0"/>
          </a:p>
          <a:p>
            <a:r>
              <a:rPr lang="en-US" dirty="0" err="1"/>
              <a:t>Bitset</a:t>
            </a:r>
            <a:r>
              <a:rPr 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比特数组</a:t>
            </a:r>
            <a:r>
              <a:rPr lang="en-US" altLang="zh-CN" dirty="0"/>
              <a:t>(?)</a:t>
            </a:r>
            <a:r>
              <a:rPr lang="zh-CN" altLang="en-US" dirty="0"/>
              <a:t>。好处是省空间，</a:t>
            </a:r>
            <a:r>
              <a:rPr lang="en-US" altLang="zh-CN" dirty="0"/>
              <a:t>O(</a:t>
            </a:r>
            <a:r>
              <a:rPr lang="en-US" altLang="zh-CN" dirty="0" err="1"/>
              <a:t>len</a:t>
            </a:r>
            <a:r>
              <a:rPr lang="en-US" altLang="zh-CN" dirty="0"/>
              <a:t> / 64)</a:t>
            </a:r>
          </a:p>
          <a:p>
            <a:r>
              <a:rPr lang="en-US" altLang="zh-CN" dirty="0" err="1"/>
              <a:t>Bitset</a:t>
            </a:r>
            <a:r>
              <a:rPr lang="en-US" altLang="zh-CN" dirty="0"/>
              <a:t>&lt;1000&gt; bs </a:t>
            </a:r>
            <a:r>
              <a:rPr lang="zh-CN" altLang="en-US" dirty="0"/>
              <a:t>声明一个长度为</a:t>
            </a:r>
            <a:r>
              <a:rPr lang="en-US" altLang="zh-CN" dirty="0"/>
              <a:t>1000</a:t>
            </a:r>
            <a:r>
              <a:rPr lang="zh-CN" altLang="en-US" dirty="0"/>
              <a:t>的</a:t>
            </a:r>
            <a:r>
              <a:rPr lang="en-US" altLang="zh-CN" dirty="0" err="1"/>
              <a:t>bitset</a:t>
            </a:r>
            <a:r>
              <a:rPr lang="zh-CN" altLang="en-US" dirty="0"/>
              <a:t>，初始每个</a:t>
            </a:r>
            <a:r>
              <a:rPr lang="en-US" altLang="zh-CN" dirty="0"/>
              <a:t>bit</a:t>
            </a:r>
            <a:r>
              <a:rPr lang="zh-CN" altLang="en-US" dirty="0"/>
              <a:t>都是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支持下标访问：</a:t>
            </a:r>
            <a:r>
              <a:rPr lang="en-US" altLang="zh-CN" dirty="0"/>
              <a:t>bs[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取出第</a:t>
            </a:r>
            <a:r>
              <a:rPr lang="en-US" altLang="zh-CN" dirty="0" err="1"/>
              <a:t>i</a:t>
            </a:r>
            <a:r>
              <a:rPr lang="zh-CN" altLang="en-US" dirty="0"/>
              <a:t>个位置的</a:t>
            </a:r>
            <a:r>
              <a:rPr lang="en-US" altLang="zh-CN" dirty="0"/>
              <a:t>bit</a:t>
            </a:r>
            <a:r>
              <a:rPr lang="zh-CN" altLang="en-US" dirty="0"/>
              <a:t>，结果为</a:t>
            </a:r>
            <a:r>
              <a:rPr lang="en-US" altLang="zh-CN" dirty="0"/>
              <a:t>0/1</a:t>
            </a:r>
          </a:p>
          <a:p>
            <a:r>
              <a:rPr lang="en-US" altLang="zh-CN" dirty="0" err="1"/>
              <a:t>Bs.count</a:t>
            </a:r>
            <a:r>
              <a:rPr lang="en-US" altLang="zh-CN" dirty="0"/>
              <a:t>() 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 err="1"/>
              <a:t>Bs.set</a:t>
            </a:r>
            <a:r>
              <a:rPr lang="en-US" altLang="zh-CN" dirty="0"/>
              <a:t>(x) </a:t>
            </a:r>
            <a:r>
              <a:rPr lang="zh-CN" altLang="en-US" dirty="0"/>
              <a:t>将第</a:t>
            </a:r>
            <a:r>
              <a:rPr lang="en-US" altLang="zh-CN" dirty="0"/>
              <a:t>x</a:t>
            </a:r>
            <a:r>
              <a:rPr lang="zh-CN" altLang="en-US" dirty="0"/>
              <a:t>个比特设置为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Bs.reset</a:t>
            </a:r>
            <a:r>
              <a:rPr lang="en-US" altLang="zh-CN" dirty="0"/>
              <a:t>() </a:t>
            </a:r>
            <a:r>
              <a:rPr lang="zh-CN" altLang="en-US" dirty="0"/>
              <a:t>将所有比特设置为</a:t>
            </a:r>
            <a:r>
              <a:rPr lang="en-US" altLang="zh-CN" dirty="0"/>
              <a:t>0	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&lt;&lt; &gt;&gt; &amp; | ^ ~ </a:t>
            </a:r>
            <a:r>
              <a:rPr lang="zh-CN" altLang="en-US" dirty="0"/>
              <a:t>重载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8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FD54-272B-46B0-A5E2-E646933E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A.queen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627D-2952-4170-BC2A-E6F061CC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分别考虑横线，竖线，两条斜线上的互相攻击情况。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这样问题变成一个数轴上的问题，很明显第一个和最后一个皇后只会被攻击一次，中间所有皇后都会被攻击两次。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把</a:t>
            </a:r>
            <a:r>
              <a:rPr lang="en-US" altLang="zh-CN" dirty="0"/>
              <a:t>4</a:t>
            </a:r>
            <a:r>
              <a:rPr lang="zh-CN" altLang="en-US" dirty="0"/>
              <a:t>种情况加起来即可。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复杂度可以</a:t>
            </a:r>
            <a:r>
              <a:rPr lang="en-US" altLang="zh-CN" dirty="0"/>
              <a:t>O(n)</a:t>
            </a:r>
            <a:r>
              <a:rPr lang="zh-CN" altLang="en-US" dirty="0"/>
              <a:t>，但是用</a:t>
            </a:r>
            <a:r>
              <a:rPr lang="en-US" altLang="zh-CN" dirty="0"/>
              <a:t>map</a:t>
            </a:r>
            <a:r>
              <a:rPr lang="zh-CN" altLang="en-US" dirty="0"/>
              <a:t>代码会更简单，复杂度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也无压力。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7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C225-97AA-4EFA-A1E1-CF5BC29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796E-8754-4CC0-88DC-5D4CD1C9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https://en.cppreference.com/w/cpp/algorithm</a:t>
            </a:r>
            <a:endParaRPr lang="en-US" dirty="0"/>
          </a:p>
          <a:p>
            <a:r>
              <a:rPr lang="en-US" dirty="0"/>
              <a:t>#include&lt;algorithm&gt;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zh-CN" altLang="en-US" dirty="0"/>
              <a:t>必须掌握的有，包括但不限于：</a:t>
            </a:r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，</a:t>
            </a:r>
            <a:r>
              <a:rPr lang="en-US" altLang="zh-CN" dirty="0"/>
              <a:t>unique</a:t>
            </a:r>
            <a:r>
              <a:rPr lang="zh-CN" altLang="en-US" dirty="0"/>
              <a:t>，</a:t>
            </a:r>
            <a:r>
              <a:rPr lang="en-US" altLang="zh-CN" dirty="0" err="1"/>
              <a:t>random_shuffle</a:t>
            </a:r>
            <a:r>
              <a:rPr lang="zh-CN" altLang="en-US" dirty="0"/>
              <a:t>，</a:t>
            </a:r>
            <a:r>
              <a:rPr lang="en-US" altLang="zh-CN" dirty="0"/>
              <a:t>reverse</a:t>
            </a:r>
          </a:p>
          <a:p>
            <a:r>
              <a:rPr lang="en-US" altLang="zh-CN" dirty="0" err="1"/>
              <a:t>Lower_bound</a:t>
            </a:r>
            <a:r>
              <a:rPr lang="en-US" altLang="zh-CN" dirty="0"/>
              <a:t> / </a:t>
            </a:r>
            <a:r>
              <a:rPr lang="en-US" altLang="zh-CN" dirty="0" err="1"/>
              <a:t>upper_bound</a:t>
            </a:r>
            <a:endParaRPr lang="en-US" altLang="zh-CN" dirty="0"/>
          </a:p>
          <a:p>
            <a:r>
              <a:rPr lang="en-US" altLang="zh-CN" dirty="0" err="1"/>
              <a:t>Nth_element</a:t>
            </a:r>
            <a:r>
              <a:rPr lang="zh-CN" altLang="en-US" dirty="0"/>
              <a:t>，</a:t>
            </a:r>
            <a:r>
              <a:rPr lang="en-US" altLang="zh-CN" dirty="0"/>
              <a:t>fill</a:t>
            </a:r>
            <a:r>
              <a:rPr lang="zh-CN" altLang="en-US" dirty="0"/>
              <a:t>，</a:t>
            </a:r>
            <a:r>
              <a:rPr lang="en-US" altLang="zh-CN" dirty="0" err="1"/>
              <a:t>memset</a:t>
            </a:r>
            <a:r>
              <a:rPr lang="zh-CN" altLang="en-US" dirty="0"/>
              <a:t>，</a:t>
            </a:r>
            <a:r>
              <a:rPr lang="en-US" altLang="zh-CN" dirty="0" err="1"/>
              <a:t>memcpy</a:t>
            </a:r>
            <a:endParaRPr lang="en-US" altLang="zh-CN" dirty="0"/>
          </a:p>
          <a:p>
            <a:r>
              <a:rPr lang="en-US" altLang="zh-CN" dirty="0"/>
              <a:t>Min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，</a:t>
            </a:r>
            <a:r>
              <a:rPr lang="en-US" altLang="zh-CN" dirty="0" err="1"/>
              <a:t>max_element</a:t>
            </a:r>
            <a:r>
              <a:rPr lang="zh-CN" altLang="en-US" dirty="0"/>
              <a:t>，</a:t>
            </a:r>
            <a:r>
              <a:rPr lang="en-US" altLang="zh-CN" dirty="0" err="1"/>
              <a:t>min_element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76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482C-77D7-470C-B93F-2B3EBDF2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B478-4910-4311-A5D3-7D1C7E75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Sort(fist, last, </a:t>
            </a:r>
            <a:r>
              <a:rPr lang="en-US" altLang="zh-CN" dirty="0" err="1"/>
              <a:t>cmp</a:t>
            </a:r>
            <a:r>
              <a:rPr lang="en-US" altLang="zh-CN" dirty="0"/>
              <a:t>) </a:t>
            </a:r>
            <a:r>
              <a:rPr lang="zh-CN" altLang="en-US" dirty="0"/>
              <a:t>将</a:t>
            </a:r>
            <a:r>
              <a:rPr lang="en-US" altLang="zh-CN" dirty="0"/>
              <a:t>[first, last) </a:t>
            </a:r>
            <a:r>
              <a:rPr lang="zh-CN" altLang="en-US" dirty="0"/>
              <a:t>连续一段空间的元素进行排序，使用的是</a:t>
            </a:r>
            <a:r>
              <a:rPr lang="en-US" altLang="zh-CN" dirty="0" err="1"/>
              <a:t>cmp</a:t>
            </a:r>
            <a:r>
              <a:rPr lang="zh-CN" altLang="en-US" dirty="0"/>
              <a:t>比较函数（可以省略，默认是升序）。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cmp</a:t>
            </a:r>
            <a:r>
              <a:rPr lang="en-US" altLang="zh-CN" dirty="0"/>
              <a:t>(T x, T y) </a:t>
            </a:r>
            <a:r>
              <a:rPr lang="zh-CN" altLang="en-US" dirty="0"/>
              <a:t>比较函数的作用是比较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的大小：</a:t>
            </a:r>
            <a:r>
              <a:rPr lang="en-US" altLang="zh-CN" dirty="0"/>
              <a:t>true</a:t>
            </a:r>
            <a:r>
              <a:rPr lang="zh-CN" altLang="en-US" dirty="0"/>
              <a:t>则表明</a:t>
            </a:r>
            <a:r>
              <a:rPr lang="en-US" altLang="zh-CN" dirty="0"/>
              <a:t>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小，</a:t>
            </a:r>
            <a:r>
              <a:rPr lang="en-US" altLang="zh-CN" dirty="0"/>
              <a:t>x</a:t>
            </a:r>
            <a:r>
              <a:rPr lang="zh-CN" altLang="en-US" dirty="0"/>
              <a:t>应该在</a:t>
            </a:r>
            <a:r>
              <a:rPr lang="en-US" altLang="zh-CN" dirty="0"/>
              <a:t>y</a:t>
            </a:r>
            <a:r>
              <a:rPr lang="zh-CN" altLang="en-US" dirty="0"/>
              <a:t>前面。</a:t>
            </a:r>
            <a:r>
              <a:rPr lang="en-US" altLang="zh-CN" dirty="0"/>
              <a:t>False</a:t>
            </a:r>
            <a:r>
              <a:rPr lang="zh-CN" altLang="en-US" dirty="0"/>
              <a:t>则相反。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 </a:t>
            </a:r>
            <a:r>
              <a:rPr lang="zh-CN" altLang="en-US" dirty="0"/>
              <a:t>永远不会退化，因为其中做了大量优化。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Int a[5] = {1, -2, 100, 30, -200};</a:t>
            </a:r>
          </a:p>
          <a:p>
            <a:r>
              <a:rPr lang="en-US" dirty="0"/>
              <a:t>Bool </a:t>
            </a:r>
            <a:r>
              <a:rPr lang="en-US" dirty="0" err="1"/>
              <a:t>cmp</a:t>
            </a:r>
            <a:r>
              <a:rPr lang="en-US" dirty="0"/>
              <a:t>(int </a:t>
            </a:r>
            <a:r>
              <a:rPr lang="en-US" dirty="0" err="1"/>
              <a:t>x,int</a:t>
            </a:r>
            <a:r>
              <a:rPr lang="en-US" dirty="0"/>
              <a:t> y){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x &gt; y</a:t>
            </a:r>
            <a:r>
              <a:rPr lang="en-US" altLang="zh-CN" dirty="0"/>
              <a:t>;} // </a:t>
            </a:r>
            <a:r>
              <a:rPr lang="zh-CN" altLang="en-US" dirty="0"/>
              <a:t>从大到小排序</a:t>
            </a:r>
            <a:endParaRPr lang="en-US" dirty="0"/>
          </a:p>
          <a:p>
            <a:r>
              <a:rPr lang="en-US" dirty="0"/>
              <a:t>Sort(a, a + 5, </a:t>
            </a:r>
            <a:r>
              <a:rPr lang="en-US" dirty="0" err="1"/>
              <a:t>cmp</a:t>
            </a:r>
            <a:r>
              <a:rPr lang="en-US" dirty="0"/>
              <a:t>); // a = [100, 30, 1, -2, -200]</a:t>
            </a:r>
          </a:p>
          <a:p>
            <a:r>
              <a:rPr lang="en-US" dirty="0"/>
              <a:t>Sort(a, a + 5); // a = [-200, -2, 1, 30, 100]</a:t>
            </a:r>
          </a:p>
        </p:txBody>
      </p:sp>
    </p:spTree>
    <p:extLst>
      <p:ext uri="{BB962C8B-B14F-4D97-AF65-F5344CB8AC3E}">
        <p14:creationId xmlns:p14="http://schemas.microsoft.com/office/powerpoint/2010/main" val="281632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31F0-B9AE-4B81-BA74-1F1D2CAB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Lower_bound</a:t>
            </a:r>
            <a:br>
              <a:rPr lang="en-US" altLang="zh-CN" dirty="0"/>
            </a:br>
            <a:r>
              <a:rPr lang="en-US" altLang="zh-CN" dirty="0" err="1"/>
              <a:t>Upper_bound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7BA4-0864-4278-8187-B3EE6A84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Lower_bound</a:t>
            </a:r>
            <a:r>
              <a:rPr lang="en-US" dirty="0"/>
              <a:t>(first, last, value, </a:t>
            </a:r>
            <a:r>
              <a:rPr lang="en-US" dirty="0" err="1"/>
              <a:t>cmp</a:t>
            </a:r>
            <a:r>
              <a:rPr lang="en-US" dirty="0"/>
              <a:t>) </a:t>
            </a:r>
            <a:r>
              <a:rPr lang="zh-CN" altLang="en-US" dirty="0"/>
              <a:t>返回</a:t>
            </a:r>
            <a:r>
              <a:rPr lang="en-US" altLang="zh-CN" dirty="0"/>
              <a:t>[first, last) </a:t>
            </a:r>
            <a:r>
              <a:rPr lang="zh-CN" altLang="en-US" dirty="0"/>
              <a:t>中第一个不小于</a:t>
            </a:r>
            <a:r>
              <a:rPr lang="en-US" altLang="zh-CN" dirty="0"/>
              <a:t>value</a:t>
            </a:r>
            <a:r>
              <a:rPr lang="zh-CN" altLang="en-US" dirty="0"/>
              <a:t>的元素的迭代器（指针），使用的是</a:t>
            </a:r>
            <a:r>
              <a:rPr lang="en-US" altLang="zh-CN" dirty="0" err="1"/>
              <a:t>cmp</a:t>
            </a:r>
            <a:r>
              <a:rPr lang="zh-CN" altLang="en-US" dirty="0"/>
              <a:t>比较函数（同），</a:t>
            </a:r>
            <a:r>
              <a:rPr lang="en-US" altLang="zh-CN" dirty="0" err="1"/>
              <a:t>cmp</a:t>
            </a:r>
            <a:r>
              <a:rPr lang="zh-CN" altLang="en-US" dirty="0"/>
              <a:t>可以缺省。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>
                <a:solidFill>
                  <a:srgbClr val="FF0000"/>
                </a:solidFill>
              </a:rPr>
              <a:t>[first, last) </a:t>
            </a:r>
            <a:r>
              <a:rPr lang="zh-CN" altLang="en-US" dirty="0">
                <a:solidFill>
                  <a:srgbClr val="FF0000"/>
                </a:solidFill>
              </a:rPr>
              <a:t>必须有序。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Vector&lt;int&gt; </a:t>
            </a:r>
            <a:r>
              <a:rPr lang="en-US" altLang="zh-CN" dirty="0" err="1">
                <a:solidFill>
                  <a:schemeClr val="tx1"/>
                </a:solidFill>
              </a:rPr>
              <a:t>vec</a:t>
            </a:r>
            <a:r>
              <a:rPr lang="en-US" altLang="zh-CN" dirty="0">
                <a:solidFill>
                  <a:schemeClr val="tx1"/>
                </a:solidFill>
              </a:rPr>
              <a:t> = {1, 4, 5, 2, 5, 8, 0, -1};</a:t>
            </a:r>
          </a:p>
          <a:p>
            <a:r>
              <a:rPr lang="en-US" dirty="0">
                <a:solidFill>
                  <a:schemeClr val="tx1"/>
                </a:solidFill>
              </a:rPr>
              <a:t>Sort(</a:t>
            </a:r>
            <a:r>
              <a:rPr lang="en-US" dirty="0" err="1">
                <a:solidFill>
                  <a:schemeClr val="tx1"/>
                </a:solidFill>
              </a:rPr>
              <a:t>vec.begin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vec.end</a:t>
            </a:r>
            <a:r>
              <a:rPr lang="en-US" dirty="0">
                <a:solidFill>
                  <a:schemeClr val="tx1"/>
                </a:solidFill>
              </a:rPr>
              <a:t>()); // [-1, 0, 1, 2, 4,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 5, 8]</a:t>
            </a:r>
          </a:p>
          <a:p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idx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lower_bound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vec.begin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vec.end</a:t>
            </a:r>
            <a:r>
              <a:rPr lang="en-US" dirty="0">
                <a:solidFill>
                  <a:schemeClr val="tx1"/>
                </a:solidFill>
              </a:rPr>
              <a:t>(), 5) – </a:t>
            </a:r>
            <a:r>
              <a:rPr lang="en-US" dirty="0" err="1">
                <a:solidFill>
                  <a:schemeClr val="tx1"/>
                </a:solidFill>
              </a:rPr>
              <a:t>vec.begin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r>
              <a:rPr lang="en-US" dirty="0">
                <a:solidFill>
                  <a:schemeClr val="tx1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idx</a:t>
            </a:r>
            <a:r>
              <a:rPr lang="en-US" dirty="0">
                <a:solidFill>
                  <a:srgbClr val="FF0000"/>
                </a:solidFill>
              </a:rPr>
              <a:t> = 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Upper_bound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用法相同，返回的是第一个大于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的值，例如上例中，返回</a:t>
            </a:r>
            <a:r>
              <a:rPr lang="en-US" altLang="zh-CN" dirty="0" err="1">
                <a:solidFill>
                  <a:schemeClr val="tx1"/>
                </a:solidFill>
              </a:rPr>
              <a:t>idx</a:t>
            </a:r>
            <a:r>
              <a:rPr lang="en-US" altLang="zh-CN" dirty="0">
                <a:solidFill>
                  <a:schemeClr val="tx1"/>
                </a:solidFill>
              </a:rPr>
              <a:t> = 7.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3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F7F0-69F7-4ACB-BE44-9EFCEEE6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Random_shuffle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58B5-CF87-4B81-BD36-2192EAED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Random_shuffle</a:t>
            </a:r>
            <a:r>
              <a:rPr lang="en-US" dirty="0"/>
              <a:t>(first, end) </a:t>
            </a:r>
            <a:r>
              <a:rPr lang="zh-CN" altLang="en-US" dirty="0"/>
              <a:t>将</a:t>
            </a:r>
            <a:r>
              <a:rPr lang="en-US" altLang="zh-CN" dirty="0"/>
              <a:t>[first, end) </a:t>
            </a:r>
            <a:r>
              <a:rPr lang="zh-CN" altLang="en-US" dirty="0"/>
              <a:t>连续空间的元素等概率随机排列（打乱顺序）。</a:t>
            </a:r>
            <a:r>
              <a:rPr lang="en-US" altLang="zh-CN" dirty="0"/>
              <a:t>O(n) </a:t>
            </a:r>
            <a:r>
              <a:rPr lang="zh-CN" altLang="en-US" dirty="0"/>
              <a:t>关于这个算法细节有相关论文，有兴趣可以了解。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Reverse(first, end) </a:t>
            </a:r>
            <a:r>
              <a:rPr lang="zh-CN" altLang="en-US" dirty="0"/>
              <a:t>将</a:t>
            </a:r>
            <a:r>
              <a:rPr lang="en-US" altLang="zh-CN" dirty="0"/>
              <a:t>[</a:t>
            </a:r>
            <a:r>
              <a:rPr lang="en-US" altLang="zh-CN" dirty="0" err="1"/>
              <a:t>first,end</a:t>
            </a:r>
            <a:r>
              <a:rPr lang="en-US" altLang="zh-CN" dirty="0"/>
              <a:t>)</a:t>
            </a:r>
            <a:r>
              <a:rPr lang="zh-CN" altLang="en-US" dirty="0"/>
              <a:t>连续空间的元素反转。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Vector&lt;int&gt; </a:t>
            </a:r>
            <a:r>
              <a:rPr lang="en-US" altLang="zh-CN" dirty="0" err="1"/>
              <a:t>vec</a:t>
            </a:r>
            <a:r>
              <a:rPr lang="en-US" altLang="zh-CN" dirty="0"/>
              <a:t> = {1, 2, 3, 4, 5};</a:t>
            </a:r>
          </a:p>
          <a:p>
            <a:r>
              <a:rPr lang="en-US" dirty="0"/>
              <a:t>Reverse(</a:t>
            </a:r>
            <a:r>
              <a:rPr lang="en-US" dirty="0" err="1"/>
              <a:t>vec.begin</a:t>
            </a:r>
            <a:r>
              <a:rPr lang="en-US" dirty="0"/>
              <a:t>(), </a:t>
            </a:r>
            <a:r>
              <a:rPr lang="en-US" dirty="0" err="1"/>
              <a:t>vec.end</a:t>
            </a:r>
            <a:r>
              <a:rPr lang="en-US" dirty="0"/>
              <a:t>()); // </a:t>
            </a:r>
            <a:r>
              <a:rPr lang="en-US" dirty="0" err="1"/>
              <a:t>vec</a:t>
            </a:r>
            <a:r>
              <a:rPr lang="en-US" dirty="0"/>
              <a:t>= [5, 4, 3, 2, 1]</a:t>
            </a:r>
          </a:p>
          <a:p>
            <a:r>
              <a:rPr lang="en-US" dirty="0" err="1"/>
              <a:t>Random_shuffle</a:t>
            </a:r>
            <a:r>
              <a:rPr lang="en-US" dirty="0"/>
              <a:t>(</a:t>
            </a:r>
            <a:r>
              <a:rPr lang="en-US" dirty="0" err="1"/>
              <a:t>vec.begin</a:t>
            </a:r>
            <a:r>
              <a:rPr lang="en-US" dirty="0"/>
              <a:t>(), </a:t>
            </a:r>
            <a:r>
              <a:rPr lang="en-US" dirty="0" err="1"/>
              <a:t>vec.end</a:t>
            </a:r>
            <a:r>
              <a:rPr lang="en-US" dirty="0"/>
              <a:t>()); // </a:t>
            </a:r>
            <a:r>
              <a:rPr lang="en-US" altLang="zh-CN" dirty="0" err="1"/>
              <a:t>vec</a:t>
            </a:r>
            <a:r>
              <a:rPr lang="zh-CN" altLang="en-US" dirty="0"/>
              <a:t>不知道是啥样了，是</a:t>
            </a:r>
            <a:r>
              <a:rPr lang="en-US" altLang="zh-CN" dirty="0"/>
              <a:t>120</a:t>
            </a:r>
            <a:r>
              <a:rPr lang="zh-CN" altLang="en-US" dirty="0"/>
              <a:t>种结果中的一种。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7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9264-82C3-467B-AE05-0B757888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Nth_element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214D-4A29-436C-97FA-349715EB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Nth_element</a:t>
            </a:r>
            <a:r>
              <a:rPr lang="en-US" dirty="0"/>
              <a:t>(first, nth, last, </a:t>
            </a:r>
            <a:r>
              <a:rPr lang="en-US" dirty="0" err="1"/>
              <a:t>cmp</a:t>
            </a:r>
            <a:r>
              <a:rPr lang="en-US" dirty="0"/>
              <a:t>) .</a:t>
            </a:r>
            <a:r>
              <a:rPr lang="zh-CN" altLang="en-US" dirty="0"/>
              <a:t>将</a:t>
            </a:r>
            <a:r>
              <a:rPr lang="en-US" altLang="zh-CN" dirty="0"/>
              <a:t>[first, last) 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部分排序</a:t>
            </a:r>
            <a:r>
              <a:rPr lang="zh-CN" altLang="en-US" dirty="0">
                <a:solidFill>
                  <a:schemeClr val="tx1"/>
                </a:solidFill>
              </a:rPr>
              <a:t>，结果只会保证</a:t>
            </a:r>
            <a:r>
              <a:rPr lang="en-US" altLang="zh-CN" dirty="0">
                <a:solidFill>
                  <a:schemeClr val="tx1"/>
                </a:solidFill>
              </a:rPr>
              <a:t>nth</a:t>
            </a:r>
            <a:r>
              <a:rPr lang="zh-CN" altLang="en-US" dirty="0">
                <a:solidFill>
                  <a:schemeClr val="tx1"/>
                </a:solidFill>
              </a:rPr>
              <a:t>位置的元素与排序之后的值一致。即只求出</a:t>
            </a:r>
            <a:r>
              <a:rPr lang="en-US" altLang="zh-CN" dirty="0">
                <a:solidFill>
                  <a:schemeClr val="tx1"/>
                </a:solidFill>
              </a:rPr>
              <a:t>[first, last) </a:t>
            </a:r>
            <a:r>
              <a:rPr lang="zh-CN" altLang="en-US" dirty="0">
                <a:solidFill>
                  <a:schemeClr val="tx1"/>
                </a:solidFill>
              </a:rPr>
              <a:t>范围内的第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大元素。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复杂度： </a:t>
            </a:r>
            <a:r>
              <a:rPr lang="en-US" altLang="zh-CN" dirty="0">
                <a:solidFill>
                  <a:srgbClr val="FF0000"/>
                </a:solidFill>
              </a:rPr>
              <a:t>O(n) </a:t>
            </a:r>
            <a:r>
              <a:rPr lang="zh-CN" altLang="en-US" dirty="0">
                <a:solidFill>
                  <a:schemeClr val="tx1"/>
                </a:solidFill>
              </a:rPr>
              <a:t>这个算法是随机化的，期望复杂度为</a:t>
            </a:r>
            <a:r>
              <a:rPr lang="en-US" altLang="zh-CN" dirty="0">
                <a:solidFill>
                  <a:schemeClr val="tx1"/>
                </a:solidFill>
              </a:rPr>
              <a:t>O(n)</a:t>
            </a:r>
            <a:r>
              <a:rPr lang="zh-CN" altLang="en-US" dirty="0">
                <a:solidFill>
                  <a:schemeClr val="tx1"/>
                </a:solidFill>
              </a:rPr>
              <a:t>，而且几乎不会退化。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注意这个算法会改变</a:t>
            </a:r>
            <a:r>
              <a:rPr lang="en-US" altLang="zh-CN" dirty="0">
                <a:solidFill>
                  <a:schemeClr val="tx1"/>
                </a:solidFill>
              </a:rPr>
              <a:t>[first, last) </a:t>
            </a:r>
            <a:r>
              <a:rPr lang="zh-CN" altLang="en-US" dirty="0">
                <a:solidFill>
                  <a:schemeClr val="tx1"/>
                </a:solidFill>
              </a:rPr>
              <a:t>的元素。即存在副作用。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Sort() </a:t>
            </a:r>
            <a:r>
              <a:rPr lang="zh-CN" altLang="en-US" dirty="0">
                <a:solidFill>
                  <a:schemeClr val="tx1"/>
                </a:solidFill>
              </a:rPr>
              <a:t>中就用了</a:t>
            </a:r>
            <a:r>
              <a:rPr lang="en-US" altLang="zh-CN" dirty="0" err="1">
                <a:solidFill>
                  <a:schemeClr val="tx1"/>
                </a:solidFill>
              </a:rPr>
              <a:t>nth_element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类似的实现方法。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0509-3AE7-4410-A62A-97EF6AA0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7364-0F8B-43C8-B544-E1FDCEA1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Memset</a:t>
            </a:r>
            <a:r>
              <a:rPr lang="en-US" dirty="0"/>
              <a:t>(</a:t>
            </a:r>
            <a:r>
              <a:rPr lang="en-US" altLang="zh-CN" dirty="0" err="1"/>
              <a:t>dest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>
                <a:solidFill>
                  <a:schemeClr val="tx1"/>
                </a:solidFill>
              </a:rPr>
              <a:t>, count) </a:t>
            </a:r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 err="1">
                <a:solidFill>
                  <a:schemeClr val="tx1"/>
                </a:solidFill>
              </a:rPr>
              <a:t>dest</a:t>
            </a:r>
            <a:r>
              <a:rPr lang="zh-CN" altLang="en-US" dirty="0">
                <a:solidFill>
                  <a:schemeClr val="tx1"/>
                </a:solidFill>
              </a:rPr>
              <a:t>开始，将连续</a:t>
            </a:r>
            <a:r>
              <a:rPr lang="en-US" altLang="zh-CN" dirty="0">
                <a:solidFill>
                  <a:schemeClr val="tx1"/>
                </a:solidFill>
              </a:rPr>
              <a:t>count</a:t>
            </a:r>
            <a:r>
              <a:rPr lang="zh-CN" altLang="en-US" dirty="0">
                <a:solidFill>
                  <a:schemeClr val="tx1"/>
                </a:solidFill>
              </a:rPr>
              <a:t>个字节，全都赋值为</a:t>
            </a:r>
            <a:r>
              <a:rPr lang="en-US" altLang="zh-CN" dirty="0" err="1">
                <a:solidFill>
                  <a:schemeClr val="tx1"/>
                </a:solidFill>
              </a:rPr>
              <a:t>ch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 err="1">
                <a:solidFill>
                  <a:schemeClr val="tx1"/>
                </a:solidFill>
              </a:rPr>
              <a:t>ch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类型，因为</a:t>
            </a:r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的长度刚好为一个字节。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会进行底层的内存赋值优化，复杂度大致可以认为</a:t>
            </a:r>
            <a:r>
              <a:rPr lang="en-US" altLang="zh-CN" dirty="0">
                <a:solidFill>
                  <a:schemeClr val="tx1"/>
                </a:solidFill>
              </a:rPr>
              <a:t>O(n/256)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常用的数据类型</a:t>
            </a:r>
            <a:r>
              <a:rPr lang="en-US" altLang="zh-CN" dirty="0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long </a:t>
            </a:r>
            <a:r>
              <a:rPr lang="en-US" altLang="zh-CN" dirty="0" err="1">
                <a:solidFill>
                  <a:schemeClr val="tx1"/>
                </a:solidFill>
              </a:rPr>
              <a:t>long</a:t>
            </a:r>
            <a:r>
              <a:rPr lang="zh-CN" altLang="en-US" dirty="0">
                <a:solidFill>
                  <a:schemeClr val="tx1"/>
                </a:solidFill>
              </a:rPr>
              <a:t>分别是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字节，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字节。所以直接用这个算法会有大问题，但是有一些特殊值可以，比如</a:t>
            </a:r>
            <a:r>
              <a:rPr lang="en-US" altLang="zh-CN" dirty="0">
                <a:solidFill>
                  <a:srgbClr val="FF0000"/>
                </a:solidFill>
              </a:rPr>
              <a:t>0.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常见错误：</a:t>
            </a:r>
            <a:r>
              <a:rPr lang="en-US" altLang="zh-CN" dirty="0" err="1">
                <a:solidFill>
                  <a:schemeClr val="tx1"/>
                </a:solidFill>
              </a:rPr>
              <a:t>memset</a:t>
            </a:r>
            <a:r>
              <a:rPr lang="en-US" altLang="zh-CN" dirty="0">
                <a:solidFill>
                  <a:schemeClr val="tx1"/>
                </a:solidFill>
              </a:rPr>
              <a:t>(a, 1e9, </a:t>
            </a:r>
            <a:r>
              <a:rPr lang="en-US" altLang="zh-CN" dirty="0" err="1">
                <a:solidFill>
                  <a:schemeClr val="tx1"/>
                </a:solidFill>
              </a:rPr>
              <a:t>sizeof</a:t>
            </a:r>
            <a:r>
              <a:rPr lang="en-US" altLang="zh-CN" dirty="0">
                <a:solidFill>
                  <a:schemeClr val="tx1"/>
                </a:solidFill>
              </a:rPr>
              <a:t> (a) );// </a:t>
            </a:r>
            <a:r>
              <a:rPr lang="zh-CN" altLang="en-US" dirty="0">
                <a:solidFill>
                  <a:schemeClr val="tx1"/>
                </a:solidFill>
              </a:rPr>
              <a:t>并不会把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的每个值赋值成</a:t>
            </a:r>
            <a:r>
              <a:rPr lang="en-US" altLang="zh-CN" dirty="0">
                <a:solidFill>
                  <a:schemeClr val="tx1"/>
                </a:solidFill>
              </a:rPr>
              <a:t>1e9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替代方案： </a:t>
            </a:r>
            <a:r>
              <a:rPr lang="en-US" altLang="zh-CN" dirty="0" err="1">
                <a:solidFill>
                  <a:schemeClr val="tx1"/>
                </a:solidFill>
              </a:rPr>
              <a:t>memset</a:t>
            </a:r>
            <a:r>
              <a:rPr lang="en-US" altLang="zh-CN" dirty="0">
                <a:solidFill>
                  <a:schemeClr val="tx1"/>
                </a:solidFill>
              </a:rPr>
              <a:t>(a, 0x3f, </a:t>
            </a:r>
            <a:r>
              <a:rPr lang="en-US" altLang="zh-CN" dirty="0" err="1">
                <a:solidFill>
                  <a:schemeClr val="tx1"/>
                </a:solidFill>
              </a:rPr>
              <a:t>sizeof</a:t>
            </a:r>
            <a:r>
              <a:rPr lang="en-US" altLang="zh-CN" dirty="0">
                <a:solidFill>
                  <a:schemeClr val="tx1"/>
                </a:solidFill>
              </a:rPr>
              <a:t> (a))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// a</a:t>
            </a:r>
            <a:r>
              <a:rPr lang="zh-CN" altLang="en-US" dirty="0">
                <a:solidFill>
                  <a:schemeClr val="tx1"/>
                </a:solidFill>
              </a:rPr>
              <a:t>中的每个值都被赋值成</a:t>
            </a:r>
            <a:r>
              <a:rPr lang="en-US" altLang="zh-CN" dirty="0">
                <a:solidFill>
                  <a:schemeClr val="tx1"/>
                </a:solidFill>
              </a:rPr>
              <a:t>0x3f3f3f3f; </a:t>
            </a:r>
            <a:r>
              <a:rPr lang="zh-CN" altLang="en-US" dirty="0">
                <a:solidFill>
                  <a:schemeClr val="tx1"/>
                </a:solidFill>
              </a:rPr>
              <a:t>因为</a:t>
            </a:r>
            <a:r>
              <a:rPr lang="en-US" altLang="zh-CN" dirty="0">
                <a:solidFill>
                  <a:schemeClr val="tx1"/>
                </a:solidFill>
              </a:rPr>
              <a:t>0x3f3f3f3f</a:t>
            </a:r>
            <a:r>
              <a:rPr lang="zh-CN" altLang="en-US" dirty="0">
                <a:solidFill>
                  <a:schemeClr val="tx1"/>
                </a:solidFill>
              </a:rPr>
              <a:t>是由四个字节构成，每个字节的值都是</a:t>
            </a:r>
            <a:r>
              <a:rPr lang="en-US" altLang="zh-CN" dirty="0">
                <a:solidFill>
                  <a:schemeClr val="tx1"/>
                </a:solidFill>
              </a:rPr>
              <a:t>0x3f.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8179-1BC8-4AD2-BA12-BB50ABA1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memcpy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21D3-4A4A-467E-A607-6DFDDB1E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Memcpy</a:t>
            </a:r>
            <a:r>
              <a:rPr lang="en-US" altLang="zh-CN" dirty="0"/>
              <a:t>(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src</a:t>
            </a:r>
            <a:r>
              <a:rPr lang="en-US" altLang="zh-CN" dirty="0"/>
              <a:t>, count) </a:t>
            </a:r>
            <a:r>
              <a:rPr lang="zh-CN" altLang="en-US" dirty="0"/>
              <a:t>将从</a:t>
            </a:r>
            <a:r>
              <a:rPr lang="en-US" altLang="zh-CN" dirty="0" err="1"/>
              <a:t>src</a:t>
            </a:r>
            <a:r>
              <a:rPr lang="zh-CN" altLang="en-US" dirty="0"/>
              <a:t>位置开始连续</a:t>
            </a:r>
            <a:r>
              <a:rPr lang="en-US" altLang="zh-CN" dirty="0"/>
              <a:t>count</a:t>
            </a:r>
            <a:r>
              <a:rPr lang="zh-CN" altLang="en-US" dirty="0"/>
              <a:t>个字节，复制到</a:t>
            </a:r>
            <a:r>
              <a:rPr lang="en-US" altLang="zh-CN" dirty="0" err="1"/>
              <a:t>dest</a:t>
            </a:r>
            <a:r>
              <a:rPr lang="zh-CN" altLang="en-US" dirty="0"/>
              <a:t>位置开始连续</a:t>
            </a:r>
            <a:r>
              <a:rPr lang="en-US" altLang="zh-CN" dirty="0"/>
              <a:t>count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在高维数组的复制上显得尤其方便。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Int a[10][26][5], b[10][26][5].</a:t>
            </a:r>
          </a:p>
          <a:p>
            <a:r>
              <a:rPr lang="en-US" altLang="zh-CN" dirty="0" err="1"/>
              <a:t>Memcpy</a:t>
            </a:r>
            <a:r>
              <a:rPr lang="en-US" altLang="zh-CN" dirty="0"/>
              <a:t>(b, a, </a:t>
            </a:r>
            <a:r>
              <a:rPr lang="en-US" altLang="zh-CN" dirty="0" err="1"/>
              <a:t>sizeof</a:t>
            </a:r>
            <a:r>
              <a:rPr lang="en-US" altLang="zh-CN" dirty="0"/>
              <a:t> (b)); // </a:t>
            </a:r>
            <a:r>
              <a:rPr lang="zh-CN" altLang="en-US" dirty="0"/>
              <a:t>将整个</a:t>
            </a:r>
            <a:r>
              <a:rPr lang="en-US" altLang="zh-CN" dirty="0"/>
              <a:t>a</a:t>
            </a:r>
            <a:r>
              <a:rPr lang="zh-CN" altLang="en-US" dirty="0"/>
              <a:t>数组复制到</a:t>
            </a:r>
            <a:r>
              <a:rPr lang="en-US" altLang="zh-CN" dirty="0"/>
              <a:t>b</a:t>
            </a:r>
            <a:r>
              <a:rPr lang="zh-CN" altLang="en-US" dirty="0"/>
              <a:t>数组上。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老师，我记不住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，是哪个往哪个上边复制怎么办？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记住使用方法：</a:t>
            </a:r>
            <a:r>
              <a:rPr lang="en-US" altLang="zh-CN" dirty="0" err="1"/>
              <a:t>memcpy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memset</a:t>
            </a:r>
            <a:r>
              <a:rPr lang="zh-CN" altLang="en-US" dirty="0"/>
              <a:t>。每个参数都是对等的。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849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8C1-6DF1-47E2-89E5-A7EFB68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94D4-D2CB-4EE5-AEC0-C08E81B0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Fill(first, last, value) </a:t>
            </a:r>
            <a:r>
              <a:rPr lang="zh-CN" altLang="en-US" dirty="0"/>
              <a:t>将</a:t>
            </a:r>
            <a:r>
              <a:rPr lang="en-US" altLang="zh-CN" dirty="0"/>
              <a:t>[first, last) </a:t>
            </a:r>
            <a:r>
              <a:rPr lang="zh-CN" altLang="en-US" dirty="0"/>
              <a:t>范围内的元素 全都赋值为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memset</a:t>
            </a:r>
            <a:r>
              <a:rPr lang="zh-CN" altLang="en-US" dirty="0"/>
              <a:t>不同，</a:t>
            </a:r>
            <a:r>
              <a:rPr lang="en-US" altLang="zh-CN" dirty="0"/>
              <a:t>fill</a:t>
            </a:r>
            <a:r>
              <a:rPr lang="zh-CN" altLang="en-US" dirty="0"/>
              <a:t>就是一个一个嗯赋值，复杂度是</a:t>
            </a:r>
            <a:r>
              <a:rPr lang="en-US" altLang="zh-CN" dirty="0"/>
              <a:t>O(n)</a:t>
            </a:r>
            <a:r>
              <a:rPr lang="zh-CN" altLang="en-US" dirty="0"/>
              <a:t>，看一眼</a:t>
            </a:r>
            <a:r>
              <a:rPr lang="en-US" altLang="zh-CN" dirty="0"/>
              <a:t>STL</a:t>
            </a:r>
            <a:r>
              <a:rPr lang="zh-CN" altLang="en-US" dirty="0"/>
              <a:t>里的实现代码，懂的都懂：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template&lt; class </a:t>
            </a:r>
            <a:r>
              <a:rPr lang="en-US" dirty="0" err="1"/>
              <a:t>ForwardIt</a:t>
            </a:r>
            <a:r>
              <a:rPr lang="en-US" dirty="0"/>
              <a:t>, class T &gt;</a:t>
            </a:r>
          </a:p>
          <a:p>
            <a:r>
              <a:rPr lang="en-US" dirty="0"/>
              <a:t>void fill(</a:t>
            </a:r>
            <a:r>
              <a:rPr lang="en-US" dirty="0" err="1"/>
              <a:t>ForwardIt</a:t>
            </a:r>
            <a:r>
              <a:rPr lang="en-US" dirty="0"/>
              <a:t> first, </a:t>
            </a:r>
            <a:r>
              <a:rPr lang="en-US" dirty="0" err="1"/>
              <a:t>ForwardIt</a:t>
            </a:r>
            <a:r>
              <a:rPr lang="en-US" dirty="0"/>
              <a:t> last, const T&amp;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(; first != last; ++first) {</a:t>
            </a:r>
          </a:p>
          <a:p>
            <a:r>
              <a:rPr lang="en-US" dirty="0"/>
              <a:t>        *first = 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57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6DF3-E4E1-4E62-98F1-9E47116D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Min, max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min_element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max_element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C9A-6A07-4293-B836-9029AB1E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Max(x, y) Min(</a:t>
            </a:r>
            <a:r>
              <a:rPr lang="en-US" altLang="zh-CN" dirty="0"/>
              <a:t>x, y</a:t>
            </a:r>
            <a:r>
              <a:rPr lang="en-US" dirty="0"/>
              <a:t>) </a:t>
            </a:r>
            <a:r>
              <a:rPr lang="zh-CN" altLang="en-US" dirty="0"/>
              <a:t>返回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中较大（小）者。</a:t>
            </a:r>
            <a:endParaRPr lang="en-US" altLang="zh-CN" dirty="0"/>
          </a:p>
          <a:p>
            <a:r>
              <a:rPr lang="zh-CN" altLang="en-US" dirty="0"/>
              <a:t>还有另一种重载</a:t>
            </a:r>
            <a:r>
              <a:rPr lang="en-US" altLang="zh-CN" dirty="0"/>
              <a:t>Max(x, y, </a:t>
            </a:r>
            <a:r>
              <a:rPr lang="en-US" altLang="zh-CN" dirty="0" err="1"/>
              <a:t>cmp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/>
              <a:t>Min(x, y, </a:t>
            </a:r>
            <a:r>
              <a:rPr lang="en-US" altLang="zh-CN" dirty="0" err="1"/>
              <a:t>cmp</a:t>
            </a:r>
            <a:r>
              <a:rPr lang="en-US" altLang="zh-CN" dirty="0"/>
              <a:t>) </a:t>
            </a:r>
            <a:r>
              <a:rPr lang="en-US" altLang="zh-CN" dirty="0" err="1"/>
              <a:t>cmp</a:t>
            </a:r>
            <a:r>
              <a:rPr lang="zh-CN" altLang="en-US" dirty="0"/>
              <a:t>比较函数可以缺省，作用是自定义比较方法，</a:t>
            </a:r>
            <a:r>
              <a:rPr lang="en-US" altLang="zh-CN" dirty="0"/>
              <a:t>true</a:t>
            </a:r>
            <a:r>
              <a:rPr lang="zh-CN" altLang="en-US" dirty="0"/>
              <a:t>说明前者小。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但是一般不会去使用带</a:t>
            </a:r>
            <a:r>
              <a:rPr lang="en-US" altLang="zh-CN" dirty="0" err="1"/>
              <a:t>cmp</a:t>
            </a:r>
            <a:r>
              <a:rPr lang="zh-CN" altLang="en-US" dirty="0"/>
              <a:t>的重载，一般而言我们选择直接重载 </a:t>
            </a:r>
            <a:r>
              <a:rPr lang="en-US" altLang="zh-CN" dirty="0"/>
              <a:t>operator &lt; </a:t>
            </a:r>
            <a:r>
              <a:rPr lang="zh-CN" altLang="en-US" dirty="0"/>
              <a:t>，而不是每次都传一个</a:t>
            </a:r>
            <a:r>
              <a:rPr lang="en-US" altLang="zh-CN" dirty="0" err="1"/>
              <a:t>cmp</a:t>
            </a:r>
            <a:r>
              <a:rPr lang="zh-CN" altLang="en-US" dirty="0"/>
              <a:t>进去，代码非常丑。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Min_element</a:t>
            </a:r>
            <a:r>
              <a:rPr lang="en-US" altLang="zh-CN" dirty="0"/>
              <a:t>(first, last, </a:t>
            </a:r>
            <a:r>
              <a:rPr lang="en-US" altLang="zh-CN" dirty="0" err="1"/>
              <a:t>cmp</a:t>
            </a:r>
            <a:r>
              <a:rPr lang="en-US" altLang="zh-CN" dirty="0"/>
              <a:t>) </a:t>
            </a:r>
            <a:r>
              <a:rPr lang="en-US" altLang="zh-CN" dirty="0" err="1"/>
              <a:t>max_element</a:t>
            </a:r>
            <a:r>
              <a:rPr lang="en-US" altLang="zh-CN" dirty="0"/>
              <a:t>(first, last, </a:t>
            </a:r>
            <a:r>
              <a:rPr lang="en-US" altLang="zh-CN" dirty="0" err="1"/>
              <a:t>cmp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每个参数都和之前的意思相同，作用是返回一段元素的最小值（最大值）。懂的都懂。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A7F2-1583-4905-8362-457193D0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pbds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CBB9-12FB-444A-B585-0809ABCE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https://gcc.gnu.org/onlinedocs/libstdc++/ext/pb_ds/</a:t>
            </a:r>
            <a:endParaRPr lang="en-US" dirty="0"/>
          </a:p>
          <a:p>
            <a:r>
              <a:rPr lang="en-US" altLang="zh-CN" dirty="0" err="1"/>
              <a:t>Pbds</a:t>
            </a:r>
            <a:r>
              <a:rPr lang="en-US" altLang="zh-CN" dirty="0"/>
              <a:t> = </a:t>
            </a:r>
            <a:r>
              <a:rPr lang="zh-CN" altLang="en-US" dirty="0"/>
              <a:t>平板电视 （雾）</a:t>
            </a:r>
            <a:endParaRPr lang="en-US" dirty="0"/>
          </a:p>
          <a:p>
            <a:r>
              <a:rPr lang="en-US" altLang="zh-CN" dirty="0"/>
              <a:t>It is designed for high-performance, flexibility, semantic safety, and conformance to the corresponding containers in </a:t>
            </a:r>
            <a:r>
              <a:rPr lang="en-US" altLang="zh-CN" dirty="0">
                <a:solidFill>
                  <a:srgbClr val="FF0000"/>
                </a:solidFill>
              </a:rPr>
              <a:t>std</a:t>
            </a:r>
            <a:r>
              <a:rPr lang="en-US" altLang="zh-CN" dirty="0"/>
              <a:t> and std::tr1 (except for some points where it differs by design).</a:t>
            </a:r>
          </a:p>
          <a:p>
            <a:r>
              <a:rPr lang="zh-CN" altLang="en-US" dirty="0"/>
              <a:t>简而言之，</a:t>
            </a:r>
            <a:r>
              <a:rPr lang="en-US" altLang="zh-CN" dirty="0" err="1"/>
              <a:t>pbds</a:t>
            </a:r>
            <a:r>
              <a:rPr lang="en-US" altLang="zh-CN" dirty="0"/>
              <a:t> = </a:t>
            </a:r>
            <a:r>
              <a:rPr lang="zh-CN" altLang="en-US" dirty="0"/>
              <a:t>超级优化版本的</a:t>
            </a:r>
            <a:r>
              <a:rPr lang="en-US" altLang="zh-CN" dirty="0"/>
              <a:t>STL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严正声明：</a:t>
            </a:r>
            <a:r>
              <a:rPr lang="en-US" altLang="zh-CN" dirty="0" err="1"/>
              <a:t>pbds</a:t>
            </a:r>
            <a:r>
              <a:rPr lang="zh-CN" altLang="en-US" dirty="0"/>
              <a:t>不是</a:t>
            </a:r>
            <a:r>
              <a:rPr lang="en-US" altLang="zh-CN" dirty="0" err="1"/>
              <a:t>stl</a:t>
            </a:r>
            <a:r>
              <a:rPr lang="zh-CN" altLang="en-US" dirty="0"/>
              <a:t>也不属于</a:t>
            </a:r>
            <a:r>
              <a:rPr lang="en-US" altLang="zh-CN" dirty="0" err="1"/>
              <a:t>stl</a:t>
            </a:r>
            <a:r>
              <a:rPr lang="zh-CN" altLang="en-US" dirty="0"/>
              <a:t>，</a:t>
            </a:r>
            <a:r>
              <a:rPr lang="en-US" altLang="zh-CN" dirty="0"/>
              <a:t>NOIP</a:t>
            </a:r>
            <a:r>
              <a:rPr lang="zh-CN" altLang="en-US" dirty="0"/>
              <a:t>也绝对不会涉及到，一定不要用！！（会直接</a:t>
            </a:r>
            <a:r>
              <a:rPr lang="en-US" altLang="zh-CN" dirty="0"/>
              <a:t>CE</a:t>
            </a:r>
            <a:r>
              <a:rPr lang="zh-CN" altLang="en-US" dirty="0"/>
              <a:t>判</a:t>
            </a:r>
            <a:r>
              <a:rPr lang="en-US" altLang="zh-CN" dirty="0"/>
              <a:t>0</a:t>
            </a:r>
            <a:r>
              <a:rPr lang="zh-CN" altLang="en-US" dirty="0"/>
              <a:t>分）。</a:t>
            </a:r>
            <a:endParaRPr lang="en-US" dirty="0"/>
          </a:p>
          <a:p>
            <a:r>
              <a:rPr lang="zh-CN" altLang="en-US" dirty="0"/>
              <a:t>只是一些毒瘤在一些</a:t>
            </a:r>
            <a:r>
              <a:rPr lang="en-US" altLang="zh-CN" dirty="0"/>
              <a:t>OJ</a:t>
            </a:r>
            <a:r>
              <a:rPr lang="zh-CN" altLang="en-US" dirty="0"/>
              <a:t>出题的时候喜欢卡</a:t>
            </a:r>
            <a:r>
              <a:rPr lang="en-US" altLang="zh-CN" dirty="0"/>
              <a:t>STL</a:t>
            </a:r>
            <a:r>
              <a:rPr lang="zh-CN" altLang="en-US" dirty="0"/>
              <a:t>而已。</a:t>
            </a:r>
            <a:endParaRPr lang="en-US" altLang="zh-CN" dirty="0"/>
          </a:p>
          <a:p>
            <a:r>
              <a:rPr lang="zh-CN" altLang="en-US"/>
              <a:t>大家应该一致唾弃这种行为（大雾），不要让劣币驱逐良币（大大雾）。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7601-960B-4317-8A7D-1005EFD9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B.ladder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1D00-E6A3-4D1F-83BE-6DCF1CAC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</a:t>
            </a:r>
            <a:r>
              <a:rPr lang="zh-CN" altLang="en-US" dirty="0"/>
              <a:t>分：</a:t>
            </a:r>
            <a:r>
              <a:rPr lang="en-US" altLang="zh-CN" dirty="0"/>
              <a:t>n&lt;= 10</a:t>
            </a:r>
            <a:r>
              <a:rPr lang="zh-CN" altLang="en-US" dirty="0"/>
              <a:t>，总共只有</a:t>
            </a:r>
            <a:r>
              <a:rPr lang="en-US" altLang="zh-CN" dirty="0"/>
              <a:t>4^10 = 1e6</a:t>
            </a:r>
            <a:r>
              <a:rPr lang="zh-CN" altLang="en-US" dirty="0"/>
              <a:t>种情况，枚举所有情况</a:t>
            </a:r>
            <a:r>
              <a:rPr lang="en-US" altLang="zh-CN" dirty="0"/>
              <a:t>check</a:t>
            </a:r>
            <a:r>
              <a:rPr lang="zh-CN" altLang="en-US" dirty="0"/>
              <a:t>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50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96C9-13F4-42D6-BE05-6B2A4458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B.ladder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8A9F-A8A7-4F24-A153-AF76F305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</a:t>
            </a:r>
            <a:r>
              <a:rPr lang="zh-CN" altLang="en-US" dirty="0"/>
              <a:t>分：使用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][a1][a2][a3][a4]</a:t>
            </a:r>
            <a:r>
              <a:rPr lang="zh-CN" altLang="en-US" dirty="0"/>
              <a:t>表示考虑了前</a:t>
            </a:r>
            <a:r>
              <a:rPr lang="en-US" altLang="zh-CN" dirty="0" err="1"/>
              <a:t>i</a:t>
            </a:r>
            <a:r>
              <a:rPr lang="zh-CN" altLang="en-US" dirty="0"/>
              <a:t>个台阶，其中第</a:t>
            </a:r>
            <a:r>
              <a:rPr lang="en-US" altLang="zh-CN" dirty="0"/>
              <a:t>1/2/3/4</a:t>
            </a:r>
            <a:r>
              <a:rPr lang="zh-CN" altLang="en-US" dirty="0"/>
              <a:t>个梯子最高的台阶距离</a:t>
            </a:r>
            <a:r>
              <a:rPr lang="en-US" altLang="zh-CN" dirty="0" err="1"/>
              <a:t>i</a:t>
            </a:r>
            <a:r>
              <a:rPr lang="zh-CN" altLang="en-US" dirty="0"/>
              <a:t>分别为</a:t>
            </a:r>
            <a:r>
              <a:rPr lang="en-US" altLang="zh-CN" dirty="0"/>
              <a:t>a1/2/3/4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其中</a:t>
            </a:r>
            <a:r>
              <a:rPr lang="en-US" altLang="zh-CN" dirty="0"/>
              <a:t>ai = h</a:t>
            </a:r>
            <a:r>
              <a:rPr lang="zh-CN" altLang="en-US" dirty="0"/>
              <a:t>表示该梯子已经断掉了，即中间有两个台阶间隔超过了</a:t>
            </a:r>
            <a:r>
              <a:rPr lang="en-US" altLang="zh-CN" dirty="0"/>
              <a:t>h</a:t>
            </a:r>
            <a:r>
              <a:rPr lang="zh-CN" altLang="en-US" dirty="0"/>
              <a:t>，则</a:t>
            </a:r>
            <a:r>
              <a:rPr lang="en-US" altLang="zh-CN" dirty="0"/>
              <a:t>h </a:t>
            </a:r>
            <a:r>
              <a:rPr lang="zh-CN" altLang="en-US" dirty="0"/>
              <a:t>只会转移到</a:t>
            </a:r>
            <a:r>
              <a:rPr lang="en-US" altLang="zh-CN" dirty="0"/>
              <a:t>h</a:t>
            </a:r>
            <a:r>
              <a:rPr lang="zh-CN" altLang="en-US" dirty="0"/>
              <a:t>状态。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只需要枚举当前的第</a:t>
            </a:r>
            <a:r>
              <a:rPr lang="en-US" altLang="zh-CN" dirty="0" err="1"/>
              <a:t>i</a:t>
            </a:r>
            <a:r>
              <a:rPr lang="zh-CN" altLang="en-US" dirty="0"/>
              <a:t>个台阶放在哪个梯子上，总共只有四种转移。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O(4*n*h^4)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640F-D247-4DAE-ABFB-577C3F54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B.ladder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5DFB-4426-470B-B19B-EFA8469F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100</a:t>
            </a:r>
            <a:r>
              <a:rPr lang="zh-CN" altLang="en-US" dirty="0"/>
              <a:t>分：考虑到</a:t>
            </a:r>
            <a:r>
              <a:rPr lang="en-US" altLang="zh-CN" dirty="0"/>
              <a:t>70</a:t>
            </a:r>
            <a:r>
              <a:rPr lang="zh-CN" altLang="en-US" dirty="0"/>
              <a:t>分的做法中，第</a:t>
            </a:r>
            <a:r>
              <a:rPr lang="en-US" altLang="zh-CN" dirty="0" err="1"/>
              <a:t>i</a:t>
            </a:r>
            <a:r>
              <a:rPr lang="zh-CN" altLang="en-US" dirty="0"/>
              <a:t>个台阶所在的那个梯子，在</a:t>
            </a:r>
            <a:r>
              <a:rPr lang="en-US" altLang="zh-CN" dirty="0"/>
              <a:t>i+1</a:t>
            </a:r>
            <a:r>
              <a:rPr lang="zh-CN" altLang="en-US" dirty="0"/>
              <a:t>的时候状态只可能是</a:t>
            </a:r>
            <a:r>
              <a:rPr lang="en-US" altLang="zh-CN" dirty="0"/>
              <a:t>1</a:t>
            </a:r>
            <a:r>
              <a:rPr lang="zh-CN" altLang="en-US" dirty="0"/>
              <a:t>（该梯子一直没断）或者</a:t>
            </a:r>
            <a:r>
              <a:rPr lang="en-US" altLang="zh-CN" dirty="0"/>
              <a:t>h</a:t>
            </a:r>
            <a:r>
              <a:rPr lang="zh-CN" altLang="en-US" dirty="0"/>
              <a:t>（已经不合法）。</a:t>
            </a:r>
            <a:endParaRPr lang="en-US" altLang="zh-CN" dirty="0"/>
          </a:p>
          <a:p>
            <a:r>
              <a:rPr lang="zh-CN" altLang="en-US" dirty="0"/>
              <a:t>所以状态可以减少一维，这一步操作看起来充满了魔法，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][flag][ax][ay][</a:t>
            </a:r>
            <a:r>
              <a:rPr lang="en-US" altLang="zh-CN" dirty="0" err="1"/>
              <a:t>az</a:t>
            </a:r>
            <a:r>
              <a:rPr lang="en-US" altLang="zh-CN" dirty="0"/>
              <a:t>] = </a:t>
            </a:r>
            <a:r>
              <a:rPr lang="zh-CN" altLang="en-US" dirty="0"/>
              <a:t>考虑了前</a:t>
            </a:r>
            <a:r>
              <a:rPr lang="en-US" altLang="zh-CN" dirty="0" err="1"/>
              <a:t>i</a:t>
            </a:r>
            <a:r>
              <a:rPr lang="zh-CN" altLang="en-US" dirty="0"/>
              <a:t>个台阶，其中第</a:t>
            </a:r>
            <a:r>
              <a:rPr lang="en-US" altLang="zh-CN" dirty="0" err="1"/>
              <a:t>i</a:t>
            </a:r>
            <a:r>
              <a:rPr lang="zh-CN" altLang="en-US" dirty="0"/>
              <a:t>个台阶所在的那个梯子是否合法（</a:t>
            </a:r>
            <a:r>
              <a:rPr lang="en-US" altLang="zh-CN" dirty="0"/>
              <a:t>flag = 0 /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），且</a:t>
            </a:r>
            <a:r>
              <a:rPr lang="zh-CN" altLang="en-US" dirty="0">
                <a:solidFill>
                  <a:srgbClr val="FF0000"/>
                </a:solidFill>
              </a:rPr>
              <a:t>后边三个梯子</a:t>
            </a:r>
            <a:r>
              <a:rPr lang="zh-CN" altLang="en-US" dirty="0"/>
              <a:t>，最高台阶距离</a:t>
            </a:r>
            <a:r>
              <a:rPr lang="en-US" altLang="zh-CN" dirty="0" err="1"/>
              <a:t>i</a:t>
            </a:r>
            <a:r>
              <a:rPr lang="zh-CN" altLang="en-US" dirty="0"/>
              <a:t>分别为</a:t>
            </a:r>
            <a:r>
              <a:rPr lang="en-US" altLang="zh-CN" dirty="0"/>
              <a:t>ax</a:t>
            </a:r>
            <a:r>
              <a:rPr lang="zh-CN" altLang="en-US" dirty="0"/>
              <a:t>，</a:t>
            </a:r>
            <a:r>
              <a:rPr lang="en-US" altLang="zh-CN" dirty="0"/>
              <a:t>ay</a:t>
            </a:r>
            <a:r>
              <a:rPr lang="zh-CN" altLang="en-US" dirty="0"/>
              <a:t>，</a:t>
            </a:r>
            <a:r>
              <a:rPr lang="en-US" altLang="zh-CN" dirty="0" err="1"/>
              <a:t>az</a:t>
            </a:r>
            <a:r>
              <a:rPr lang="zh-CN" altLang="en-US" dirty="0"/>
              <a:t>的方案数。</a:t>
            </a:r>
            <a:endParaRPr lang="en-US" dirty="0"/>
          </a:p>
          <a:p>
            <a:r>
              <a:rPr lang="zh-CN" altLang="en-US" dirty="0"/>
              <a:t>转移时，如果第</a:t>
            </a:r>
            <a:r>
              <a:rPr lang="en-US" altLang="zh-CN" dirty="0"/>
              <a:t>i+1</a:t>
            </a:r>
            <a:r>
              <a:rPr lang="zh-CN" altLang="en-US" dirty="0"/>
              <a:t>个台阶仍然放在同一个梯子上，则转移到</a:t>
            </a:r>
            <a:r>
              <a:rPr lang="en-US" altLang="zh-CN" dirty="0" err="1"/>
              <a:t>dp</a:t>
            </a:r>
            <a:r>
              <a:rPr lang="en-US" altLang="zh-CN" dirty="0"/>
              <a:t>[i+1][flag][ax+1][ay+1][az+1]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否则，如果第</a:t>
            </a:r>
            <a:r>
              <a:rPr lang="en-US" altLang="zh-CN" dirty="0"/>
              <a:t>i+1</a:t>
            </a:r>
            <a:r>
              <a:rPr lang="zh-CN" altLang="en-US" dirty="0"/>
              <a:t>给台阶放在后边一个梯子上，则转移到</a:t>
            </a:r>
            <a:r>
              <a:rPr lang="en-US" altLang="zh-CN" dirty="0" err="1"/>
              <a:t>dp</a:t>
            </a:r>
            <a:r>
              <a:rPr lang="en-US" altLang="zh-CN" dirty="0"/>
              <a:t>[i+1][ax &lt; h][ay+1][az+1][flag == 1? 1 : h]</a:t>
            </a:r>
          </a:p>
          <a:p>
            <a:r>
              <a:rPr lang="zh-CN" altLang="en-US" dirty="0"/>
              <a:t>如果放在后边第二个梯子上，转移到</a:t>
            </a:r>
            <a:r>
              <a:rPr lang="en-US" altLang="zh-CN" dirty="0" err="1"/>
              <a:t>dp</a:t>
            </a:r>
            <a:r>
              <a:rPr lang="en-US" altLang="zh-CN" dirty="0"/>
              <a:t>[i+1][ay &lt; h][</a:t>
            </a:r>
            <a:r>
              <a:rPr lang="en-US" altLang="zh-CN" dirty="0" err="1"/>
              <a:t>az</a:t>
            </a:r>
            <a:r>
              <a:rPr lang="en-US" altLang="zh-CN" dirty="0"/>
              <a:t> + 1][flag == 1? 1 : h]</a:t>
            </a:r>
          </a:p>
          <a:p>
            <a:r>
              <a:rPr lang="zh-CN" altLang="en-US" dirty="0"/>
              <a:t>如果放在后边第三个梯子上，转移到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az</a:t>
            </a:r>
            <a:r>
              <a:rPr lang="en-US" altLang="zh-CN" dirty="0"/>
              <a:t> &lt; h][flag == 1? 1 : h][ax + 1][ay + 1].</a:t>
            </a:r>
          </a:p>
          <a:p>
            <a:r>
              <a:rPr lang="zh-CN" altLang="en-US" dirty="0"/>
              <a:t>初始化</a:t>
            </a:r>
            <a:r>
              <a:rPr lang="en-US" altLang="zh-CN" dirty="0" err="1"/>
              <a:t>dp</a:t>
            </a:r>
            <a:r>
              <a:rPr lang="en-US" altLang="zh-CN" dirty="0"/>
              <a:t>[0][1][0][0][0] =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，因为第一个台阶有四种放法。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复杂度</a:t>
            </a:r>
            <a:r>
              <a:rPr lang="en-US" altLang="zh-CN" dirty="0"/>
              <a:t>O(n*h^3).</a:t>
            </a:r>
            <a:r>
              <a:rPr lang="zh-CN" altLang="en-US" dirty="0"/>
              <a:t>充满了魔法，</a:t>
            </a:r>
            <a:r>
              <a:rPr lang="zh-CN" altLang="en-US" dirty="0">
                <a:solidFill>
                  <a:srgbClr val="FF0000"/>
                </a:solidFill>
              </a:rPr>
              <a:t>不要求掌握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0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D777-9686-459A-B3CF-C9DF7AC4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B.ladder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0E11-EB49-4451-BD76-CB4B493E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</a:t>
            </a:r>
            <a:r>
              <a:rPr lang="zh-CN" altLang="en-US" dirty="0"/>
              <a:t>分：考虑</a:t>
            </a:r>
            <a:r>
              <a:rPr lang="en-US" altLang="zh-CN" dirty="0"/>
              <a:t>70</a:t>
            </a:r>
            <a:r>
              <a:rPr lang="zh-CN" altLang="en-US" dirty="0"/>
              <a:t>分的做法是</a:t>
            </a:r>
            <a:r>
              <a:rPr lang="en-US" altLang="zh-CN" dirty="0"/>
              <a:t>O(n*h^4) </a:t>
            </a:r>
            <a:r>
              <a:rPr lang="zh-CN" altLang="en-US" dirty="0"/>
              <a:t>极限数据</a:t>
            </a:r>
            <a:r>
              <a:rPr lang="en-US" altLang="zh-CN" dirty="0"/>
              <a:t>n = 1000, h = 30</a:t>
            </a:r>
            <a:r>
              <a:rPr lang="zh-CN" altLang="en-US" dirty="0"/>
              <a:t>时复杂度为</a:t>
            </a:r>
            <a:r>
              <a:rPr lang="en-US" altLang="zh-CN" dirty="0"/>
              <a:t>8e8.</a:t>
            </a:r>
            <a:r>
              <a:rPr lang="zh-CN" altLang="en-US" dirty="0"/>
              <a:t>大约需要跑</a:t>
            </a:r>
            <a:r>
              <a:rPr lang="en-US" altLang="zh-CN" dirty="0"/>
              <a:t>10s</a:t>
            </a:r>
            <a:r>
              <a:rPr lang="zh-CN" altLang="en-US" dirty="0"/>
              <a:t>左右（考虑到取模的大常数）。</a:t>
            </a:r>
            <a:endParaRPr lang="en-US" altLang="zh-CN" dirty="0"/>
          </a:p>
          <a:p>
            <a:r>
              <a:rPr lang="zh-CN" altLang="en-US" dirty="0"/>
              <a:t>小一点的数据，例如</a:t>
            </a:r>
            <a:r>
              <a:rPr lang="en-US" altLang="zh-CN" dirty="0"/>
              <a:t>h = 15</a:t>
            </a:r>
            <a:r>
              <a:rPr lang="zh-CN" altLang="en-US" dirty="0"/>
              <a:t>，复杂度只有</a:t>
            </a:r>
            <a:r>
              <a:rPr lang="en-US" altLang="zh-CN" dirty="0"/>
              <a:t>5e7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所以对</a:t>
            </a:r>
            <a:r>
              <a:rPr lang="en-US" altLang="zh-CN" dirty="0"/>
              <a:t>h&lt;15</a:t>
            </a:r>
            <a:r>
              <a:rPr lang="zh-CN" altLang="en-US" dirty="0"/>
              <a:t>套用</a:t>
            </a:r>
            <a:r>
              <a:rPr lang="en-US" altLang="zh-CN" dirty="0"/>
              <a:t>70</a:t>
            </a:r>
            <a:r>
              <a:rPr lang="zh-CN" altLang="en-US" dirty="0"/>
              <a:t>分的代码直接跑，对</a:t>
            </a:r>
            <a:r>
              <a:rPr lang="en-US" altLang="zh-CN" dirty="0"/>
              <a:t>h&gt; 15</a:t>
            </a:r>
            <a:r>
              <a:rPr lang="zh-CN" altLang="en-US" dirty="0"/>
              <a:t>直接打一个</a:t>
            </a:r>
            <a:r>
              <a:rPr lang="en-US" altLang="zh-CN" dirty="0"/>
              <a:t>15 * 1000</a:t>
            </a:r>
            <a:r>
              <a:rPr lang="zh-CN" altLang="en-US" dirty="0"/>
              <a:t>的表。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8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35E4-A26B-48D6-B927-41C527F0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C.Color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4591-324D-42E3-8C28-2942BE5F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</a:t>
            </a:r>
            <a:r>
              <a:rPr lang="zh-CN" altLang="en-US" dirty="0"/>
              <a:t>分：暴力，每次询问把区间所有颜色的出现次数统计出来，然后统计个数。复杂度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en-US" dirty="0" err="1"/>
              <a:t>Cnt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altLang="zh-CN" dirty="0" err="1"/>
              <a:t>i</a:t>
            </a:r>
            <a:r>
              <a:rPr lang="zh-CN" altLang="en-US" dirty="0"/>
              <a:t>颜色出现的次数。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EB84-7588-4284-994F-95C34DCF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C.color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6695-24FE-4B61-96DE-541B891E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另外</a:t>
            </a:r>
            <a:r>
              <a:rPr lang="en-US" altLang="zh-CN" dirty="0"/>
              <a:t>40</a:t>
            </a:r>
            <a:r>
              <a:rPr lang="zh-CN" altLang="en-US" dirty="0"/>
              <a:t>分，</a:t>
            </a:r>
            <a:r>
              <a:rPr lang="en-US" altLang="zh-CN" dirty="0"/>
              <a:t>T=1</a:t>
            </a:r>
            <a:r>
              <a:rPr lang="zh-CN" altLang="en-US" dirty="0"/>
              <a:t>，就是统计区间内有多少个只出现</a:t>
            </a:r>
            <a:r>
              <a:rPr lang="en-US" altLang="zh-CN" dirty="0"/>
              <a:t>1</a:t>
            </a:r>
            <a:r>
              <a:rPr lang="zh-CN" altLang="en-US" dirty="0"/>
              <a:t>次的数字。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将询问离线，并且按照右端点排序。经典扫描线的思路。</a:t>
            </a:r>
            <a:endParaRPr lang="en-US" altLang="zh-CN" dirty="0"/>
          </a:p>
          <a:p>
            <a:r>
              <a:rPr lang="zh-CN" altLang="en-US" dirty="0"/>
              <a:t>我们现在假设右端点固定，用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表示左端点为</a:t>
            </a:r>
            <a:r>
              <a:rPr lang="en-US" altLang="zh-CN" dirty="0" err="1"/>
              <a:t>i</a:t>
            </a:r>
            <a:r>
              <a:rPr lang="zh-CN" altLang="en-US" dirty="0"/>
              <a:t>的答案。</a:t>
            </a:r>
            <a:endParaRPr lang="en-US" altLang="zh-CN" dirty="0"/>
          </a:p>
          <a:p>
            <a:r>
              <a:rPr lang="zh-CN" altLang="en-US" dirty="0"/>
              <a:t>思考每种颜色对</a:t>
            </a:r>
            <a:r>
              <a:rPr lang="en-US" altLang="zh-CN" dirty="0"/>
              <a:t>a</a:t>
            </a:r>
            <a:r>
              <a:rPr lang="zh-CN" altLang="en-US" dirty="0"/>
              <a:t>数组的影响：设该颜色最后一次出现位置是</a:t>
            </a:r>
            <a:r>
              <a:rPr lang="en-US" altLang="zh-CN" dirty="0"/>
              <a:t>x</a:t>
            </a:r>
            <a:r>
              <a:rPr lang="zh-CN" altLang="en-US" dirty="0"/>
              <a:t>，倒数第二次出现位置是</a:t>
            </a:r>
            <a:r>
              <a:rPr lang="en-US" altLang="zh-CN" dirty="0"/>
              <a:t>x’</a:t>
            </a:r>
            <a:r>
              <a:rPr lang="zh-CN" altLang="en-US" dirty="0"/>
              <a:t>，则左端点大于</a:t>
            </a:r>
            <a:r>
              <a:rPr lang="en-US" altLang="zh-CN" dirty="0"/>
              <a:t>x</a:t>
            </a:r>
            <a:r>
              <a:rPr lang="zh-CN" altLang="en-US" dirty="0"/>
              <a:t>贡献为</a:t>
            </a:r>
            <a:r>
              <a:rPr lang="en-US" altLang="zh-CN" dirty="0"/>
              <a:t>0</a:t>
            </a:r>
            <a:r>
              <a:rPr lang="zh-CN" altLang="en-US" dirty="0"/>
              <a:t>（该颜色没有出现过），左端点小于等于</a:t>
            </a:r>
            <a:r>
              <a:rPr lang="en-US" altLang="zh-CN" dirty="0"/>
              <a:t>x</a:t>
            </a:r>
            <a:r>
              <a:rPr lang="zh-CN" altLang="en-US" dirty="0"/>
              <a:t>‘（该颜色出现了超过一次）贡献也是</a:t>
            </a:r>
            <a:r>
              <a:rPr lang="en-US" altLang="zh-CN" dirty="0"/>
              <a:t>0</a:t>
            </a:r>
            <a:r>
              <a:rPr lang="zh-CN" altLang="en-US" dirty="0"/>
              <a:t>，左端点在</a:t>
            </a:r>
            <a:r>
              <a:rPr lang="en-US" altLang="zh-CN" dirty="0"/>
              <a:t>(x’, x]</a:t>
            </a:r>
            <a:r>
              <a:rPr lang="zh-CN" altLang="en-US" dirty="0"/>
              <a:t>之间，贡献是</a:t>
            </a:r>
            <a:r>
              <a:rPr lang="en-US" altLang="zh-CN" dirty="0"/>
              <a:t>1</a:t>
            </a:r>
            <a:r>
              <a:rPr lang="zh-CN" altLang="en-US" dirty="0"/>
              <a:t>（恰好出现</a:t>
            </a:r>
            <a:r>
              <a:rPr lang="en-US" altLang="zh-CN" dirty="0"/>
              <a:t>1</a:t>
            </a:r>
            <a:r>
              <a:rPr lang="zh-CN" altLang="en-US" dirty="0"/>
              <a:t>次）。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而当右端点右移</a:t>
            </a:r>
            <a:r>
              <a:rPr lang="en-US" altLang="zh-CN" dirty="0"/>
              <a:t>1</a:t>
            </a:r>
            <a:r>
              <a:rPr lang="zh-CN" altLang="en-US" dirty="0"/>
              <a:t>格的时候，对我们维护的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数组的影响可以简单的用区间加法来更新。</a:t>
            </a:r>
            <a:endParaRPr lang="en-US" dirty="0"/>
          </a:p>
          <a:p>
            <a:r>
              <a:rPr lang="zh-CN" altLang="en-US" dirty="0"/>
              <a:t>因此需要支持区间</a:t>
            </a:r>
            <a:r>
              <a:rPr lang="en-US" altLang="zh-CN" dirty="0"/>
              <a:t>+1/-1</a:t>
            </a:r>
            <a:r>
              <a:rPr lang="zh-CN" altLang="en-US" dirty="0"/>
              <a:t> 单点求值。差分之后使用树状数组即可。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最后的</a:t>
            </a:r>
            <a:r>
              <a:rPr lang="en-US" altLang="zh-CN" dirty="0"/>
              <a:t>30</a:t>
            </a:r>
            <a:r>
              <a:rPr lang="zh-CN" altLang="en-US" dirty="0"/>
              <a:t>分做法基本一致。只不过需要维护每个颜色的倒数第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T+1</a:t>
            </a:r>
            <a:r>
              <a:rPr lang="zh-CN" altLang="en-US" dirty="0"/>
              <a:t>个位置。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9281-0AB5-44FA-9E12-55946BA6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AB46-76DB-4498-BCCE-546ECD89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altLang="zh-CN" dirty="0"/>
              <a:t>= Standard Template Library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标准模板库</a:t>
            </a:r>
            <a:endParaRPr lang="en-US" altLang="zh-CN" dirty="0"/>
          </a:p>
          <a:p>
            <a:r>
              <a:rPr lang="zh-CN" altLang="en-US" dirty="0"/>
              <a:t>功能强大，优化强力。</a:t>
            </a:r>
            <a:endParaRPr lang="en-US" altLang="zh-CN" dirty="0"/>
          </a:p>
          <a:p>
            <a:r>
              <a:rPr lang="zh-CN" altLang="en-US" dirty="0"/>
              <a:t>学好</a:t>
            </a:r>
            <a:r>
              <a:rPr lang="en-US" altLang="zh-CN" dirty="0"/>
              <a:t>STL</a:t>
            </a:r>
            <a:r>
              <a:rPr lang="zh-CN" altLang="en-US" dirty="0"/>
              <a:t>的关键是多用多</a:t>
            </a:r>
            <a:r>
              <a:rPr lang="zh-CN" altLang="en-US" b="1" dirty="0">
                <a:solidFill>
                  <a:srgbClr val="FF0000"/>
                </a:solidFill>
              </a:rPr>
              <a:t>查：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dirty="0">
                <a:hlinkClick r:id="rId2"/>
              </a:rPr>
              <a:t>https://en.cppreference.com/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128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594</TotalTime>
  <Words>4473</Words>
  <Application>Microsoft Office PowerPoint</Application>
  <PresentationFormat>Widescreen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Corbel</vt:lpstr>
      <vt:lpstr>Wingdings 2</vt:lpstr>
      <vt:lpstr>Frame</vt:lpstr>
      <vt:lpstr>STL</vt:lpstr>
      <vt:lpstr>A.queen</vt:lpstr>
      <vt:lpstr>B.ladder</vt:lpstr>
      <vt:lpstr>B.ladder</vt:lpstr>
      <vt:lpstr>B.ladder</vt:lpstr>
      <vt:lpstr>B.ladder</vt:lpstr>
      <vt:lpstr>C.Color</vt:lpstr>
      <vt:lpstr>C.color</vt:lpstr>
      <vt:lpstr>STL</vt:lpstr>
      <vt:lpstr>STL</vt:lpstr>
      <vt:lpstr>STL 容器</vt:lpstr>
      <vt:lpstr>Vector </vt:lpstr>
      <vt:lpstr>Queue</vt:lpstr>
      <vt:lpstr>Stack</vt:lpstr>
      <vt:lpstr>Map</vt:lpstr>
      <vt:lpstr>Set</vt:lpstr>
      <vt:lpstr>Priority_queue</vt:lpstr>
      <vt:lpstr>string</vt:lpstr>
      <vt:lpstr>bitset</vt:lpstr>
      <vt:lpstr>STL算法</vt:lpstr>
      <vt:lpstr>sort</vt:lpstr>
      <vt:lpstr>Lower_bound Upper_bound</vt:lpstr>
      <vt:lpstr>Random_shuffle  reverse</vt:lpstr>
      <vt:lpstr>Nth_element</vt:lpstr>
      <vt:lpstr>Memset</vt:lpstr>
      <vt:lpstr>memcpy</vt:lpstr>
      <vt:lpstr>fill</vt:lpstr>
      <vt:lpstr>Min, max  min_element  max_element</vt:lpstr>
      <vt:lpstr>关于pbds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Dongyang Wang</dc:creator>
  <cp:lastModifiedBy>Dongyang Wang</cp:lastModifiedBy>
  <cp:revision>13</cp:revision>
  <dcterms:created xsi:type="dcterms:W3CDTF">2020-09-10T11:35:43Z</dcterms:created>
  <dcterms:modified xsi:type="dcterms:W3CDTF">2020-09-12T07:33:16Z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2020-09-10T11:35:43Z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97cae9a4-7436-418a-a124-c71b88a9c3eb</vt:lpwstr>
  </property>
  <property fmtid="{D5CDD505-2E9C-101B-9397-08002B2CF9AE}" pid="8" name="MSIP_Label_f42aa342-8706-4288-bd11-ebb85995028c_ContentBits">
    <vt:lpwstr>0</vt:lpwstr>
  </property>
</Properties>
</file>