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724F-3958-43A7-BD45-3E251E64C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CSP/NOIP</a:t>
            </a:r>
            <a:r>
              <a:rPr lang="zh-CN" altLang="en-US" dirty="0"/>
              <a:t>新赛制内部挑战赛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9A3F9-3644-4F5E-B4AC-FB93BA9DA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Calabash_boy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2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Area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</a:t>
            </a:r>
            <a:r>
              <a:rPr lang="zh-CN" altLang="en-US" dirty="0"/>
              <a:t>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首先将所求答案化简：</a:t>
            </a:r>
            <a:endParaRPr lang="en-US" altLang="zh-CN" dirty="0"/>
          </a:p>
          <a:p>
            <a:r>
              <a:rPr lang="en-US" altLang="zh-CN" dirty="0"/>
              <a:t>Ans[L,R] = x * SUMY[L,R] – y * SUMX[L,R]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ANS[L,R]</a:t>
            </a:r>
            <a:r>
              <a:rPr lang="zh-CN" altLang="en-US" dirty="0"/>
              <a:t>表示区间</a:t>
            </a:r>
            <a:r>
              <a:rPr lang="en-US" altLang="zh-CN" dirty="0"/>
              <a:t>[L,R]</a:t>
            </a:r>
            <a:r>
              <a:rPr lang="zh-CN" altLang="en-US" dirty="0"/>
              <a:t>的答案值，</a:t>
            </a:r>
            <a:r>
              <a:rPr lang="en-US" altLang="zh-CN" dirty="0"/>
              <a:t>SUMX[L,R]</a:t>
            </a:r>
            <a:r>
              <a:rPr lang="zh-CN" altLang="en-US" dirty="0"/>
              <a:t>，</a:t>
            </a:r>
            <a:r>
              <a:rPr lang="en-US" altLang="zh-CN" dirty="0"/>
              <a:t>SUMY[L,R]</a:t>
            </a:r>
            <a:r>
              <a:rPr lang="zh-CN" altLang="en-US" dirty="0"/>
              <a:t>分别表示</a:t>
            </a:r>
            <a:r>
              <a:rPr lang="en-US" altLang="zh-CN" dirty="0"/>
              <a:t>A</a:t>
            </a:r>
            <a:r>
              <a:rPr lang="zh-CN" altLang="en-US" dirty="0"/>
              <a:t>数组的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的区间和。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是询问点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观察到答案满足区间加减，所以处理一次询问是</a:t>
            </a:r>
            <a:r>
              <a:rPr lang="en-US" altLang="zh-CN" dirty="0"/>
              <a:t>O(n)</a:t>
            </a:r>
            <a:r>
              <a:rPr lang="zh-CN" altLang="en-US" dirty="0"/>
              <a:t>的，在扫描的时候只需要用一个变量维护目前得到的</a:t>
            </a:r>
            <a:r>
              <a:rPr lang="en-US" altLang="zh-CN" dirty="0"/>
              <a:t>ANS[1,i]</a:t>
            </a:r>
            <a:r>
              <a:rPr lang="zh-CN" altLang="en-US" dirty="0"/>
              <a:t>的最小值是什么即可。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O(nm)</a:t>
            </a:r>
          </a:p>
        </p:txBody>
      </p:sp>
    </p:spTree>
    <p:extLst>
      <p:ext uri="{BB962C8B-B14F-4D97-AF65-F5344CB8AC3E}">
        <p14:creationId xmlns:p14="http://schemas.microsoft.com/office/powerpoint/2010/main" val="134180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D.Area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28</a:t>
            </a:r>
            <a:r>
              <a:rPr lang="zh-CN" altLang="en-US" dirty="0"/>
              <a:t>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将每个区间</a:t>
            </a:r>
            <a:r>
              <a:rPr lang="en-US" altLang="zh-CN" dirty="0"/>
              <a:t>[L,R]</a:t>
            </a:r>
            <a:r>
              <a:rPr lang="zh-CN" altLang="en-US" dirty="0"/>
              <a:t>看作一个二维点</a:t>
            </a:r>
            <a:r>
              <a:rPr lang="en-US" altLang="zh-CN" dirty="0"/>
              <a:t>(SUMX[L,R], SUMY[L,R]) </a:t>
            </a:r>
            <a:r>
              <a:rPr lang="zh-CN" altLang="en-US" dirty="0"/>
              <a:t>记为</a:t>
            </a:r>
            <a:r>
              <a:rPr lang="en-US" altLang="zh-CN" dirty="0"/>
              <a:t>(X,Y)</a:t>
            </a:r>
            <a:r>
              <a:rPr lang="zh-CN" altLang="en-US" dirty="0"/>
              <a:t>，共有</a:t>
            </a:r>
            <a:r>
              <a:rPr lang="en-US" altLang="zh-CN" dirty="0"/>
              <a:t>N^2</a:t>
            </a:r>
            <a:r>
              <a:rPr lang="zh-CN" altLang="en-US" dirty="0"/>
              <a:t>个点。</a:t>
            </a:r>
            <a:endParaRPr lang="en-US" altLang="zh-CN" dirty="0"/>
          </a:p>
          <a:p>
            <a:r>
              <a:rPr lang="zh-CN" altLang="en-US" dirty="0"/>
              <a:t>设询问点为</a:t>
            </a:r>
            <a:r>
              <a:rPr lang="en-US" altLang="zh-CN" dirty="0"/>
              <a:t>P(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，则需要求答案</a:t>
            </a:r>
            <a:endParaRPr lang="en-US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 = a * Y – b * X </a:t>
            </a:r>
            <a:r>
              <a:rPr lang="zh-CN" altLang="en-US" dirty="0"/>
              <a:t>的最大值。变形得到：</a:t>
            </a:r>
            <a:endParaRPr lang="en-US" altLang="zh-CN" dirty="0"/>
          </a:p>
          <a:p>
            <a:r>
              <a:rPr lang="en-US" altLang="zh-CN" dirty="0"/>
              <a:t>Y = b / a * X + </a:t>
            </a:r>
            <a:r>
              <a:rPr lang="en-US" altLang="zh-CN" dirty="0" err="1"/>
              <a:t>ans</a:t>
            </a:r>
            <a:r>
              <a:rPr lang="en-US" altLang="zh-CN" dirty="0"/>
              <a:t> / a.</a:t>
            </a:r>
          </a:p>
          <a:p>
            <a:r>
              <a:rPr lang="zh-CN" altLang="en-US" dirty="0"/>
              <a:t>使用线性规划的思路分析：此直线的斜率固定为 </a:t>
            </a:r>
            <a:r>
              <a:rPr lang="en-US" altLang="zh-CN" dirty="0"/>
              <a:t>b/a</a:t>
            </a:r>
            <a:r>
              <a:rPr lang="zh-CN" altLang="en-US" dirty="0"/>
              <a:t>，且经过</a:t>
            </a:r>
            <a:r>
              <a:rPr lang="en-US" altLang="zh-CN" dirty="0"/>
              <a:t>N^2</a:t>
            </a:r>
            <a:r>
              <a:rPr lang="zh-CN" altLang="en-US" dirty="0"/>
              <a:t>个点中的某一个，我们需要使得截距 </a:t>
            </a:r>
            <a:r>
              <a:rPr lang="en-US" altLang="zh-CN" dirty="0" err="1"/>
              <a:t>ans</a:t>
            </a:r>
            <a:r>
              <a:rPr lang="en-US" altLang="zh-CN" dirty="0"/>
              <a:t>/a</a:t>
            </a:r>
            <a:r>
              <a:rPr lang="zh-CN" altLang="en-US" dirty="0"/>
              <a:t>最大。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53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Area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28</a:t>
            </a:r>
            <a:r>
              <a:rPr lang="zh-CN" altLang="en-US" dirty="0"/>
              <a:t>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经过观察可以发现，无论</a:t>
            </a:r>
            <a:r>
              <a:rPr lang="en-US" altLang="zh-CN" dirty="0"/>
              <a:t>a</a:t>
            </a:r>
            <a:r>
              <a:rPr lang="zh-CN" altLang="en-US" dirty="0"/>
              <a:t>是正还是负，最优的答案点一定是</a:t>
            </a:r>
            <a:r>
              <a:rPr lang="en-US" altLang="zh-CN" dirty="0"/>
              <a:t>N^2</a:t>
            </a:r>
            <a:r>
              <a:rPr lang="zh-CN" altLang="en-US" dirty="0"/>
              <a:t>个点凸包上的点。</a:t>
            </a:r>
            <a:endParaRPr lang="en-US" altLang="zh-CN" dirty="0"/>
          </a:p>
          <a:p>
            <a:r>
              <a:rPr lang="zh-CN" altLang="en-US" dirty="0"/>
              <a:t>所以可以暴力将</a:t>
            </a:r>
            <a:r>
              <a:rPr lang="en-US" altLang="zh-CN" dirty="0"/>
              <a:t>N^2</a:t>
            </a:r>
            <a:r>
              <a:rPr lang="zh-CN" altLang="en-US" dirty="0"/>
              <a:t>个点放在一起求凸包，然后询问只需要在凸包的上半和下半进行二分查找即可。</a:t>
            </a:r>
            <a:endParaRPr lang="en-US" altLang="zh-CN" dirty="0"/>
          </a:p>
          <a:p>
            <a:r>
              <a:rPr lang="zh-CN" altLang="en-US" dirty="0"/>
              <a:t>需要特殊</a:t>
            </a:r>
            <a:r>
              <a:rPr lang="en-US" altLang="zh-CN" dirty="0"/>
              <a:t>a = 0</a:t>
            </a:r>
            <a:r>
              <a:rPr lang="zh-CN" altLang="en-US" dirty="0"/>
              <a:t>或者</a:t>
            </a:r>
            <a:r>
              <a:rPr lang="en-US" altLang="zh-CN" dirty="0"/>
              <a:t>b = 0 </a:t>
            </a:r>
            <a:r>
              <a:rPr lang="zh-CN" altLang="en-US" dirty="0"/>
              <a:t>的情况。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1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Maze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100</a:t>
            </a:r>
            <a:r>
              <a:rPr lang="zh-CN" altLang="en-US" dirty="0"/>
              <a:t>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思路不变，先设法快速求</a:t>
            </a:r>
            <a:r>
              <a:rPr lang="en-US" altLang="zh-CN" dirty="0"/>
              <a:t>N^2</a:t>
            </a:r>
            <a:r>
              <a:rPr lang="zh-CN" altLang="en-US" dirty="0"/>
              <a:t>个点构成的凸包，依然使用二分查找来回答询问。</a:t>
            </a:r>
            <a:endParaRPr lang="en-US" altLang="zh-CN" dirty="0"/>
          </a:p>
          <a:p>
            <a:r>
              <a:rPr lang="zh-CN" altLang="en-US" dirty="0"/>
              <a:t>求凸包时，考虑使用分治，求</a:t>
            </a:r>
            <a:r>
              <a:rPr lang="en-US" altLang="zh-CN" dirty="0"/>
              <a:t>[L,R]</a:t>
            </a:r>
            <a:r>
              <a:rPr lang="zh-CN" altLang="en-US" dirty="0"/>
              <a:t>内的区间点构成的凸包时，先求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的凸包，以及</a:t>
            </a:r>
            <a:r>
              <a:rPr lang="en-US" altLang="zh-CN" dirty="0"/>
              <a:t>[Mid+1,R]</a:t>
            </a:r>
            <a:r>
              <a:rPr lang="zh-CN" altLang="en-US" dirty="0"/>
              <a:t>的凸包。剩下未考虑的区间点是跨过了</a:t>
            </a:r>
            <a:r>
              <a:rPr lang="en-US" altLang="zh-CN" dirty="0"/>
              <a:t>Mid</a:t>
            </a:r>
            <a:r>
              <a:rPr lang="zh-CN" altLang="en-US" dirty="0"/>
              <a:t>点的区间点，我们对左半区间做后缀和，对右半区间做前缀和，则这样的区间点一定是一个左半区间的后缀</a:t>
            </a:r>
            <a:r>
              <a:rPr lang="en-US" altLang="zh-CN" dirty="0"/>
              <a:t>+ </a:t>
            </a:r>
            <a:r>
              <a:rPr lang="zh-CN" altLang="en-US" dirty="0"/>
              <a:t>右半区间的前缀和。这是一个经典的闵可夫斯基和</a:t>
            </a:r>
            <a:r>
              <a:rPr lang="en-US" altLang="zh-CN" dirty="0"/>
              <a:t>(</a:t>
            </a:r>
            <a:r>
              <a:rPr lang="en-US" altLang="zh-CN" dirty="0" err="1"/>
              <a:t>Minkovski</a:t>
            </a:r>
            <a:r>
              <a:rPr lang="en-US" altLang="zh-CN" dirty="0"/>
              <a:t>)</a:t>
            </a:r>
            <a:r>
              <a:rPr lang="zh-CN" altLang="en-US" dirty="0"/>
              <a:t>模型，我们对左半区间的后缀点求凸包，再对右半区间的前缀点求凸包，将两个凸包使用闵可夫斯基和进行合并即可。</a:t>
            </a:r>
            <a:endParaRPr lang="en-US" altLang="zh-CN" dirty="0"/>
          </a:p>
          <a:p>
            <a:r>
              <a:rPr lang="zh-CN" altLang="en-US" dirty="0"/>
              <a:t>所以每次分治需要将三个凸包放在一起重新求凸包，最终的凸包最多只有</a:t>
            </a:r>
            <a:r>
              <a:rPr lang="en-US" altLang="zh-CN" dirty="0" err="1"/>
              <a:t>NlogN</a:t>
            </a:r>
            <a:r>
              <a:rPr lang="zh-CN" altLang="en-US" dirty="0"/>
              <a:t>个点。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O(Nlog^2N + </a:t>
            </a:r>
            <a:r>
              <a:rPr lang="en-US" altLang="zh-CN" dirty="0" err="1"/>
              <a:t>QLogN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wood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较为显然的观察是：假设我们从规定每次使用的工作台顺序为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，那么木板最开始摆放的最优方案一定是尽量靠右边放，于是最右边的</a:t>
            </a:r>
            <a:r>
              <a:rPr lang="en-US" altLang="zh-CN" dirty="0"/>
              <a:t>W/P</a:t>
            </a:r>
            <a:r>
              <a:rPr lang="zh-CN" altLang="en-US" dirty="0"/>
              <a:t>个区域各有</a:t>
            </a:r>
            <a:r>
              <a:rPr lang="en-US" altLang="zh-CN" dirty="0"/>
              <a:t>P</a:t>
            </a:r>
            <a:r>
              <a:rPr lang="zh-CN" altLang="en-US" dirty="0"/>
              <a:t>块木板，然后从右边数第</a:t>
            </a:r>
            <a:r>
              <a:rPr lang="en-US" altLang="zh-CN" dirty="0"/>
              <a:t>W/P + 1</a:t>
            </a:r>
            <a:r>
              <a:rPr lang="zh-CN" altLang="en-US" dirty="0"/>
              <a:t>个区域有</a:t>
            </a:r>
            <a:r>
              <a:rPr lang="en-US" altLang="zh-CN" dirty="0"/>
              <a:t>W%P</a:t>
            </a:r>
            <a:r>
              <a:rPr lang="zh-CN" altLang="en-US" dirty="0"/>
              <a:t>块木板。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1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A. Wood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dirty="0"/>
              <a:t>40</a:t>
            </a:r>
            <a:r>
              <a:rPr lang="zh-CN" altLang="en-US" dirty="0"/>
              <a:t>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可以用一个数组模拟，每次选择木板的策略是取走最靠左的</a:t>
            </a:r>
            <a:r>
              <a:rPr lang="en-US" altLang="zh-CN" dirty="0"/>
              <a:t>C</a:t>
            </a:r>
            <a:r>
              <a:rPr lang="zh-CN" altLang="en-US" dirty="0"/>
              <a:t>块木板进行合成，然后将合成的木桌放在最左边一个空位上。直到取出</a:t>
            </a:r>
            <a:r>
              <a:rPr lang="en-US" altLang="zh-CN" dirty="0"/>
              <a:t>C</a:t>
            </a:r>
            <a:r>
              <a:rPr lang="zh-CN" altLang="en-US" dirty="0"/>
              <a:t>块木板之后，没有空格子，输出答案。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3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Wood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100</a:t>
            </a:r>
            <a:r>
              <a:rPr lang="zh-CN" altLang="en-US" dirty="0"/>
              <a:t>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437" y="868680"/>
            <a:ext cx="7315200" cy="5120640"/>
          </a:xfrm>
        </p:spPr>
        <p:txBody>
          <a:bodyPr/>
          <a:lstStyle/>
          <a:p>
            <a:r>
              <a:rPr lang="zh-CN" altLang="en-US" dirty="0"/>
              <a:t>二分答案</a:t>
            </a:r>
            <a:r>
              <a:rPr lang="en-US" altLang="zh-CN" dirty="0"/>
              <a:t>X</a:t>
            </a:r>
            <a:r>
              <a:rPr lang="zh-CN" altLang="en-US" dirty="0"/>
              <a:t>，检查最左边的</a:t>
            </a:r>
            <a:r>
              <a:rPr lang="en-US" altLang="zh-CN" dirty="0"/>
              <a:t>X</a:t>
            </a:r>
            <a:r>
              <a:rPr lang="zh-CN" altLang="en-US" dirty="0"/>
              <a:t>个格子上木板总个数</a:t>
            </a:r>
            <a:r>
              <a:rPr lang="en-US" altLang="zh-CN" dirty="0"/>
              <a:t>&lt;= X*C</a:t>
            </a:r>
            <a:r>
              <a:rPr lang="zh-CN" altLang="en-US" dirty="0"/>
              <a:t>。求木板个数的时候，简单讨论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W/P</a:t>
            </a:r>
            <a:r>
              <a:rPr lang="zh-CN" altLang="en-US" dirty="0"/>
              <a:t>以及</a:t>
            </a:r>
            <a:r>
              <a:rPr lang="en-US" altLang="zh-CN" dirty="0"/>
              <a:t>W/P+1</a:t>
            </a:r>
            <a:r>
              <a:rPr lang="zh-CN" altLang="en-US" dirty="0"/>
              <a:t>的大小关系即可。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7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Contest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40</a:t>
            </a:r>
            <a:r>
              <a:rPr lang="zh-CN" altLang="en-US" dirty="0"/>
              <a:t>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对于每个询问直接模拟，只需要用一个变量</a:t>
            </a:r>
            <a:r>
              <a:rPr lang="en-US" altLang="zh-CN" dirty="0"/>
              <a:t>total</a:t>
            </a:r>
            <a:r>
              <a:rPr lang="zh-CN" altLang="en-US" dirty="0"/>
              <a:t>记录当前疲惫值总和，再用一个变量维护答案即可。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nQ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8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Contest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100</a:t>
            </a:r>
            <a:r>
              <a:rPr lang="zh-CN" altLang="en-US" dirty="0"/>
              <a:t>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观察到笨笨做的任务一定是若干连续段，中间的间隔恰好是</a:t>
            </a:r>
            <a:r>
              <a:rPr lang="en-US" altLang="zh-CN" dirty="0"/>
              <a:t>X</a:t>
            </a:r>
            <a:r>
              <a:rPr lang="zh-CN" altLang="en-US" dirty="0"/>
              <a:t>个任务。令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表示 </a:t>
            </a:r>
            <a:r>
              <a:rPr lang="en-US" altLang="zh-CN" dirty="0"/>
              <a:t>i </a:t>
            </a:r>
            <a:r>
              <a:rPr lang="zh-CN" altLang="en-US" dirty="0"/>
              <a:t>作为一个连续段的第一个任务时，下一个连续段的第一个任务位置。</a:t>
            </a:r>
            <a:endParaRPr lang="en-US" altLang="zh-CN" dirty="0"/>
          </a:p>
          <a:p>
            <a:r>
              <a:rPr lang="en-US" altLang="zh-CN" dirty="0"/>
              <a:t>Next</a:t>
            </a:r>
            <a:r>
              <a:rPr lang="zh-CN" altLang="en-US" dirty="0"/>
              <a:t>数组可以用前缀和</a:t>
            </a:r>
            <a:r>
              <a:rPr lang="en-US" altLang="zh-CN" dirty="0"/>
              <a:t>+</a:t>
            </a:r>
            <a:r>
              <a:rPr lang="zh-CN" altLang="en-US" dirty="0"/>
              <a:t>二分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求得，也可以使用双指针扫一遍</a:t>
            </a:r>
            <a:r>
              <a:rPr lang="en-US" altLang="zh-CN" dirty="0"/>
              <a:t>O(N)</a:t>
            </a:r>
            <a:r>
              <a:rPr lang="zh-CN" altLang="en-US" dirty="0"/>
              <a:t>求得。</a:t>
            </a:r>
            <a:endParaRPr lang="en-US" altLang="zh-CN" dirty="0"/>
          </a:p>
          <a:p>
            <a:r>
              <a:rPr lang="en-US" altLang="zh-CN" dirty="0"/>
              <a:t>Next</a:t>
            </a:r>
            <a:r>
              <a:rPr lang="zh-CN" altLang="en-US" dirty="0"/>
              <a:t>数组描述了一个有根树的关系，答案等于区间长度 </a:t>
            </a:r>
            <a:r>
              <a:rPr lang="en-US" altLang="zh-CN" dirty="0"/>
              <a:t>– (</a:t>
            </a:r>
            <a:r>
              <a:rPr lang="zh-CN" altLang="en-US" dirty="0"/>
              <a:t>段数</a:t>
            </a:r>
            <a:r>
              <a:rPr lang="en-US" altLang="zh-CN" dirty="0"/>
              <a:t>-1) * X</a:t>
            </a:r>
            <a:r>
              <a:rPr lang="zh-CN" altLang="en-US" dirty="0"/>
              <a:t>，因此只需要用倍增表维护</a:t>
            </a:r>
            <a:r>
              <a:rPr lang="en-US" altLang="zh-CN" dirty="0"/>
              <a:t>Next</a:t>
            </a:r>
            <a:r>
              <a:rPr lang="zh-CN" altLang="en-US" dirty="0"/>
              <a:t>数组即可回答询问。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5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maze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2</a:t>
            </a:r>
            <a:r>
              <a:rPr lang="zh-CN" altLang="en-US" dirty="0"/>
              <a:t>时，棋盘上必须无障碍点，且</a:t>
            </a:r>
            <a:r>
              <a:rPr lang="en-US" altLang="zh-CN" dirty="0"/>
              <a:t>m</a:t>
            </a:r>
            <a:r>
              <a:rPr lang="zh-CN" altLang="en-US" dirty="0"/>
              <a:t>为奇数时有解，方案数为</a:t>
            </a:r>
            <a:r>
              <a:rPr lang="en-US" altLang="zh-CN" dirty="0"/>
              <a:t>1.</a:t>
            </a:r>
          </a:p>
          <a:p>
            <a:r>
              <a:rPr lang="en-US" altLang="zh-CN" dirty="0"/>
              <a:t>N = 3</a:t>
            </a:r>
            <a:r>
              <a:rPr lang="zh-CN" altLang="en-US" dirty="0"/>
              <a:t>时，观察可以发现，中间一行所有的格子一定是必经的，且相邻两个格子为一个单元，同时位于第</a:t>
            </a:r>
            <a:r>
              <a:rPr lang="en-US" altLang="zh-CN" dirty="0"/>
              <a:t>1</a:t>
            </a:r>
            <a:r>
              <a:rPr lang="zh-CN" altLang="en-US" dirty="0"/>
              <a:t>行或者第</a:t>
            </a:r>
            <a:r>
              <a:rPr lang="en-US" altLang="zh-CN" dirty="0"/>
              <a:t>3</a:t>
            </a:r>
            <a:r>
              <a:rPr lang="zh-CN" altLang="en-US" dirty="0"/>
              <a:t>行。所以每个小单元方案数为</a:t>
            </a:r>
            <a:r>
              <a:rPr lang="en-US" altLang="zh-CN" dirty="0"/>
              <a:t>2</a:t>
            </a:r>
            <a:r>
              <a:rPr lang="zh-CN" altLang="en-US" dirty="0"/>
              <a:t>，空棋盘的方案数为</a:t>
            </a:r>
            <a:r>
              <a:rPr lang="en-US" altLang="zh-CN" dirty="0"/>
              <a:t>2</a:t>
            </a:r>
            <a:r>
              <a:rPr lang="zh-CN" altLang="en-US" dirty="0"/>
              <a:t>的幂次。</a:t>
            </a:r>
            <a:endParaRPr lang="en-US" altLang="zh-CN" dirty="0"/>
          </a:p>
          <a:p>
            <a:r>
              <a:rPr lang="zh-CN" altLang="en-US" dirty="0"/>
              <a:t>障碍点对于答案的影响是，限制这个单元只能选择第</a:t>
            </a:r>
            <a:r>
              <a:rPr lang="en-US" altLang="zh-CN" dirty="0"/>
              <a:t>1</a:t>
            </a:r>
            <a:r>
              <a:rPr lang="zh-CN" altLang="en-US" dirty="0"/>
              <a:t>行或者第</a:t>
            </a:r>
            <a:r>
              <a:rPr lang="en-US" altLang="zh-CN" dirty="0"/>
              <a:t>3</a:t>
            </a:r>
            <a:r>
              <a:rPr lang="zh-CN" altLang="en-US" dirty="0"/>
              <a:t>行，因此每限制一个单元，答案除掉一个</a:t>
            </a:r>
            <a:r>
              <a:rPr lang="en-US" altLang="zh-CN" dirty="0"/>
              <a:t>2.</a:t>
            </a:r>
            <a:r>
              <a:rPr lang="zh-CN" altLang="en-US" dirty="0"/>
              <a:t>如果一个单元的第一行和第三行都设置了障碍，或者中间第二行有任何障碍，则无解。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4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maze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 = 4</a:t>
            </a:r>
            <a:r>
              <a:rPr lang="zh-CN" altLang="en-US" dirty="0"/>
              <a:t>，观察可知，一定不会出现向棋盘左边走的情况，只可能有向上，向下，向右的情况。因此可以用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表示刚进入第</a:t>
            </a:r>
            <a:r>
              <a:rPr lang="en-US" altLang="zh-CN" dirty="0" err="1"/>
              <a:t>i</a:t>
            </a:r>
            <a:r>
              <a:rPr lang="zh-CN" altLang="en-US" dirty="0"/>
              <a:t>列时，位于第</a:t>
            </a:r>
            <a:r>
              <a:rPr lang="en-US" altLang="zh-CN" dirty="0"/>
              <a:t>j</a:t>
            </a:r>
            <a:r>
              <a:rPr lang="zh-CN" altLang="en-US" dirty="0"/>
              <a:t>行的格子，即当前位于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位置，且方向朝右的方案数。转移关系为：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[i+1][1] 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][2]</a:t>
            </a:r>
          </a:p>
          <a:p>
            <a:r>
              <a:rPr lang="en-US" dirty="0" err="1"/>
              <a:t>dp</a:t>
            </a:r>
            <a:r>
              <a:rPr lang="en-US" dirty="0"/>
              <a:t>[i+1][2] = 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][1] + 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][3]</a:t>
            </a:r>
          </a:p>
          <a:p>
            <a:r>
              <a:rPr lang="en-US" dirty="0" err="1"/>
              <a:t>dp</a:t>
            </a:r>
            <a:r>
              <a:rPr lang="en-US" dirty="0"/>
              <a:t>[i+1][3] = 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][2] + 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][4]</a:t>
            </a:r>
          </a:p>
          <a:p>
            <a:r>
              <a:rPr lang="en-US" dirty="0" err="1"/>
              <a:t>dp</a:t>
            </a:r>
            <a:r>
              <a:rPr lang="en-US" dirty="0"/>
              <a:t>[i+1][4] = 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][3]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看作一个列向量，将转移改写成矩阵为：</a:t>
            </a:r>
            <a:endParaRPr lang="en-US" altLang="zh-CN" dirty="0"/>
          </a:p>
          <a:p>
            <a:r>
              <a:rPr lang="en-US" dirty="0" err="1"/>
              <a:t>dp</a:t>
            </a:r>
            <a:r>
              <a:rPr lang="en-US" dirty="0"/>
              <a:t>[i+1] = Trans * </a:t>
            </a:r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zh-CN" altLang="en-US" dirty="0"/>
              <a:t>其中转移矩阵</a:t>
            </a:r>
            <a:r>
              <a:rPr lang="en-US" dirty="0"/>
              <a:t>Trans = </a:t>
            </a:r>
          </a:p>
          <a:p>
            <a:r>
              <a:rPr lang="en-US" dirty="0"/>
              <a:t>0 1 0 0</a:t>
            </a:r>
          </a:p>
          <a:p>
            <a:r>
              <a:rPr lang="en-US" dirty="0"/>
              <a:t>1 0 1 0</a:t>
            </a:r>
          </a:p>
          <a:p>
            <a:r>
              <a:rPr lang="en-US" dirty="0"/>
              <a:t>0 1 0 1</a:t>
            </a:r>
          </a:p>
          <a:p>
            <a:r>
              <a:rPr lang="en-US" dirty="0"/>
              <a:t>0 0 1 0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2D76-3EE1-4E54-BD34-CE307DF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maze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4C1-985C-4D79-AEF2-3A9E25C0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初始无障碍的棋盘答案为，</a:t>
            </a:r>
            <a:r>
              <a:rPr lang="en-US" altLang="zh-CN" dirty="0" err="1"/>
              <a:t>Trans^M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当某些位置有障碍时，相当于在中间插入一个矩阵，强制将某个位置的</a:t>
            </a:r>
            <a:r>
              <a:rPr lang="en-US" altLang="zh-CN" dirty="0" err="1"/>
              <a:t>dp</a:t>
            </a:r>
            <a:r>
              <a:rPr lang="zh-CN" altLang="en-US" dirty="0"/>
              <a:t>值修改为</a:t>
            </a:r>
            <a:r>
              <a:rPr lang="en-US" altLang="zh-CN" dirty="0"/>
              <a:t>0. </a:t>
            </a:r>
            <a:r>
              <a:rPr lang="zh-CN" altLang="en-US" dirty="0"/>
              <a:t>例如假设</a:t>
            </a:r>
            <a:r>
              <a:rPr lang="en-US" altLang="zh-CN" dirty="0"/>
              <a:t>(x,2)</a:t>
            </a:r>
            <a:r>
              <a:rPr lang="zh-CN" altLang="en-US" dirty="0"/>
              <a:t>位置插入一个障碍，</a:t>
            </a:r>
            <a:endParaRPr lang="en-US" altLang="zh-CN" dirty="0"/>
          </a:p>
          <a:p>
            <a:r>
              <a:rPr lang="zh-CN" altLang="en-US" dirty="0"/>
              <a:t>则在原本的第</a:t>
            </a:r>
            <a:r>
              <a:rPr lang="en-US" altLang="zh-CN" dirty="0"/>
              <a:t>x</a:t>
            </a:r>
            <a:r>
              <a:rPr lang="zh-CN" altLang="en-US" dirty="0"/>
              <a:t>个</a:t>
            </a:r>
            <a:r>
              <a:rPr lang="en-US" altLang="zh-CN" dirty="0"/>
              <a:t>Trans</a:t>
            </a:r>
            <a:r>
              <a:rPr lang="zh-CN" altLang="en-US" dirty="0"/>
              <a:t>矩阵之后，插入一个少一个</a:t>
            </a:r>
            <a:r>
              <a:rPr lang="en-US" altLang="zh-CN" dirty="0"/>
              <a:t>1</a:t>
            </a:r>
            <a:r>
              <a:rPr lang="zh-CN" altLang="en-US" dirty="0"/>
              <a:t>的对角矩阵：</a:t>
            </a:r>
            <a:endParaRPr lang="en-US" altLang="zh-CN" dirty="0"/>
          </a:p>
          <a:p>
            <a:r>
              <a:rPr lang="en-US" dirty="0"/>
              <a:t>1 0 0 0</a:t>
            </a:r>
          </a:p>
          <a:p>
            <a:r>
              <a:rPr lang="en-US" dirty="0"/>
              <a:t>0</a:t>
            </a:r>
            <a:r>
              <a:rPr lang="en-US" b="1" dirty="0"/>
              <a:t> 0 </a:t>
            </a:r>
            <a:r>
              <a:rPr lang="en-US" dirty="0"/>
              <a:t>0 0</a:t>
            </a:r>
          </a:p>
          <a:p>
            <a:r>
              <a:rPr lang="en-US" dirty="0"/>
              <a:t>0 0 1 0</a:t>
            </a:r>
          </a:p>
          <a:p>
            <a:r>
              <a:rPr lang="en-US" dirty="0"/>
              <a:t>0 0 0 1</a:t>
            </a:r>
          </a:p>
          <a:p>
            <a:r>
              <a:rPr lang="zh-CN" altLang="en-US" dirty="0"/>
              <a:t>先离线，可以使用线段树维护区间矩阵乘积即可。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O(4^3 * Q * 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147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123</TotalTime>
  <Words>1831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CSP/NOIP新赛制内部挑战赛3</vt:lpstr>
      <vt:lpstr>A. wood</vt:lpstr>
      <vt:lpstr>A. Wood  40分</vt:lpstr>
      <vt:lpstr>A. Wood  100分</vt:lpstr>
      <vt:lpstr>B. Contest  40分</vt:lpstr>
      <vt:lpstr>B. Contest  100分</vt:lpstr>
      <vt:lpstr>C. maze</vt:lpstr>
      <vt:lpstr>C. maze</vt:lpstr>
      <vt:lpstr>C. maze</vt:lpstr>
      <vt:lpstr>D. Area  8分</vt:lpstr>
      <vt:lpstr>D.Area  28分</vt:lpstr>
      <vt:lpstr>D. Area  28分</vt:lpstr>
      <vt:lpstr>D. Maze  100分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CSP/NOIP新赛制内部挑战赛3</dc:title>
  <dc:creator>Dongyang Wang</dc:creator>
  <cp:lastModifiedBy>Dongyang Wang</cp:lastModifiedBy>
  <cp:revision>3</cp:revision>
  <dcterms:created xsi:type="dcterms:W3CDTF">2020-10-30T14:49:42Z</dcterms:created>
  <dcterms:modified xsi:type="dcterms:W3CDTF">2020-10-31T06:16:03Z</dcterms:modified>
</cp:coreProperties>
</file>