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8" r:id="rId21"/>
    <p:sldId id="279" r:id="rId22"/>
    <p:sldId id="281" r:id="rId23"/>
    <p:sldId id="280" r:id="rId24"/>
    <p:sldId id="282" r:id="rId25"/>
    <p:sldId id="283" r:id="rId26"/>
    <p:sldId id="284" r:id="rId27"/>
    <p:sldId id="288" r:id="rId28"/>
    <p:sldId id="289" r:id="rId29"/>
    <p:sldId id="290" r:id="rId30"/>
    <p:sldId id="285" r:id="rId31"/>
    <p:sldId id="301" r:id="rId32"/>
    <p:sldId id="286" r:id="rId33"/>
    <p:sldId id="291" r:id="rId34"/>
    <p:sldId id="292" r:id="rId35"/>
    <p:sldId id="293" r:id="rId36"/>
    <p:sldId id="287" r:id="rId37"/>
    <p:sldId id="294" r:id="rId38"/>
    <p:sldId id="298" r:id="rId39"/>
    <p:sldId id="299" r:id="rId40"/>
    <p:sldId id="296" r:id="rId41"/>
    <p:sldId id="297" r:id="rId42"/>
    <p:sldId id="302" r:id="rId43"/>
    <p:sldId id="300" r:id="rId44"/>
    <p:sldId id="304" r:id="rId45"/>
    <p:sldId id="306" r:id="rId46"/>
    <p:sldId id="303" r:id="rId47"/>
    <p:sldId id="307" r:id="rId48"/>
    <p:sldId id="295" r:id="rId49"/>
    <p:sldId id="276" r:id="rId50"/>
    <p:sldId id="308" r:id="rId51"/>
    <p:sldId id="27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4" r:id="rId67"/>
    <p:sldId id="325"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6790E8-9CC3-486F-A10D-EC7BEE225F33}">
          <p14:sldIdLst>
            <p14:sldId id="256"/>
            <p14:sldId id="257"/>
            <p14:sldId id="258"/>
            <p14:sldId id="260"/>
            <p14:sldId id="261"/>
            <p14:sldId id="259"/>
            <p14:sldId id="262"/>
            <p14:sldId id="263"/>
            <p14:sldId id="264"/>
            <p14:sldId id="265"/>
            <p14:sldId id="266"/>
            <p14:sldId id="267"/>
            <p14:sldId id="269"/>
            <p14:sldId id="268"/>
            <p14:sldId id="270"/>
            <p14:sldId id="271"/>
            <p14:sldId id="272"/>
            <p14:sldId id="273"/>
            <p14:sldId id="274"/>
            <p14:sldId id="278"/>
            <p14:sldId id="279"/>
            <p14:sldId id="281"/>
            <p14:sldId id="280"/>
            <p14:sldId id="282"/>
            <p14:sldId id="283"/>
            <p14:sldId id="284"/>
            <p14:sldId id="288"/>
            <p14:sldId id="289"/>
            <p14:sldId id="290"/>
            <p14:sldId id="285"/>
            <p14:sldId id="301"/>
            <p14:sldId id="286"/>
            <p14:sldId id="291"/>
            <p14:sldId id="292"/>
            <p14:sldId id="293"/>
            <p14:sldId id="287"/>
            <p14:sldId id="294"/>
            <p14:sldId id="298"/>
            <p14:sldId id="299"/>
            <p14:sldId id="296"/>
            <p14:sldId id="297"/>
            <p14:sldId id="302"/>
            <p14:sldId id="300"/>
            <p14:sldId id="304"/>
            <p14:sldId id="306"/>
            <p14:sldId id="303"/>
            <p14:sldId id="307"/>
            <p14:sldId id="295"/>
            <p14:sldId id="276"/>
            <p14:sldId id="308"/>
            <p14:sldId id="277"/>
            <p14:sldId id="309"/>
            <p14:sldId id="310"/>
            <p14:sldId id="311"/>
            <p14:sldId id="312"/>
            <p14:sldId id="313"/>
            <p14:sldId id="314"/>
            <p14:sldId id="315"/>
            <p14:sldId id="316"/>
            <p14:sldId id="317"/>
            <p14:sldId id="318"/>
            <p14:sldId id="319"/>
            <p14:sldId id="320"/>
            <p14:sldId id="321"/>
            <p14:sldId id="322"/>
            <p14:sldId id="324"/>
            <p14:sldId id="325"/>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snapToGrid="0">
      <p:cViewPr varScale="1">
        <p:scale>
          <a:sx n="71" d="100"/>
          <a:sy n="71"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62844B-0373-4F15-AEBE-E4FE085568AC}" type="datetimeFigureOut">
              <a:rPr lang="en-GB" smtClean="0"/>
              <a:t>02/07/2018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374835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62844B-0373-4F15-AEBE-E4FE085568AC}" type="datetimeFigureOut">
              <a:rPr lang="en-GB" smtClean="0"/>
              <a:t>02/07/2018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07512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62844B-0373-4F15-AEBE-E4FE085568AC}" type="datetimeFigureOut">
              <a:rPr lang="en-GB" smtClean="0"/>
              <a:t>02/07/2018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39374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62844B-0373-4F15-AEBE-E4FE085568AC}" type="datetimeFigureOut">
              <a:rPr lang="en-GB" smtClean="0"/>
              <a:t>02/07/2018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83405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2844B-0373-4F15-AEBE-E4FE085568AC}" type="datetimeFigureOut">
              <a:rPr lang="en-GB" smtClean="0"/>
              <a:t>02/07/2018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415326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62844B-0373-4F15-AEBE-E4FE085568AC}" type="datetimeFigureOut">
              <a:rPr lang="en-GB" smtClean="0"/>
              <a:t>02/07/2018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327800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62844B-0373-4F15-AEBE-E4FE085568AC}" type="datetimeFigureOut">
              <a:rPr lang="en-GB" smtClean="0"/>
              <a:t>02/07/2018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62753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62844B-0373-4F15-AEBE-E4FE085568AC}" type="datetimeFigureOut">
              <a:rPr lang="en-GB" smtClean="0"/>
              <a:t>02/07/2018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49473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2844B-0373-4F15-AEBE-E4FE085568AC}" type="datetimeFigureOut">
              <a:rPr lang="en-GB" smtClean="0"/>
              <a:t>02/07/2018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74295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2844B-0373-4F15-AEBE-E4FE085568AC}" type="datetimeFigureOut">
              <a:rPr lang="en-GB" smtClean="0"/>
              <a:t>02/07/2018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205903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2844B-0373-4F15-AEBE-E4FE085568AC}" type="datetimeFigureOut">
              <a:rPr lang="en-GB" smtClean="0"/>
              <a:t>02/07/2018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6A940-8714-4EEF-8020-AF3DE98270B2}" type="slidenum">
              <a:rPr lang="en-GB" smtClean="0"/>
              <a:t>‹#›</a:t>
            </a:fld>
            <a:endParaRPr lang="en-GB"/>
          </a:p>
        </p:txBody>
      </p:sp>
    </p:spTree>
    <p:extLst>
      <p:ext uri="{BB962C8B-B14F-4D97-AF65-F5344CB8AC3E}">
        <p14:creationId xmlns:p14="http://schemas.microsoft.com/office/powerpoint/2010/main" val="309397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2844B-0373-4F15-AEBE-E4FE085568AC}" type="datetimeFigureOut">
              <a:rPr lang="en-GB" smtClean="0"/>
              <a:t>02/07/2018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6A940-8714-4EEF-8020-AF3DE98270B2}" type="slidenum">
              <a:rPr lang="en-GB" smtClean="0"/>
              <a:t>‹#›</a:t>
            </a:fld>
            <a:endParaRPr lang="en-GB"/>
          </a:p>
        </p:txBody>
      </p:sp>
    </p:spTree>
    <p:extLst>
      <p:ext uri="{BB962C8B-B14F-4D97-AF65-F5344CB8AC3E}">
        <p14:creationId xmlns:p14="http://schemas.microsoft.com/office/powerpoint/2010/main" val="306624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FF0000"/>
                </a:solidFill>
              </a:rPr>
              <a:t>Algorithm and Complexity</a:t>
            </a:r>
            <a:r>
              <a:rPr lang="en-GB" dirty="0" smtClean="0"/>
              <a:t/>
            </a:r>
            <a:br>
              <a:rPr lang="en-GB" dirty="0" smtClean="0"/>
            </a:br>
            <a:r>
              <a:rPr lang="en-GB" dirty="0" smtClean="0"/>
              <a:t>(CSC 405)</a:t>
            </a:r>
            <a:endParaRPr lang="en-GB" dirty="0"/>
          </a:p>
        </p:txBody>
      </p:sp>
      <p:sp>
        <p:nvSpPr>
          <p:cNvPr id="3" name="Subtitle 2"/>
          <p:cNvSpPr>
            <a:spLocks noGrp="1"/>
          </p:cNvSpPr>
          <p:nvPr>
            <p:ph type="subTitle" idx="1"/>
          </p:nvPr>
        </p:nvSpPr>
        <p:spPr>
          <a:xfrm>
            <a:off x="1524000" y="3602037"/>
            <a:ext cx="9144000" cy="2095377"/>
          </a:xfrm>
        </p:spPr>
        <p:txBody>
          <a:bodyPr>
            <a:normAutofit lnSpcReduction="10000"/>
          </a:bodyPr>
          <a:lstStyle/>
          <a:p>
            <a:endParaRPr lang="en-GB" b="1" i="1" dirty="0" smtClean="0"/>
          </a:p>
          <a:p>
            <a:endParaRPr lang="en-GB" b="1" i="1" dirty="0"/>
          </a:p>
          <a:p>
            <a:r>
              <a:rPr lang="en-GB" b="1" i="1" dirty="0" smtClean="0"/>
              <a:t>By</a:t>
            </a:r>
          </a:p>
          <a:p>
            <a:endParaRPr lang="en-GB" b="1" i="1" dirty="0" smtClean="0"/>
          </a:p>
          <a:p>
            <a:r>
              <a:rPr lang="en-GB" b="1" dirty="0" err="1" smtClean="0">
                <a:latin typeface="Times New Roman" panose="02020603050405020304" pitchFamily="18" charset="0"/>
                <a:cs typeface="Times New Roman" panose="02020603050405020304" pitchFamily="18" charset="0"/>
              </a:rPr>
              <a:t>Prof.</a:t>
            </a:r>
            <a:r>
              <a:rPr lang="en-GB" b="1" dirty="0" smtClean="0">
                <a:latin typeface="Times New Roman" panose="02020603050405020304" pitchFamily="18" charset="0"/>
                <a:cs typeface="Times New Roman" panose="02020603050405020304" pitchFamily="18" charset="0"/>
              </a:rPr>
              <a:t> A. S. Sodiya</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18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Types of Algorithm </a:t>
            </a:r>
            <a:r>
              <a:rPr lang="en-GB" sz="2000" dirty="0" smtClean="0">
                <a:solidFill>
                  <a:srgbClr val="FF0000"/>
                </a:solidFill>
              </a:rPr>
              <a:t>(</a:t>
            </a:r>
            <a:r>
              <a:rPr lang="en-GB" sz="2000" dirty="0" err="1" smtClean="0">
                <a:solidFill>
                  <a:srgbClr val="FF0000"/>
                </a:solidFill>
              </a:rPr>
              <a:t>Contd</a:t>
            </a:r>
            <a:r>
              <a:rPr lang="en-GB" sz="2000" dirty="0" smtClean="0">
                <a:solidFill>
                  <a:srgbClr val="FF0000"/>
                </a:solidFill>
              </a:rPr>
              <a:t>…)</a:t>
            </a:r>
            <a:endParaRPr lang="en-GB" sz="2000"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92500" lnSpcReduction="20000"/>
          </a:bodyPr>
          <a:lstStyle/>
          <a:p>
            <a:pPr marL="0" indent="0">
              <a:buNone/>
            </a:pPr>
            <a:r>
              <a:rPr lang="en-GB" b="0" i="0" u="none" strike="noStrike" baseline="0" dirty="0" smtClean="0">
                <a:solidFill>
                  <a:schemeClr val="accent1"/>
                </a:solidFill>
                <a:latin typeface="Times-Roman"/>
              </a:rPr>
              <a:t>Category B:</a:t>
            </a:r>
            <a:r>
              <a:rPr lang="en-GB" b="0" i="0" u="none" strike="noStrike" dirty="0" smtClean="0">
                <a:solidFill>
                  <a:schemeClr val="accent1"/>
                </a:solidFill>
                <a:latin typeface="Times-Roman"/>
              </a:rPr>
              <a:t>  </a:t>
            </a:r>
            <a:r>
              <a:rPr lang="en-GB" b="1" dirty="0" smtClean="0"/>
              <a:t>Offline </a:t>
            </a:r>
            <a:r>
              <a:rPr lang="en-GB" b="1" dirty="0"/>
              <a:t>vs. Online</a:t>
            </a:r>
          </a:p>
          <a:p>
            <a:pPr marL="0" indent="0">
              <a:buNone/>
            </a:pPr>
            <a:r>
              <a:rPr lang="en-GB" dirty="0"/>
              <a:t>Another important (and exclusive) distinction one can make is, whether the algorithm is offline or online.</a:t>
            </a:r>
          </a:p>
          <a:p>
            <a:pPr marL="0" indent="0">
              <a:buNone/>
            </a:pPr>
            <a:r>
              <a:rPr lang="en-GB" i="1" dirty="0">
                <a:solidFill>
                  <a:srgbClr val="00B0F0"/>
                </a:solidFill>
              </a:rPr>
              <a:t>Online algorithms </a:t>
            </a:r>
            <a:r>
              <a:rPr lang="en-GB" dirty="0"/>
              <a:t>are algorithms that do not know their input at the beginning. It is given to them online, </a:t>
            </a:r>
            <a:r>
              <a:rPr lang="en-GB" dirty="0" smtClean="0"/>
              <a:t>whereas </a:t>
            </a:r>
            <a:r>
              <a:rPr lang="en-GB" i="1" dirty="0" smtClean="0">
                <a:solidFill>
                  <a:srgbClr val="00B0F0"/>
                </a:solidFill>
              </a:rPr>
              <a:t>Offline algorithms </a:t>
            </a:r>
            <a:r>
              <a:rPr lang="en-GB" dirty="0"/>
              <a:t>know their input beforehand.</a:t>
            </a:r>
          </a:p>
          <a:p>
            <a:r>
              <a:rPr lang="en-GB" dirty="0"/>
              <a:t>What seems like a minor detail has profound effects on the design of algorithms and on their analysis. </a:t>
            </a:r>
            <a:endParaRPr lang="en-GB" dirty="0" smtClean="0"/>
          </a:p>
          <a:p>
            <a:pPr marL="0" indent="0">
              <a:buNone/>
            </a:pPr>
            <a:r>
              <a:rPr lang="en-GB" dirty="0" smtClean="0"/>
              <a:t>Online algorithms </a:t>
            </a:r>
            <a:r>
              <a:rPr lang="en-GB" dirty="0"/>
              <a:t>are usually </a:t>
            </a:r>
            <a:r>
              <a:rPr lang="en-GB" dirty="0" err="1"/>
              <a:t>analyzed</a:t>
            </a:r>
            <a:r>
              <a:rPr lang="en-GB" dirty="0"/>
              <a:t> by using the concept of competitiveness, that is the worst case factor they </a:t>
            </a:r>
            <a:r>
              <a:rPr lang="en-GB" dirty="0" smtClean="0"/>
              <a:t>take longer </a:t>
            </a:r>
            <a:r>
              <a:rPr lang="en-GB" dirty="0"/>
              <a:t>compared to the best algorithm with complete information</a:t>
            </a:r>
            <a:r>
              <a:rPr lang="en-GB" dirty="0" smtClean="0"/>
              <a:t>.</a:t>
            </a:r>
          </a:p>
          <a:p>
            <a:pPr marL="0" indent="0">
              <a:buNone/>
            </a:pPr>
            <a:r>
              <a:rPr lang="en-GB" b="0" i="0" u="none" strike="noStrike" baseline="0" dirty="0" smtClean="0">
                <a:latin typeface="Times-Roman"/>
              </a:rPr>
              <a:t>Most Online Algorithm are generic. </a:t>
            </a:r>
          </a:p>
          <a:p>
            <a:pPr marL="0" indent="0">
              <a:buNone/>
            </a:pPr>
            <a:r>
              <a:rPr lang="en-GB" i="1" dirty="0" smtClean="0">
                <a:solidFill>
                  <a:srgbClr val="00B0F0"/>
                </a:solidFill>
                <a:latin typeface="Times-Roman"/>
              </a:rPr>
              <a:t>Offline</a:t>
            </a:r>
            <a:r>
              <a:rPr lang="en-GB" dirty="0" smtClean="0">
                <a:latin typeface="Times-Roman"/>
              </a:rPr>
              <a:t>:- Fixed data</a:t>
            </a:r>
          </a:p>
          <a:p>
            <a:pPr marL="0" indent="0">
              <a:buNone/>
            </a:pPr>
            <a:r>
              <a:rPr lang="en-GB" b="0" i="1" u="none" strike="noStrike" baseline="0" dirty="0" smtClean="0">
                <a:solidFill>
                  <a:srgbClr val="00B0F0"/>
                </a:solidFill>
                <a:latin typeface="Times-Roman"/>
              </a:rPr>
              <a:t>Online</a:t>
            </a:r>
            <a:r>
              <a:rPr lang="en-GB" b="0" i="0" u="none" strike="noStrike" baseline="0" dirty="0" smtClean="0">
                <a:latin typeface="Times-Roman"/>
              </a:rPr>
              <a:t>:-</a:t>
            </a:r>
            <a:r>
              <a:rPr lang="en-GB" b="0" i="0" u="none" strike="noStrike" dirty="0" smtClean="0">
                <a:latin typeface="Times-Roman"/>
              </a:rPr>
              <a:t> Real time or dynamic data</a:t>
            </a:r>
            <a:endParaRPr lang="en-GB" b="0" i="0" u="none" strike="noStrike" baseline="0" dirty="0" smtClean="0">
              <a:latin typeface="Times-Roman"/>
            </a:endParaRPr>
          </a:p>
        </p:txBody>
      </p:sp>
    </p:spTree>
    <p:extLst>
      <p:ext uri="{BB962C8B-B14F-4D97-AF65-F5344CB8AC3E}">
        <p14:creationId xmlns:p14="http://schemas.microsoft.com/office/powerpoint/2010/main" val="157381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Types of Algorithm </a:t>
            </a:r>
            <a:r>
              <a:rPr lang="en-GB" sz="2000" dirty="0" smtClean="0">
                <a:solidFill>
                  <a:srgbClr val="FF0000"/>
                </a:solidFill>
              </a:rPr>
              <a:t>(</a:t>
            </a:r>
            <a:r>
              <a:rPr lang="en-GB" sz="2000" dirty="0" err="1" smtClean="0">
                <a:solidFill>
                  <a:srgbClr val="FF0000"/>
                </a:solidFill>
              </a:rPr>
              <a:t>Contd</a:t>
            </a:r>
            <a:r>
              <a:rPr lang="en-GB" sz="2000" dirty="0" smtClean="0">
                <a:solidFill>
                  <a:srgbClr val="FF0000"/>
                </a:solidFill>
              </a:rPr>
              <a:t>…)</a:t>
            </a:r>
            <a:endParaRPr lang="en-GB" sz="2000" dirty="0">
              <a:solidFill>
                <a:srgbClr val="FF0000"/>
              </a:solidFill>
            </a:endParaRPr>
          </a:p>
        </p:txBody>
      </p:sp>
      <p:sp>
        <p:nvSpPr>
          <p:cNvPr id="3" name="Content Placeholder 2"/>
          <p:cNvSpPr>
            <a:spLocks noGrp="1"/>
          </p:cNvSpPr>
          <p:nvPr>
            <p:ph idx="1"/>
          </p:nvPr>
        </p:nvSpPr>
        <p:spPr>
          <a:xfrm>
            <a:off x="838200" y="1559859"/>
            <a:ext cx="10515600" cy="4995685"/>
          </a:xfrm>
        </p:spPr>
        <p:txBody>
          <a:bodyPr>
            <a:normAutofit/>
          </a:bodyPr>
          <a:lstStyle/>
          <a:p>
            <a:pPr marL="0" indent="0">
              <a:buNone/>
            </a:pPr>
            <a:r>
              <a:rPr lang="en-GB" b="0" i="0" u="none" strike="noStrike" baseline="0" dirty="0" smtClean="0">
                <a:solidFill>
                  <a:schemeClr val="accent1"/>
                </a:solidFill>
                <a:latin typeface="Times-Roman"/>
              </a:rPr>
              <a:t>Examples of </a:t>
            </a:r>
            <a:r>
              <a:rPr lang="en-GB" b="1" dirty="0" smtClean="0">
                <a:solidFill>
                  <a:schemeClr val="accent1">
                    <a:lumMod val="60000"/>
                    <a:lumOff val="40000"/>
                  </a:schemeClr>
                </a:solidFill>
              </a:rPr>
              <a:t>Offline </a:t>
            </a:r>
            <a:r>
              <a:rPr lang="en-GB" b="1" dirty="0">
                <a:solidFill>
                  <a:schemeClr val="accent1">
                    <a:lumMod val="60000"/>
                    <a:lumOff val="40000"/>
                  </a:schemeClr>
                </a:solidFill>
              </a:rPr>
              <a:t>vs. Online</a:t>
            </a:r>
          </a:p>
          <a:p>
            <a:pPr marL="514350" indent="-514350">
              <a:buAutoNum type="arabicPeriod"/>
            </a:pPr>
            <a:r>
              <a:rPr lang="en-GB" dirty="0" smtClean="0"/>
              <a:t>Develop an to sort the data below in ascending order:-</a:t>
            </a:r>
          </a:p>
          <a:p>
            <a:pPr marL="0" indent="0">
              <a:buNone/>
            </a:pPr>
            <a:r>
              <a:rPr lang="en-GB" dirty="0"/>
              <a:t>	</a:t>
            </a:r>
            <a:r>
              <a:rPr lang="en-GB" dirty="0" smtClean="0"/>
              <a:t>34, 12, 134, 65, 986, 193, 304, 5, 566, 499, 777, 725, 300, 675, 99, 444, 845, 431, 955, 288</a:t>
            </a:r>
          </a:p>
          <a:p>
            <a:pPr marL="0" indent="0">
              <a:buNone/>
            </a:pPr>
            <a:r>
              <a:rPr lang="en-GB" dirty="0" smtClean="0"/>
              <a:t> </a:t>
            </a:r>
          </a:p>
          <a:p>
            <a:pPr marL="0" indent="0" defTabSz="179388">
              <a:lnSpc>
                <a:spcPct val="120000"/>
              </a:lnSpc>
              <a:spcBef>
                <a:spcPts val="0"/>
              </a:spcBef>
              <a:buNone/>
            </a:pPr>
            <a:endParaRPr lang="en-GB" dirty="0" smtClean="0"/>
          </a:p>
          <a:p>
            <a:pPr marL="0" indent="0" defTabSz="179388">
              <a:buNone/>
            </a:pPr>
            <a:endParaRPr lang="en-GB" dirty="0" smtClean="0"/>
          </a:p>
          <a:p>
            <a:pPr marL="514350" indent="-514350">
              <a:buAutoNum type="arabicPeriod"/>
            </a:pPr>
            <a:endParaRPr lang="en-GB" dirty="0" smtClean="0"/>
          </a:p>
        </p:txBody>
      </p:sp>
    </p:spTree>
    <p:extLst>
      <p:ext uri="{BB962C8B-B14F-4D97-AF65-F5344CB8AC3E}">
        <p14:creationId xmlns:p14="http://schemas.microsoft.com/office/powerpoint/2010/main" val="189482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Types of Algorithm </a:t>
            </a:r>
            <a:r>
              <a:rPr lang="en-GB" sz="2000" dirty="0" smtClean="0">
                <a:solidFill>
                  <a:srgbClr val="FF0000"/>
                </a:solidFill>
              </a:rPr>
              <a:t>(</a:t>
            </a:r>
            <a:r>
              <a:rPr lang="en-GB" sz="2000" dirty="0" err="1" smtClean="0">
                <a:solidFill>
                  <a:srgbClr val="FF0000"/>
                </a:solidFill>
              </a:rPr>
              <a:t>Contd</a:t>
            </a:r>
            <a:r>
              <a:rPr lang="en-GB" sz="2000" dirty="0" smtClean="0">
                <a:solidFill>
                  <a:srgbClr val="FF0000"/>
                </a:solidFill>
              </a:rPr>
              <a:t>…)</a:t>
            </a:r>
            <a:endParaRPr lang="en-GB" sz="2000" dirty="0">
              <a:solidFill>
                <a:srgbClr val="FF0000"/>
              </a:solidFill>
            </a:endParaRPr>
          </a:p>
        </p:txBody>
      </p:sp>
      <p:sp>
        <p:nvSpPr>
          <p:cNvPr id="3" name="Content Placeholder 2"/>
          <p:cNvSpPr>
            <a:spLocks noGrp="1"/>
          </p:cNvSpPr>
          <p:nvPr>
            <p:ph idx="1"/>
          </p:nvPr>
        </p:nvSpPr>
        <p:spPr>
          <a:xfrm>
            <a:off x="838200" y="1559859"/>
            <a:ext cx="10515600" cy="4995685"/>
          </a:xfrm>
        </p:spPr>
        <p:txBody>
          <a:bodyPr>
            <a:normAutofit fontScale="32500" lnSpcReduction="20000"/>
          </a:bodyPr>
          <a:lstStyle/>
          <a:p>
            <a:pPr marL="0" indent="0">
              <a:buNone/>
            </a:pPr>
            <a:r>
              <a:rPr lang="en-GB" b="0" i="0" u="none" strike="noStrike" baseline="0" dirty="0" smtClean="0">
                <a:solidFill>
                  <a:schemeClr val="accent1"/>
                </a:solidFill>
                <a:latin typeface="Times-Roman"/>
              </a:rPr>
              <a:t>Examples of </a:t>
            </a:r>
            <a:r>
              <a:rPr lang="en-GB" b="1" dirty="0" smtClean="0">
                <a:solidFill>
                  <a:schemeClr val="accent1">
                    <a:lumMod val="60000"/>
                    <a:lumOff val="40000"/>
                  </a:schemeClr>
                </a:solidFill>
              </a:rPr>
              <a:t>Offline </a:t>
            </a:r>
            <a:r>
              <a:rPr lang="en-GB" b="1" dirty="0">
                <a:solidFill>
                  <a:schemeClr val="accent1">
                    <a:lumMod val="60000"/>
                    <a:lumOff val="40000"/>
                  </a:schemeClr>
                </a:solidFill>
              </a:rPr>
              <a:t>vs. Online</a:t>
            </a:r>
          </a:p>
          <a:p>
            <a:pPr marL="514350" indent="-514350">
              <a:buAutoNum type="arabicPeriod"/>
            </a:pPr>
            <a:r>
              <a:rPr lang="en-GB" dirty="0" smtClean="0"/>
              <a:t>Develop an to sort the data below in ascending order:-</a:t>
            </a:r>
          </a:p>
          <a:p>
            <a:pPr marL="0" indent="0">
              <a:buNone/>
            </a:pPr>
            <a:r>
              <a:rPr lang="en-GB" dirty="0"/>
              <a:t>	</a:t>
            </a:r>
            <a:r>
              <a:rPr lang="en-GB" dirty="0" smtClean="0"/>
              <a:t>34, 12, 134, 65, 986, 193, 304, 5, 566, 499, 777, 725, 300, 675, 99, 444, 845, 431, 955, 288</a:t>
            </a:r>
          </a:p>
          <a:p>
            <a:pPr marL="0" indent="0">
              <a:buNone/>
            </a:pPr>
            <a:r>
              <a:rPr lang="en-GB" dirty="0" smtClean="0"/>
              <a:t> </a:t>
            </a:r>
          </a:p>
          <a:p>
            <a:pPr marL="0" indent="0">
              <a:lnSpc>
                <a:spcPct val="120000"/>
              </a:lnSpc>
              <a:spcBef>
                <a:spcPts val="0"/>
              </a:spcBef>
              <a:buNone/>
            </a:pPr>
            <a:r>
              <a:rPr lang="en-GB" b="1" i="1" dirty="0" smtClean="0"/>
              <a:t>Algorithm 1</a:t>
            </a:r>
            <a:r>
              <a:rPr lang="en-GB" dirty="0" smtClean="0"/>
              <a:t>: </a:t>
            </a:r>
            <a:r>
              <a:rPr lang="en-GB" dirty="0" err="1" smtClean="0"/>
              <a:t>Sort_offline_data</a:t>
            </a:r>
            <a:endParaRPr lang="en-GB" dirty="0" smtClean="0"/>
          </a:p>
          <a:p>
            <a:pPr marL="0" indent="0">
              <a:lnSpc>
                <a:spcPct val="120000"/>
              </a:lnSpc>
              <a:spcBef>
                <a:spcPts val="0"/>
              </a:spcBef>
              <a:buNone/>
            </a:pPr>
            <a:r>
              <a:rPr lang="en-GB" dirty="0" smtClean="0"/>
              <a:t>Input: A(LL)</a:t>
            </a:r>
          </a:p>
          <a:p>
            <a:pPr marL="0" indent="0">
              <a:lnSpc>
                <a:spcPct val="120000"/>
              </a:lnSpc>
              <a:spcBef>
                <a:spcPts val="0"/>
              </a:spcBef>
              <a:buNone/>
            </a:pPr>
            <a:r>
              <a:rPr lang="en-GB" dirty="0" smtClean="0"/>
              <a:t>Output: B(I)</a:t>
            </a:r>
            <a:endParaRPr lang="en-GB" dirty="0" smtClean="0">
              <a:sym typeface="Wingdings" panose="05000000000000000000" pitchFamily="2" charset="2"/>
            </a:endParaRPr>
          </a:p>
          <a:p>
            <a:pPr marL="0" indent="0" defTabSz="363538">
              <a:lnSpc>
                <a:spcPct val="120000"/>
              </a:lnSpc>
              <a:spcBef>
                <a:spcPts val="0"/>
              </a:spcBef>
              <a:buNone/>
            </a:pPr>
            <a:r>
              <a:rPr lang="en-GB" dirty="0" smtClean="0">
                <a:sym typeface="Wingdings" panose="05000000000000000000" pitchFamily="2" charset="2"/>
              </a:rPr>
              <a:t>LL &lt;-- 1</a:t>
            </a:r>
            <a:endParaRPr lang="en-GB" dirty="0" smtClean="0"/>
          </a:p>
          <a:p>
            <a:pPr marL="0" indent="0">
              <a:lnSpc>
                <a:spcPct val="120000"/>
              </a:lnSpc>
              <a:spcBef>
                <a:spcPts val="0"/>
              </a:spcBef>
              <a:buNone/>
            </a:pPr>
            <a:r>
              <a:rPr lang="en-GB" dirty="0" smtClean="0"/>
              <a:t>Do While LL &lt;= 20</a:t>
            </a:r>
          </a:p>
          <a:p>
            <a:pPr marL="0" indent="0" defTabSz="179388">
              <a:lnSpc>
                <a:spcPct val="120000"/>
              </a:lnSpc>
              <a:spcBef>
                <a:spcPts val="0"/>
              </a:spcBef>
              <a:buNone/>
            </a:pPr>
            <a:r>
              <a:rPr lang="en-GB" dirty="0"/>
              <a:t>	</a:t>
            </a:r>
            <a:r>
              <a:rPr lang="en-GB" dirty="0" smtClean="0"/>
              <a:t>Input A(LL)</a:t>
            </a:r>
          </a:p>
          <a:p>
            <a:pPr marL="0" indent="0" defTabSz="179388">
              <a:lnSpc>
                <a:spcPct val="120000"/>
              </a:lnSpc>
              <a:spcBef>
                <a:spcPts val="0"/>
              </a:spcBef>
              <a:buNone/>
            </a:pPr>
            <a:r>
              <a:rPr lang="en-GB" dirty="0">
                <a:sym typeface="Wingdings" panose="05000000000000000000" pitchFamily="2" charset="2"/>
              </a:rPr>
              <a:t>LL &lt;-- </a:t>
            </a:r>
            <a:r>
              <a:rPr lang="en-GB" dirty="0" smtClean="0">
                <a:sym typeface="Wingdings" panose="05000000000000000000" pitchFamily="2" charset="2"/>
              </a:rPr>
              <a:t>LL + 1</a:t>
            </a:r>
            <a:endParaRPr lang="en-GB" dirty="0"/>
          </a:p>
          <a:p>
            <a:pPr marL="0" indent="0">
              <a:lnSpc>
                <a:spcPct val="120000"/>
              </a:lnSpc>
              <a:spcBef>
                <a:spcPts val="0"/>
              </a:spcBef>
              <a:buNone/>
            </a:pPr>
            <a:r>
              <a:rPr lang="en-GB" dirty="0" err="1" smtClean="0"/>
              <a:t>Enddo</a:t>
            </a:r>
            <a:endParaRPr lang="en-GB" dirty="0" smtClean="0"/>
          </a:p>
          <a:p>
            <a:pPr marL="0" indent="0">
              <a:lnSpc>
                <a:spcPct val="120000"/>
              </a:lnSpc>
              <a:spcBef>
                <a:spcPts val="0"/>
              </a:spcBef>
              <a:buNone/>
            </a:pPr>
            <a:r>
              <a:rPr lang="en-GB" dirty="0" smtClean="0"/>
              <a:t>Temp &lt;--  A(1)</a:t>
            </a:r>
          </a:p>
          <a:p>
            <a:pPr marL="0" indent="0">
              <a:lnSpc>
                <a:spcPct val="120000"/>
              </a:lnSpc>
              <a:spcBef>
                <a:spcPts val="0"/>
              </a:spcBef>
              <a:buNone/>
            </a:pPr>
            <a:r>
              <a:rPr lang="en-GB" dirty="0" smtClean="0"/>
              <a:t>LL &lt;-- 2</a:t>
            </a:r>
          </a:p>
          <a:p>
            <a:pPr marL="0" indent="0">
              <a:lnSpc>
                <a:spcPct val="120000"/>
              </a:lnSpc>
              <a:spcBef>
                <a:spcPts val="0"/>
              </a:spcBef>
              <a:buNone/>
            </a:pPr>
            <a:r>
              <a:rPr lang="en-GB" dirty="0"/>
              <a:t>I</a:t>
            </a:r>
            <a:r>
              <a:rPr lang="en-GB" dirty="0" smtClean="0"/>
              <a:t> </a:t>
            </a:r>
            <a:r>
              <a:rPr lang="en-GB" dirty="0"/>
              <a:t>&lt;-- </a:t>
            </a:r>
            <a:r>
              <a:rPr lang="en-GB" dirty="0" smtClean="0"/>
              <a:t>1</a:t>
            </a:r>
            <a:endParaRPr lang="en-GB" dirty="0"/>
          </a:p>
          <a:p>
            <a:pPr marL="0" indent="0">
              <a:lnSpc>
                <a:spcPct val="120000"/>
              </a:lnSpc>
              <a:spcBef>
                <a:spcPts val="0"/>
              </a:spcBef>
              <a:buNone/>
            </a:pPr>
            <a:r>
              <a:rPr lang="en-GB" dirty="0" smtClean="0"/>
              <a:t>Do While I &lt;= 20</a:t>
            </a:r>
          </a:p>
          <a:p>
            <a:pPr marL="0" indent="0">
              <a:lnSpc>
                <a:spcPct val="120000"/>
              </a:lnSpc>
              <a:spcBef>
                <a:spcPts val="0"/>
              </a:spcBef>
              <a:buNone/>
              <a:tabLst>
                <a:tab pos="174625" algn="l"/>
              </a:tabLst>
            </a:pPr>
            <a:r>
              <a:rPr lang="en-GB" dirty="0" smtClean="0"/>
              <a:t>	Temp = A(I)</a:t>
            </a:r>
          </a:p>
          <a:p>
            <a:pPr marL="0" indent="0">
              <a:lnSpc>
                <a:spcPct val="120000"/>
              </a:lnSpc>
              <a:spcBef>
                <a:spcPts val="0"/>
              </a:spcBef>
              <a:buNone/>
              <a:tabLst>
                <a:tab pos="174625" algn="l"/>
              </a:tabLst>
            </a:pPr>
            <a:r>
              <a:rPr lang="en-GB" dirty="0" smtClean="0"/>
              <a:t>	J  </a:t>
            </a:r>
            <a:r>
              <a:rPr lang="en-GB" dirty="0"/>
              <a:t>&lt;-- </a:t>
            </a:r>
            <a:r>
              <a:rPr lang="en-GB" dirty="0" smtClean="0"/>
              <a:t>I + 1</a:t>
            </a:r>
            <a:endParaRPr lang="en-GB" dirty="0"/>
          </a:p>
          <a:p>
            <a:pPr marL="0" indent="0">
              <a:lnSpc>
                <a:spcPct val="120000"/>
              </a:lnSpc>
              <a:spcBef>
                <a:spcPts val="0"/>
              </a:spcBef>
              <a:buNone/>
              <a:tabLst>
                <a:tab pos="174625" algn="l"/>
              </a:tabLst>
            </a:pPr>
            <a:r>
              <a:rPr lang="en-GB" dirty="0" smtClean="0"/>
              <a:t>	Do While J &lt;= 20</a:t>
            </a:r>
          </a:p>
          <a:p>
            <a:pPr marL="0" indent="0" defTabSz="179388">
              <a:lnSpc>
                <a:spcPct val="120000"/>
              </a:lnSpc>
              <a:spcBef>
                <a:spcPts val="0"/>
              </a:spcBef>
              <a:buNone/>
              <a:tabLst>
                <a:tab pos="444500" algn="l"/>
              </a:tabLst>
            </a:pPr>
            <a:r>
              <a:rPr lang="en-GB" dirty="0"/>
              <a:t>	</a:t>
            </a:r>
            <a:r>
              <a:rPr lang="en-GB" dirty="0" smtClean="0"/>
              <a:t>	If Temp &gt; A(J)</a:t>
            </a:r>
          </a:p>
          <a:p>
            <a:pPr marL="0" indent="0" defTabSz="179388">
              <a:lnSpc>
                <a:spcPct val="120000"/>
              </a:lnSpc>
              <a:spcBef>
                <a:spcPts val="0"/>
              </a:spcBef>
              <a:buNone/>
              <a:tabLst>
                <a:tab pos="444500" algn="l"/>
              </a:tabLst>
            </a:pPr>
            <a:r>
              <a:rPr lang="en-GB" dirty="0"/>
              <a:t>	</a:t>
            </a:r>
            <a:r>
              <a:rPr lang="en-GB" dirty="0" smtClean="0"/>
              <a:t>		Temp = A(I)</a:t>
            </a:r>
          </a:p>
          <a:p>
            <a:pPr marL="0" indent="0" defTabSz="179388">
              <a:lnSpc>
                <a:spcPct val="120000"/>
              </a:lnSpc>
              <a:spcBef>
                <a:spcPts val="0"/>
              </a:spcBef>
              <a:buNone/>
              <a:tabLst>
                <a:tab pos="444500" algn="l"/>
              </a:tabLst>
            </a:pPr>
            <a:r>
              <a:rPr lang="en-GB" dirty="0"/>
              <a:t>	</a:t>
            </a:r>
            <a:r>
              <a:rPr lang="en-GB" dirty="0" smtClean="0"/>
              <a:t>		A(I) = A(J)</a:t>
            </a:r>
          </a:p>
          <a:p>
            <a:pPr marL="0" indent="0" defTabSz="179388">
              <a:lnSpc>
                <a:spcPct val="120000"/>
              </a:lnSpc>
              <a:spcBef>
                <a:spcPts val="0"/>
              </a:spcBef>
              <a:buNone/>
              <a:tabLst>
                <a:tab pos="444500" algn="l"/>
              </a:tabLst>
            </a:pPr>
            <a:r>
              <a:rPr lang="en-GB" dirty="0"/>
              <a:t>	</a:t>
            </a:r>
            <a:r>
              <a:rPr lang="en-GB" dirty="0" smtClean="0"/>
              <a:t>		A(J) = Temp</a:t>
            </a:r>
          </a:p>
          <a:p>
            <a:pPr marL="0" indent="0" defTabSz="179388">
              <a:lnSpc>
                <a:spcPct val="120000"/>
              </a:lnSpc>
              <a:spcBef>
                <a:spcPts val="0"/>
              </a:spcBef>
              <a:buNone/>
            </a:pPr>
            <a:r>
              <a:rPr lang="en-GB" dirty="0" smtClean="0"/>
              <a:t>			</a:t>
            </a:r>
            <a:r>
              <a:rPr lang="en-GB" dirty="0" err="1" smtClean="0"/>
              <a:t>Endif</a:t>
            </a:r>
            <a:endParaRPr lang="en-GB" dirty="0" smtClean="0"/>
          </a:p>
          <a:p>
            <a:pPr marL="0" indent="0" defTabSz="179388">
              <a:lnSpc>
                <a:spcPct val="120000"/>
              </a:lnSpc>
              <a:spcBef>
                <a:spcPts val="0"/>
              </a:spcBef>
              <a:buNone/>
            </a:pPr>
            <a:r>
              <a:rPr lang="en-GB" dirty="0"/>
              <a:t>	</a:t>
            </a:r>
            <a:r>
              <a:rPr lang="en-GB" dirty="0" smtClean="0"/>
              <a:t>J </a:t>
            </a:r>
            <a:r>
              <a:rPr lang="en-GB" dirty="0"/>
              <a:t>&lt;-- </a:t>
            </a:r>
            <a:r>
              <a:rPr lang="en-GB" dirty="0" smtClean="0"/>
              <a:t>J </a:t>
            </a:r>
            <a:r>
              <a:rPr lang="en-GB" dirty="0"/>
              <a:t>+ 1</a:t>
            </a:r>
          </a:p>
          <a:p>
            <a:pPr marL="0" indent="0" defTabSz="179388">
              <a:lnSpc>
                <a:spcPct val="120000"/>
              </a:lnSpc>
              <a:spcBef>
                <a:spcPts val="0"/>
              </a:spcBef>
              <a:buNone/>
            </a:pPr>
            <a:r>
              <a:rPr lang="en-GB" dirty="0"/>
              <a:t>	</a:t>
            </a:r>
            <a:r>
              <a:rPr lang="en-GB" dirty="0" err="1" smtClean="0"/>
              <a:t>Enddo</a:t>
            </a:r>
            <a:endParaRPr lang="en-GB" dirty="0" smtClean="0"/>
          </a:p>
          <a:p>
            <a:pPr marL="0" indent="0" defTabSz="179388">
              <a:lnSpc>
                <a:spcPct val="120000"/>
              </a:lnSpc>
              <a:spcBef>
                <a:spcPts val="0"/>
              </a:spcBef>
              <a:buNone/>
            </a:pPr>
            <a:r>
              <a:rPr lang="en-GB" dirty="0" smtClean="0"/>
              <a:t>I &lt;-- I + 1</a:t>
            </a:r>
          </a:p>
          <a:p>
            <a:pPr marL="0" indent="0" defTabSz="179388">
              <a:lnSpc>
                <a:spcPct val="120000"/>
              </a:lnSpc>
              <a:spcBef>
                <a:spcPts val="0"/>
              </a:spcBef>
              <a:buNone/>
            </a:pPr>
            <a:r>
              <a:rPr lang="en-GB" dirty="0" err="1" smtClean="0"/>
              <a:t>Enddo</a:t>
            </a:r>
            <a:endParaRPr lang="en-GB" dirty="0" smtClean="0"/>
          </a:p>
          <a:p>
            <a:pPr marL="0" indent="0" defTabSz="179388">
              <a:lnSpc>
                <a:spcPct val="120000"/>
              </a:lnSpc>
              <a:spcBef>
                <a:spcPts val="0"/>
              </a:spcBef>
              <a:buNone/>
            </a:pPr>
            <a:r>
              <a:rPr lang="en-GB" dirty="0" smtClean="0"/>
              <a:t>End</a:t>
            </a:r>
          </a:p>
          <a:p>
            <a:pPr marL="0" indent="0" defTabSz="179388">
              <a:lnSpc>
                <a:spcPct val="120000"/>
              </a:lnSpc>
              <a:spcBef>
                <a:spcPts val="0"/>
              </a:spcBef>
              <a:buNone/>
            </a:pPr>
            <a:r>
              <a:rPr lang="en-GB" dirty="0" smtClean="0"/>
              <a:t>Stop</a:t>
            </a:r>
          </a:p>
          <a:p>
            <a:pPr marL="0" indent="0" defTabSz="179388">
              <a:lnSpc>
                <a:spcPct val="120000"/>
              </a:lnSpc>
              <a:spcBef>
                <a:spcPts val="0"/>
              </a:spcBef>
              <a:buNone/>
            </a:pPr>
            <a:endParaRPr lang="en-GB" dirty="0" smtClean="0"/>
          </a:p>
          <a:p>
            <a:pPr marL="0" indent="0" defTabSz="179388">
              <a:buNone/>
            </a:pPr>
            <a:endParaRPr lang="en-GB" dirty="0" smtClean="0"/>
          </a:p>
          <a:p>
            <a:pPr marL="514350" indent="-514350">
              <a:buAutoNum type="arabicPeriod"/>
            </a:pPr>
            <a:endParaRPr lang="en-GB" dirty="0" smtClean="0"/>
          </a:p>
        </p:txBody>
      </p:sp>
    </p:spTree>
    <p:extLst>
      <p:ext uri="{BB962C8B-B14F-4D97-AF65-F5344CB8AC3E}">
        <p14:creationId xmlns:p14="http://schemas.microsoft.com/office/powerpoint/2010/main" val="113168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Types of Algorithm </a:t>
            </a:r>
            <a:r>
              <a:rPr lang="en-GB" sz="2000" dirty="0" smtClean="0">
                <a:solidFill>
                  <a:srgbClr val="FF0000"/>
                </a:solidFill>
              </a:rPr>
              <a:t>(</a:t>
            </a:r>
            <a:r>
              <a:rPr lang="en-GB" sz="2000" dirty="0" err="1" smtClean="0">
                <a:solidFill>
                  <a:srgbClr val="FF0000"/>
                </a:solidFill>
              </a:rPr>
              <a:t>Contd</a:t>
            </a:r>
            <a:r>
              <a:rPr lang="en-GB" sz="2000" dirty="0" smtClean="0">
                <a:solidFill>
                  <a:srgbClr val="FF0000"/>
                </a:solidFill>
              </a:rPr>
              <a:t>…)</a:t>
            </a:r>
            <a:endParaRPr lang="en-GB" sz="2000" dirty="0">
              <a:solidFill>
                <a:srgbClr val="FF0000"/>
              </a:solidFill>
            </a:endParaRPr>
          </a:p>
        </p:txBody>
      </p:sp>
      <p:sp>
        <p:nvSpPr>
          <p:cNvPr id="3" name="Content Placeholder 2"/>
          <p:cNvSpPr>
            <a:spLocks noGrp="1"/>
          </p:cNvSpPr>
          <p:nvPr>
            <p:ph idx="1"/>
          </p:nvPr>
        </p:nvSpPr>
        <p:spPr>
          <a:xfrm>
            <a:off x="838200" y="1559859"/>
            <a:ext cx="10515600" cy="4995685"/>
          </a:xfrm>
        </p:spPr>
        <p:txBody>
          <a:bodyPr>
            <a:normAutofit/>
          </a:bodyPr>
          <a:lstStyle/>
          <a:p>
            <a:pPr marL="0" indent="0">
              <a:buNone/>
            </a:pPr>
            <a:r>
              <a:rPr lang="en-GB" b="0" i="0" u="none" strike="noStrike" baseline="0" dirty="0" smtClean="0">
                <a:solidFill>
                  <a:schemeClr val="accent1"/>
                </a:solidFill>
                <a:latin typeface="Times-Roman"/>
              </a:rPr>
              <a:t>Example</a:t>
            </a:r>
            <a:endParaRPr lang="en-GB" b="1" dirty="0">
              <a:solidFill>
                <a:schemeClr val="accent1">
                  <a:lumMod val="60000"/>
                  <a:lumOff val="40000"/>
                </a:schemeClr>
              </a:solidFill>
            </a:endParaRPr>
          </a:p>
          <a:p>
            <a:pPr marL="0" indent="0">
              <a:buNone/>
            </a:pPr>
            <a:r>
              <a:rPr lang="en-GB" dirty="0" smtClean="0"/>
              <a:t>2.	Develop an algorithm to sort any integer of size n in ascending order:-</a:t>
            </a:r>
          </a:p>
          <a:p>
            <a:pPr marL="0" indent="0">
              <a:buNone/>
            </a:pPr>
            <a:r>
              <a:rPr lang="en-GB" dirty="0"/>
              <a:t>	</a:t>
            </a:r>
            <a:endParaRPr lang="en-GB" dirty="0" smtClean="0"/>
          </a:p>
          <a:p>
            <a:pPr marL="0" indent="0" defTabSz="179388">
              <a:buNone/>
            </a:pPr>
            <a:endParaRPr lang="en-GB" dirty="0" smtClean="0"/>
          </a:p>
          <a:p>
            <a:pPr marL="514350" indent="-514350">
              <a:buAutoNum type="arabicPeriod"/>
            </a:pPr>
            <a:endParaRPr lang="en-GB" dirty="0" smtClean="0"/>
          </a:p>
        </p:txBody>
      </p:sp>
    </p:spTree>
    <p:extLst>
      <p:ext uri="{BB962C8B-B14F-4D97-AF65-F5344CB8AC3E}">
        <p14:creationId xmlns:p14="http://schemas.microsoft.com/office/powerpoint/2010/main" val="258433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C</a:t>
            </a:r>
            <a:r>
              <a:rPr lang="en-GB" dirty="0" smtClean="0">
                <a:solidFill>
                  <a:srgbClr val="FF0000"/>
                </a:solidFill>
              </a:rPr>
              <a:t>.	Exact </a:t>
            </a:r>
            <a:r>
              <a:rPr lang="en-GB" dirty="0">
                <a:solidFill>
                  <a:srgbClr val="FF0000"/>
                </a:solidFill>
              </a:rPr>
              <a:t>vs </a:t>
            </a:r>
            <a:r>
              <a:rPr lang="en-GB" dirty="0" smtClean="0">
                <a:solidFill>
                  <a:srgbClr val="FF0000"/>
                </a:solidFill>
              </a:rPr>
              <a:t>approximate</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92500" lnSpcReduction="20000"/>
          </a:bodyPr>
          <a:lstStyle/>
          <a:p>
            <a:pPr marL="0" indent="0">
              <a:buNone/>
            </a:pPr>
            <a:r>
              <a:rPr lang="en-GB" i="1" dirty="0" smtClean="0">
                <a:solidFill>
                  <a:srgbClr val="0070C0"/>
                </a:solidFill>
              </a:rPr>
              <a:t>Exact </a:t>
            </a:r>
            <a:r>
              <a:rPr lang="en-GB" i="1" dirty="0">
                <a:solidFill>
                  <a:srgbClr val="0070C0"/>
                </a:solidFill>
              </a:rPr>
              <a:t>algorithms </a:t>
            </a:r>
            <a:r>
              <a:rPr lang="en-GB" dirty="0"/>
              <a:t>aim at computing </a:t>
            </a:r>
            <a:r>
              <a:rPr lang="en-GB" dirty="0" smtClean="0"/>
              <a:t>the actual or </a:t>
            </a:r>
            <a:r>
              <a:rPr lang="en-GB" dirty="0"/>
              <a:t>optimal </a:t>
            </a:r>
            <a:r>
              <a:rPr lang="en-GB" dirty="0" smtClean="0"/>
              <a:t>solution. </a:t>
            </a:r>
          </a:p>
          <a:p>
            <a:pPr marL="0" indent="0">
              <a:buNone/>
            </a:pPr>
            <a:r>
              <a:rPr lang="en-GB" dirty="0" smtClean="0"/>
              <a:t>They are often quite expensive </a:t>
            </a:r>
            <a:r>
              <a:rPr lang="en-GB" dirty="0"/>
              <a:t>in terms of run time or </a:t>
            </a:r>
            <a:r>
              <a:rPr lang="en-GB" dirty="0" smtClean="0"/>
              <a:t>memory,  </a:t>
            </a:r>
            <a:r>
              <a:rPr lang="en-GB" dirty="0"/>
              <a:t>and hence </a:t>
            </a:r>
            <a:r>
              <a:rPr lang="en-GB" dirty="0" smtClean="0"/>
              <a:t>sometimes difficult or not </a:t>
            </a:r>
            <a:r>
              <a:rPr lang="en-GB" dirty="0"/>
              <a:t>possible for large input</a:t>
            </a:r>
            <a:r>
              <a:rPr lang="en-GB" dirty="0" smtClean="0"/>
              <a:t>.</a:t>
            </a:r>
          </a:p>
          <a:p>
            <a:pPr marL="0" indent="0">
              <a:buNone/>
            </a:pPr>
            <a:r>
              <a:rPr lang="en-GB" dirty="0" smtClean="0"/>
              <a:t>They usually </a:t>
            </a:r>
            <a:r>
              <a:rPr lang="en-GB" dirty="0" err="1" smtClean="0"/>
              <a:t>havean</a:t>
            </a:r>
            <a:r>
              <a:rPr lang="en-GB" dirty="0" smtClean="0"/>
              <a:t> </a:t>
            </a:r>
            <a:r>
              <a:rPr lang="en-GB" dirty="0"/>
              <a:t>optimization goal in mind, e.g. compute the </a:t>
            </a:r>
            <a:r>
              <a:rPr lang="en-GB" dirty="0" smtClean="0"/>
              <a:t>real results, shortest path, the </a:t>
            </a:r>
            <a:r>
              <a:rPr lang="en-GB" dirty="0"/>
              <a:t>alignment or </a:t>
            </a:r>
            <a:r>
              <a:rPr lang="en-GB" dirty="0" smtClean="0"/>
              <a:t>minimal distance</a:t>
            </a:r>
            <a:endParaRPr lang="en-GB" dirty="0"/>
          </a:p>
          <a:p>
            <a:pPr marL="0" indent="0">
              <a:buNone/>
            </a:pPr>
            <a:r>
              <a:rPr lang="en-GB" dirty="0" smtClean="0">
                <a:solidFill>
                  <a:srgbClr val="0070C0"/>
                </a:solidFill>
              </a:rPr>
              <a:t>Approximation </a:t>
            </a:r>
            <a:r>
              <a:rPr lang="en-GB" dirty="0">
                <a:solidFill>
                  <a:srgbClr val="0070C0"/>
                </a:solidFill>
              </a:rPr>
              <a:t>algorithms </a:t>
            </a:r>
            <a:r>
              <a:rPr lang="en-GB" dirty="0"/>
              <a:t>aim at </a:t>
            </a:r>
            <a:r>
              <a:rPr lang="en-GB" dirty="0" smtClean="0"/>
              <a:t>solving </a:t>
            </a:r>
            <a:r>
              <a:rPr lang="en-GB" dirty="0"/>
              <a:t>an optimization problem that runs in polynomial time in the length of the input and outputs a solution that is guaranteed to be close to the optimal solution.</a:t>
            </a:r>
            <a:endParaRPr lang="en-GB" dirty="0" smtClean="0"/>
          </a:p>
          <a:p>
            <a:pPr marL="0" indent="0">
              <a:buNone/>
            </a:pPr>
            <a:r>
              <a:rPr lang="en-GB" dirty="0" smtClean="0"/>
              <a:t>Given an </a:t>
            </a:r>
            <a:r>
              <a:rPr lang="en-GB" dirty="0"/>
              <a:t>optimization problem P, an algorithm A is said to be an approximation algorithm for P, if for any given instance I, it returns an approximate solution, that is a feasible solution </a:t>
            </a:r>
            <a:endParaRPr lang="en-GB" dirty="0" smtClean="0"/>
          </a:p>
          <a:p>
            <a:pPr marL="0" indent="0">
              <a:buNone/>
            </a:pPr>
            <a:r>
              <a:rPr lang="en-GB" dirty="0" smtClean="0"/>
              <a:t>The </a:t>
            </a:r>
            <a:r>
              <a:rPr lang="en-GB" dirty="0"/>
              <a:t>goal of an </a:t>
            </a:r>
            <a:r>
              <a:rPr lang="en-GB" b="1" dirty="0"/>
              <a:t>approximation algorithm</a:t>
            </a:r>
            <a:r>
              <a:rPr lang="en-GB" dirty="0"/>
              <a:t> is to come as close as possible to the optimum value in a reasonable amount of time which is at most polynomial time. </a:t>
            </a:r>
            <a:endParaRPr lang="en-GB" b="0" i="0" u="none" strike="noStrike" baseline="0" dirty="0" smtClean="0">
              <a:latin typeface="Times-Roman"/>
            </a:endParaRPr>
          </a:p>
        </p:txBody>
      </p:sp>
    </p:spTree>
    <p:extLst>
      <p:ext uri="{BB962C8B-B14F-4D97-AF65-F5344CB8AC3E}">
        <p14:creationId xmlns:p14="http://schemas.microsoft.com/office/powerpoint/2010/main" val="84617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C</a:t>
            </a:r>
            <a:r>
              <a:rPr lang="en-GB" dirty="0" smtClean="0">
                <a:solidFill>
                  <a:srgbClr val="FF0000"/>
                </a:solidFill>
              </a:rPr>
              <a:t>.	Exact </a:t>
            </a:r>
            <a:r>
              <a:rPr lang="en-GB" dirty="0">
                <a:solidFill>
                  <a:srgbClr val="FF0000"/>
                </a:solidFill>
              </a:rPr>
              <a:t>vs </a:t>
            </a:r>
            <a:r>
              <a:rPr lang="en-GB" dirty="0" smtClean="0">
                <a:solidFill>
                  <a:srgbClr val="FF0000"/>
                </a:solidFill>
              </a:rPr>
              <a:t>approximate ……</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77500" lnSpcReduction="20000"/>
          </a:bodyPr>
          <a:lstStyle/>
          <a:p>
            <a:pPr marL="0" indent="0" algn="just">
              <a:buNone/>
            </a:pPr>
            <a:r>
              <a:rPr lang="en-GB" b="1" i="1" dirty="0">
                <a:solidFill>
                  <a:srgbClr val="0070C0"/>
                </a:solidFill>
              </a:rPr>
              <a:t>Exact algorithms</a:t>
            </a:r>
            <a:r>
              <a:rPr lang="en-GB" dirty="0"/>
              <a:t> are designed in such a way that it is guaranteed that they will find the optimal solution in a finite amount of time </a:t>
            </a:r>
          </a:p>
          <a:p>
            <a:pPr marL="0" indent="0" algn="just">
              <a:buNone/>
            </a:pPr>
            <a:r>
              <a:rPr lang="en-GB" dirty="0" smtClean="0"/>
              <a:t>In </a:t>
            </a:r>
            <a:r>
              <a:rPr lang="en-GB" dirty="0"/>
              <a:t>computer science and operations research, </a:t>
            </a:r>
            <a:r>
              <a:rPr lang="en-GB" b="1" i="1" dirty="0">
                <a:solidFill>
                  <a:srgbClr val="0070C0"/>
                </a:solidFill>
              </a:rPr>
              <a:t>approximation </a:t>
            </a:r>
            <a:r>
              <a:rPr lang="en-GB" b="1" i="1" dirty="0" smtClean="0">
                <a:solidFill>
                  <a:srgbClr val="0070C0"/>
                </a:solidFill>
              </a:rPr>
              <a:t>algorithms </a:t>
            </a:r>
            <a:r>
              <a:rPr lang="en-GB" dirty="0" smtClean="0"/>
              <a:t>are </a:t>
            </a:r>
            <a:r>
              <a:rPr lang="en-GB" dirty="0"/>
              <a:t>efficient </a:t>
            </a:r>
            <a:r>
              <a:rPr lang="en-GB" b="1" dirty="0"/>
              <a:t>algorithms</a:t>
            </a:r>
            <a:r>
              <a:rPr lang="en-GB" dirty="0"/>
              <a:t> that find </a:t>
            </a:r>
            <a:r>
              <a:rPr lang="en-GB" b="1" dirty="0"/>
              <a:t>approximate</a:t>
            </a:r>
            <a:r>
              <a:rPr lang="en-GB" dirty="0"/>
              <a:t> solutions to NP-hard optimization problems with provable guarantees on the distance of the returned solution to the optimal one. </a:t>
            </a:r>
            <a:endParaRPr lang="en-GB" dirty="0" smtClean="0"/>
          </a:p>
          <a:p>
            <a:pPr marL="0" indent="0" algn="just">
              <a:buNone/>
            </a:pPr>
            <a:r>
              <a:rPr lang="en-GB" u="sng" dirty="0">
                <a:solidFill>
                  <a:srgbClr val="0070C0"/>
                </a:solidFill>
              </a:rPr>
              <a:t>Approximation algorithms </a:t>
            </a:r>
            <a:endParaRPr lang="en-GB" u="sng" dirty="0" smtClean="0">
              <a:solidFill>
                <a:srgbClr val="0070C0"/>
              </a:solidFill>
            </a:endParaRPr>
          </a:p>
          <a:p>
            <a:pPr marL="514350" indent="-514350" algn="just">
              <a:buAutoNum type="arabicPeriod"/>
            </a:pPr>
            <a:r>
              <a:rPr lang="en-GB" dirty="0" smtClean="0"/>
              <a:t>Guaranteed </a:t>
            </a:r>
            <a:r>
              <a:rPr lang="en-GB" dirty="0"/>
              <a:t>to run in polynomial time. </a:t>
            </a:r>
            <a:endParaRPr lang="en-GB" dirty="0" smtClean="0"/>
          </a:p>
          <a:p>
            <a:pPr marL="514350" indent="-514350" algn="just">
              <a:buAutoNum type="arabicPeriod"/>
            </a:pPr>
            <a:r>
              <a:rPr lang="en-GB" dirty="0" smtClean="0"/>
              <a:t>2</a:t>
            </a:r>
            <a:r>
              <a:rPr lang="en-GB" dirty="0"/>
              <a:t>. Guaranteed to get a solution which is close to the optimal solution (</a:t>
            </a:r>
            <a:r>
              <a:rPr lang="en-GB" dirty="0" err="1"/>
              <a:t>a.k.a</a:t>
            </a:r>
            <a:r>
              <a:rPr lang="en-GB" dirty="0"/>
              <a:t> near optimal). </a:t>
            </a:r>
            <a:endParaRPr lang="en-GB" dirty="0" smtClean="0"/>
          </a:p>
          <a:p>
            <a:pPr marL="514350" indent="-514350" algn="just">
              <a:buAutoNum type="arabicPeriod"/>
            </a:pPr>
            <a:r>
              <a:rPr lang="en-GB" dirty="0" smtClean="0"/>
              <a:t>3</a:t>
            </a:r>
            <a:r>
              <a:rPr lang="en-GB" dirty="0"/>
              <a:t>. Obstacle : need to prove a solution’s value is close to optimum value, without even knowing what the optimum value is !</a:t>
            </a:r>
            <a:endParaRPr lang="en-GB" dirty="0" smtClean="0">
              <a:solidFill>
                <a:srgbClr val="0070C0"/>
              </a:solidFill>
            </a:endParaRPr>
          </a:p>
          <a:p>
            <a:pPr marL="0" indent="0">
              <a:buNone/>
            </a:pPr>
            <a:endParaRPr lang="en-GB" dirty="0">
              <a:solidFill>
                <a:srgbClr val="0070C0"/>
              </a:solidFill>
            </a:endParaRPr>
          </a:p>
          <a:p>
            <a:pPr marL="0" indent="0">
              <a:buNone/>
            </a:pPr>
            <a:r>
              <a:rPr lang="en-GB" dirty="0" smtClean="0">
                <a:solidFill>
                  <a:srgbClr val="0070C0"/>
                </a:solidFill>
              </a:rPr>
              <a:t>Exercise 1:</a:t>
            </a:r>
          </a:p>
          <a:p>
            <a:pPr marL="0" indent="0">
              <a:buNone/>
            </a:pPr>
            <a:r>
              <a:rPr lang="en-GB" dirty="0" smtClean="0"/>
              <a:t>Can approximate algorithms be better than exact algorithm? Justify your answer and give instances</a:t>
            </a:r>
          </a:p>
        </p:txBody>
      </p:sp>
    </p:spTree>
    <p:extLst>
      <p:ext uri="{BB962C8B-B14F-4D97-AF65-F5344CB8AC3E}">
        <p14:creationId xmlns:p14="http://schemas.microsoft.com/office/powerpoint/2010/main" val="24543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lstStyle/>
          <a:p>
            <a:r>
              <a:rPr lang="en-GB" dirty="0">
                <a:solidFill>
                  <a:srgbClr val="FF0000"/>
                </a:solidFill>
              </a:rPr>
              <a:t>D</a:t>
            </a:r>
            <a:r>
              <a:rPr lang="en-GB" dirty="0" smtClean="0">
                <a:solidFill>
                  <a:srgbClr val="FF0000"/>
                </a:solidFill>
              </a:rPr>
              <a:t>.	</a:t>
            </a:r>
            <a:r>
              <a:rPr lang="en-GB" b="1" dirty="0"/>
              <a:t> </a:t>
            </a:r>
            <a:r>
              <a:rPr lang="en-GB" dirty="0">
                <a:solidFill>
                  <a:srgbClr val="FF0000"/>
                </a:solidFill>
              </a:rPr>
              <a:t>Heuristic and </a:t>
            </a:r>
            <a:r>
              <a:rPr lang="en-GB" dirty="0" smtClean="0">
                <a:solidFill>
                  <a:srgbClr val="FF0000"/>
                </a:solidFill>
              </a:rPr>
              <a:t>Operational</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buNone/>
            </a:pPr>
            <a:r>
              <a:rPr lang="en-GB" i="1" dirty="0">
                <a:solidFill>
                  <a:srgbClr val="0070C0"/>
                </a:solidFill>
              </a:rPr>
              <a:t>H</a:t>
            </a:r>
            <a:r>
              <a:rPr lang="en-GB" i="1" dirty="0" smtClean="0">
                <a:solidFill>
                  <a:srgbClr val="0070C0"/>
                </a:solidFill>
              </a:rPr>
              <a:t>euristic </a:t>
            </a:r>
            <a:r>
              <a:rPr lang="en-GB" i="1" dirty="0">
                <a:solidFill>
                  <a:srgbClr val="0070C0"/>
                </a:solidFill>
              </a:rPr>
              <a:t>algorithms </a:t>
            </a:r>
            <a:r>
              <a:rPr lang="en-GB" dirty="0"/>
              <a:t>try to reach the optimal solution without giving a guarantee that they </a:t>
            </a:r>
            <a:r>
              <a:rPr lang="en-GB" dirty="0" smtClean="0"/>
              <a:t>always do</a:t>
            </a:r>
            <a:r>
              <a:rPr lang="en-GB" dirty="0"/>
              <a:t>. </a:t>
            </a:r>
            <a:endParaRPr lang="en-GB" dirty="0" smtClean="0"/>
          </a:p>
          <a:p>
            <a:pPr marL="0" indent="0">
              <a:buNone/>
            </a:pPr>
            <a:r>
              <a:rPr lang="en-GB" dirty="0" smtClean="0"/>
              <a:t>A </a:t>
            </a:r>
            <a:r>
              <a:rPr lang="en-GB" dirty="0"/>
              <a:t>good heuristics is almost always near or at the </a:t>
            </a:r>
            <a:r>
              <a:rPr lang="en-GB" dirty="0" smtClean="0"/>
              <a:t>optimal value.</a:t>
            </a:r>
          </a:p>
          <a:p>
            <a:pPr marL="0" indent="0">
              <a:buNone/>
            </a:pPr>
            <a:r>
              <a:rPr lang="en-GB" u="sng" dirty="0">
                <a:solidFill>
                  <a:srgbClr val="0070C0"/>
                </a:solidFill>
              </a:rPr>
              <a:t>Heuristics</a:t>
            </a:r>
          </a:p>
          <a:p>
            <a:pPr marL="0" indent="0">
              <a:buNone/>
            </a:pPr>
            <a:r>
              <a:rPr lang="en-GB" dirty="0"/>
              <a:t>1. Develop intuitive algorithms.</a:t>
            </a:r>
          </a:p>
          <a:p>
            <a:pPr marL="0" indent="0">
              <a:buNone/>
            </a:pPr>
            <a:r>
              <a:rPr lang="en-GB" dirty="0"/>
              <a:t>2. Guaranteed to run in polynomial time.</a:t>
            </a:r>
          </a:p>
          <a:p>
            <a:pPr marL="0" indent="0">
              <a:buNone/>
            </a:pPr>
            <a:r>
              <a:rPr lang="en-GB" dirty="0"/>
              <a:t>3. No guarantees on quality of solution.</a:t>
            </a:r>
          </a:p>
          <a:p>
            <a:pPr marL="0" indent="0">
              <a:buNone/>
            </a:pPr>
            <a:endParaRPr lang="en-GB" dirty="0" smtClean="0">
              <a:solidFill>
                <a:srgbClr val="0070C0"/>
              </a:solidFill>
            </a:endParaRPr>
          </a:p>
        </p:txBody>
      </p:sp>
    </p:spTree>
    <p:extLst>
      <p:ext uri="{BB962C8B-B14F-4D97-AF65-F5344CB8AC3E}">
        <p14:creationId xmlns:p14="http://schemas.microsoft.com/office/powerpoint/2010/main" val="298265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lstStyle/>
          <a:p>
            <a:r>
              <a:rPr lang="en-GB" dirty="0">
                <a:solidFill>
                  <a:srgbClr val="FF0000"/>
                </a:solidFill>
              </a:rPr>
              <a:t>E</a:t>
            </a:r>
            <a:r>
              <a:rPr lang="en-GB" dirty="0" smtClean="0">
                <a:solidFill>
                  <a:srgbClr val="FF0000"/>
                </a:solidFill>
              </a:rPr>
              <a:t>.	</a:t>
            </a:r>
            <a:r>
              <a:rPr lang="en-GB" b="1" dirty="0"/>
              <a:t> </a:t>
            </a:r>
            <a:r>
              <a:rPr lang="en-GB" dirty="0" smtClean="0">
                <a:solidFill>
                  <a:srgbClr val="FF0000"/>
                </a:solidFill>
              </a:rPr>
              <a:t>Metaheuristic</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lgn="just">
              <a:buNone/>
            </a:pPr>
            <a:r>
              <a:rPr lang="en-GB" dirty="0"/>
              <a:t>A </a:t>
            </a:r>
            <a:r>
              <a:rPr lang="en-GB" dirty="0">
                <a:solidFill>
                  <a:srgbClr val="0070C0"/>
                </a:solidFill>
              </a:rPr>
              <a:t>m</a:t>
            </a:r>
            <a:r>
              <a:rPr lang="en-GB" dirty="0" smtClean="0">
                <a:solidFill>
                  <a:srgbClr val="0070C0"/>
                </a:solidFill>
              </a:rPr>
              <a:t>etaheuristic algorithm</a:t>
            </a:r>
            <a:r>
              <a:rPr lang="en-GB" dirty="0" smtClean="0"/>
              <a:t> is used to </a:t>
            </a:r>
            <a:r>
              <a:rPr lang="en-GB" dirty="0"/>
              <a:t>define heuristic methods applicable to a wide set of different problems</a:t>
            </a:r>
            <a:r>
              <a:rPr lang="en-GB" dirty="0" smtClean="0"/>
              <a:t>.</a:t>
            </a:r>
          </a:p>
          <a:p>
            <a:pPr marL="0" indent="0" algn="just">
              <a:buNone/>
            </a:pPr>
            <a:r>
              <a:rPr lang="en-GB" dirty="0" smtClean="0"/>
              <a:t>A </a:t>
            </a:r>
            <a:r>
              <a:rPr lang="en-GB" dirty="0">
                <a:solidFill>
                  <a:srgbClr val="0070C0"/>
                </a:solidFill>
              </a:rPr>
              <a:t>metaheuristic </a:t>
            </a:r>
            <a:r>
              <a:rPr lang="en-GB" dirty="0" smtClean="0">
                <a:solidFill>
                  <a:srgbClr val="0070C0"/>
                </a:solidFill>
              </a:rPr>
              <a:t>algorithm </a:t>
            </a:r>
            <a:r>
              <a:rPr lang="en-GB" dirty="0" smtClean="0"/>
              <a:t>can </a:t>
            </a:r>
            <a:r>
              <a:rPr lang="en-GB" dirty="0"/>
              <a:t>be </a:t>
            </a:r>
            <a:r>
              <a:rPr lang="en-GB" dirty="0" smtClean="0"/>
              <a:t>seen </a:t>
            </a:r>
            <a:r>
              <a:rPr lang="en-GB" dirty="0"/>
              <a:t>as a general </a:t>
            </a:r>
            <a:r>
              <a:rPr lang="en-GB" dirty="0" smtClean="0"/>
              <a:t>purpose </a:t>
            </a:r>
            <a:r>
              <a:rPr lang="en-GB" dirty="0"/>
              <a:t>heuristic method toward promising regions of the search space containing high-quality solutions. </a:t>
            </a:r>
            <a:endParaRPr lang="en-GB" dirty="0" smtClean="0"/>
          </a:p>
          <a:p>
            <a:pPr marL="0" indent="0" algn="just">
              <a:buNone/>
            </a:pPr>
            <a:r>
              <a:rPr lang="en-GB" dirty="0" smtClean="0"/>
              <a:t>A </a:t>
            </a:r>
            <a:r>
              <a:rPr lang="en-GB" dirty="0">
                <a:solidFill>
                  <a:srgbClr val="0070C0"/>
                </a:solidFill>
              </a:rPr>
              <a:t>metaheuristic</a:t>
            </a:r>
            <a:r>
              <a:rPr lang="en-GB" dirty="0"/>
              <a:t> is a general algorithmic framework which can be applied to different optimization problems with relatively few modifications to make them adapted to a specific problem</a:t>
            </a:r>
            <a:r>
              <a:rPr lang="en-GB" dirty="0" smtClean="0"/>
              <a:t>.</a:t>
            </a:r>
          </a:p>
          <a:p>
            <a:pPr marL="0" indent="0" algn="just">
              <a:buNone/>
            </a:pPr>
            <a:r>
              <a:rPr lang="en-GB" dirty="0">
                <a:solidFill>
                  <a:srgbClr val="0070C0"/>
                </a:solidFill>
              </a:rPr>
              <a:t>Exercise 2:</a:t>
            </a:r>
          </a:p>
          <a:p>
            <a:pPr marL="0" indent="0">
              <a:buNone/>
            </a:pPr>
            <a:r>
              <a:rPr lang="en-GB" dirty="0"/>
              <a:t>Differentiate between heuristic and metaheuristic</a:t>
            </a:r>
          </a:p>
          <a:p>
            <a:pPr marL="0" indent="0" algn="just">
              <a:buNone/>
            </a:pPr>
            <a:endParaRPr lang="en-GB" dirty="0">
              <a:solidFill>
                <a:srgbClr val="0070C0"/>
              </a:solidFill>
            </a:endParaRPr>
          </a:p>
        </p:txBody>
      </p:sp>
    </p:spTree>
    <p:extLst>
      <p:ext uri="{BB962C8B-B14F-4D97-AF65-F5344CB8AC3E}">
        <p14:creationId xmlns:p14="http://schemas.microsoft.com/office/powerpoint/2010/main" val="320222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lstStyle/>
          <a:p>
            <a:r>
              <a:rPr lang="en-GB" dirty="0">
                <a:solidFill>
                  <a:srgbClr val="FF0000"/>
                </a:solidFill>
              </a:rPr>
              <a:t>E</a:t>
            </a:r>
            <a:r>
              <a:rPr lang="en-GB" dirty="0" smtClean="0">
                <a:solidFill>
                  <a:srgbClr val="FF0000"/>
                </a:solidFill>
              </a:rPr>
              <a:t>.	</a:t>
            </a:r>
            <a:r>
              <a:rPr lang="en-GB" b="1" dirty="0"/>
              <a:t> </a:t>
            </a:r>
            <a:r>
              <a:rPr lang="en-GB" dirty="0" smtClean="0">
                <a:solidFill>
                  <a:srgbClr val="FF0000"/>
                </a:solidFill>
              </a:rPr>
              <a:t>Metaheuristic…..</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lgn="just">
              <a:buNone/>
            </a:pPr>
            <a:r>
              <a:rPr lang="en-GB" dirty="0" smtClean="0"/>
              <a:t>The </a:t>
            </a:r>
            <a:r>
              <a:rPr lang="en-GB" dirty="0"/>
              <a:t>metaheuristics are from now on regularly employed in all the sectors of engineering</a:t>
            </a:r>
            <a:r>
              <a:rPr lang="en-GB" dirty="0" smtClean="0"/>
              <a:t>,</a:t>
            </a:r>
          </a:p>
          <a:p>
            <a:pPr marL="0" indent="0" algn="just">
              <a:buNone/>
            </a:pPr>
            <a:r>
              <a:rPr lang="en-GB" dirty="0" smtClean="0"/>
              <a:t>Examples </a:t>
            </a:r>
            <a:r>
              <a:rPr lang="en-GB" dirty="0"/>
              <a:t>of metaheuristics algorithms: </a:t>
            </a:r>
            <a:endParaRPr lang="en-GB" dirty="0" smtClean="0"/>
          </a:p>
          <a:p>
            <a:pPr algn="just"/>
            <a:r>
              <a:rPr lang="en-GB" dirty="0" smtClean="0"/>
              <a:t>The </a:t>
            </a:r>
            <a:r>
              <a:rPr lang="en-GB" dirty="0"/>
              <a:t>evolutionary </a:t>
            </a:r>
            <a:r>
              <a:rPr lang="en-GB" dirty="0" smtClean="0"/>
              <a:t>algorithms</a:t>
            </a:r>
          </a:p>
          <a:p>
            <a:pPr algn="just"/>
            <a:r>
              <a:rPr lang="en-GB" dirty="0" smtClean="0"/>
              <a:t>The </a:t>
            </a:r>
            <a:r>
              <a:rPr lang="en-GB" dirty="0" err="1"/>
              <a:t>tabu</a:t>
            </a:r>
            <a:r>
              <a:rPr lang="en-GB" dirty="0"/>
              <a:t> search </a:t>
            </a:r>
            <a:r>
              <a:rPr lang="en-GB" dirty="0" smtClean="0"/>
              <a:t>method</a:t>
            </a:r>
          </a:p>
          <a:p>
            <a:pPr algn="just"/>
            <a:r>
              <a:rPr lang="en-GB" dirty="0" smtClean="0"/>
              <a:t>The </a:t>
            </a:r>
            <a:r>
              <a:rPr lang="en-GB" dirty="0"/>
              <a:t>ant colony </a:t>
            </a:r>
            <a:r>
              <a:rPr lang="en-GB" dirty="0" smtClean="0"/>
              <a:t>optimization</a:t>
            </a:r>
          </a:p>
          <a:p>
            <a:pPr algn="just"/>
            <a:r>
              <a:rPr lang="en-GB" dirty="0" smtClean="0"/>
              <a:t>The </a:t>
            </a:r>
            <a:r>
              <a:rPr lang="en-GB" dirty="0"/>
              <a:t>simulated annealing method </a:t>
            </a:r>
            <a:endParaRPr lang="en-GB" dirty="0" smtClean="0"/>
          </a:p>
          <a:p>
            <a:pPr algn="just"/>
            <a:r>
              <a:rPr lang="en-GB" dirty="0" smtClean="0"/>
              <a:t>Etc</a:t>
            </a:r>
            <a:r>
              <a:rPr lang="en-GB" dirty="0"/>
              <a:t>. </a:t>
            </a:r>
            <a:endParaRPr lang="en-GB" dirty="0" smtClean="0"/>
          </a:p>
        </p:txBody>
      </p:sp>
    </p:spTree>
    <p:extLst>
      <p:ext uri="{BB962C8B-B14F-4D97-AF65-F5344CB8AC3E}">
        <p14:creationId xmlns:p14="http://schemas.microsoft.com/office/powerpoint/2010/main" val="234234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F</a:t>
            </a:r>
            <a:r>
              <a:rPr lang="en-GB" dirty="0" smtClean="0">
                <a:solidFill>
                  <a:srgbClr val="FF0000"/>
                </a:solidFill>
              </a:rPr>
              <a:t>.	</a:t>
            </a:r>
            <a:r>
              <a:rPr lang="en-GB" b="1" dirty="0"/>
              <a:t> </a:t>
            </a:r>
            <a:r>
              <a:rPr lang="en-GB" dirty="0" smtClean="0">
                <a:solidFill>
                  <a:srgbClr val="FF0000"/>
                </a:solidFill>
              </a:rPr>
              <a:t>Combinatorial Algorithm</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lgn="just">
              <a:buNone/>
            </a:pPr>
            <a:r>
              <a:rPr lang="en-GB" dirty="0"/>
              <a:t>Combinatorial algorithms are computational procedures which are designed to help solve combinatorial problems. Combinatorial problems are problems involving arrangements of elements from a finite set </a:t>
            </a:r>
            <a:r>
              <a:rPr lang="en-GB" i="1" dirty="0"/>
              <a:t>and </a:t>
            </a:r>
            <a:r>
              <a:rPr lang="en-GB" dirty="0"/>
              <a:t>selections from a finite set. These problems can be divided into three basic types: (1) enumeration problems, (2) existence problems, and (3) optimization problems. </a:t>
            </a:r>
            <a:endParaRPr lang="en-GB" dirty="0" smtClean="0"/>
          </a:p>
        </p:txBody>
      </p:sp>
    </p:spTree>
    <p:extLst>
      <p:ext uri="{BB962C8B-B14F-4D97-AF65-F5344CB8AC3E}">
        <p14:creationId xmlns:p14="http://schemas.microsoft.com/office/powerpoint/2010/main" val="128463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Content</a:t>
            </a:r>
            <a:r>
              <a:rPr lang="en-GB" dirty="0" smtClean="0"/>
              <a:t> </a:t>
            </a:r>
            <a:endParaRPr lang="en-GB" dirty="0"/>
          </a:p>
        </p:txBody>
      </p:sp>
      <p:sp>
        <p:nvSpPr>
          <p:cNvPr id="3" name="Content Placeholder 2"/>
          <p:cNvSpPr>
            <a:spLocks noGrp="1"/>
          </p:cNvSpPr>
          <p:nvPr>
            <p:ph idx="1"/>
          </p:nvPr>
        </p:nvSpPr>
        <p:spPr/>
        <p:txBody>
          <a:bodyPr/>
          <a:lstStyle/>
          <a:p>
            <a:r>
              <a:rPr lang="en-GB" dirty="0" smtClean="0"/>
              <a:t>Introduction to Algorithm and Complexity</a:t>
            </a:r>
          </a:p>
          <a:p>
            <a:r>
              <a:rPr lang="en-GB" dirty="0" smtClean="0"/>
              <a:t>Types of Algorithm</a:t>
            </a:r>
          </a:p>
          <a:p>
            <a:r>
              <a:rPr lang="en-GB" dirty="0" smtClean="0"/>
              <a:t>Algorithm Methodologies</a:t>
            </a:r>
            <a:endParaRPr lang="en-GB" dirty="0"/>
          </a:p>
        </p:txBody>
      </p:sp>
    </p:spTree>
    <p:extLst>
      <p:ext uri="{BB962C8B-B14F-4D97-AF65-F5344CB8AC3E}">
        <p14:creationId xmlns:p14="http://schemas.microsoft.com/office/powerpoint/2010/main" val="145514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F</a:t>
            </a:r>
            <a:r>
              <a:rPr lang="en-GB" dirty="0" smtClean="0">
                <a:solidFill>
                  <a:srgbClr val="FF0000"/>
                </a:solidFill>
              </a:rPr>
              <a:t>.	</a:t>
            </a:r>
            <a:r>
              <a:rPr lang="en-GB" b="1" dirty="0"/>
              <a:t> </a:t>
            </a:r>
            <a:r>
              <a:rPr lang="en-GB" dirty="0" smtClean="0">
                <a:solidFill>
                  <a:srgbClr val="FF0000"/>
                </a:solidFill>
              </a:rPr>
              <a:t>Combinatorial Algorithms…</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lnSpcReduction="10000"/>
          </a:bodyPr>
          <a:lstStyle/>
          <a:p>
            <a:pPr marL="0" indent="0" algn="just">
              <a:buNone/>
            </a:pPr>
            <a:r>
              <a:rPr lang="en-GB" dirty="0"/>
              <a:t>In enumeration </a:t>
            </a:r>
            <a:r>
              <a:rPr lang="en-GB" dirty="0" smtClean="0"/>
              <a:t>problems, </a:t>
            </a:r>
            <a:r>
              <a:rPr lang="en-GB" dirty="0"/>
              <a:t>the goal is </a:t>
            </a:r>
            <a:r>
              <a:rPr lang="en-GB" i="1" dirty="0"/>
              <a:t>either </a:t>
            </a:r>
            <a:r>
              <a:rPr lang="en-GB" dirty="0"/>
              <a:t>to find how many arrangements there are satisfying the given properties </a:t>
            </a:r>
            <a:r>
              <a:rPr lang="en-GB" i="1" dirty="0"/>
              <a:t>or </a:t>
            </a:r>
            <a:r>
              <a:rPr lang="en-GB" dirty="0"/>
              <a:t>to produce a list of arrangements satisfying the given properties. </a:t>
            </a:r>
            <a:endParaRPr lang="en-GB" dirty="0" smtClean="0"/>
          </a:p>
          <a:p>
            <a:pPr marL="0" indent="0" algn="just">
              <a:buNone/>
            </a:pPr>
            <a:r>
              <a:rPr lang="en-GB" dirty="0" smtClean="0"/>
              <a:t>In </a:t>
            </a:r>
            <a:r>
              <a:rPr lang="en-GB" dirty="0"/>
              <a:t>existence </a:t>
            </a:r>
            <a:r>
              <a:rPr lang="en-GB" dirty="0" smtClean="0"/>
              <a:t>problems, </a:t>
            </a:r>
            <a:r>
              <a:rPr lang="en-GB" dirty="0"/>
              <a:t>the goal is to decide whether or not an arrangement exists satisfying the given properties. </a:t>
            </a:r>
            <a:endParaRPr lang="en-GB" dirty="0" smtClean="0"/>
          </a:p>
          <a:p>
            <a:pPr marL="0" indent="0" algn="just">
              <a:buNone/>
            </a:pPr>
            <a:r>
              <a:rPr lang="en-GB" dirty="0" smtClean="0"/>
              <a:t>In </a:t>
            </a:r>
            <a:r>
              <a:rPr lang="en-GB" dirty="0"/>
              <a:t>optimization problems the goal is to find where a given function of several variables takes on an extreme value (maximum or minimum) over a given finite domain. Graph theoretic algorithms are included in the above definition of combinatorial algorithms</a:t>
            </a:r>
            <a:r>
              <a:rPr lang="en-GB" dirty="0" smtClean="0"/>
              <a:t>.</a:t>
            </a:r>
          </a:p>
          <a:p>
            <a:pPr marL="0" indent="0" algn="just">
              <a:buNone/>
            </a:pPr>
            <a:endParaRPr lang="en-GB" dirty="0" smtClean="0"/>
          </a:p>
          <a:p>
            <a:pPr marL="0" indent="0" algn="just">
              <a:buNone/>
            </a:pPr>
            <a:r>
              <a:rPr lang="en-GB" dirty="0" smtClean="0">
                <a:solidFill>
                  <a:srgbClr val="0070C0"/>
                </a:solidFill>
              </a:rPr>
              <a:t>Exercise 3:</a:t>
            </a:r>
            <a:endParaRPr lang="en-GB" dirty="0">
              <a:solidFill>
                <a:srgbClr val="0070C0"/>
              </a:solidFill>
            </a:endParaRPr>
          </a:p>
          <a:p>
            <a:pPr marL="0" indent="0">
              <a:buNone/>
            </a:pPr>
            <a:r>
              <a:rPr lang="en-GB" dirty="0" smtClean="0"/>
              <a:t>Design an algorithm to compute </a:t>
            </a:r>
            <a:r>
              <a:rPr lang="en-GB" baseline="30000" dirty="0" err="1" smtClean="0"/>
              <a:t>n</a:t>
            </a:r>
            <a:r>
              <a:rPr lang="en-GB" dirty="0" err="1" smtClean="0"/>
              <a:t>C</a:t>
            </a:r>
            <a:r>
              <a:rPr lang="en-GB" baseline="-25000" dirty="0" err="1"/>
              <a:t>p</a:t>
            </a:r>
            <a:r>
              <a:rPr lang="en-GB" dirty="0" smtClean="0"/>
              <a:t> </a:t>
            </a:r>
          </a:p>
        </p:txBody>
      </p:sp>
    </p:spTree>
    <p:extLst>
      <p:ext uri="{BB962C8B-B14F-4D97-AF65-F5344CB8AC3E}">
        <p14:creationId xmlns:p14="http://schemas.microsoft.com/office/powerpoint/2010/main" val="170643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F</a:t>
            </a:r>
            <a:r>
              <a:rPr lang="en-GB" dirty="0" smtClean="0">
                <a:solidFill>
                  <a:srgbClr val="FF0000"/>
                </a:solidFill>
              </a:rPr>
              <a:t>.	</a:t>
            </a:r>
            <a:r>
              <a:rPr lang="en-GB" b="1" dirty="0"/>
              <a:t> </a:t>
            </a:r>
            <a:r>
              <a:rPr lang="en-GB" dirty="0" smtClean="0">
                <a:solidFill>
                  <a:srgbClr val="FF0000"/>
                </a:solidFill>
              </a:rPr>
              <a:t>Combinatorial Algorithms…</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lgn="just">
              <a:buNone/>
            </a:pPr>
            <a:r>
              <a:rPr lang="en-GB" dirty="0" smtClean="0"/>
              <a:t>Solution to Exercise 3</a:t>
            </a:r>
          </a:p>
        </p:txBody>
      </p:sp>
    </p:spTree>
    <p:extLst>
      <p:ext uri="{BB962C8B-B14F-4D97-AF65-F5344CB8AC3E}">
        <p14:creationId xmlns:p14="http://schemas.microsoft.com/office/powerpoint/2010/main" val="280715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G</a:t>
            </a:r>
            <a:r>
              <a:rPr lang="en-GB" dirty="0" smtClean="0">
                <a:solidFill>
                  <a:srgbClr val="FF0000"/>
                </a:solidFill>
              </a:rPr>
              <a:t>.	</a:t>
            </a:r>
            <a:r>
              <a:rPr lang="en-GB" b="1" dirty="0"/>
              <a:t> </a:t>
            </a:r>
            <a:r>
              <a:rPr lang="en-GB" dirty="0">
                <a:solidFill>
                  <a:srgbClr val="FF0000"/>
                </a:solidFill>
              </a:rPr>
              <a:t>Operational</a:t>
            </a:r>
            <a:r>
              <a:rPr lang="en-GB" b="1" dirty="0" smtClean="0"/>
              <a:t> </a:t>
            </a:r>
            <a:r>
              <a:rPr lang="en-GB" dirty="0" smtClean="0">
                <a:solidFill>
                  <a:srgbClr val="FF0000"/>
                </a:solidFill>
              </a:rPr>
              <a:t>Algorithms</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buNone/>
            </a:pPr>
            <a:r>
              <a:rPr lang="en-GB" i="1" dirty="0">
                <a:solidFill>
                  <a:srgbClr val="0070C0"/>
                </a:solidFill>
              </a:rPr>
              <a:t>Operational algorithms </a:t>
            </a:r>
            <a:r>
              <a:rPr lang="en-GB" dirty="0"/>
              <a:t>aim at executing </a:t>
            </a:r>
            <a:r>
              <a:rPr lang="en-GB" dirty="0" smtClean="0"/>
              <a:t>establish </a:t>
            </a:r>
            <a:r>
              <a:rPr lang="en-GB" dirty="0"/>
              <a:t>procedure or expert </a:t>
            </a:r>
            <a:r>
              <a:rPr lang="en-GB" dirty="0" smtClean="0"/>
              <a:t>knowledge.</a:t>
            </a:r>
            <a:endParaRPr lang="en-GB" dirty="0"/>
          </a:p>
          <a:p>
            <a:pPr marL="0" indent="0">
              <a:buNone/>
            </a:pPr>
            <a:r>
              <a:rPr lang="en-GB" dirty="0"/>
              <a:t>They are algorithms which do not aim at optimizing an objective function. </a:t>
            </a:r>
          </a:p>
          <a:p>
            <a:pPr marL="0" indent="0">
              <a:buNone/>
            </a:pPr>
            <a:r>
              <a:rPr lang="en-GB" dirty="0"/>
              <a:t>They chain a series of computational operations guided by expert knowledge but not in conjunction with a specific objective function</a:t>
            </a:r>
            <a:r>
              <a:rPr lang="en-GB" dirty="0" smtClean="0"/>
              <a:t>.</a:t>
            </a:r>
          </a:p>
          <a:p>
            <a:pPr marL="0" indent="0">
              <a:buNone/>
            </a:pPr>
            <a:r>
              <a:rPr lang="en-GB" dirty="0" smtClean="0"/>
              <a:t>They are usually used to implement organisational</a:t>
            </a:r>
            <a:r>
              <a:rPr lang="en-GB" smtClean="0"/>
              <a:t>’ processes</a:t>
            </a:r>
            <a:endParaRPr lang="en-GB" dirty="0" smtClean="0"/>
          </a:p>
        </p:txBody>
      </p:sp>
    </p:spTree>
    <p:extLst>
      <p:ext uri="{BB962C8B-B14F-4D97-AF65-F5344CB8AC3E}">
        <p14:creationId xmlns:p14="http://schemas.microsoft.com/office/powerpoint/2010/main" val="4103826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3.0	</a:t>
            </a:r>
            <a:r>
              <a:rPr lang="en-GB" b="1" dirty="0"/>
              <a:t> </a:t>
            </a:r>
            <a:r>
              <a:rPr lang="en-GB" dirty="0" smtClean="0">
                <a:solidFill>
                  <a:srgbClr val="FF0000"/>
                </a:solidFill>
              </a:rPr>
              <a:t>Algorithm Design Methodologies</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a:bodyPr>
          <a:lstStyle/>
          <a:p>
            <a:pPr marL="0" indent="0">
              <a:buNone/>
            </a:pPr>
            <a:r>
              <a:rPr lang="en-GB" sz="4000" dirty="0" smtClean="0">
                <a:solidFill>
                  <a:schemeClr val="accent1">
                    <a:lumMod val="75000"/>
                  </a:schemeClr>
                </a:solidFill>
              </a:rPr>
              <a:t>Major algorithmic paradigms are:-</a:t>
            </a:r>
            <a:endParaRPr lang="en-GB" sz="4000" dirty="0">
              <a:solidFill>
                <a:schemeClr val="accent1">
                  <a:lumMod val="75000"/>
                </a:schemeClr>
              </a:solidFill>
            </a:endParaRPr>
          </a:p>
          <a:p>
            <a:r>
              <a:rPr lang="en-GB" dirty="0"/>
              <a:t> Simple recursive algorithms</a:t>
            </a:r>
          </a:p>
          <a:p>
            <a:r>
              <a:rPr lang="en-GB" dirty="0"/>
              <a:t> Backtracking algorithms</a:t>
            </a:r>
          </a:p>
          <a:p>
            <a:r>
              <a:rPr lang="en-GB" dirty="0"/>
              <a:t> Divide-and-conquer algorithms</a:t>
            </a:r>
          </a:p>
          <a:p>
            <a:r>
              <a:rPr lang="en-GB" dirty="0"/>
              <a:t> Dynamic programming algorithms</a:t>
            </a:r>
          </a:p>
          <a:p>
            <a:r>
              <a:rPr lang="en-GB" dirty="0"/>
              <a:t> Greedy algorithms</a:t>
            </a:r>
          </a:p>
          <a:p>
            <a:r>
              <a:rPr lang="en-GB" dirty="0"/>
              <a:t> Branch-and-bound </a:t>
            </a:r>
            <a:r>
              <a:rPr lang="en-GB" dirty="0" smtClean="0"/>
              <a:t>algorithms</a:t>
            </a:r>
          </a:p>
          <a:p>
            <a:r>
              <a:rPr lang="en-GB" dirty="0"/>
              <a:t>Brute force algorithms</a:t>
            </a:r>
          </a:p>
          <a:p>
            <a:pPr marL="0" indent="0">
              <a:buNone/>
            </a:pPr>
            <a:r>
              <a:rPr lang="en-GB" dirty="0"/>
              <a:t> </a:t>
            </a:r>
            <a:r>
              <a:rPr lang="en-GB" dirty="0" smtClean="0"/>
              <a:t>  and </a:t>
            </a:r>
            <a:r>
              <a:rPr lang="en-GB" dirty="0"/>
              <a:t>others....</a:t>
            </a:r>
            <a:endParaRPr lang="en-GB" dirty="0" smtClean="0"/>
          </a:p>
        </p:txBody>
      </p:sp>
    </p:spTree>
    <p:extLst>
      <p:ext uri="{BB962C8B-B14F-4D97-AF65-F5344CB8AC3E}">
        <p14:creationId xmlns:p14="http://schemas.microsoft.com/office/powerpoint/2010/main" val="38439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A.	Simple Recursive Algorithms</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62500" lnSpcReduction="20000"/>
          </a:bodyPr>
          <a:lstStyle/>
          <a:p>
            <a:pPr marL="0" indent="0">
              <a:buNone/>
            </a:pPr>
            <a:r>
              <a:rPr lang="en-GB" sz="4000" dirty="0" smtClean="0">
                <a:solidFill>
                  <a:schemeClr val="accent1">
                    <a:lumMod val="75000"/>
                  </a:schemeClr>
                </a:solidFill>
              </a:rPr>
              <a:t>A </a:t>
            </a:r>
            <a:r>
              <a:rPr lang="en-GB" sz="4000" dirty="0">
                <a:solidFill>
                  <a:schemeClr val="accent1">
                    <a:lumMod val="75000"/>
                  </a:schemeClr>
                </a:solidFill>
              </a:rPr>
              <a:t>simple recursive algorithm</a:t>
            </a:r>
          </a:p>
          <a:p>
            <a:r>
              <a:rPr lang="en-GB" dirty="0"/>
              <a:t> Solves the base cases directly</a:t>
            </a:r>
          </a:p>
          <a:p>
            <a:r>
              <a:rPr lang="en-GB" dirty="0"/>
              <a:t> Recurs with a simpler </a:t>
            </a:r>
            <a:r>
              <a:rPr lang="en-GB" dirty="0" err="1"/>
              <a:t>subproblem</a:t>
            </a:r>
            <a:endParaRPr lang="en-GB" dirty="0"/>
          </a:p>
          <a:p>
            <a:r>
              <a:rPr lang="en-GB" dirty="0"/>
              <a:t> Does some extra work to convert the solution to the simpler </a:t>
            </a:r>
            <a:r>
              <a:rPr lang="en-GB" dirty="0" err="1"/>
              <a:t>subproblem</a:t>
            </a:r>
            <a:r>
              <a:rPr lang="en-GB" dirty="0"/>
              <a:t> into a solution to the given</a:t>
            </a:r>
          </a:p>
          <a:p>
            <a:r>
              <a:rPr lang="en-GB" dirty="0"/>
              <a:t>problem</a:t>
            </a:r>
          </a:p>
          <a:p>
            <a:pPr marL="0" indent="0">
              <a:buNone/>
            </a:pPr>
            <a:r>
              <a:rPr lang="en-GB" dirty="0"/>
              <a:t>Examples are:</a:t>
            </a:r>
          </a:p>
          <a:p>
            <a:r>
              <a:rPr lang="en-GB" dirty="0"/>
              <a:t> To count the number of elements in a list:</a:t>
            </a:r>
          </a:p>
          <a:p>
            <a:pPr marL="0" indent="0">
              <a:buNone/>
            </a:pPr>
            <a:r>
              <a:rPr lang="en-GB" b="1" dirty="0" smtClean="0"/>
              <a:t>	– </a:t>
            </a:r>
            <a:r>
              <a:rPr lang="en-GB" dirty="0"/>
              <a:t>If the list is empty, return zero; otherwise,</a:t>
            </a:r>
          </a:p>
          <a:p>
            <a:pPr marL="0" indent="0">
              <a:buNone/>
            </a:pPr>
            <a:r>
              <a:rPr lang="en-GB" b="1" dirty="0" smtClean="0"/>
              <a:t>	– </a:t>
            </a:r>
            <a:r>
              <a:rPr lang="en-GB" dirty="0"/>
              <a:t>Step past the first element, and count the remaining elements in the list</a:t>
            </a:r>
          </a:p>
          <a:p>
            <a:pPr marL="0" indent="0">
              <a:buNone/>
            </a:pPr>
            <a:r>
              <a:rPr lang="en-GB" b="1" dirty="0" smtClean="0"/>
              <a:t>	– </a:t>
            </a:r>
            <a:r>
              <a:rPr lang="en-GB" dirty="0"/>
              <a:t>Add one to the result</a:t>
            </a:r>
          </a:p>
          <a:p>
            <a:r>
              <a:rPr lang="en-GB" dirty="0"/>
              <a:t> To test if a value occurs in a list:</a:t>
            </a:r>
          </a:p>
          <a:p>
            <a:pPr marL="0" indent="0">
              <a:buNone/>
            </a:pPr>
            <a:r>
              <a:rPr lang="en-GB" b="1" dirty="0" smtClean="0"/>
              <a:t>	– </a:t>
            </a:r>
            <a:r>
              <a:rPr lang="en-GB" dirty="0"/>
              <a:t>If the list is empty, return false; otherwise,</a:t>
            </a:r>
          </a:p>
          <a:p>
            <a:pPr marL="0" indent="0">
              <a:buNone/>
            </a:pPr>
            <a:r>
              <a:rPr lang="en-GB" b="1" dirty="0" smtClean="0"/>
              <a:t>	– </a:t>
            </a:r>
            <a:r>
              <a:rPr lang="en-GB" dirty="0"/>
              <a:t>If the first thing in the list is the given value, return true; otherwise</a:t>
            </a:r>
          </a:p>
          <a:p>
            <a:pPr marL="0" indent="0">
              <a:buNone/>
            </a:pPr>
            <a:r>
              <a:rPr lang="en-GB" b="1" dirty="0" smtClean="0"/>
              <a:t>	– </a:t>
            </a:r>
            <a:r>
              <a:rPr lang="en-GB" dirty="0"/>
              <a:t>Step past the first element, and test whether the value occurs in the remainder of the list</a:t>
            </a:r>
            <a:endParaRPr lang="en-GB" dirty="0" smtClean="0"/>
          </a:p>
        </p:txBody>
      </p:sp>
    </p:spTree>
    <p:extLst>
      <p:ext uri="{BB962C8B-B14F-4D97-AF65-F5344CB8AC3E}">
        <p14:creationId xmlns:p14="http://schemas.microsoft.com/office/powerpoint/2010/main" val="165955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	</a:t>
            </a:r>
            <a:r>
              <a:rPr lang="en-GB" dirty="0">
                <a:solidFill>
                  <a:srgbClr val="FF0000"/>
                </a:solidFill>
              </a:rPr>
              <a:t>B</a:t>
            </a:r>
            <a:r>
              <a:rPr lang="en-GB" dirty="0" smtClean="0">
                <a:solidFill>
                  <a:srgbClr val="FF0000"/>
                </a:solidFill>
              </a:rPr>
              <a:t>acktracking Algorithm</a:t>
            </a:r>
            <a:endParaRPr lang="en-GB"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55000" lnSpcReduction="20000"/>
          </a:bodyPr>
          <a:lstStyle/>
          <a:p>
            <a:pPr marL="0" indent="0">
              <a:buNone/>
            </a:pPr>
            <a:r>
              <a:rPr lang="en-GB" sz="4000" dirty="0" smtClean="0">
                <a:solidFill>
                  <a:schemeClr val="accent1">
                    <a:lumMod val="75000"/>
                  </a:schemeClr>
                </a:solidFill>
              </a:rPr>
              <a:t>A </a:t>
            </a:r>
            <a:r>
              <a:rPr lang="en-GB" sz="4000" dirty="0">
                <a:solidFill>
                  <a:schemeClr val="accent1">
                    <a:lumMod val="75000"/>
                  </a:schemeClr>
                </a:solidFill>
              </a:rPr>
              <a:t>simple recursive algorithm</a:t>
            </a:r>
          </a:p>
          <a:p>
            <a:pPr marL="0" indent="0">
              <a:buNone/>
            </a:pPr>
            <a:r>
              <a:rPr lang="en-GB" sz="4000" dirty="0">
                <a:solidFill>
                  <a:schemeClr val="accent1">
                    <a:lumMod val="75000"/>
                  </a:schemeClr>
                </a:solidFill>
              </a:rPr>
              <a:t>A backtracking algorithm is based on a depth-first recursive search. It</a:t>
            </a:r>
          </a:p>
          <a:p>
            <a:r>
              <a:rPr lang="en-GB" dirty="0"/>
              <a:t> Tests to see if a solution has been found, and if so, returns it; otherwise</a:t>
            </a:r>
          </a:p>
          <a:p>
            <a:r>
              <a:rPr lang="en-GB" dirty="0"/>
              <a:t> For each choice that can be made at this point,</a:t>
            </a:r>
          </a:p>
          <a:p>
            <a:pPr marL="0" indent="0">
              <a:buNone/>
            </a:pPr>
            <a:r>
              <a:rPr lang="en-GB" sz="1900" b="1" dirty="0">
                <a:solidFill>
                  <a:schemeClr val="accent1">
                    <a:lumMod val="75000"/>
                  </a:schemeClr>
                </a:solidFill>
              </a:rPr>
              <a:t>	</a:t>
            </a:r>
            <a:r>
              <a:rPr lang="en-GB" b="1" dirty="0" smtClean="0"/>
              <a:t>– </a:t>
            </a:r>
            <a:r>
              <a:rPr lang="en-GB" dirty="0"/>
              <a:t>Make that choice</a:t>
            </a:r>
          </a:p>
          <a:p>
            <a:pPr marL="0" indent="0">
              <a:buNone/>
            </a:pPr>
            <a:r>
              <a:rPr lang="en-GB" b="1" dirty="0" smtClean="0"/>
              <a:t>	– </a:t>
            </a:r>
            <a:r>
              <a:rPr lang="en-GB" dirty="0"/>
              <a:t>Recur</a:t>
            </a:r>
          </a:p>
          <a:p>
            <a:pPr marL="0" indent="0">
              <a:buNone/>
            </a:pPr>
            <a:r>
              <a:rPr lang="en-GB" b="1" dirty="0" smtClean="0"/>
              <a:t>	– </a:t>
            </a:r>
            <a:r>
              <a:rPr lang="en-GB" dirty="0"/>
              <a:t>If the recursion returns a solution, return it</a:t>
            </a:r>
          </a:p>
          <a:p>
            <a:r>
              <a:rPr lang="en-GB" dirty="0"/>
              <a:t> If no choices remain, return failure</a:t>
            </a:r>
          </a:p>
          <a:p>
            <a:pPr marL="0" indent="0">
              <a:buNone/>
            </a:pPr>
            <a:r>
              <a:rPr lang="en-GB" dirty="0">
                <a:solidFill>
                  <a:schemeClr val="accent1">
                    <a:lumMod val="75000"/>
                  </a:schemeClr>
                </a:solidFill>
              </a:rPr>
              <a:t>For </a:t>
            </a:r>
            <a:r>
              <a:rPr lang="en-GB" dirty="0" smtClean="0">
                <a:solidFill>
                  <a:schemeClr val="accent1">
                    <a:lumMod val="75000"/>
                  </a:schemeClr>
                </a:solidFill>
              </a:rPr>
              <a:t>example, </a:t>
            </a:r>
            <a:r>
              <a:rPr lang="en-GB" dirty="0" err="1">
                <a:solidFill>
                  <a:schemeClr val="accent1">
                    <a:lumMod val="75000"/>
                  </a:schemeClr>
                </a:solidFill>
              </a:rPr>
              <a:t>color</a:t>
            </a:r>
            <a:r>
              <a:rPr lang="en-GB" dirty="0">
                <a:solidFill>
                  <a:schemeClr val="accent1">
                    <a:lumMod val="75000"/>
                  </a:schemeClr>
                </a:solidFill>
              </a:rPr>
              <a:t> a map with no more than four </a:t>
            </a:r>
            <a:r>
              <a:rPr lang="en-GB" dirty="0" err="1">
                <a:solidFill>
                  <a:schemeClr val="accent1">
                    <a:lumMod val="75000"/>
                  </a:schemeClr>
                </a:solidFill>
              </a:rPr>
              <a:t>colors</a:t>
            </a:r>
            <a:r>
              <a:rPr lang="en-GB" dirty="0">
                <a:solidFill>
                  <a:schemeClr val="accent1">
                    <a:lumMod val="75000"/>
                  </a:schemeClr>
                </a:solidFill>
              </a:rPr>
              <a:t>:</a:t>
            </a:r>
          </a:p>
          <a:p>
            <a:r>
              <a:rPr lang="en-GB" dirty="0"/>
              <a:t> </a:t>
            </a:r>
            <a:r>
              <a:rPr lang="en-GB" dirty="0" smtClean="0"/>
              <a:t>colour(Country </a:t>
            </a:r>
            <a:r>
              <a:rPr lang="en-GB" dirty="0"/>
              <a:t>n)</a:t>
            </a:r>
          </a:p>
          <a:p>
            <a:pPr marL="0" indent="0">
              <a:buNone/>
            </a:pPr>
            <a:r>
              <a:rPr lang="en-GB" b="1" dirty="0" smtClean="0"/>
              <a:t>	– </a:t>
            </a:r>
            <a:r>
              <a:rPr lang="en-GB" dirty="0"/>
              <a:t>If all countries have been </a:t>
            </a:r>
            <a:r>
              <a:rPr lang="en-GB" dirty="0" err="1"/>
              <a:t>colored</a:t>
            </a:r>
            <a:r>
              <a:rPr lang="en-GB" dirty="0"/>
              <a:t> (n &gt; number of countries) return success; otherwise,</a:t>
            </a:r>
          </a:p>
          <a:p>
            <a:pPr marL="0" indent="0">
              <a:buNone/>
            </a:pPr>
            <a:r>
              <a:rPr lang="en-GB" b="1" dirty="0" smtClean="0"/>
              <a:t>	– </a:t>
            </a:r>
            <a:r>
              <a:rPr lang="en-GB" dirty="0"/>
              <a:t>For each </a:t>
            </a:r>
            <a:r>
              <a:rPr lang="en-GB" dirty="0" smtClean="0"/>
              <a:t>colour </a:t>
            </a:r>
            <a:r>
              <a:rPr lang="en-GB" dirty="0"/>
              <a:t>c of four </a:t>
            </a:r>
            <a:r>
              <a:rPr lang="en-GB" dirty="0" smtClean="0"/>
              <a:t>colours,</a:t>
            </a:r>
            <a:endParaRPr lang="en-GB" dirty="0"/>
          </a:p>
          <a:p>
            <a:pPr lvl="4"/>
            <a:r>
              <a:rPr lang="en-GB" sz="2200" dirty="0"/>
              <a:t> </a:t>
            </a:r>
            <a:r>
              <a:rPr lang="en-GB" sz="2200" dirty="0" err="1"/>
              <a:t>Color</a:t>
            </a:r>
            <a:r>
              <a:rPr lang="en-GB" sz="2200" dirty="0"/>
              <a:t> country n with </a:t>
            </a:r>
            <a:r>
              <a:rPr lang="en-GB" sz="2200" dirty="0" smtClean="0"/>
              <a:t>colour c</a:t>
            </a:r>
          </a:p>
          <a:p>
            <a:pPr lvl="4"/>
            <a:r>
              <a:rPr lang="en-GB" sz="2200" dirty="0" smtClean="0"/>
              <a:t>recursively </a:t>
            </a:r>
            <a:r>
              <a:rPr lang="en-GB" sz="2200" dirty="0" err="1"/>
              <a:t>color</a:t>
            </a:r>
            <a:r>
              <a:rPr lang="en-GB" sz="2200" dirty="0"/>
              <a:t> country n + 1</a:t>
            </a:r>
          </a:p>
          <a:p>
            <a:r>
              <a:rPr lang="en-GB" dirty="0"/>
              <a:t> If successful, return success</a:t>
            </a:r>
          </a:p>
          <a:p>
            <a:r>
              <a:rPr lang="en-GB" dirty="0"/>
              <a:t>Return failure</a:t>
            </a:r>
            <a:endParaRPr lang="en-GB" dirty="0" smtClean="0"/>
          </a:p>
        </p:txBody>
      </p:sp>
    </p:spTree>
    <p:extLst>
      <p:ext uri="{BB962C8B-B14F-4D97-AF65-F5344CB8AC3E}">
        <p14:creationId xmlns:p14="http://schemas.microsoft.com/office/powerpoint/2010/main" val="132953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	</a:t>
            </a:r>
            <a:r>
              <a:rPr lang="en-GB" dirty="0">
                <a:solidFill>
                  <a:srgbClr val="FF0000"/>
                </a:solidFill>
              </a:rPr>
              <a:t>B</a:t>
            </a:r>
            <a:r>
              <a:rPr lang="en-GB" dirty="0" smtClean="0">
                <a:solidFill>
                  <a:srgbClr val="FF0000"/>
                </a:solidFill>
              </a:rPr>
              <a:t>acktracking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fontScale="47500" lnSpcReduction="20000"/>
          </a:bodyPr>
          <a:lstStyle/>
          <a:p>
            <a:pPr marL="0" indent="0">
              <a:buNone/>
            </a:pPr>
            <a:r>
              <a:rPr lang="en-GB" sz="4000" dirty="0" smtClean="0">
                <a:solidFill>
                  <a:schemeClr val="accent1">
                    <a:lumMod val="75000"/>
                  </a:schemeClr>
                </a:solidFill>
              </a:rPr>
              <a:t>A </a:t>
            </a:r>
            <a:r>
              <a:rPr lang="en-GB" sz="4000" dirty="0">
                <a:solidFill>
                  <a:schemeClr val="accent1">
                    <a:lumMod val="75000"/>
                  </a:schemeClr>
                </a:solidFill>
              </a:rPr>
              <a:t>backtracking algorithm is based on a depth-first recursive search. </a:t>
            </a:r>
            <a:endParaRPr lang="en-GB" sz="4000" dirty="0" smtClean="0">
              <a:solidFill>
                <a:schemeClr val="accent1">
                  <a:lumMod val="75000"/>
                </a:schemeClr>
              </a:solidFill>
            </a:endParaRPr>
          </a:p>
          <a:p>
            <a:pPr marL="0" indent="0">
              <a:buNone/>
            </a:pPr>
            <a:r>
              <a:rPr lang="en-GB" sz="3800" dirty="0" smtClean="0"/>
              <a:t>Backtracking is an algorithm for capturing some or all solutions to given computational issues, especially for constraint satisfaction issues. The algorithm can only be used for problems which can accept the concept of a “partial candidate solution</a:t>
            </a:r>
            <a:r>
              <a:rPr lang="en-GB" sz="3800" dirty="0"/>
              <a:t>” and allows a quick test to see if the candidate solution can be a complete solution. </a:t>
            </a:r>
            <a:endParaRPr lang="en-GB" sz="3800" dirty="0" smtClean="0"/>
          </a:p>
          <a:p>
            <a:pPr marL="0" indent="0">
              <a:buNone/>
            </a:pPr>
            <a:r>
              <a:rPr lang="en-GB" sz="3800" dirty="0" smtClean="0"/>
              <a:t>Backtracking </a:t>
            </a:r>
            <a:r>
              <a:rPr lang="en-GB" sz="3800" dirty="0"/>
              <a:t>is considered an important technique to solve constraint satisfaction issues and puzzles</a:t>
            </a:r>
            <a:r>
              <a:rPr lang="en-GB" sz="3800" dirty="0" smtClean="0"/>
              <a:t>.</a:t>
            </a:r>
            <a:endParaRPr lang="en-GB" sz="3800" dirty="0">
              <a:solidFill>
                <a:schemeClr val="accent1">
                  <a:lumMod val="75000"/>
                </a:schemeClr>
              </a:solidFill>
            </a:endParaRPr>
          </a:p>
          <a:p>
            <a:pPr marL="0" indent="0">
              <a:buNone/>
            </a:pPr>
            <a:r>
              <a:rPr lang="en-GB" sz="4000" dirty="0" smtClean="0">
                <a:solidFill>
                  <a:schemeClr val="accent1">
                    <a:lumMod val="75000"/>
                  </a:schemeClr>
                </a:solidFill>
              </a:rPr>
              <a:t>It</a:t>
            </a:r>
            <a:endParaRPr lang="en-GB" sz="4000" dirty="0">
              <a:solidFill>
                <a:schemeClr val="accent1">
                  <a:lumMod val="75000"/>
                </a:schemeClr>
              </a:solidFill>
            </a:endParaRPr>
          </a:p>
          <a:p>
            <a:r>
              <a:rPr lang="en-GB" dirty="0"/>
              <a:t> Tests to see if a solution has been found, and if so, returns it; otherwise</a:t>
            </a:r>
          </a:p>
          <a:p>
            <a:r>
              <a:rPr lang="en-GB" dirty="0"/>
              <a:t> For each choice that can be made at this point,</a:t>
            </a:r>
          </a:p>
          <a:p>
            <a:pPr marL="0" indent="0">
              <a:buNone/>
            </a:pPr>
            <a:r>
              <a:rPr lang="en-GB" sz="1900" b="1" dirty="0">
                <a:solidFill>
                  <a:schemeClr val="accent1">
                    <a:lumMod val="75000"/>
                  </a:schemeClr>
                </a:solidFill>
              </a:rPr>
              <a:t>	</a:t>
            </a:r>
            <a:r>
              <a:rPr lang="en-GB" b="1" dirty="0" smtClean="0"/>
              <a:t>– </a:t>
            </a:r>
            <a:r>
              <a:rPr lang="en-GB" dirty="0"/>
              <a:t>Make that choice</a:t>
            </a:r>
          </a:p>
          <a:p>
            <a:pPr marL="0" indent="0">
              <a:buNone/>
            </a:pPr>
            <a:r>
              <a:rPr lang="en-GB" b="1" dirty="0" smtClean="0"/>
              <a:t>	– </a:t>
            </a:r>
            <a:r>
              <a:rPr lang="en-GB" dirty="0"/>
              <a:t>Recur</a:t>
            </a:r>
          </a:p>
          <a:p>
            <a:pPr marL="0" indent="0">
              <a:buNone/>
            </a:pPr>
            <a:r>
              <a:rPr lang="en-GB" b="1" dirty="0" smtClean="0"/>
              <a:t>	– </a:t>
            </a:r>
            <a:r>
              <a:rPr lang="en-GB" dirty="0"/>
              <a:t>If the recursion returns a solution, return it</a:t>
            </a:r>
          </a:p>
          <a:p>
            <a:r>
              <a:rPr lang="en-GB" dirty="0"/>
              <a:t> If no choices remain, return failure</a:t>
            </a:r>
          </a:p>
          <a:p>
            <a:pPr marL="0" indent="0">
              <a:buNone/>
            </a:pPr>
            <a:r>
              <a:rPr lang="en-GB" dirty="0">
                <a:solidFill>
                  <a:schemeClr val="accent1">
                    <a:lumMod val="75000"/>
                  </a:schemeClr>
                </a:solidFill>
              </a:rPr>
              <a:t>For </a:t>
            </a:r>
            <a:r>
              <a:rPr lang="en-GB" dirty="0" smtClean="0">
                <a:solidFill>
                  <a:schemeClr val="accent1">
                    <a:lumMod val="75000"/>
                  </a:schemeClr>
                </a:solidFill>
              </a:rPr>
              <a:t>example, colour </a:t>
            </a:r>
            <a:r>
              <a:rPr lang="en-GB" dirty="0">
                <a:solidFill>
                  <a:schemeClr val="accent1">
                    <a:lumMod val="75000"/>
                  </a:schemeClr>
                </a:solidFill>
              </a:rPr>
              <a:t>a map with no more than four </a:t>
            </a:r>
            <a:r>
              <a:rPr lang="en-GB" dirty="0" smtClean="0">
                <a:solidFill>
                  <a:schemeClr val="accent1">
                    <a:lumMod val="75000"/>
                  </a:schemeClr>
                </a:solidFill>
              </a:rPr>
              <a:t>colours</a:t>
            </a:r>
            <a:r>
              <a:rPr lang="en-GB" dirty="0">
                <a:solidFill>
                  <a:schemeClr val="accent1">
                    <a:lumMod val="75000"/>
                  </a:schemeClr>
                </a:solidFill>
              </a:rPr>
              <a:t>:</a:t>
            </a:r>
          </a:p>
          <a:p>
            <a:r>
              <a:rPr lang="en-GB" dirty="0"/>
              <a:t> </a:t>
            </a:r>
            <a:r>
              <a:rPr lang="en-GB" dirty="0" smtClean="0"/>
              <a:t>colour(Country </a:t>
            </a:r>
            <a:r>
              <a:rPr lang="en-GB" dirty="0"/>
              <a:t>n)</a:t>
            </a:r>
          </a:p>
          <a:p>
            <a:pPr marL="0" indent="0">
              <a:buNone/>
            </a:pPr>
            <a:r>
              <a:rPr lang="en-GB" b="1" dirty="0" smtClean="0"/>
              <a:t>	– </a:t>
            </a:r>
            <a:r>
              <a:rPr lang="en-GB" dirty="0"/>
              <a:t>If all countries have been </a:t>
            </a:r>
            <a:r>
              <a:rPr lang="en-GB" dirty="0" err="1"/>
              <a:t>colored</a:t>
            </a:r>
            <a:r>
              <a:rPr lang="en-GB" dirty="0"/>
              <a:t> (n &gt; number of countries) return success; otherwise,</a:t>
            </a:r>
          </a:p>
          <a:p>
            <a:pPr marL="0" indent="0">
              <a:buNone/>
            </a:pPr>
            <a:r>
              <a:rPr lang="en-GB" b="1" dirty="0" smtClean="0"/>
              <a:t>	– </a:t>
            </a:r>
            <a:r>
              <a:rPr lang="en-GB" dirty="0"/>
              <a:t>For each </a:t>
            </a:r>
            <a:r>
              <a:rPr lang="en-GB" dirty="0" smtClean="0"/>
              <a:t>colour </a:t>
            </a:r>
            <a:r>
              <a:rPr lang="en-GB" dirty="0"/>
              <a:t>c of four </a:t>
            </a:r>
            <a:r>
              <a:rPr lang="en-GB" dirty="0" smtClean="0"/>
              <a:t>colours,</a:t>
            </a:r>
            <a:endParaRPr lang="en-GB" dirty="0"/>
          </a:p>
          <a:p>
            <a:pPr lvl="4"/>
            <a:r>
              <a:rPr lang="en-GB" sz="2200" dirty="0"/>
              <a:t> </a:t>
            </a:r>
            <a:r>
              <a:rPr lang="en-GB" sz="2200" dirty="0" smtClean="0"/>
              <a:t>Colour </a:t>
            </a:r>
            <a:r>
              <a:rPr lang="en-GB" sz="2200" dirty="0"/>
              <a:t>country n with </a:t>
            </a:r>
            <a:r>
              <a:rPr lang="en-GB" sz="2200" dirty="0" smtClean="0"/>
              <a:t>colour c</a:t>
            </a:r>
          </a:p>
          <a:p>
            <a:pPr lvl="4"/>
            <a:r>
              <a:rPr lang="en-GB" sz="2200" dirty="0" smtClean="0"/>
              <a:t>recursively </a:t>
            </a:r>
            <a:r>
              <a:rPr lang="en-GB" sz="2200" dirty="0" err="1"/>
              <a:t>color</a:t>
            </a:r>
            <a:r>
              <a:rPr lang="en-GB" sz="2200" dirty="0"/>
              <a:t> country n + 1</a:t>
            </a:r>
          </a:p>
          <a:p>
            <a:r>
              <a:rPr lang="en-GB" dirty="0"/>
              <a:t> If successful, return success</a:t>
            </a:r>
          </a:p>
          <a:p>
            <a:r>
              <a:rPr lang="en-GB" dirty="0"/>
              <a:t>Return failure</a:t>
            </a:r>
            <a:endParaRPr lang="en-GB" dirty="0" smtClean="0"/>
          </a:p>
        </p:txBody>
      </p:sp>
    </p:spTree>
    <p:extLst>
      <p:ext uri="{BB962C8B-B14F-4D97-AF65-F5344CB8AC3E}">
        <p14:creationId xmlns:p14="http://schemas.microsoft.com/office/powerpoint/2010/main" val="192440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	</a:t>
            </a:r>
            <a:r>
              <a:rPr lang="en-GB" dirty="0">
                <a:solidFill>
                  <a:srgbClr val="FF0000"/>
                </a:solidFill>
              </a:rPr>
              <a:t>B</a:t>
            </a:r>
            <a:r>
              <a:rPr lang="en-GB" dirty="0" smtClean="0">
                <a:solidFill>
                  <a:srgbClr val="FF0000"/>
                </a:solidFill>
              </a:rPr>
              <a:t>acktracking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lgn="just">
              <a:buNone/>
            </a:pPr>
            <a:r>
              <a:rPr lang="en-GB" sz="3200" dirty="0"/>
              <a:t>Backtracking helps in solving an overall issue by finding a solution to the first sub-problem and then recursively attempting to resolve other sub-problems based on the solution of the first issue. </a:t>
            </a:r>
            <a:endParaRPr lang="en-GB" sz="3200" dirty="0" smtClean="0"/>
          </a:p>
          <a:p>
            <a:pPr marL="0" indent="0" algn="just">
              <a:buNone/>
            </a:pPr>
            <a:r>
              <a:rPr lang="en-GB" sz="3200" dirty="0" smtClean="0"/>
              <a:t>If </a:t>
            </a:r>
            <a:r>
              <a:rPr lang="en-GB" sz="3200" dirty="0"/>
              <a:t>the current issue cannot be resolved, the step is backtracked and the next possible solution is applied to previous steps, and then proceeds further. In fact, one of the key things in backtracking is recursion.</a:t>
            </a:r>
            <a:endParaRPr lang="en-GB" sz="3200" dirty="0" smtClean="0"/>
          </a:p>
        </p:txBody>
      </p:sp>
    </p:spTree>
    <p:extLst>
      <p:ext uri="{BB962C8B-B14F-4D97-AF65-F5344CB8AC3E}">
        <p14:creationId xmlns:p14="http://schemas.microsoft.com/office/powerpoint/2010/main" val="388627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	</a:t>
            </a:r>
            <a:r>
              <a:rPr lang="en-GB" dirty="0">
                <a:solidFill>
                  <a:srgbClr val="FF0000"/>
                </a:solidFill>
              </a:rPr>
              <a:t>B</a:t>
            </a:r>
            <a:r>
              <a:rPr lang="en-GB" dirty="0" smtClean="0">
                <a:solidFill>
                  <a:srgbClr val="FF0000"/>
                </a:solidFill>
              </a:rPr>
              <a:t>acktracking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sz="3200" b="1" dirty="0"/>
              <a:t>Backtracking </a:t>
            </a:r>
            <a:r>
              <a:rPr lang="en-GB" sz="3200" b="1" dirty="0" smtClean="0"/>
              <a:t>Methodology</a:t>
            </a:r>
          </a:p>
          <a:p>
            <a:r>
              <a:rPr lang="en-GB" sz="3200" dirty="0" smtClean="0"/>
              <a:t>View </a:t>
            </a:r>
            <a:r>
              <a:rPr lang="en-GB" sz="3200" dirty="0"/>
              <a:t>picking a solution as a sequence of </a:t>
            </a:r>
            <a:r>
              <a:rPr lang="en-GB" sz="3200" b="1" dirty="0"/>
              <a:t>choices</a:t>
            </a:r>
            <a:endParaRPr lang="en-GB" sz="3200" dirty="0"/>
          </a:p>
          <a:p>
            <a:r>
              <a:rPr lang="en-GB" sz="3200" dirty="0"/>
              <a:t>For each choice, consider every </a:t>
            </a:r>
            <a:r>
              <a:rPr lang="en-GB" sz="3200" b="1" dirty="0"/>
              <a:t>option</a:t>
            </a:r>
            <a:r>
              <a:rPr lang="en-GB" sz="3200" dirty="0"/>
              <a:t> recursively</a:t>
            </a:r>
          </a:p>
          <a:p>
            <a:r>
              <a:rPr lang="en-GB" sz="3200" dirty="0"/>
              <a:t>Return the best solution found</a:t>
            </a:r>
          </a:p>
        </p:txBody>
      </p:sp>
    </p:spTree>
    <p:extLst>
      <p:ext uri="{BB962C8B-B14F-4D97-AF65-F5344CB8AC3E}">
        <p14:creationId xmlns:p14="http://schemas.microsoft.com/office/powerpoint/2010/main" val="3449070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	</a:t>
            </a:r>
            <a:r>
              <a:rPr lang="en-GB" dirty="0">
                <a:solidFill>
                  <a:srgbClr val="FF0000"/>
                </a:solidFill>
              </a:rPr>
              <a:t>B</a:t>
            </a:r>
            <a:r>
              <a:rPr lang="en-GB" dirty="0" smtClean="0">
                <a:solidFill>
                  <a:srgbClr val="FF0000"/>
                </a:solidFill>
              </a:rPr>
              <a:t>acktracking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fontScale="92500" lnSpcReduction="10000"/>
          </a:bodyPr>
          <a:lstStyle/>
          <a:p>
            <a:pPr marL="0" indent="0">
              <a:buNone/>
            </a:pPr>
            <a:r>
              <a:rPr lang="en-GB" sz="3200" b="1" dirty="0"/>
              <a:t>Pick a starting point.</a:t>
            </a:r>
          </a:p>
          <a:p>
            <a:pPr marL="0" indent="0">
              <a:buNone/>
            </a:pPr>
            <a:r>
              <a:rPr lang="en-GB" sz="3200" b="1" dirty="0"/>
              <a:t>   while(Problem is not solved)</a:t>
            </a:r>
          </a:p>
          <a:p>
            <a:pPr marL="0" indent="0">
              <a:buNone/>
            </a:pPr>
            <a:r>
              <a:rPr lang="en-GB" sz="3200" b="1" dirty="0"/>
              <a:t>      For each path from the starting point.</a:t>
            </a:r>
          </a:p>
          <a:p>
            <a:pPr marL="0" indent="0">
              <a:buNone/>
            </a:pPr>
            <a:r>
              <a:rPr lang="en-GB" sz="3200" b="1" dirty="0"/>
              <a:t>         check if selected path is safe, if yes select it</a:t>
            </a:r>
          </a:p>
          <a:p>
            <a:pPr marL="0" indent="0">
              <a:buNone/>
            </a:pPr>
            <a:r>
              <a:rPr lang="en-GB" sz="3200" b="1" dirty="0"/>
              <a:t>         and make recursive call to rest of the problem</a:t>
            </a:r>
          </a:p>
          <a:p>
            <a:pPr marL="0" indent="0">
              <a:buNone/>
            </a:pPr>
            <a:r>
              <a:rPr lang="en-GB" sz="3200" b="1" dirty="0"/>
              <a:t>         If recursive calls returns true, </a:t>
            </a:r>
          </a:p>
          <a:p>
            <a:pPr marL="0" indent="0">
              <a:buNone/>
            </a:pPr>
            <a:r>
              <a:rPr lang="en-GB" sz="3200" b="1" dirty="0"/>
              <a:t>           then return true.</a:t>
            </a:r>
          </a:p>
          <a:p>
            <a:pPr marL="0" indent="0">
              <a:buNone/>
            </a:pPr>
            <a:r>
              <a:rPr lang="en-GB" sz="3200" b="1" dirty="0"/>
              <a:t>         else </a:t>
            </a:r>
          </a:p>
          <a:p>
            <a:pPr marL="0" indent="0">
              <a:buNone/>
            </a:pPr>
            <a:r>
              <a:rPr lang="en-GB" sz="3200" b="1" dirty="0"/>
              <a:t>           undo the current move and return false.</a:t>
            </a:r>
          </a:p>
          <a:p>
            <a:pPr marL="0" indent="0">
              <a:buNone/>
            </a:pPr>
            <a:r>
              <a:rPr lang="en-GB" sz="3200" b="1" dirty="0"/>
              <a:t>      End For</a:t>
            </a:r>
          </a:p>
          <a:p>
            <a:pPr marL="0" indent="0">
              <a:buNone/>
            </a:pPr>
            <a:r>
              <a:rPr lang="en-GB" sz="3200" b="1" dirty="0"/>
              <a:t> If none of the move works out, return false, NO SOLUTON.</a:t>
            </a:r>
            <a:endParaRPr lang="en-GB" sz="3200" dirty="0"/>
          </a:p>
        </p:txBody>
      </p:sp>
    </p:spTree>
    <p:extLst>
      <p:ext uri="{BB962C8B-B14F-4D97-AF65-F5344CB8AC3E}">
        <p14:creationId xmlns:p14="http://schemas.microsoft.com/office/powerpoint/2010/main" val="418519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smtClean="0"/>
              <a:t>1.0</a:t>
            </a:r>
            <a:r>
              <a:rPr lang="en-GB" dirty="0" smtClean="0">
                <a:solidFill>
                  <a:srgbClr val="FF0000"/>
                </a:solidFill>
              </a:rPr>
              <a:t>	Introduction to Algorithm</a:t>
            </a:r>
            <a:endParaRPr lang="en-GB" dirty="0">
              <a:solidFill>
                <a:srgbClr val="FF0000"/>
              </a:solidFill>
            </a:endParaRPr>
          </a:p>
        </p:txBody>
      </p:sp>
      <p:sp>
        <p:nvSpPr>
          <p:cNvPr id="3" name="Content Placeholder 2"/>
          <p:cNvSpPr>
            <a:spLocks noGrp="1"/>
          </p:cNvSpPr>
          <p:nvPr>
            <p:ph idx="1"/>
          </p:nvPr>
        </p:nvSpPr>
        <p:spPr>
          <a:xfrm>
            <a:off x="838200" y="1825625"/>
            <a:ext cx="10515600" cy="4844116"/>
          </a:xfrm>
        </p:spPr>
        <p:txBody>
          <a:bodyPr>
            <a:normAutofit fontScale="92500" lnSpcReduction="20000"/>
          </a:bodyPr>
          <a:lstStyle/>
          <a:p>
            <a:pPr marL="0" indent="0">
              <a:buNone/>
            </a:pPr>
            <a:r>
              <a:rPr lang="en-GB" b="1" u="sng" dirty="0" smtClean="0">
                <a:solidFill>
                  <a:srgbClr val="0070C0"/>
                </a:solidFill>
              </a:rPr>
              <a:t>Definitions</a:t>
            </a:r>
            <a:r>
              <a:rPr lang="en-GB" dirty="0" smtClean="0">
                <a:solidFill>
                  <a:srgbClr val="0070C0"/>
                </a:solidFill>
              </a:rPr>
              <a:t>:</a:t>
            </a:r>
          </a:p>
          <a:p>
            <a:r>
              <a:rPr lang="en-GB" dirty="0" smtClean="0"/>
              <a:t>An </a:t>
            </a:r>
            <a:r>
              <a:rPr lang="en-GB" b="1" i="1" dirty="0"/>
              <a:t>algorithm </a:t>
            </a:r>
            <a:r>
              <a:rPr lang="en-GB" dirty="0"/>
              <a:t>is any well-defined computational procedure that </a:t>
            </a:r>
            <a:r>
              <a:rPr lang="en-GB" dirty="0" smtClean="0"/>
              <a:t>takes some </a:t>
            </a:r>
            <a:r>
              <a:rPr lang="en-GB" dirty="0"/>
              <a:t>value, or set of values, as </a:t>
            </a:r>
            <a:r>
              <a:rPr lang="en-GB" b="1" i="1" dirty="0"/>
              <a:t>input </a:t>
            </a:r>
            <a:r>
              <a:rPr lang="en-GB" dirty="0"/>
              <a:t>and produces some value, or set of values, </a:t>
            </a:r>
            <a:r>
              <a:rPr lang="en-GB" dirty="0" smtClean="0"/>
              <a:t>as </a:t>
            </a:r>
            <a:r>
              <a:rPr lang="en-GB" b="1" i="1" dirty="0" smtClean="0"/>
              <a:t>output</a:t>
            </a:r>
            <a:r>
              <a:rPr lang="en-GB" dirty="0"/>
              <a:t>. </a:t>
            </a:r>
            <a:endParaRPr lang="en-GB" dirty="0" smtClean="0"/>
          </a:p>
          <a:p>
            <a:r>
              <a:rPr lang="en-GB" dirty="0" smtClean="0"/>
              <a:t>An </a:t>
            </a:r>
            <a:r>
              <a:rPr lang="en-GB" dirty="0"/>
              <a:t>algorithm is thus a sequence of computational steps that transform the</a:t>
            </a:r>
          </a:p>
          <a:p>
            <a:pPr marL="0" indent="0">
              <a:buNone/>
            </a:pPr>
            <a:r>
              <a:rPr lang="en-GB" dirty="0"/>
              <a:t> </a:t>
            </a:r>
            <a:r>
              <a:rPr lang="en-GB" dirty="0" smtClean="0"/>
              <a:t>  input </a:t>
            </a:r>
            <a:r>
              <a:rPr lang="en-GB" dirty="0"/>
              <a:t>into the output</a:t>
            </a:r>
            <a:r>
              <a:rPr lang="en-GB" dirty="0" smtClean="0"/>
              <a:t>.</a:t>
            </a:r>
          </a:p>
          <a:p>
            <a:r>
              <a:rPr lang="en-GB" dirty="0" smtClean="0"/>
              <a:t>An algorithm can also be seen as a computational logic</a:t>
            </a:r>
            <a:endParaRPr lang="en-GB" dirty="0"/>
          </a:p>
          <a:p>
            <a:r>
              <a:rPr lang="en-GB" dirty="0"/>
              <a:t>We can also view an algorithm as a tool for solving a well-specified </a:t>
            </a:r>
            <a:r>
              <a:rPr lang="en-GB" b="1" i="1" dirty="0" smtClean="0"/>
              <a:t>computational problem</a:t>
            </a:r>
            <a:r>
              <a:rPr lang="en-GB" dirty="0"/>
              <a:t>. </a:t>
            </a:r>
            <a:endParaRPr lang="en-GB" dirty="0" smtClean="0"/>
          </a:p>
          <a:p>
            <a:r>
              <a:rPr lang="en-GB" dirty="0" smtClean="0"/>
              <a:t>An algorithm </a:t>
            </a:r>
            <a:r>
              <a:rPr lang="en-GB" dirty="0"/>
              <a:t>describes a specific computational </a:t>
            </a:r>
            <a:r>
              <a:rPr lang="en-GB" dirty="0" smtClean="0"/>
              <a:t>procedure for </a:t>
            </a:r>
            <a:r>
              <a:rPr lang="en-GB" dirty="0"/>
              <a:t>achieving that input/output </a:t>
            </a:r>
            <a:r>
              <a:rPr lang="en-GB" dirty="0" smtClean="0"/>
              <a:t>relationship</a:t>
            </a:r>
          </a:p>
          <a:p>
            <a:pPr marL="0" indent="0">
              <a:buNone/>
            </a:pPr>
            <a:r>
              <a:rPr lang="en-GB" dirty="0"/>
              <a:t>An </a:t>
            </a:r>
            <a:r>
              <a:rPr lang="en-GB" i="1" dirty="0"/>
              <a:t>algorithm </a:t>
            </a:r>
            <a:r>
              <a:rPr lang="en-GB" dirty="0"/>
              <a:t>is a finite set of instructions that, if followed, accomplishes a</a:t>
            </a:r>
          </a:p>
          <a:p>
            <a:pPr marL="0" indent="0">
              <a:buNone/>
            </a:pPr>
            <a:r>
              <a:rPr lang="en-GB" dirty="0"/>
              <a:t>particular task. </a:t>
            </a:r>
          </a:p>
          <a:p>
            <a:endParaRPr lang="en-GB" dirty="0"/>
          </a:p>
        </p:txBody>
      </p:sp>
    </p:spTree>
    <p:extLst>
      <p:ext uri="{BB962C8B-B14F-4D97-AF65-F5344CB8AC3E}">
        <p14:creationId xmlns:p14="http://schemas.microsoft.com/office/powerpoint/2010/main" val="3387047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B.</a:t>
            </a:r>
            <a:r>
              <a:rPr lang="en-GB" dirty="0">
                <a:solidFill>
                  <a:srgbClr val="FF0000"/>
                </a:solidFill>
              </a:rPr>
              <a:t>	</a:t>
            </a:r>
            <a:r>
              <a:rPr lang="en-GB" dirty="0" smtClean="0">
                <a:solidFill>
                  <a:srgbClr val="FF0000"/>
                </a:solidFill>
              </a:rPr>
              <a:t>Divide-and-conquer algorithms</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sz="2000" dirty="0">
                <a:solidFill>
                  <a:schemeClr val="accent1">
                    <a:lumMod val="75000"/>
                  </a:schemeClr>
                </a:solidFill>
              </a:rPr>
              <a:t>The concept of Divide and Conquer involves three steps:</a:t>
            </a:r>
          </a:p>
          <a:p>
            <a:pPr>
              <a:buFont typeface="Wingdings" panose="05000000000000000000" pitchFamily="2" charset="2"/>
              <a:buChar char="Ø"/>
            </a:pPr>
            <a:r>
              <a:rPr lang="en-GB" sz="2000" dirty="0" smtClean="0">
                <a:solidFill>
                  <a:schemeClr val="accent1">
                    <a:lumMod val="75000"/>
                  </a:schemeClr>
                </a:solidFill>
              </a:rPr>
              <a:t>Divide </a:t>
            </a:r>
            <a:r>
              <a:rPr lang="en-GB" sz="2000" dirty="0">
                <a:solidFill>
                  <a:schemeClr val="accent1">
                    <a:lumMod val="75000"/>
                  </a:schemeClr>
                </a:solidFill>
              </a:rPr>
              <a:t>the problem into multiple small problems.</a:t>
            </a:r>
          </a:p>
          <a:p>
            <a:pPr>
              <a:buFont typeface="Wingdings" panose="05000000000000000000" pitchFamily="2" charset="2"/>
              <a:buChar char="Ø"/>
            </a:pPr>
            <a:r>
              <a:rPr lang="en-GB" sz="2000" dirty="0">
                <a:solidFill>
                  <a:schemeClr val="accent1">
                    <a:lumMod val="75000"/>
                  </a:schemeClr>
                </a:solidFill>
              </a:rPr>
              <a:t>Conquer the </a:t>
            </a:r>
            <a:r>
              <a:rPr lang="en-GB" sz="2000" dirty="0" err="1">
                <a:solidFill>
                  <a:schemeClr val="accent1">
                    <a:lumMod val="75000"/>
                  </a:schemeClr>
                </a:solidFill>
              </a:rPr>
              <a:t>subproblems</a:t>
            </a:r>
            <a:r>
              <a:rPr lang="en-GB" sz="2000" dirty="0">
                <a:solidFill>
                  <a:schemeClr val="accent1">
                    <a:lumMod val="75000"/>
                  </a:schemeClr>
                </a:solidFill>
              </a:rPr>
              <a:t> by solving them. The idea is to break down the problem into atomic </a:t>
            </a:r>
            <a:r>
              <a:rPr lang="en-GB" sz="2000" dirty="0" err="1">
                <a:solidFill>
                  <a:schemeClr val="accent1">
                    <a:lumMod val="75000"/>
                  </a:schemeClr>
                </a:solidFill>
              </a:rPr>
              <a:t>subproblems</a:t>
            </a:r>
            <a:r>
              <a:rPr lang="en-GB" sz="2000" dirty="0">
                <a:solidFill>
                  <a:schemeClr val="accent1">
                    <a:lumMod val="75000"/>
                  </a:schemeClr>
                </a:solidFill>
              </a:rPr>
              <a:t>, where they are actually solved.</a:t>
            </a:r>
          </a:p>
          <a:p>
            <a:pPr>
              <a:buFont typeface="Wingdings" panose="05000000000000000000" pitchFamily="2" charset="2"/>
              <a:buChar char="Ø"/>
            </a:pPr>
            <a:r>
              <a:rPr lang="en-GB" sz="2000" dirty="0">
                <a:solidFill>
                  <a:schemeClr val="accent1">
                    <a:lumMod val="75000"/>
                  </a:schemeClr>
                </a:solidFill>
              </a:rPr>
              <a:t>Combine the solutions of the </a:t>
            </a:r>
            <a:r>
              <a:rPr lang="en-GB" sz="2000" dirty="0" err="1">
                <a:solidFill>
                  <a:schemeClr val="accent1">
                    <a:lumMod val="75000"/>
                  </a:schemeClr>
                </a:solidFill>
              </a:rPr>
              <a:t>subproblems</a:t>
            </a:r>
            <a:r>
              <a:rPr lang="en-GB" sz="2000" dirty="0">
                <a:solidFill>
                  <a:schemeClr val="accent1">
                    <a:lumMod val="75000"/>
                  </a:schemeClr>
                </a:solidFill>
              </a:rPr>
              <a:t> to find the solution of the actual problem.</a:t>
            </a:r>
          </a:p>
          <a:p>
            <a:pPr marL="0" indent="0">
              <a:buNone/>
            </a:pPr>
            <a:endParaRPr lang="en-GB" sz="2000" dirty="0">
              <a:solidFill>
                <a:schemeClr val="accent1">
                  <a:lumMod val="75000"/>
                </a:schemeClr>
              </a:solidFill>
            </a:endParaRPr>
          </a:p>
          <a:p>
            <a:pPr marL="0" indent="0">
              <a:buNone/>
            </a:pPr>
            <a:endParaRPr lang="en-GB" sz="2000"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4150632" y="3226707"/>
            <a:ext cx="4210050" cy="3162300"/>
          </a:xfrm>
          <a:prstGeom prst="rect">
            <a:avLst/>
          </a:prstGeom>
        </p:spPr>
      </p:pic>
    </p:spTree>
    <p:extLst>
      <p:ext uri="{BB962C8B-B14F-4D97-AF65-F5344CB8AC3E}">
        <p14:creationId xmlns:p14="http://schemas.microsoft.com/office/powerpoint/2010/main" val="42076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B.</a:t>
            </a:r>
            <a:r>
              <a:rPr lang="en-GB" dirty="0">
                <a:solidFill>
                  <a:srgbClr val="FF0000"/>
                </a:solidFill>
              </a:rPr>
              <a:t>	</a:t>
            </a:r>
            <a:r>
              <a:rPr lang="en-GB" dirty="0" smtClean="0">
                <a:solidFill>
                  <a:srgbClr val="FF0000"/>
                </a:solidFill>
              </a:rPr>
              <a:t>Divide-and-conquer algorithms</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sz="2000" dirty="0">
                <a:solidFill>
                  <a:schemeClr val="accent1">
                    <a:lumMod val="75000"/>
                  </a:schemeClr>
                </a:solidFill>
              </a:rPr>
              <a:t>A divide-and-conquer algorithm consists of two </a:t>
            </a:r>
            <a:r>
              <a:rPr lang="en-GB" sz="2000" dirty="0" smtClean="0">
                <a:solidFill>
                  <a:schemeClr val="accent1">
                    <a:lumMod val="75000"/>
                  </a:schemeClr>
                </a:solidFill>
              </a:rPr>
              <a:t>parts:-</a:t>
            </a:r>
            <a:endParaRPr lang="en-GB" sz="2000" dirty="0">
              <a:solidFill>
                <a:schemeClr val="accent1">
                  <a:lumMod val="75000"/>
                </a:schemeClr>
              </a:solidFill>
            </a:endParaRPr>
          </a:p>
          <a:p>
            <a:r>
              <a:rPr lang="en-GB" sz="2000" dirty="0"/>
              <a:t> Divide the problem into smaller </a:t>
            </a:r>
            <a:r>
              <a:rPr lang="en-GB" sz="2000" dirty="0" err="1"/>
              <a:t>subproblems</a:t>
            </a:r>
            <a:r>
              <a:rPr lang="en-GB" sz="2000" dirty="0"/>
              <a:t> of the same type and solve these </a:t>
            </a:r>
            <a:r>
              <a:rPr lang="en-GB" sz="2000" dirty="0" err="1"/>
              <a:t>subproblems</a:t>
            </a:r>
            <a:r>
              <a:rPr lang="en-GB" sz="2000" dirty="0"/>
              <a:t> recursively</a:t>
            </a:r>
          </a:p>
          <a:p>
            <a:r>
              <a:rPr lang="en-GB" sz="2000" dirty="0"/>
              <a:t> Combine the solutions to the </a:t>
            </a:r>
            <a:r>
              <a:rPr lang="en-GB" sz="2000" dirty="0" err="1"/>
              <a:t>subproblems</a:t>
            </a:r>
            <a:r>
              <a:rPr lang="en-GB" sz="2000" dirty="0"/>
              <a:t> into a solution to the original problem</a:t>
            </a:r>
          </a:p>
          <a:p>
            <a:r>
              <a:rPr lang="en-GB" sz="2000" dirty="0"/>
              <a:t>Traditionally, an algorithm is only called divide-and-conquer if it contains two or more recursive calls.</a:t>
            </a:r>
          </a:p>
          <a:p>
            <a:pPr marL="0" indent="0">
              <a:buNone/>
            </a:pPr>
            <a:r>
              <a:rPr lang="en-GB" sz="2000" i="1" dirty="0">
                <a:solidFill>
                  <a:schemeClr val="accent1">
                    <a:lumMod val="75000"/>
                  </a:schemeClr>
                </a:solidFill>
              </a:rPr>
              <a:t>Two examples:</a:t>
            </a:r>
          </a:p>
          <a:p>
            <a:r>
              <a:rPr lang="en-GB" sz="2000" dirty="0"/>
              <a:t> Quicksort:</a:t>
            </a:r>
          </a:p>
          <a:p>
            <a:pPr marL="0" indent="0">
              <a:buNone/>
            </a:pPr>
            <a:r>
              <a:rPr lang="en-GB" sz="2000" b="1" dirty="0" smtClean="0"/>
              <a:t>	– </a:t>
            </a:r>
            <a:r>
              <a:rPr lang="en-GB" sz="2000" dirty="0"/>
              <a:t>Partition the array into two parts, and quicksort each of the parts</a:t>
            </a:r>
          </a:p>
          <a:p>
            <a:pPr marL="0" indent="0">
              <a:buNone/>
            </a:pPr>
            <a:r>
              <a:rPr lang="en-GB" sz="2000" b="1" dirty="0" smtClean="0"/>
              <a:t>	– </a:t>
            </a:r>
            <a:r>
              <a:rPr lang="en-GB" sz="2000" dirty="0"/>
              <a:t>No additional work is required to combine the two sorted parts</a:t>
            </a:r>
          </a:p>
          <a:p>
            <a:r>
              <a:rPr lang="en-GB" sz="2000" dirty="0"/>
              <a:t> </a:t>
            </a:r>
            <a:r>
              <a:rPr lang="en-GB" sz="2000" dirty="0" err="1"/>
              <a:t>Mergesort</a:t>
            </a:r>
            <a:r>
              <a:rPr lang="en-GB" sz="2000" dirty="0"/>
              <a:t>:</a:t>
            </a:r>
          </a:p>
          <a:p>
            <a:pPr marL="0" indent="0">
              <a:buNone/>
            </a:pPr>
            <a:r>
              <a:rPr lang="en-GB" sz="2000" b="1" dirty="0" smtClean="0"/>
              <a:t>	– </a:t>
            </a:r>
            <a:r>
              <a:rPr lang="en-GB" sz="2000" dirty="0"/>
              <a:t>Cut the array in half, and </a:t>
            </a:r>
            <a:r>
              <a:rPr lang="en-GB" sz="2000" dirty="0" err="1"/>
              <a:t>mergesort</a:t>
            </a:r>
            <a:r>
              <a:rPr lang="en-GB" sz="2000" dirty="0"/>
              <a:t> each half</a:t>
            </a:r>
          </a:p>
          <a:p>
            <a:pPr marL="0" indent="0">
              <a:buNone/>
            </a:pPr>
            <a:r>
              <a:rPr lang="en-GB" sz="2000" b="1" dirty="0" smtClean="0"/>
              <a:t>	– </a:t>
            </a:r>
            <a:r>
              <a:rPr lang="en-GB" sz="2000" dirty="0"/>
              <a:t>Combine the two sorted arrays into a single sorted array by merging them</a:t>
            </a:r>
            <a:endParaRPr lang="en-GB" dirty="0" smtClean="0"/>
          </a:p>
        </p:txBody>
      </p:sp>
    </p:spTree>
    <p:extLst>
      <p:ext uri="{BB962C8B-B14F-4D97-AF65-F5344CB8AC3E}">
        <p14:creationId xmlns:p14="http://schemas.microsoft.com/office/powerpoint/2010/main" val="803910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Quick Sort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fontScale="70000" lnSpcReduction="20000"/>
          </a:bodyPr>
          <a:lstStyle/>
          <a:p>
            <a:pPr marL="0" indent="0">
              <a:buNone/>
            </a:pPr>
            <a:r>
              <a:rPr lang="en-GB" b="1" dirty="0"/>
              <a:t>Divide</a:t>
            </a:r>
            <a:r>
              <a:rPr lang="en-GB" dirty="0"/>
              <a:t>: The array A[p . . r] is partitioned (rearranged) into two nonempty subarrays A[p . . q] and A[q + 1 . . r] such that each element of A[p . . q] is less than or equal to each element of A[q + 1 . . r]. The index q is computed as part of this partitioning procedure.</a:t>
            </a:r>
          </a:p>
          <a:p>
            <a:pPr marL="0" indent="0">
              <a:buNone/>
            </a:pPr>
            <a:r>
              <a:rPr lang="en-GB" b="1" dirty="0" smtClean="0"/>
              <a:t>Conquer</a:t>
            </a:r>
            <a:r>
              <a:rPr lang="en-GB" dirty="0"/>
              <a:t>: The two subarrays A[p . . q] and A[q + 1 . . r] are sorted by recursive calls to quicksort.</a:t>
            </a:r>
          </a:p>
          <a:p>
            <a:pPr marL="0" indent="0">
              <a:buNone/>
            </a:pPr>
            <a:r>
              <a:rPr lang="en-GB" b="1" dirty="0" smtClean="0"/>
              <a:t>Combine</a:t>
            </a:r>
            <a:r>
              <a:rPr lang="en-GB" dirty="0"/>
              <a:t>: Since the subarrays are sorted in place, no work is needed to combine them: the entire array A[p . . r] is now sorted.</a:t>
            </a:r>
          </a:p>
          <a:p>
            <a:pPr marL="0" indent="0">
              <a:buNone/>
            </a:pPr>
            <a:endParaRPr lang="en-GB" dirty="0"/>
          </a:p>
          <a:p>
            <a:pPr marL="0" indent="0">
              <a:buNone/>
            </a:pPr>
            <a:r>
              <a:rPr lang="en-GB" dirty="0"/>
              <a:t>The following procedure implements quicksort.</a:t>
            </a:r>
          </a:p>
          <a:p>
            <a:pPr marL="0" indent="0">
              <a:buNone/>
            </a:pPr>
            <a:endParaRPr lang="en-GB" dirty="0"/>
          </a:p>
          <a:p>
            <a:pPr marL="0" indent="0">
              <a:buNone/>
            </a:pPr>
            <a:endParaRPr lang="en-GB" dirty="0"/>
          </a:p>
          <a:p>
            <a:pPr marL="0" indent="0">
              <a:lnSpc>
                <a:spcPct val="120000"/>
              </a:lnSpc>
              <a:spcBef>
                <a:spcPts val="0"/>
              </a:spcBef>
              <a:buNone/>
            </a:pPr>
            <a:r>
              <a:rPr lang="en-GB" dirty="0"/>
              <a:t>QUICKSORT(</a:t>
            </a:r>
            <a:r>
              <a:rPr lang="en-GB" dirty="0" err="1"/>
              <a:t>A,p,r</a:t>
            </a:r>
            <a:r>
              <a:rPr lang="en-GB" dirty="0"/>
              <a:t>)</a:t>
            </a:r>
          </a:p>
          <a:p>
            <a:pPr marL="0" indent="0">
              <a:lnSpc>
                <a:spcPct val="120000"/>
              </a:lnSpc>
              <a:spcBef>
                <a:spcPts val="0"/>
              </a:spcBef>
              <a:buNone/>
            </a:pPr>
            <a:endParaRPr lang="en-GB" dirty="0"/>
          </a:p>
          <a:p>
            <a:pPr marL="0" indent="0">
              <a:lnSpc>
                <a:spcPct val="120000"/>
              </a:lnSpc>
              <a:spcBef>
                <a:spcPts val="0"/>
              </a:spcBef>
              <a:buNone/>
            </a:pPr>
            <a:r>
              <a:rPr lang="en-GB" dirty="0"/>
              <a:t>1  if p &lt; r</a:t>
            </a:r>
          </a:p>
          <a:p>
            <a:pPr marL="0" indent="0">
              <a:lnSpc>
                <a:spcPct val="120000"/>
              </a:lnSpc>
              <a:spcBef>
                <a:spcPts val="0"/>
              </a:spcBef>
              <a:buNone/>
            </a:pPr>
            <a:r>
              <a:rPr lang="en-GB" dirty="0" smtClean="0"/>
              <a:t>2      </a:t>
            </a:r>
            <a:r>
              <a:rPr lang="en-GB" dirty="0"/>
              <a:t>then q  PARTITION(</a:t>
            </a:r>
            <a:r>
              <a:rPr lang="en-GB" dirty="0" err="1"/>
              <a:t>A,p,r</a:t>
            </a:r>
            <a:r>
              <a:rPr lang="en-GB" dirty="0"/>
              <a:t>)</a:t>
            </a:r>
          </a:p>
          <a:p>
            <a:pPr marL="0" indent="0">
              <a:lnSpc>
                <a:spcPct val="120000"/>
              </a:lnSpc>
              <a:spcBef>
                <a:spcPts val="0"/>
              </a:spcBef>
              <a:buNone/>
            </a:pPr>
            <a:r>
              <a:rPr lang="en-GB" dirty="0" smtClean="0"/>
              <a:t>3           </a:t>
            </a:r>
            <a:r>
              <a:rPr lang="en-GB" dirty="0"/>
              <a:t>QUICKSORT(</a:t>
            </a:r>
            <a:r>
              <a:rPr lang="en-GB" dirty="0" err="1"/>
              <a:t>A,p,q</a:t>
            </a:r>
            <a:r>
              <a:rPr lang="en-GB" dirty="0"/>
              <a:t>)</a:t>
            </a:r>
          </a:p>
          <a:p>
            <a:pPr marL="0" indent="0">
              <a:lnSpc>
                <a:spcPct val="120000"/>
              </a:lnSpc>
              <a:spcBef>
                <a:spcPts val="0"/>
              </a:spcBef>
              <a:buNone/>
            </a:pPr>
            <a:r>
              <a:rPr lang="en-GB" dirty="0" smtClean="0"/>
              <a:t>4           </a:t>
            </a:r>
            <a:r>
              <a:rPr lang="en-GB" dirty="0"/>
              <a:t>QUICKSORT(</a:t>
            </a:r>
            <a:r>
              <a:rPr lang="en-GB" dirty="0" err="1"/>
              <a:t>A,q</a:t>
            </a:r>
            <a:r>
              <a:rPr lang="en-GB" dirty="0"/>
              <a:t> + 1,r)</a:t>
            </a:r>
          </a:p>
          <a:p>
            <a:pPr marL="0" indent="0">
              <a:buNone/>
            </a:pPr>
            <a:r>
              <a:rPr lang="en-GB" dirty="0"/>
              <a:t>To sort an entire array A, the initial call is QUICKSORT(A, 1, length[A]).</a:t>
            </a:r>
            <a:endParaRPr lang="en-GB" dirty="0" smtClean="0"/>
          </a:p>
        </p:txBody>
      </p:sp>
    </p:spTree>
    <p:extLst>
      <p:ext uri="{BB962C8B-B14F-4D97-AF65-F5344CB8AC3E}">
        <p14:creationId xmlns:p14="http://schemas.microsoft.com/office/powerpoint/2010/main" val="2840496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Quick Sort example….</a:t>
            </a:r>
            <a:endParaRPr lang="en-GB"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667000" y="1496219"/>
            <a:ext cx="6858000" cy="5143500"/>
          </a:xfrm>
          <a:prstGeom prst="rect">
            <a:avLst/>
          </a:prstGeom>
        </p:spPr>
      </p:pic>
    </p:spTree>
    <p:extLst>
      <p:ext uri="{BB962C8B-B14F-4D97-AF65-F5344CB8AC3E}">
        <p14:creationId xmlns:p14="http://schemas.microsoft.com/office/powerpoint/2010/main" val="56050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Quick Sort</a:t>
            </a:r>
            <a:endParaRPr lang="en-GB" dirty="0">
              <a:solidFill>
                <a:srgbClr val="FF0000"/>
              </a:solidFill>
            </a:endParaRPr>
          </a:p>
        </p:txBody>
      </p:sp>
      <p:sp>
        <p:nvSpPr>
          <p:cNvPr id="3" name="Content Placeholder 2"/>
          <p:cNvSpPr>
            <a:spLocks noGrp="1"/>
          </p:cNvSpPr>
          <p:nvPr>
            <p:ph idx="1"/>
          </p:nvPr>
        </p:nvSpPr>
        <p:spPr>
          <a:xfrm>
            <a:off x="838200" y="1825625"/>
            <a:ext cx="10515600" cy="4546146"/>
          </a:xfrm>
        </p:spPr>
        <p:txBody>
          <a:bodyPr>
            <a:normAutofit fontScale="55000" lnSpcReduction="20000"/>
          </a:bodyPr>
          <a:lstStyle/>
          <a:p>
            <a:pPr marL="72000">
              <a:lnSpc>
                <a:spcPct val="120000"/>
              </a:lnSpc>
              <a:spcBef>
                <a:spcPts val="0"/>
              </a:spcBef>
            </a:pPr>
            <a:r>
              <a:rPr lang="en-GB" dirty="0"/>
              <a:t>Partitioning the array</a:t>
            </a:r>
          </a:p>
          <a:p>
            <a:pPr marL="72000">
              <a:lnSpc>
                <a:spcPct val="120000"/>
              </a:lnSpc>
              <a:spcBef>
                <a:spcPts val="0"/>
              </a:spcBef>
            </a:pPr>
            <a:r>
              <a:rPr lang="en-GB" dirty="0"/>
              <a:t>The key to the algorithm is the PARTITION procedure, which rearranges the subarray A[p . . r] in place.</a:t>
            </a:r>
          </a:p>
          <a:p>
            <a:pPr marL="72000">
              <a:lnSpc>
                <a:spcPct val="120000"/>
              </a:lnSpc>
              <a:spcBef>
                <a:spcPts val="0"/>
              </a:spcBef>
            </a:pPr>
            <a:endParaRPr lang="en-GB" dirty="0"/>
          </a:p>
          <a:p>
            <a:pPr marL="72000">
              <a:lnSpc>
                <a:spcPct val="120000"/>
              </a:lnSpc>
              <a:spcBef>
                <a:spcPts val="0"/>
              </a:spcBef>
            </a:pPr>
            <a:endParaRPr lang="en-GB" dirty="0"/>
          </a:p>
          <a:p>
            <a:pPr marL="72000">
              <a:lnSpc>
                <a:spcPct val="120000"/>
              </a:lnSpc>
              <a:spcBef>
                <a:spcPts val="0"/>
              </a:spcBef>
            </a:pPr>
            <a:r>
              <a:rPr lang="en-GB" dirty="0"/>
              <a:t>PARTITION(</a:t>
            </a:r>
            <a:r>
              <a:rPr lang="en-GB" dirty="0" err="1"/>
              <a:t>A,p,r</a:t>
            </a:r>
            <a:r>
              <a:rPr lang="en-GB" dirty="0"/>
              <a:t>)</a:t>
            </a:r>
          </a:p>
          <a:p>
            <a:pPr marL="72000">
              <a:lnSpc>
                <a:spcPct val="120000"/>
              </a:lnSpc>
              <a:spcBef>
                <a:spcPts val="0"/>
              </a:spcBef>
            </a:pPr>
            <a:endParaRPr lang="en-GB" dirty="0"/>
          </a:p>
          <a:p>
            <a:pPr marL="0" indent="0">
              <a:lnSpc>
                <a:spcPct val="120000"/>
              </a:lnSpc>
              <a:spcBef>
                <a:spcPts val="0"/>
              </a:spcBef>
              <a:buNone/>
            </a:pPr>
            <a:r>
              <a:rPr lang="en-GB" dirty="0"/>
              <a:t>1  x  A[p</a:t>
            </a:r>
            <a:r>
              <a:rPr lang="en-GB" dirty="0" smtClean="0"/>
              <a:t>]</a:t>
            </a:r>
            <a:endParaRPr lang="en-GB" dirty="0"/>
          </a:p>
          <a:p>
            <a:pPr marL="0" indent="0">
              <a:lnSpc>
                <a:spcPct val="120000"/>
              </a:lnSpc>
              <a:spcBef>
                <a:spcPts val="0"/>
              </a:spcBef>
              <a:buNone/>
            </a:pPr>
            <a:r>
              <a:rPr lang="en-GB" dirty="0"/>
              <a:t>2  </a:t>
            </a:r>
            <a:r>
              <a:rPr lang="en-GB" dirty="0" err="1"/>
              <a:t>i</a:t>
            </a:r>
            <a:r>
              <a:rPr lang="en-GB" dirty="0"/>
              <a:t>  p - </a:t>
            </a:r>
            <a:r>
              <a:rPr lang="en-GB" dirty="0" smtClean="0"/>
              <a:t>1</a:t>
            </a:r>
            <a:endParaRPr lang="en-GB" dirty="0"/>
          </a:p>
          <a:p>
            <a:pPr marL="0" indent="0">
              <a:lnSpc>
                <a:spcPct val="120000"/>
              </a:lnSpc>
              <a:spcBef>
                <a:spcPts val="0"/>
              </a:spcBef>
              <a:buNone/>
            </a:pPr>
            <a:r>
              <a:rPr lang="en-GB" dirty="0"/>
              <a:t>3  j  r + </a:t>
            </a:r>
            <a:r>
              <a:rPr lang="en-GB" dirty="0" smtClean="0"/>
              <a:t>1</a:t>
            </a:r>
            <a:endParaRPr lang="en-GB" dirty="0"/>
          </a:p>
          <a:p>
            <a:pPr marL="0" indent="0">
              <a:lnSpc>
                <a:spcPct val="120000"/>
              </a:lnSpc>
              <a:spcBef>
                <a:spcPts val="0"/>
              </a:spcBef>
              <a:buNone/>
            </a:pPr>
            <a:r>
              <a:rPr lang="en-GB" dirty="0"/>
              <a:t>4  while </a:t>
            </a:r>
            <a:r>
              <a:rPr lang="en-GB" dirty="0" smtClean="0"/>
              <a:t>TRUE</a:t>
            </a:r>
            <a:endParaRPr lang="en-GB" dirty="0"/>
          </a:p>
          <a:p>
            <a:pPr marL="0" indent="0">
              <a:lnSpc>
                <a:spcPct val="120000"/>
              </a:lnSpc>
              <a:spcBef>
                <a:spcPts val="0"/>
              </a:spcBef>
              <a:buNone/>
            </a:pPr>
            <a:r>
              <a:rPr lang="en-GB" dirty="0"/>
              <a:t>5      do repeat j  </a:t>
            </a:r>
            <a:r>
              <a:rPr lang="en-GB" dirty="0" err="1"/>
              <a:t>j</a:t>
            </a:r>
            <a:r>
              <a:rPr lang="en-GB" dirty="0"/>
              <a:t> - </a:t>
            </a:r>
            <a:r>
              <a:rPr lang="en-GB" dirty="0" smtClean="0"/>
              <a:t>1</a:t>
            </a:r>
            <a:endParaRPr lang="en-GB" dirty="0"/>
          </a:p>
          <a:p>
            <a:pPr marL="0" indent="0">
              <a:lnSpc>
                <a:spcPct val="120000"/>
              </a:lnSpc>
              <a:spcBef>
                <a:spcPts val="0"/>
              </a:spcBef>
              <a:buNone/>
            </a:pPr>
            <a:r>
              <a:rPr lang="en-GB" dirty="0"/>
              <a:t>6           until A[j]  </a:t>
            </a:r>
            <a:r>
              <a:rPr lang="en-GB" dirty="0" smtClean="0"/>
              <a:t>x</a:t>
            </a:r>
            <a:endParaRPr lang="en-GB" dirty="0"/>
          </a:p>
          <a:p>
            <a:pPr marL="0" indent="0">
              <a:lnSpc>
                <a:spcPct val="120000"/>
              </a:lnSpc>
              <a:spcBef>
                <a:spcPts val="0"/>
              </a:spcBef>
              <a:buNone/>
            </a:pPr>
            <a:r>
              <a:rPr lang="en-GB" dirty="0"/>
              <a:t>7         repeat </a:t>
            </a:r>
            <a:r>
              <a:rPr lang="en-GB" dirty="0" err="1"/>
              <a:t>i</a:t>
            </a:r>
            <a:r>
              <a:rPr lang="en-GB" dirty="0"/>
              <a:t>  </a:t>
            </a:r>
            <a:r>
              <a:rPr lang="en-GB" dirty="0" err="1"/>
              <a:t>i</a:t>
            </a:r>
            <a:r>
              <a:rPr lang="en-GB" dirty="0"/>
              <a:t> + </a:t>
            </a:r>
            <a:r>
              <a:rPr lang="en-GB" dirty="0" smtClean="0"/>
              <a:t>1</a:t>
            </a:r>
            <a:endParaRPr lang="en-GB" dirty="0"/>
          </a:p>
          <a:p>
            <a:pPr marL="0" indent="0">
              <a:lnSpc>
                <a:spcPct val="120000"/>
              </a:lnSpc>
              <a:spcBef>
                <a:spcPts val="0"/>
              </a:spcBef>
              <a:buNone/>
            </a:pPr>
            <a:r>
              <a:rPr lang="en-GB" dirty="0"/>
              <a:t>8           until A[</a:t>
            </a:r>
            <a:r>
              <a:rPr lang="en-GB" dirty="0" err="1"/>
              <a:t>i</a:t>
            </a:r>
            <a:r>
              <a:rPr lang="en-GB" dirty="0"/>
              <a:t>]  </a:t>
            </a:r>
            <a:r>
              <a:rPr lang="en-GB" dirty="0" smtClean="0"/>
              <a:t>x</a:t>
            </a:r>
            <a:endParaRPr lang="en-GB" dirty="0"/>
          </a:p>
          <a:p>
            <a:pPr marL="0" indent="0">
              <a:lnSpc>
                <a:spcPct val="120000"/>
              </a:lnSpc>
              <a:spcBef>
                <a:spcPts val="0"/>
              </a:spcBef>
              <a:buNone/>
            </a:pPr>
            <a:r>
              <a:rPr lang="en-GB" dirty="0"/>
              <a:t>9         if </a:t>
            </a:r>
            <a:r>
              <a:rPr lang="en-GB" dirty="0" err="1"/>
              <a:t>i</a:t>
            </a:r>
            <a:r>
              <a:rPr lang="en-GB" dirty="0"/>
              <a:t> &lt; </a:t>
            </a:r>
            <a:r>
              <a:rPr lang="en-GB" dirty="0" smtClean="0"/>
              <a:t>j</a:t>
            </a:r>
            <a:endParaRPr lang="en-GB" dirty="0"/>
          </a:p>
          <a:p>
            <a:pPr marL="0" indent="0">
              <a:lnSpc>
                <a:spcPct val="120000"/>
              </a:lnSpc>
              <a:spcBef>
                <a:spcPts val="0"/>
              </a:spcBef>
              <a:buNone/>
            </a:pPr>
            <a:r>
              <a:rPr lang="en-GB" dirty="0"/>
              <a:t>10            then exchange A[</a:t>
            </a:r>
            <a:r>
              <a:rPr lang="en-GB" dirty="0" err="1"/>
              <a:t>i</a:t>
            </a:r>
            <a:r>
              <a:rPr lang="en-GB" dirty="0"/>
              <a:t>]  A[j</a:t>
            </a:r>
            <a:r>
              <a:rPr lang="en-GB" dirty="0" smtClean="0"/>
              <a:t>]</a:t>
            </a:r>
            <a:endParaRPr lang="en-GB" dirty="0"/>
          </a:p>
          <a:p>
            <a:pPr marL="0" indent="0">
              <a:lnSpc>
                <a:spcPct val="120000"/>
              </a:lnSpc>
              <a:spcBef>
                <a:spcPts val="0"/>
              </a:spcBef>
              <a:buNone/>
            </a:pPr>
            <a:r>
              <a:rPr lang="en-GB" dirty="0"/>
              <a:t>11            else return j</a:t>
            </a:r>
          </a:p>
        </p:txBody>
      </p:sp>
    </p:spTree>
    <p:extLst>
      <p:ext uri="{BB962C8B-B14F-4D97-AF65-F5344CB8AC3E}">
        <p14:creationId xmlns:p14="http://schemas.microsoft.com/office/powerpoint/2010/main" val="391775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Quick Sort</a:t>
            </a:r>
            <a:endParaRPr lang="en-GB" dirty="0">
              <a:solidFill>
                <a:srgbClr val="FF0000"/>
              </a:solidFill>
            </a:endParaRPr>
          </a:p>
        </p:txBody>
      </p:sp>
      <p:sp>
        <p:nvSpPr>
          <p:cNvPr id="3" name="Content Placeholder 2"/>
          <p:cNvSpPr>
            <a:spLocks noGrp="1"/>
          </p:cNvSpPr>
          <p:nvPr>
            <p:ph idx="1"/>
          </p:nvPr>
        </p:nvSpPr>
        <p:spPr>
          <a:xfrm>
            <a:off x="838200" y="1825625"/>
            <a:ext cx="10515600" cy="4546146"/>
          </a:xfrm>
        </p:spPr>
        <p:txBody>
          <a:bodyPr>
            <a:normAutofit fontScale="92500" lnSpcReduction="20000"/>
          </a:bodyPr>
          <a:lstStyle/>
          <a:p>
            <a:pPr marL="0" indent="0">
              <a:lnSpc>
                <a:spcPct val="120000"/>
              </a:lnSpc>
              <a:spcBef>
                <a:spcPts val="0"/>
              </a:spcBef>
              <a:buNone/>
            </a:pPr>
            <a:r>
              <a:rPr lang="en-GB" u="sng" dirty="0"/>
              <a:t>Exercises</a:t>
            </a:r>
          </a:p>
          <a:p>
            <a:pPr marL="0" indent="0">
              <a:lnSpc>
                <a:spcPct val="120000"/>
              </a:lnSpc>
              <a:spcBef>
                <a:spcPts val="0"/>
              </a:spcBef>
              <a:buNone/>
            </a:pPr>
            <a:r>
              <a:rPr lang="en-GB" dirty="0" smtClean="0"/>
              <a:t>1. Illustrate </a:t>
            </a:r>
            <a:r>
              <a:rPr lang="en-GB" dirty="0"/>
              <a:t>the operation of PARTITION on the array A = 13, 19, 9, 5, 12, 8, 7, 4, 11, 2, 6, 21.</a:t>
            </a:r>
          </a:p>
          <a:p>
            <a:pPr marL="72000">
              <a:lnSpc>
                <a:spcPct val="120000"/>
              </a:lnSpc>
              <a:spcBef>
                <a:spcPts val="0"/>
              </a:spcBef>
            </a:pPr>
            <a:endParaRPr lang="en-GB" dirty="0"/>
          </a:p>
          <a:p>
            <a:pPr marL="0" indent="0">
              <a:lnSpc>
                <a:spcPct val="120000"/>
              </a:lnSpc>
              <a:spcBef>
                <a:spcPts val="0"/>
              </a:spcBef>
              <a:buNone/>
            </a:pPr>
            <a:r>
              <a:rPr lang="en-GB" dirty="0" smtClean="0"/>
              <a:t>2. What </a:t>
            </a:r>
            <a:r>
              <a:rPr lang="en-GB" dirty="0"/>
              <a:t>value of q does PARTITION return when all elements in the array A[p . . r] have the same value?</a:t>
            </a:r>
          </a:p>
          <a:p>
            <a:pPr marL="72000">
              <a:lnSpc>
                <a:spcPct val="120000"/>
              </a:lnSpc>
              <a:spcBef>
                <a:spcPts val="0"/>
              </a:spcBef>
            </a:pPr>
            <a:endParaRPr lang="en-GB" dirty="0"/>
          </a:p>
          <a:p>
            <a:pPr marL="0" indent="0">
              <a:lnSpc>
                <a:spcPct val="120000"/>
              </a:lnSpc>
              <a:spcBef>
                <a:spcPts val="0"/>
              </a:spcBef>
              <a:buNone/>
            </a:pPr>
            <a:r>
              <a:rPr lang="en-GB" dirty="0" smtClean="0"/>
              <a:t>3. Give </a:t>
            </a:r>
            <a:r>
              <a:rPr lang="en-GB" dirty="0"/>
              <a:t>a brief argument that the running time of PARTITION on a subarray of size n is (n).</a:t>
            </a:r>
          </a:p>
          <a:p>
            <a:pPr marL="0" indent="0">
              <a:lnSpc>
                <a:spcPct val="120000"/>
              </a:lnSpc>
              <a:spcBef>
                <a:spcPts val="0"/>
              </a:spcBef>
              <a:buNone/>
            </a:pPr>
            <a:endParaRPr lang="en-GB" dirty="0" smtClean="0"/>
          </a:p>
          <a:p>
            <a:pPr marL="0" indent="0">
              <a:lnSpc>
                <a:spcPct val="120000"/>
              </a:lnSpc>
              <a:spcBef>
                <a:spcPts val="0"/>
              </a:spcBef>
              <a:buNone/>
            </a:pPr>
            <a:r>
              <a:rPr lang="en-GB" dirty="0" smtClean="0"/>
              <a:t>4. How </a:t>
            </a:r>
            <a:r>
              <a:rPr lang="en-GB" dirty="0"/>
              <a:t>would you modify QUICKSORT to sort in </a:t>
            </a:r>
            <a:r>
              <a:rPr lang="en-GB" dirty="0" err="1"/>
              <a:t>nonincreasing</a:t>
            </a:r>
            <a:r>
              <a:rPr lang="en-GB" dirty="0"/>
              <a:t> order?</a:t>
            </a:r>
          </a:p>
        </p:txBody>
      </p:sp>
    </p:spTree>
    <p:extLst>
      <p:ext uri="{BB962C8B-B14F-4D97-AF65-F5344CB8AC3E}">
        <p14:creationId xmlns:p14="http://schemas.microsoft.com/office/powerpoint/2010/main" val="3014191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Merge sort uses a divide-and-conquer approach:</a:t>
            </a:r>
          </a:p>
          <a:p>
            <a:pPr marL="0" indent="0">
              <a:buNone/>
            </a:pPr>
            <a:r>
              <a:rPr lang="en-GB" dirty="0"/>
              <a:t>1) Divide the array repeatedly into two halves</a:t>
            </a:r>
          </a:p>
          <a:p>
            <a:pPr marL="0" indent="0">
              <a:buNone/>
            </a:pPr>
            <a:r>
              <a:rPr lang="en-GB" dirty="0"/>
              <a:t>2) Stop dividing when there is single element left. By</a:t>
            </a:r>
          </a:p>
          <a:p>
            <a:pPr marL="0" indent="0">
              <a:buNone/>
            </a:pPr>
            <a:r>
              <a:rPr lang="en-GB" dirty="0"/>
              <a:t>fact, single element is already sorted.</a:t>
            </a:r>
          </a:p>
          <a:p>
            <a:pPr marL="0" indent="0">
              <a:buNone/>
            </a:pPr>
            <a:r>
              <a:rPr lang="en-GB" dirty="0"/>
              <a:t>3) Merges two already sorted sub arrays into one.</a:t>
            </a:r>
          </a:p>
          <a:p>
            <a:pPr marL="0" indent="0">
              <a:buNone/>
            </a:pPr>
            <a:r>
              <a:rPr lang="en-GB" dirty="0"/>
              <a:t>Pseudo Code:</a:t>
            </a:r>
          </a:p>
          <a:p>
            <a:pPr marL="0" indent="0">
              <a:buNone/>
            </a:pPr>
            <a:r>
              <a:rPr lang="en-GB" dirty="0"/>
              <a:t>a)  Input: Array A[1…N], indices p, q, r (p ≤ q &lt;r).</a:t>
            </a:r>
          </a:p>
          <a:p>
            <a:pPr marL="0" indent="0">
              <a:buNone/>
            </a:pPr>
            <a:r>
              <a:rPr lang="en-GB" dirty="0"/>
              <a:t>A[p…r] is the array to be divided</a:t>
            </a:r>
          </a:p>
          <a:p>
            <a:pPr marL="0" indent="0">
              <a:buNone/>
            </a:pPr>
            <a:r>
              <a:rPr lang="en-GB" dirty="0"/>
              <a:t>A[p] is the beginning element and A[r] is the ending element</a:t>
            </a:r>
          </a:p>
          <a:p>
            <a:pPr marL="0" indent="0">
              <a:buNone/>
            </a:pPr>
            <a:r>
              <a:rPr lang="en-GB" dirty="0"/>
              <a:t>Output: Array A[p…r] in ascending order </a:t>
            </a:r>
            <a:endParaRPr lang="en-GB" dirty="0" smtClean="0"/>
          </a:p>
        </p:txBody>
      </p:sp>
    </p:spTree>
    <p:extLst>
      <p:ext uri="{BB962C8B-B14F-4D97-AF65-F5344CB8AC3E}">
        <p14:creationId xmlns:p14="http://schemas.microsoft.com/office/powerpoint/2010/main" val="1375865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Merge sort uses a divide-and-conquer approach:</a:t>
            </a:r>
          </a:p>
          <a:p>
            <a:pPr marL="0" indent="0">
              <a:buNone/>
            </a:pPr>
            <a:r>
              <a:rPr lang="en-GB" dirty="0"/>
              <a:t>1) Divide the array repeatedly into two halves</a:t>
            </a:r>
          </a:p>
          <a:p>
            <a:pPr marL="0" indent="0">
              <a:buNone/>
            </a:pPr>
            <a:r>
              <a:rPr lang="en-GB" dirty="0"/>
              <a:t>2) Stop dividing when there is single element left. By</a:t>
            </a:r>
          </a:p>
          <a:p>
            <a:pPr marL="0" indent="0">
              <a:buNone/>
            </a:pPr>
            <a:r>
              <a:rPr lang="en-GB" dirty="0"/>
              <a:t>fact, single element is already sorted.</a:t>
            </a:r>
          </a:p>
          <a:p>
            <a:pPr marL="0" indent="0">
              <a:buNone/>
            </a:pPr>
            <a:r>
              <a:rPr lang="en-GB" dirty="0"/>
              <a:t>3) Merges two already sorted sub arrays into one.</a:t>
            </a:r>
          </a:p>
          <a:p>
            <a:pPr marL="0" indent="0">
              <a:buNone/>
            </a:pPr>
            <a:r>
              <a:rPr lang="en-GB" dirty="0"/>
              <a:t>Pseudo Code:</a:t>
            </a:r>
          </a:p>
          <a:p>
            <a:pPr marL="0" indent="0">
              <a:buNone/>
            </a:pPr>
            <a:r>
              <a:rPr lang="en-GB" dirty="0"/>
              <a:t>a)  Input: Array A[1…N], indices p, q, r (p ≤ q &lt;r).</a:t>
            </a:r>
          </a:p>
          <a:p>
            <a:pPr marL="0" indent="0">
              <a:buNone/>
            </a:pPr>
            <a:r>
              <a:rPr lang="en-GB" dirty="0"/>
              <a:t>A[p…r] is the array to be divided</a:t>
            </a:r>
          </a:p>
          <a:p>
            <a:pPr marL="0" indent="0">
              <a:buNone/>
            </a:pPr>
            <a:r>
              <a:rPr lang="en-GB" dirty="0"/>
              <a:t>A[p] is the beginning element and A[r] is the ending element</a:t>
            </a:r>
          </a:p>
          <a:p>
            <a:pPr marL="0" indent="0">
              <a:buNone/>
            </a:pPr>
            <a:r>
              <a:rPr lang="en-GB" dirty="0"/>
              <a:t>Output: Array A[p…r] in ascending order </a:t>
            </a:r>
            <a:endParaRPr lang="en-GB" dirty="0" smtClean="0"/>
          </a:p>
        </p:txBody>
      </p:sp>
    </p:spTree>
    <p:extLst>
      <p:ext uri="{BB962C8B-B14F-4D97-AF65-F5344CB8AC3E}">
        <p14:creationId xmlns:p14="http://schemas.microsoft.com/office/powerpoint/2010/main" val="1247659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r>
              <a:rPr lang="en-GB" dirty="0"/>
              <a:t>The </a:t>
            </a:r>
            <a:r>
              <a:rPr lang="en-GB" b="1" i="1" dirty="0"/>
              <a:t>merge sort</a:t>
            </a:r>
            <a:r>
              <a:rPr lang="en-GB" dirty="0"/>
              <a:t> algorithm closely follows the divide-and-conquer paradigm. Intuitively, it operates as follows.</a:t>
            </a:r>
          </a:p>
          <a:p>
            <a:r>
              <a:rPr lang="en-GB" b="1" dirty="0"/>
              <a:t>Divide: </a:t>
            </a:r>
            <a:r>
              <a:rPr lang="en-GB" dirty="0"/>
              <a:t>Divide the </a:t>
            </a:r>
            <a:r>
              <a:rPr lang="en-GB" i="1" dirty="0"/>
              <a:t>n</a:t>
            </a:r>
            <a:r>
              <a:rPr lang="en-GB" dirty="0"/>
              <a:t>-element sequence to be sorted into two </a:t>
            </a:r>
            <a:r>
              <a:rPr lang="en-GB" dirty="0" err="1"/>
              <a:t>subsequences</a:t>
            </a:r>
            <a:r>
              <a:rPr lang="en-GB" dirty="0"/>
              <a:t> of </a:t>
            </a:r>
            <a:r>
              <a:rPr lang="en-GB" i="1" dirty="0"/>
              <a:t>n</a:t>
            </a:r>
            <a:r>
              <a:rPr lang="en-GB" dirty="0"/>
              <a:t>/2 elements each.</a:t>
            </a:r>
          </a:p>
          <a:p>
            <a:r>
              <a:rPr lang="en-GB" b="1" dirty="0"/>
              <a:t>Conquer: </a:t>
            </a:r>
            <a:r>
              <a:rPr lang="en-GB" dirty="0"/>
              <a:t>Sort the two </a:t>
            </a:r>
            <a:r>
              <a:rPr lang="en-GB" dirty="0" err="1"/>
              <a:t>subsequences</a:t>
            </a:r>
            <a:r>
              <a:rPr lang="en-GB" dirty="0"/>
              <a:t> recursively using merge sort.</a:t>
            </a:r>
          </a:p>
          <a:p>
            <a:r>
              <a:rPr lang="en-GB" b="1" dirty="0"/>
              <a:t>Combine: </a:t>
            </a:r>
            <a:r>
              <a:rPr lang="en-GB" dirty="0"/>
              <a:t>Merge the two sorted </a:t>
            </a:r>
            <a:r>
              <a:rPr lang="en-GB" dirty="0" err="1"/>
              <a:t>subsequences</a:t>
            </a:r>
            <a:r>
              <a:rPr lang="en-GB" dirty="0"/>
              <a:t> to produce the sorted answer.</a:t>
            </a:r>
          </a:p>
        </p:txBody>
      </p:sp>
    </p:spTree>
    <p:extLst>
      <p:ext uri="{BB962C8B-B14F-4D97-AF65-F5344CB8AC3E}">
        <p14:creationId xmlns:p14="http://schemas.microsoft.com/office/powerpoint/2010/main" val="3567706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a:t>
            </a:r>
            <a:endParaRPr lang="en-GB"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930400" y="1393371"/>
            <a:ext cx="6256337" cy="4074773"/>
          </a:xfrm>
          <a:prstGeom prst="rect">
            <a:avLst/>
          </a:prstGeom>
        </p:spPr>
      </p:pic>
    </p:spTree>
    <p:extLst>
      <p:ext uri="{BB962C8B-B14F-4D97-AF65-F5344CB8AC3E}">
        <p14:creationId xmlns:p14="http://schemas.microsoft.com/office/powerpoint/2010/main" val="50365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 to Algorithm….</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GB" i="1" dirty="0" smtClean="0">
                <a:solidFill>
                  <a:srgbClr val="0070C0"/>
                </a:solidFill>
              </a:rPr>
              <a:t>All </a:t>
            </a:r>
            <a:r>
              <a:rPr lang="en-GB" i="1" dirty="0">
                <a:solidFill>
                  <a:srgbClr val="0070C0"/>
                </a:solidFill>
              </a:rPr>
              <a:t>algorithms must satisfy the following criteria:</a:t>
            </a:r>
          </a:p>
          <a:p>
            <a:pPr marL="0" indent="0">
              <a:buNone/>
            </a:pPr>
            <a:r>
              <a:rPr lang="en-GB" dirty="0"/>
              <a:t>(1) </a:t>
            </a:r>
            <a:r>
              <a:rPr lang="en-GB" b="1" dirty="0"/>
              <a:t>Input</a:t>
            </a:r>
            <a:r>
              <a:rPr lang="en-GB" dirty="0"/>
              <a:t>. There are zero or more quantities that are externally supplied.</a:t>
            </a:r>
          </a:p>
          <a:p>
            <a:pPr marL="0" indent="0">
              <a:buNone/>
            </a:pPr>
            <a:r>
              <a:rPr lang="en-GB" dirty="0"/>
              <a:t>(2) </a:t>
            </a:r>
            <a:r>
              <a:rPr lang="en-GB" b="1" dirty="0"/>
              <a:t>Output</a:t>
            </a:r>
            <a:r>
              <a:rPr lang="en-GB" dirty="0"/>
              <a:t>. At least one quantity is produced.</a:t>
            </a:r>
          </a:p>
          <a:p>
            <a:pPr marL="0" indent="0">
              <a:buNone/>
            </a:pPr>
            <a:r>
              <a:rPr lang="en-GB" dirty="0"/>
              <a:t>(3) </a:t>
            </a:r>
            <a:r>
              <a:rPr lang="en-GB" b="1" dirty="0"/>
              <a:t>Definiteness</a:t>
            </a:r>
            <a:r>
              <a:rPr lang="en-GB" dirty="0"/>
              <a:t>. Each instruction is clear and unambiguous.</a:t>
            </a:r>
          </a:p>
          <a:p>
            <a:pPr marL="0" indent="0">
              <a:buNone/>
            </a:pPr>
            <a:r>
              <a:rPr lang="en-GB" dirty="0"/>
              <a:t>(4) </a:t>
            </a:r>
            <a:r>
              <a:rPr lang="en-GB" b="1" dirty="0"/>
              <a:t>Finiteness</a:t>
            </a:r>
            <a:r>
              <a:rPr lang="en-GB" dirty="0"/>
              <a:t>. If we trace out the instructions of an algorithm, then for all cases, the</a:t>
            </a:r>
          </a:p>
          <a:p>
            <a:pPr marL="0" indent="0">
              <a:buNone/>
            </a:pPr>
            <a:r>
              <a:rPr lang="en-GB" dirty="0" smtClean="0"/>
              <a:t>     algorithm </a:t>
            </a:r>
            <a:r>
              <a:rPr lang="en-GB" dirty="0"/>
              <a:t>terminates after a finite number of steps.</a:t>
            </a:r>
          </a:p>
          <a:p>
            <a:pPr marL="0" indent="0">
              <a:buNone/>
            </a:pPr>
            <a:r>
              <a:rPr lang="en-GB" dirty="0"/>
              <a:t>(5) </a:t>
            </a:r>
            <a:r>
              <a:rPr lang="en-GB" b="1" dirty="0"/>
              <a:t>Effectiveness</a:t>
            </a:r>
            <a:r>
              <a:rPr lang="en-GB" dirty="0"/>
              <a:t>. Every instruction must be basic enough to be carried </a:t>
            </a:r>
            <a:r>
              <a:rPr lang="en-GB" dirty="0" smtClean="0"/>
              <a:t>out</a:t>
            </a:r>
            <a:endParaRPr lang="en-GB" dirty="0"/>
          </a:p>
        </p:txBody>
      </p:sp>
    </p:spTree>
    <p:extLst>
      <p:ext uri="{BB962C8B-B14F-4D97-AF65-F5344CB8AC3E}">
        <p14:creationId xmlns:p14="http://schemas.microsoft.com/office/powerpoint/2010/main" val="378624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MERGE-SORT(</a:t>
            </a:r>
            <a:r>
              <a:rPr lang="en-GB" dirty="0" err="1"/>
              <a:t>A,p,q,r</a:t>
            </a:r>
            <a:r>
              <a:rPr lang="en-GB" dirty="0"/>
              <a:t>)</a:t>
            </a:r>
          </a:p>
          <a:p>
            <a:pPr marL="0" indent="0">
              <a:buNone/>
            </a:pPr>
            <a:r>
              <a:rPr lang="en-GB" dirty="0"/>
              <a:t>1 if p &lt;r</a:t>
            </a:r>
          </a:p>
          <a:p>
            <a:pPr marL="0" indent="0">
              <a:buNone/>
            </a:pPr>
            <a:r>
              <a:rPr lang="en-GB" dirty="0"/>
              <a:t>2 then q ← (r + p)/2</a:t>
            </a:r>
          </a:p>
          <a:p>
            <a:pPr marL="0" indent="0">
              <a:buNone/>
            </a:pPr>
            <a:r>
              <a:rPr lang="en-GB" dirty="0"/>
              <a:t>3 MERGE-SORT(A, p, q )</a:t>
            </a:r>
          </a:p>
          <a:p>
            <a:pPr marL="0" indent="0">
              <a:buNone/>
            </a:pPr>
            <a:r>
              <a:rPr lang="en-GB" dirty="0"/>
              <a:t>4 MERGE-SORT(A,q+1,r)</a:t>
            </a:r>
          </a:p>
          <a:p>
            <a:pPr marL="0" indent="0">
              <a:buNone/>
            </a:pPr>
            <a:r>
              <a:rPr lang="en-GB" dirty="0"/>
              <a:t>5 MERGE(A, p, q, r)</a:t>
            </a:r>
          </a:p>
          <a:p>
            <a:pPr marL="0" indent="0">
              <a:buNone/>
            </a:pPr>
            <a:endParaRPr lang="en-GB" dirty="0" smtClean="0"/>
          </a:p>
        </p:txBody>
      </p:sp>
    </p:spTree>
    <p:extLst>
      <p:ext uri="{BB962C8B-B14F-4D97-AF65-F5344CB8AC3E}">
        <p14:creationId xmlns:p14="http://schemas.microsoft.com/office/powerpoint/2010/main" val="169460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Algorithm 1: </a:t>
            </a:r>
            <a:r>
              <a:rPr lang="en-GB" dirty="0" err="1"/>
              <a:t>MergeSort</a:t>
            </a:r>
            <a:r>
              <a:rPr lang="en-GB" dirty="0"/>
              <a:t>(A)</a:t>
            </a:r>
          </a:p>
          <a:p>
            <a:pPr marL="0" indent="0">
              <a:buNone/>
            </a:pPr>
            <a:r>
              <a:rPr lang="en-GB" dirty="0"/>
              <a:t>n ← length(A);</a:t>
            </a:r>
          </a:p>
          <a:p>
            <a:pPr marL="0" indent="0">
              <a:buNone/>
            </a:pPr>
            <a:r>
              <a:rPr lang="en-GB" dirty="0"/>
              <a:t>if n ≤ 1 then</a:t>
            </a:r>
          </a:p>
          <a:p>
            <a:pPr marL="0" indent="0">
              <a:buNone/>
            </a:pPr>
            <a:r>
              <a:rPr lang="en-GB" dirty="0"/>
              <a:t>return A;</a:t>
            </a:r>
          </a:p>
          <a:p>
            <a:pPr marL="0" indent="0">
              <a:buNone/>
            </a:pPr>
            <a:r>
              <a:rPr lang="en-GB" dirty="0"/>
              <a:t>L ← </a:t>
            </a:r>
            <a:r>
              <a:rPr lang="en-GB" dirty="0" err="1"/>
              <a:t>MergeSort</a:t>
            </a:r>
            <a:r>
              <a:rPr lang="en-GB" dirty="0"/>
              <a:t>(A[1 : n/2]);</a:t>
            </a:r>
          </a:p>
          <a:p>
            <a:pPr marL="0" indent="0">
              <a:buNone/>
            </a:pPr>
            <a:r>
              <a:rPr lang="en-GB" dirty="0"/>
              <a:t>R ← </a:t>
            </a:r>
            <a:r>
              <a:rPr lang="en-GB" dirty="0" err="1"/>
              <a:t>MergeSort</a:t>
            </a:r>
            <a:r>
              <a:rPr lang="en-GB" dirty="0"/>
              <a:t>(A[n/2 + 1 : n]);</a:t>
            </a:r>
          </a:p>
          <a:p>
            <a:pPr marL="0" indent="0">
              <a:buNone/>
            </a:pPr>
            <a:r>
              <a:rPr lang="en-GB" dirty="0"/>
              <a:t>return Merge(L, R</a:t>
            </a:r>
            <a:r>
              <a:rPr lang="en-GB" dirty="0" smtClean="0"/>
              <a:t>);</a:t>
            </a:r>
          </a:p>
          <a:p>
            <a:pPr marL="0" indent="0">
              <a:buNone/>
            </a:pPr>
            <a:endParaRPr lang="en-GB" dirty="0"/>
          </a:p>
        </p:txBody>
      </p:sp>
    </p:spTree>
    <p:extLst>
      <p:ext uri="{BB962C8B-B14F-4D97-AF65-F5344CB8AC3E}">
        <p14:creationId xmlns:p14="http://schemas.microsoft.com/office/powerpoint/2010/main" val="1199612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Merge Sort Algorithm</a:t>
            </a:r>
            <a:endParaRPr lang="en-GB" dirty="0">
              <a:solidFill>
                <a:srgbClr val="FF0000"/>
              </a:solidFill>
            </a:endParaRPr>
          </a:p>
        </p:txBody>
      </p:sp>
      <p:sp>
        <p:nvSpPr>
          <p:cNvPr id="3" name="Content Placeholder 2"/>
          <p:cNvSpPr>
            <a:spLocks noGrp="1"/>
          </p:cNvSpPr>
          <p:nvPr>
            <p:ph idx="1"/>
          </p:nvPr>
        </p:nvSpPr>
        <p:spPr>
          <a:xfrm>
            <a:off x="838200" y="1103302"/>
            <a:ext cx="10515600" cy="5580527"/>
          </a:xfrm>
        </p:spPr>
        <p:txBody>
          <a:bodyPr>
            <a:normAutofit fontScale="92500" lnSpcReduction="20000"/>
          </a:bodyPr>
          <a:lstStyle/>
          <a:p>
            <a:pPr marL="0" indent="0">
              <a:buNone/>
            </a:pPr>
            <a:r>
              <a:rPr lang="en-GB" dirty="0"/>
              <a:t>Algorithm 2: Merge(L, R)</a:t>
            </a:r>
          </a:p>
          <a:p>
            <a:pPr marL="0" indent="0">
              <a:buNone/>
            </a:pPr>
            <a:r>
              <a:rPr lang="en-GB" dirty="0"/>
              <a:t>m ← length(L) + length(R);</a:t>
            </a:r>
          </a:p>
          <a:p>
            <a:pPr marL="0" indent="0">
              <a:buNone/>
            </a:pPr>
            <a:r>
              <a:rPr lang="en-GB" dirty="0"/>
              <a:t>S ← empty array of size m;</a:t>
            </a:r>
          </a:p>
          <a:p>
            <a:pPr marL="0" indent="0">
              <a:buNone/>
            </a:pPr>
            <a:r>
              <a:rPr lang="en-GB" dirty="0" err="1"/>
              <a:t>i</a:t>
            </a:r>
            <a:r>
              <a:rPr lang="en-GB" dirty="0"/>
              <a:t> ← 1; j ← 1;</a:t>
            </a:r>
          </a:p>
          <a:p>
            <a:pPr marL="0" indent="0">
              <a:buNone/>
            </a:pPr>
            <a:r>
              <a:rPr lang="en-GB" dirty="0"/>
              <a:t>for k = 1 → m do</a:t>
            </a:r>
          </a:p>
          <a:p>
            <a:pPr marL="0" indent="0">
              <a:buNone/>
            </a:pPr>
            <a:r>
              <a:rPr lang="en-GB" dirty="0"/>
              <a:t>if L(</a:t>
            </a:r>
            <a:r>
              <a:rPr lang="en-GB" dirty="0" err="1"/>
              <a:t>i</a:t>
            </a:r>
            <a:r>
              <a:rPr lang="en-GB" dirty="0"/>
              <a:t>) &lt; R(j) then</a:t>
            </a:r>
          </a:p>
          <a:p>
            <a:pPr marL="0" indent="0">
              <a:buNone/>
            </a:pPr>
            <a:r>
              <a:rPr lang="en-GB" dirty="0"/>
              <a:t>S(k) ← L(</a:t>
            </a:r>
            <a:r>
              <a:rPr lang="en-GB" dirty="0" err="1"/>
              <a:t>i</a:t>
            </a:r>
            <a:r>
              <a:rPr lang="en-GB" dirty="0"/>
              <a:t>);</a:t>
            </a:r>
          </a:p>
          <a:p>
            <a:pPr marL="0" indent="0">
              <a:buNone/>
            </a:pPr>
            <a:r>
              <a:rPr lang="en-GB" dirty="0" err="1"/>
              <a:t>i</a:t>
            </a:r>
            <a:r>
              <a:rPr lang="en-GB" dirty="0"/>
              <a:t> ← </a:t>
            </a:r>
            <a:r>
              <a:rPr lang="en-GB" dirty="0" err="1"/>
              <a:t>i</a:t>
            </a:r>
            <a:r>
              <a:rPr lang="en-GB" dirty="0"/>
              <a:t> + 1;</a:t>
            </a:r>
          </a:p>
          <a:p>
            <a:pPr marL="0" indent="0">
              <a:buNone/>
            </a:pPr>
            <a:r>
              <a:rPr lang="en-GB" dirty="0"/>
              <a:t>else</a:t>
            </a:r>
          </a:p>
          <a:p>
            <a:pPr marL="0" indent="0">
              <a:buNone/>
            </a:pPr>
            <a:r>
              <a:rPr lang="en-GB" dirty="0"/>
              <a:t>S(k) ← R(j);</a:t>
            </a:r>
          </a:p>
          <a:p>
            <a:pPr marL="0" indent="0">
              <a:buNone/>
            </a:pPr>
            <a:r>
              <a:rPr lang="en-GB" dirty="0"/>
              <a:t>j ← j + 1;</a:t>
            </a:r>
          </a:p>
          <a:p>
            <a:pPr marL="0" indent="0">
              <a:buNone/>
            </a:pPr>
            <a:r>
              <a:rPr lang="en-GB" dirty="0"/>
              <a:t>return S;</a:t>
            </a:r>
          </a:p>
          <a:p>
            <a:pPr marL="0" indent="0">
              <a:buNone/>
            </a:pPr>
            <a:r>
              <a:rPr lang="en-GB" dirty="0"/>
              <a:t>Intuitively, </a:t>
            </a:r>
            <a:r>
              <a:rPr lang="en-GB" dirty="0" err="1"/>
              <a:t>Merg</a:t>
            </a:r>
            <a:endParaRPr lang="en-GB" dirty="0"/>
          </a:p>
          <a:p>
            <a:pPr marL="0" indent="0">
              <a:buNone/>
            </a:pPr>
            <a:endParaRPr lang="en-GB" dirty="0"/>
          </a:p>
        </p:txBody>
      </p:sp>
    </p:spTree>
    <p:extLst>
      <p:ext uri="{BB962C8B-B14F-4D97-AF65-F5344CB8AC3E}">
        <p14:creationId xmlns:p14="http://schemas.microsoft.com/office/powerpoint/2010/main" val="1720389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D</a:t>
            </a:r>
            <a:r>
              <a:rPr lang="en-GB" dirty="0" smtClean="0">
                <a:solidFill>
                  <a:srgbClr val="FF0000"/>
                </a:solidFill>
              </a:rPr>
              <a:t>ynamic Programming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lnSpcReduction="10000"/>
          </a:bodyPr>
          <a:lstStyle/>
          <a:p>
            <a:r>
              <a:rPr lang="en-GB" b="1" dirty="0"/>
              <a:t>Dynamic programming algorithms</a:t>
            </a:r>
          </a:p>
          <a:p>
            <a:r>
              <a:rPr lang="en-GB" dirty="0"/>
              <a:t>A dynamic programming algorithm remembers past results and uses them to find new results. Dynamic programming</a:t>
            </a:r>
          </a:p>
          <a:p>
            <a:r>
              <a:rPr lang="en-GB" dirty="0"/>
              <a:t>is generally used for optimization problems in which:</a:t>
            </a:r>
          </a:p>
          <a:p>
            <a:r>
              <a:rPr lang="en-GB" dirty="0"/>
              <a:t> Multiple solutions exist, need to find the best one</a:t>
            </a:r>
          </a:p>
          <a:p>
            <a:r>
              <a:rPr lang="en-GB" dirty="0"/>
              <a:t> Requires optimal substructure and overlapping </a:t>
            </a:r>
            <a:r>
              <a:rPr lang="en-GB" dirty="0" err="1"/>
              <a:t>subproblem</a:t>
            </a:r>
            <a:endParaRPr lang="en-GB" dirty="0"/>
          </a:p>
          <a:p>
            <a:r>
              <a:rPr lang="en-GB" dirty="0"/>
              <a:t> Optimal substructure: Optimal solution contains optimal solutions to </a:t>
            </a:r>
            <a:r>
              <a:rPr lang="en-GB" dirty="0" err="1"/>
              <a:t>subproblems</a:t>
            </a:r>
            <a:endParaRPr lang="en-GB" dirty="0"/>
          </a:p>
          <a:p>
            <a:r>
              <a:rPr lang="en-GB" dirty="0"/>
              <a:t> Overlapping </a:t>
            </a:r>
            <a:r>
              <a:rPr lang="en-GB" dirty="0" err="1"/>
              <a:t>subproblems</a:t>
            </a:r>
            <a:r>
              <a:rPr lang="en-GB" dirty="0"/>
              <a:t>: Solutions to </a:t>
            </a:r>
            <a:r>
              <a:rPr lang="en-GB" dirty="0" err="1"/>
              <a:t>subproblems</a:t>
            </a:r>
            <a:r>
              <a:rPr lang="en-GB" dirty="0"/>
              <a:t> can be stored and reused in a bottom-up fashion</a:t>
            </a:r>
          </a:p>
          <a:p>
            <a:r>
              <a:rPr lang="en-GB" dirty="0"/>
              <a:t>This differs from Divide-and-Conquer, where </a:t>
            </a:r>
            <a:r>
              <a:rPr lang="en-GB" dirty="0" err="1"/>
              <a:t>subproblems</a:t>
            </a:r>
            <a:r>
              <a:rPr lang="en-GB" dirty="0"/>
              <a:t> generally need not overlap</a:t>
            </a:r>
            <a:r>
              <a:rPr lang="en-GB" dirty="0" smtClean="0"/>
              <a:t>.</a:t>
            </a:r>
            <a:endParaRPr lang="en-GB" dirty="0"/>
          </a:p>
        </p:txBody>
      </p:sp>
    </p:spTree>
    <p:extLst>
      <p:ext uri="{BB962C8B-B14F-4D97-AF65-F5344CB8AC3E}">
        <p14:creationId xmlns:p14="http://schemas.microsoft.com/office/powerpoint/2010/main" val="1723887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Dynamic Programming Algorithm</a:t>
            </a:r>
            <a:r>
              <a:rPr lang="en-GB"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fontScale="77500" lnSpcReduction="20000"/>
          </a:bodyPr>
          <a:lstStyle/>
          <a:p>
            <a:r>
              <a:rPr lang="en-GB" dirty="0"/>
              <a:t>There are many examples in bioinformatics. For example:</a:t>
            </a:r>
          </a:p>
          <a:p>
            <a:r>
              <a:rPr lang="en-GB" dirty="0"/>
              <a:t> Compute an optimal pairwise alignment</a:t>
            </a:r>
          </a:p>
          <a:p>
            <a:pPr marL="0" indent="0">
              <a:buNone/>
            </a:pPr>
            <a:r>
              <a:rPr lang="en-GB" b="1" dirty="0" smtClean="0"/>
              <a:t>	– 	</a:t>
            </a:r>
            <a:r>
              <a:rPr lang="en-GB" dirty="0" smtClean="0"/>
              <a:t>Optimal </a:t>
            </a:r>
            <a:r>
              <a:rPr lang="en-GB" dirty="0"/>
              <a:t>substructure: the alignment of two prefixes contains solutions for </a:t>
            </a:r>
            <a:r>
              <a:rPr lang="en-GB" dirty="0" smtClean="0"/>
              <a:t>		the optimal </a:t>
            </a:r>
            <a:r>
              <a:rPr lang="en-GB" dirty="0"/>
              <a:t>alignments </a:t>
            </a:r>
            <a:r>
              <a:rPr lang="en-GB" dirty="0" smtClean="0"/>
              <a:t>of smaller </a:t>
            </a:r>
            <a:r>
              <a:rPr lang="en-GB" dirty="0"/>
              <a:t>prefixes.</a:t>
            </a:r>
          </a:p>
          <a:p>
            <a:pPr marL="0" indent="0">
              <a:buNone/>
            </a:pPr>
            <a:r>
              <a:rPr lang="en-GB" b="1" dirty="0" smtClean="0"/>
              <a:t>	– 	</a:t>
            </a:r>
            <a:r>
              <a:rPr lang="en-GB" dirty="0" smtClean="0"/>
              <a:t>Overlapping </a:t>
            </a:r>
            <a:r>
              <a:rPr lang="en-GB" dirty="0" err="1"/>
              <a:t>subproblems</a:t>
            </a:r>
            <a:r>
              <a:rPr lang="en-GB" dirty="0"/>
              <a:t>: The solution for the optimal alignment of two </a:t>
            </a:r>
            <a:r>
              <a:rPr lang="en-GB" dirty="0" smtClean="0"/>
              <a:t>		prefixes </a:t>
            </a:r>
            <a:r>
              <a:rPr lang="en-GB" dirty="0"/>
              <a:t>can be constructed</a:t>
            </a:r>
          </a:p>
          <a:p>
            <a:r>
              <a:rPr lang="en-GB" dirty="0"/>
              <a:t>using the stored solutions of the alignment of three </a:t>
            </a:r>
            <a:r>
              <a:rPr lang="en-GB" dirty="0" err="1"/>
              <a:t>subproblems</a:t>
            </a:r>
            <a:r>
              <a:rPr lang="en-GB" dirty="0"/>
              <a:t> (in the linear gap model).</a:t>
            </a:r>
          </a:p>
          <a:p>
            <a:r>
              <a:rPr lang="en-GB" dirty="0"/>
              <a:t> Compute a Viterbi path in an HMM</a:t>
            </a:r>
          </a:p>
          <a:p>
            <a:pPr marL="0" indent="0">
              <a:buNone/>
            </a:pPr>
            <a:r>
              <a:rPr lang="en-GB" b="1" dirty="0" smtClean="0"/>
              <a:t>	–	 </a:t>
            </a:r>
            <a:r>
              <a:rPr lang="en-GB" dirty="0"/>
              <a:t>Optimal substructure: the Viterbi path for an input prefix ending in a state </a:t>
            </a:r>
            <a:r>
              <a:rPr lang="en-GB" dirty="0" smtClean="0"/>
              <a:t>		of </a:t>
            </a:r>
            <a:r>
              <a:rPr lang="en-GB" dirty="0"/>
              <a:t>an HMM contains shorter</a:t>
            </a:r>
          </a:p>
          <a:p>
            <a:r>
              <a:rPr lang="en-GB" dirty="0"/>
              <a:t>Viterbi paths for smaller parts of the input and other HMM states.</a:t>
            </a:r>
          </a:p>
          <a:p>
            <a:pPr marL="0" indent="0">
              <a:buNone/>
            </a:pPr>
            <a:r>
              <a:rPr lang="en-GB" b="1" dirty="0" smtClean="0"/>
              <a:t>	– 	</a:t>
            </a:r>
            <a:r>
              <a:rPr lang="en-GB" dirty="0" smtClean="0"/>
              <a:t>Overlapping </a:t>
            </a:r>
            <a:r>
              <a:rPr lang="en-GB" dirty="0" err="1"/>
              <a:t>subproblems</a:t>
            </a:r>
            <a:r>
              <a:rPr lang="en-GB" dirty="0"/>
              <a:t>: The solution for the Viterbi path for an input </a:t>
            </a:r>
            <a:r>
              <a:rPr lang="en-GB" dirty="0" smtClean="0"/>
              <a:t>			prefix </a:t>
            </a:r>
            <a:r>
              <a:rPr lang="en-GB" dirty="0"/>
              <a:t>ending in a state of an</a:t>
            </a:r>
          </a:p>
          <a:p>
            <a:r>
              <a:rPr lang="en-GB" dirty="0"/>
              <a:t>HMM can be constructed using the stored solutions of Viterbi paths for a shorter input prefix and all</a:t>
            </a:r>
          </a:p>
          <a:p>
            <a:r>
              <a:rPr lang="en-GB" dirty="0"/>
              <a:t>HMM states.</a:t>
            </a:r>
          </a:p>
        </p:txBody>
      </p:sp>
    </p:spTree>
    <p:extLst>
      <p:ext uri="{BB962C8B-B14F-4D97-AF65-F5344CB8AC3E}">
        <p14:creationId xmlns:p14="http://schemas.microsoft.com/office/powerpoint/2010/main" val="2723548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Greedy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A greedy algorithm sometimes works well for optimization problems. A greedy algorithm works in phases. </a:t>
            </a:r>
            <a:endParaRPr lang="en-GB" dirty="0" smtClean="0"/>
          </a:p>
          <a:p>
            <a:pPr marL="0" indent="0">
              <a:buNone/>
            </a:pPr>
            <a:r>
              <a:rPr lang="en-GB" dirty="0" smtClean="0"/>
              <a:t>At</a:t>
            </a:r>
            <a:r>
              <a:rPr lang="en-GB" dirty="0"/>
              <a:t> </a:t>
            </a:r>
            <a:r>
              <a:rPr lang="en-GB" dirty="0" smtClean="0"/>
              <a:t>each </a:t>
            </a:r>
            <a:r>
              <a:rPr lang="en-GB" dirty="0"/>
              <a:t>phase:</a:t>
            </a:r>
          </a:p>
          <a:p>
            <a:r>
              <a:rPr lang="en-GB" dirty="0"/>
              <a:t> You take the best you can get right now, without regard for future consequences</a:t>
            </a:r>
          </a:p>
          <a:p>
            <a:r>
              <a:rPr lang="en-GB" dirty="0"/>
              <a:t> You hope that by choosing a local optimum at each step, you will end up at a global optimum</a:t>
            </a:r>
          </a:p>
          <a:p>
            <a:pPr marL="0" indent="0">
              <a:buNone/>
            </a:pPr>
            <a:r>
              <a:rPr lang="en-GB" dirty="0"/>
              <a:t>This strategy actually often works quite well and for some class of problems it always yields an optimal solution.</a:t>
            </a:r>
          </a:p>
          <a:p>
            <a:pPr marL="0" indent="0">
              <a:buNone/>
            </a:pPr>
            <a:r>
              <a:rPr lang="en-GB" dirty="0"/>
              <a:t>Do you know a simple graph problem which is solved greedily to optimality?</a:t>
            </a:r>
          </a:p>
        </p:txBody>
      </p:sp>
    </p:spTree>
    <p:extLst>
      <p:ext uri="{BB962C8B-B14F-4D97-AF65-F5344CB8AC3E}">
        <p14:creationId xmlns:p14="http://schemas.microsoft.com/office/powerpoint/2010/main" val="2606078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a:solidFill>
                  <a:srgbClr val="FF0000"/>
                </a:solidFill>
              </a:rPr>
              <a:t>B</a:t>
            </a:r>
            <a:r>
              <a:rPr lang="en-GB" dirty="0" smtClean="0">
                <a:solidFill>
                  <a:srgbClr val="FF0000"/>
                </a:solidFill>
              </a:rPr>
              <a:t>ranch-and-Bound Algorithm</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buNone/>
            </a:pPr>
            <a:r>
              <a:rPr lang="en-GB" dirty="0"/>
              <a:t>Exercises</a:t>
            </a:r>
          </a:p>
          <a:p>
            <a:pPr marL="0" indent="0">
              <a:buNone/>
            </a:pPr>
            <a:r>
              <a:rPr lang="en-GB" dirty="0" smtClean="0"/>
              <a:t>1. Illustrate </a:t>
            </a:r>
            <a:r>
              <a:rPr lang="en-GB" dirty="0"/>
              <a:t>the operation of merge sort on the array A = 3, 41, 52, 26, 38, 57, 9, 49.</a:t>
            </a:r>
          </a:p>
          <a:p>
            <a:pPr marL="0" indent="0">
              <a:buNone/>
            </a:pPr>
            <a:endParaRPr lang="en-GB" dirty="0"/>
          </a:p>
          <a:p>
            <a:pPr marL="0" indent="0">
              <a:buNone/>
            </a:pPr>
            <a:r>
              <a:rPr lang="en-GB" dirty="0" smtClean="0"/>
              <a:t>2. Write </a:t>
            </a:r>
            <a:r>
              <a:rPr lang="en-GB" dirty="0"/>
              <a:t>pseudocode for MERGE(</a:t>
            </a:r>
            <a:r>
              <a:rPr lang="en-GB" dirty="0" err="1"/>
              <a:t>A,p,q,r</a:t>
            </a:r>
            <a:r>
              <a:rPr lang="en-GB" dirty="0"/>
              <a:t>).</a:t>
            </a:r>
            <a:endParaRPr lang="en-GB" dirty="0" smtClean="0"/>
          </a:p>
        </p:txBody>
      </p:sp>
    </p:spTree>
    <p:extLst>
      <p:ext uri="{BB962C8B-B14F-4D97-AF65-F5344CB8AC3E}">
        <p14:creationId xmlns:p14="http://schemas.microsoft.com/office/powerpoint/2010/main" val="2877181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Greedy </a:t>
            </a:r>
            <a:r>
              <a:rPr lang="en-GB" dirty="0">
                <a:solidFill>
                  <a:srgbClr val="FF0000"/>
                </a:solidFill>
              </a:rPr>
              <a:t>Algorithm</a:t>
            </a:r>
            <a:r>
              <a:rPr lang="en-GB"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r>
              <a:rPr lang="en-GB" dirty="0"/>
              <a:t>A greedy algorithm sometimes works well for optimization problems. A greedy algorithm works in phases. </a:t>
            </a:r>
            <a:endParaRPr lang="en-GB" dirty="0" smtClean="0"/>
          </a:p>
          <a:p>
            <a:r>
              <a:rPr lang="en-GB" dirty="0" smtClean="0"/>
              <a:t>At</a:t>
            </a:r>
            <a:r>
              <a:rPr lang="en-GB" dirty="0"/>
              <a:t> </a:t>
            </a:r>
            <a:r>
              <a:rPr lang="en-GB" dirty="0" smtClean="0"/>
              <a:t>each </a:t>
            </a:r>
            <a:r>
              <a:rPr lang="en-GB" dirty="0"/>
              <a:t>phase:</a:t>
            </a:r>
          </a:p>
          <a:p>
            <a:r>
              <a:rPr lang="en-GB" dirty="0"/>
              <a:t> You take the best you can get right now, without regard for future consequences</a:t>
            </a:r>
          </a:p>
          <a:p>
            <a:r>
              <a:rPr lang="en-GB" dirty="0"/>
              <a:t> You hope that by choosing a local optimum at each step, you will end up at a global optimum</a:t>
            </a:r>
          </a:p>
          <a:p>
            <a:r>
              <a:rPr lang="en-GB" dirty="0"/>
              <a:t>This strategy actually often works quite well and for some class of problems it always yields an optimal solution.</a:t>
            </a:r>
          </a:p>
          <a:p>
            <a:r>
              <a:rPr lang="en-GB" dirty="0"/>
              <a:t>Do you know a simple graph problem which is solved greedily to optimality?</a:t>
            </a:r>
          </a:p>
        </p:txBody>
      </p:sp>
    </p:spTree>
    <p:extLst>
      <p:ext uri="{BB962C8B-B14F-4D97-AF65-F5344CB8AC3E}">
        <p14:creationId xmlns:p14="http://schemas.microsoft.com/office/powerpoint/2010/main" val="2511496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75388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Analysis of Algorithms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 </a:t>
            </a:r>
            <a:r>
              <a:rPr lang="en-GB" dirty="0"/>
              <a:t>Issues</a:t>
            </a:r>
            <a:r>
              <a:rPr lang="en-GB" dirty="0" smtClean="0"/>
              <a:t>:</a:t>
            </a:r>
          </a:p>
          <a:p>
            <a:pPr lvl="1">
              <a:buFont typeface="Wingdings" panose="05000000000000000000" pitchFamily="2" charset="2"/>
              <a:buChar char="q"/>
            </a:pPr>
            <a:r>
              <a:rPr lang="en-GB" dirty="0" smtClean="0"/>
              <a:t>Correctness</a:t>
            </a:r>
          </a:p>
          <a:p>
            <a:pPr lvl="1">
              <a:buFont typeface="Wingdings" panose="05000000000000000000" pitchFamily="2" charset="2"/>
              <a:buChar char="q"/>
            </a:pPr>
            <a:r>
              <a:rPr lang="en-GB" dirty="0" smtClean="0"/>
              <a:t>Time Efficiency</a:t>
            </a:r>
          </a:p>
          <a:p>
            <a:pPr lvl="1">
              <a:buFont typeface="Wingdings" panose="05000000000000000000" pitchFamily="2" charset="2"/>
              <a:buChar char="q"/>
            </a:pPr>
            <a:r>
              <a:rPr lang="en-GB" dirty="0" smtClean="0"/>
              <a:t>Space Efficiency</a:t>
            </a:r>
          </a:p>
          <a:p>
            <a:pPr lvl="1">
              <a:buFont typeface="Wingdings" panose="05000000000000000000" pitchFamily="2" charset="2"/>
              <a:buChar char="q"/>
            </a:pPr>
            <a:r>
              <a:rPr lang="en-GB" dirty="0" smtClean="0"/>
              <a:t>Optimality</a:t>
            </a:r>
          </a:p>
          <a:p>
            <a:pPr marL="0" indent="0">
              <a:buNone/>
            </a:pPr>
            <a:r>
              <a:rPr lang="en-GB" dirty="0" smtClean="0"/>
              <a:t>• Approaches:</a:t>
            </a:r>
          </a:p>
          <a:p>
            <a:pPr lvl="1">
              <a:buFont typeface="Wingdings" panose="05000000000000000000" pitchFamily="2" charset="2"/>
              <a:buChar char="q"/>
            </a:pPr>
            <a:r>
              <a:rPr lang="en-GB" dirty="0" smtClean="0"/>
              <a:t>Theoretical Analysis</a:t>
            </a:r>
          </a:p>
          <a:p>
            <a:pPr lvl="1">
              <a:buFont typeface="Wingdings" panose="05000000000000000000" pitchFamily="2" charset="2"/>
              <a:buChar char="q"/>
            </a:pPr>
            <a:r>
              <a:rPr lang="en-GB" dirty="0" smtClean="0"/>
              <a:t>Empirical </a:t>
            </a:r>
            <a:r>
              <a:rPr lang="en-GB" dirty="0"/>
              <a:t>Analysis</a:t>
            </a:r>
          </a:p>
        </p:txBody>
      </p:sp>
    </p:spTree>
    <p:extLst>
      <p:ext uri="{BB962C8B-B14F-4D97-AF65-F5344CB8AC3E}">
        <p14:creationId xmlns:p14="http://schemas.microsoft.com/office/powerpoint/2010/main" val="32625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 to Algorithm</a:t>
            </a:r>
            <a:endParaRPr lang="en-GB" dirty="0">
              <a:solidFill>
                <a:srgbClr val="FF0000"/>
              </a:solidFill>
            </a:endParaRPr>
          </a:p>
        </p:txBody>
      </p:sp>
      <p:sp>
        <p:nvSpPr>
          <p:cNvPr id="3" name="Content Placeholder 2"/>
          <p:cNvSpPr>
            <a:spLocks noGrp="1"/>
          </p:cNvSpPr>
          <p:nvPr>
            <p:ph idx="1"/>
          </p:nvPr>
        </p:nvSpPr>
        <p:spPr>
          <a:xfrm>
            <a:off x="655320" y="1558338"/>
            <a:ext cx="10515600" cy="4758055"/>
          </a:xfrm>
        </p:spPr>
        <p:txBody>
          <a:bodyPr>
            <a:normAutofit fontScale="85000" lnSpcReduction="20000"/>
          </a:bodyPr>
          <a:lstStyle/>
          <a:p>
            <a:pPr marL="0" indent="0">
              <a:buNone/>
            </a:pPr>
            <a:r>
              <a:rPr lang="en-GB" dirty="0" smtClean="0">
                <a:solidFill>
                  <a:srgbClr val="0070C0"/>
                </a:solidFill>
              </a:rPr>
              <a:t>Computational complexity </a:t>
            </a:r>
            <a:r>
              <a:rPr lang="en-GB" dirty="0" smtClean="0"/>
              <a:t>is the study of the cost of solving interesting problems.</a:t>
            </a:r>
          </a:p>
          <a:p>
            <a:pPr marL="0" indent="0">
              <a:buNone/>
            </a:pPr>
            <a:r>
              <a:rPr lang="en-GB" dirty="0" smtClean="0"/>
              <a:t>It is the measure of the amount of resources needed in solving problems.</a:t>
            </a:r>
          </a:p>
          <a:p>
            <a:pPr marL="0" indent="0">
              <a:buNone/>
            </a:pPr>
            <a:r>
              <a:rPr lang="en-GB" dirty="0" smtClean="0"/>
              <a:t>The major resources usually considered are:-</a:t>
            </a:r>
          </a:p>
          <a:p>
            <a:pPr>
              <a:buFont typeface="Wingdings" panose="05000000000000000000" pitchFamily="2" charset="2"/>
              <a:buChar char="Ø"/>
            </a:pPr>
            <a:r>
              <a:rPr lang="en-GB" dirty="0" smtClean="0"/>
              <a:t>Time</a:t>
            </a:r>
          </a:p>
          <a:p>
            <a:pPr>
              <a:buFont typeface="Wingdings" panose="05000000000000000000" pitchFamily="2" charset="2"/>
              <a:buChar char="Ø"/>
            </a:pPr>
            <a:r>
              <a:rPr lang="en-GB" dirty="0" smtClean="0"/>
              <a:t>Space</a:t>
            </a:r>
          </a:p>
          <a:p>
            <a:pPr marL="0" indent="0">
              <a:buNone/>
            </a:pPr>
            <a:r>
              <a:rPr lang="en-GB" dirty="0" smtClean="0"/>
              <a:t>A</a:t>
            </a:r>
            <a:r>
              <a:rPr lang="en-GB" i="1" dirty="0" smtClean="0"/>
              <a:t>lgorithm analysis = Analysis of the resources usage of given algorithms</a:t>
            </a:r>
          </a:p>
          <a:p>
            <a:pPr marL="0" indent="0">
              <a:buNone/>
            </a:pPr>
            <a:r>
              <a:rPr lang="en-GB" b="1" dirty="0" smtClean="0">
                <a:solidFill>
                  <a:srgbClr val="0070C0"/>
                </a:solidFill>
              </a:rPr>
              <a:t>Targets:</a:t>
            </a:r>
          </a:p>
          <a:p>
            <a:pPr>
              <a:buFont typeface="Wingdings" panose="05000000000000000000" pitchFamily="2" charset="2"/>
              <a:buChar char="v"/>
            </a:pPr>
            <a:r>
              <a:rPr lang="en-GB" i="1" dirty="0" smtClean="0"/>
              <a:t>Make resources usage to be of polynomial order</a:t>
            </a:r>
          </a:p>
          <a:p>
            <a:pPr>
              <a:buFont typeface="Wingdings" panose="05000000000000000000" pitchFamily="2" charset="2"/>
              <a:buChar char="v"/>
            </a:pPr>
            <a:r>
              <a:rPr lang="en-GB" i="1" dirty="0" smtClean="0"/>
              <a:t>Make that polynomial as small as possible</a:t>
            </a:r>
            <a:endParaRPr lang="en-GB" i="1" dirty="0"/>
          </a:p>
          <a:p>
            <a:pPr marL="0" indent="0">
              <a:buNone/>
            </a:pPr>
            <a:r>
              <a:rPr lang="en-GB" b="1" dirty="0" smtClean="0">
                <a:solidFill>
                  <a:srgbClr val="0070C0"/>
                </a:solidFill>
              </a:rPr>
              <a:t>Avoid:</a:t>
            </a:r>
          </a:p>
          <a:p>
            <a:pPr marL="0" indent="0">
              <a:buNone/>
            </a:pPr>
            <a:r>
              <a:rPr lang="en-GB" i="1" dirty="0" smtClean="0"/>
              <a:t>Exponential order</a:t>
            </a:r>
          </a:p>
          <a:p>
            <a:pPr marL="0" indent="0" algn="ctr">
              <a:buNone/>
            </a:pPr>
            <a:r>
              <a:rPr lang="en-GB" i="1" dirty="0" err="1" smtClean="0">
                <a:solidFill>
                  <a:srgbClr val="00B050"/>
                </a:solidFill>
              </a:rPr>
              <a:t>ie</a:t>
            </a:r>
            <a:r>
              <a:rPr lang="en-GB" i="1" dirty="0" smtClean="0">
                <a:solidFill>
                  <a:srgbClr val="00B050"/>
                </a:solidFill>
              </a:rPr>
              <a:t>. Polynomial is good, while exponential is bad</a:t>
            </a:r>
          </a:p>
          <a:p>
            <a:pPr marL="0" indent="0">
              <a:buNone/>
            </a:pPr>
            <a:endParaRPr lang="en-GB" i="1" dirty="0" smtClean="0"/>
          </a:p>
          <a:p>
            <a:pPr marL="0" indent="0">
              <a:buNone/>
            </a:pPr>
            <a:endParaRPr lang="en-GB" i="1" dirty="0" smtClean="0"/>
          </a:p>
        </p:txBody>
      </p:sp>
    </p:spTree>
    <p:extLst>
      <p:ext uri="{BB962C8B-B14F-4D97-AF65-F5344CB8AC3E}">
        <p14:creationId xmlns:p14="http://schemas.microsoft.com/office/powerpoint/2010/main" val="230374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Analysis of </a:t>
            </a:r>
            <a:r>
              <a:rPr lang="en-GB" dirty="0" smtClean="0">
                <a:solidFill>
                  <a:srgbClr val="FF0000"/>
                </a:solidFill>
              </a:rPr>
              <a:t>Algorithms - Issues</a:t>
            </a:r>
            <a:r>
              <a:rPr lang="en-GB" dirty="0"/>
              <a:t/>
            </a:r>
            <a:br>
              <a:rPr lang="en-GB" dirty="0"/>
            </a:br>
            <a:endParaRPr lang="en-GB" dirty="0"/>
          </a:p>
        </p:txBody>
      </p:sp>
      <p:sp>
        <p:nvSpPr>
          <p:cNvPr id="3" name="Content Placeholder 2"/>
          <p:cNvSpPr>
            <a:spLocks noGrp="1"/>
          </p:cNvSpPr>
          <p:nvPr>
            <p:ph idx="1"/>
          </p:nvPr>
        </p:nvSpPr>
        <p:spPr>
          <a:xfrm>
            <a:off x="838200" y="1825625"/>
            <a:ext cx="10515600" cy="4720318"/>
          </a:xfrm>
        </p:spPr>
        <p:txBody>
          <a:bodyPr>
            <a:normAutofit/>
          </a:bodyPr>
          <a:lstStyle/>
          <a:p>
            <a:r>
              <a:rPr lang="en-GB" dirty="0" smtClean="0"/>
              <a:t> </a:t>
            </a:r>
            <a:r>
              <a:rPr lang="en-GB" dirty="0"/>
              <a:t>Issues:</a:t>
            </a:r>
          </a:p>
          <a:p>
            <a:pPr lvl="1">
              <a:buFont typeface="Wingdings" panose="05000000000000000000" pitchFamily="2" charset="2"/>
              <a:buChar char="Ø"/>
            </a:pPr>
            <a:r>
              <a:rPr lang="en-GB" dirty="0" smtClean="0">
                <a:solidFill>
                  <a:srgbClr val="FF0000"/>
                </a:solidFill>
              </a:rPr>
              <a:t>Correctness</a:t>
            </a:r>
            <a:r>
              <a:rPr lang="en-GB" dirty="0" smtClean="0"/>
              <a:t> </a:t>
            </a:r>
            <a:r>
              <a:rPr lang="en-GB" dirty="0"/>
              <a:t>– </a:t>
            </a:r>
            <a:r>
              <a:rPr lang="en-GB" i="1" dirty="0"/>
              <a:t>Does it work as advertised?</a:t>
            </a:r>
          </a:p>
          <a:p>
            <a:pPr lvl="1">
              <a:buFont typeface="Wingdings" panose="05000000000000000000" pitchFamily="2" charset="2"/>
              <a:buChar char="Ø"/>
            </a:pPr>
            <a:r>
              <a:rPr lang="en-GB" dirty="0">
                <a:solidFill>
                  <a:srgbClr val="FF0000"/>
                </a:solidFill>
              </a:rPr>
              <a:t>Time Efficiency </a:t>
            </a:r>
            <a:r>
              <a:rPr lang="en-GB" dirty="0"/>
              <a:t>– </a:t>
            </a:r>
            <a:r>
              <a:rPr lang="en-GB" i="1" dirty="0"/>
              <a:t>Are time </a:t>
            </a:r>
            <a:r>
              <a:rPr lang="en-GB" i="1" dirty="0" smtClean="0"/>
              <a:t>requirements minimized</a:t>
            </a:r>
            <a:r>
              <a:rPr lang="en-GB" i="1" dirty="0"/>
              <a:t>?</a:t>
            </a:r>
          </a:p>
          <a:p>
            <a:pPr lvl="1">
              <a:buFont typeface="Wingdings" panose="05000000000000000000" pitchFamily="2" charset="2"/>
              <a:buChar char="Ø"/>
            </a:pPr>
            <a:r>
              <a:rPr lang="en-GB" dirty="0">
                <a:solidFill>
                  <a:srgbClr val="FF0000"/>
                </a:solidFill>
              </a:rPr>
              <a:t>Space Efficiency </a:t>
            </a:r>
            <a:r>
              <a:rPr lang="en-GB" dirty="0"/>
              <a:t>– </a:t>
            </a:r>
            <a:r>
              <a:rPr lang="en-GB" i="1" dirty="0"/>
              <a:t>Are space </a:t>
            </a:r>
            <a:r>
              <a:rPr lang="en-GB" i="1" dirty="0" smtClean="0"/>
              <a:t>requirements minimized</a:t>
            </a:r>
            <a:r>
              <a:rPr lang="en-GB" i="1" dirty="0"/>
              <a:t>?</a:t>
            </a:r>
          </a:p>
          <a:p>
            <a:pPr lvl="1">
              <a:buFont typeface="Wingdings" panose="05000000000000000000" pitchFamily="2" charset="2"/>
              <a:buChar char="Ø"/>
            </a:pPr>
            <a:r>
              <a:rPr lang="en-GB" dirty="0">
                <a:solidFill>
                  <a:srgbClr val="FF0000"/>
                </a:solidFill>
              </a:rPr>
              <a:t>Optimality </a:t>
            </a:r>
            <a:r>
              <a:rPr lang="en-GB" dirty="0"/>
              <a:t>– </a:t>
            </a:r>
            <a:r>
              <a:rPr lang="en-GB" i="1" dirty="0"/>
              <a:t>Do we have the best balance </a:t>
            </a:r>
            <a:r>
              <a:rPr lang="en-GB" i="1" dirty="0" smtClean="0"/>
              <a:t>between minimizing </a:t>
            </a:r>
            <a:r>
              <a:rPr lang="en-GB" i="1" dirty="0"/>
              <a:t>time and space?</a:t>
            </a:r>
          </a:p>
          <a:p>
            <a:r>
              <a:rPr lang="en-GB" dirty="0"/>
              <a:t>Theoretical</a:t>
            </a:r>
          </a:p>
        </p:txBody>
      </p:sp>
    </p:spTree>
    <p:extLst>
      <p:ext uri="{BB962C8B-B14F-4D97-AF65-F5344CB8AC3E}">
        <p14:creationId xmlns:p14="http://schemas.microsoft.com/office/powerpoint/2010/main" val="1642221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FF0000"/>
                </a:solidFill>
              </a:rPr>
              <a:t>Theoretical Analysis Of </a:t>
            </a:r>
            <a:r>
              <a:rPr lang="en-GB" dirty="0" smtClean="0">
                <a:solidFill>
                  <a:srgbClr val="FF0000"/>
                </a:solidFill>
              </a:rPr>
              <a:t>Time Efficiency</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solidFill>
                  <a:srgbClr val="FF0000"/>
                </a:solidFill>
              </a:rPr>
              <a:t>Time </a:t>
            </a:r>
            <a:r>
              <a:rPr lang="en-GB" dirty="0">
                <a:solidFill>
                  <a:srgbClr val="FF0000"/>
                </a:solidFill>
              </a:rPr>
              <a:t>efficiency </a:t>
            </a:r>
            <a:r>
              <a:rPr lang="en-GB" dirty="0"/>
              <a:t>is </a:t>
            </a:r>
            <a:r>
              <a:rPr lang="en-GB" dirty="0" err="1"/>
              <a:t>analyzed</a:t>
            </a:r>
            <a:r>
              <a:rPr lang="en-GB" dirty="0"/>
              <a:t> by determining </a:t>
            </a:r>
            <a:r>
              <a:rPr lang="en-GB" dirty="0" smtClean="0"/>
              <a:t>the number </a:t>
            </a:r>
            <a:r>
              <a:rPr lang="en-GB" dirty="0"/>
              <a:t>of repetitions of the </a:t>
            </a:r>
            <a:r>
              <a:rPr lang="en-GB" i="1" dirty="0"/>
              <a:t>basic operation </a:t>
            </a:r>
            <a:r>
              <a:rPr lang="en-GB" dirty="0"/>
              <a:t>as a</a:t>
            </a:r>
          </a:p>
          <a:p>
            <a:pPr marL="0" indent="0">
              <a:buNone/>
            </a:pPr>
            <a:r>
              <a:rPr lang="en-GB" dirty="0"/>
              <a:t>function of </a:t>
            </a:r>
            <a:r>
              <a:rPr lang="en-GB" i="1" dirty="0"/>
              <a:t>input size</a:t>
            </a:r>
          </a:p>
          <a:p>
            <a:pPr marL="0" indent="0">
              <a:buNone/>
            </a:pPr>
            <a:r>
              <a:rPr lang="en-GB" i="1" dirty="0" smtClean="0">
                <a:solidFill>
                  <a:srgbClr val="FF0000"/>
                </a:solidFill>
              </a:rPr>
              <a:t>Basic </a:t>
            </a:r>
            <a:r>
              <a:rPr lang="en-GB" i="1" dirty="0">
                <a:solidFill>
                  <a:srgbClr val="FF0000"/>
                </a:solidFill>
              </a:rPr>
              <a:t>operation</a:t>
            </a:r>
            <a:r>
              <a:rPr lang="en-GB" dirty="0"/>
              <a:t>: the operation that contributes </a:t>
            </a:r>
            <a:r>
              <a:rPr lang="en-GB" dirty="0" smtClean="0"/>
              <a:t>most towards </a:t>
            </a:r>
            <a:r>
              <a:rPr lang="en-GB" dirty="0"/>
              <a:t>the running time of the algorithm</a:t>
            </a:r>
          </a:p>
          <a:p>
            <a:pPr marL="0" indent="0">
              <a:buNone/>
            </a:pPr>
            <a:r>
              <a:rPr lang="en-GB" i="1" dirty="0" smtClean="0"/>
              <a:t>	T</a:t>
            </a:r>
            <a:r>
              <a:rPr lang="en-GB" dirty="0" smtClean="0"/>
              <a:t>(</a:t>
            </a:r>
            <a:r>
              <a:rPr lang="en-GB" i="1" dirty="0" smtClean="0"/>
              <a:t>n</a:t>
            </a:r>
            <a:r>
              <a:rPr lang="en-GB" dirty="0"/>
              <a:t>)  </a:t>
            </a:r>
            <a:r>
              <a:rPr lang="en-GB" dirty="0" smtClean="0"/>
              <a:t>= </a:t>
            </a:r>
            <a:r>
              <a:rPr lang="en-GB" i="1" dirty="0" smtClean="0"/>
              <a:t>C</a:t>
            </a:r>
            <a:r>
              <a:rPr lang="en-GB" i="1" baseline="-25000" dirty="0" smtClean="0"/>
              <a:t>op </a:t>
            </a:r>
            <a:r>
              <a:rPr lang="en-GB" i="1" dirty="0" smtClean="0"/>
              <a:t>* C</a:t>
            </a:r>
            <a:r>
              <a:rPr lang="en-GB" dirty="0" smtClean="0"/>
              <a:t>(</a:t>
            </a:r>
            <a:r>
              <a:rPr lang="en-GB" i="1" dirty="0" smtClean="0"/>
              <a:t>n</a:t>
            </a:r>
            <a:r>
              <a:rPr lang="en-GB" dirty="0" smtClean="0"/>
              <a:t>)</a:t>
            </a:r>
          </a:p>
          <a:p>
            <a:pPr marL="0" indent="0">
              <a:buNone/>
            </a:pPr>
            <a:r>
              <a:rPr lang="en-GB" dirty="0" smtClean="0"/>
              <a:t>Where, </a:t>
            </a:r>
            <a:endParaRPr lang="en-GB" dirty="0"/>
          </a:p>
          <a:p>
            <a:pPr marL="0" indent="0">
              <a:buNone/>
            </a:pPr>
            <a:r>
              <a:rPr lang="en-GB" i="1" dirty="0"/>
              <a:t>T</a:t>
            </a:r>
            <a:r>
              <a:rPr lang="en-GB" dirty="0"/>
              <a:t>(</a:t>
            </a:r>
            <a:r>
              <a:rPr lang="en-GB" i="1" dirty="0"/>
              <a:t>n</a:t>
            </a:r>
            <a:r>
              <a:rPr lang="en-GB" dirty="0"/>
              <a:t>) </a:t>
            </a:r>
            <a:r>
              <a:rPr lang="en-GB" dirty="0" smtClean="0"/>
              <a:t>= </a:t>
            </a:r>
            <a:r>
              <a:rPr lang="en-GB" i="1" dirty="0" smtClean="0"/>
              <a:t>Running </a:t>
            </a:r>
            <a:r>
              <a:rPr lang="en-GB" i="1" dirty="0"/>
              <a:t>Time</a:t>
            </a:r>
          </a:p>
          <a:p>
            <a:pPr marL="0" indent="0">
              <a:buNone/>
            </a:pPr>
            <a:r>
              <a:rPr lang="en-GB" i="1" dirty="0"/>
              <a:t>C</a:t>
            </a:r>
            <a:r>
              <a:rPr lang="en-GB" i="1" baseline="-25000" dirty="0"/>
              <a:t>op </a:t>
            </a:r>
            <a:r>
              <a:rPr lang="en-GB" i="1" dirty="0" smtClean="0"/>
              <a:t>= Execution Time For Basic Operation</a:t>
            </a:r>
            <a:endParaRPr lang="en-GB" i="1" dirty="0"/>
          </a:p>
          <a:p>
            <a:pPr marL="0" indent="0">
              <a:buNone/>
            </a:pPr>
            <a:r>
              <a:rPr lang="en-GB" i="1" dirty="0"/>
              <a:t>C</a:t>
            </a:r>
            <a:r>
              <a:rPr lang="en-GB" dirty="0"/>
              <a:t>(</a:t>
            </a:r>
            <a:r>
              <a:rPr lang="en-GB" i="1" dirty="0"/>
              <a:t>n</a:t>
            </a:r>
            <a:r>
              <a:rPr lang="en-GB" dirty="0"/>
              <a:t>) </a:t>
            </a:r>
            <a:r>
              <a:rPr lang="en-GB" dirty="0" smtClean="0"/>
              <a:t>= </a:t>
            </a:r>
            <a:r>
              <a:rPr lang="en-GB" i="1" dirty="0" smtClean="0"/>
              <a:t>Number </a:t>
            </a:r>
            <a:r>
              <a:rPr lang="en-GB" i="1" dirty="0"/>
              <a:t>Of </a:t>
            </a:r>
            <a:r>
              <a:rPr lang="en-GB" i="1" dirty="0" smtClean="0"/>
              <a:t>Times Basic </a:t>
            </a:r>
            <a:r>
              <a:rPr lang="en-GB" i="1" dirty="0"/>
              <a:t>Operation </a:t>
            </a:r>
            <a:r>
              <a:rPr lang="en-GB" i="1" dirty="0" smtClean="0"/>
              <a:t>Is Executed</a:t>
            </a:r>
            <a:endParaRPr lang="en-GB" dirty="0"/>
          </a:p>
        </p:txBody>
      </p:sp>
    </p:spTree>
    <p:extLst>
      <p:ext uri="{BB962C8B-B14F-4D97-AF65-F5344CB8AC3E}">
        <p14:creationId xmlns:p14="http://schemas.microsoft.com/office/powerpoint/2010/main" val="1126671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FF0000"/>
                </a:solidFill>
              </a:rPr>
              <a:t>Theoretical Analysis Of </a:t>
            </a:r>
            <a:r>
              <a:rPr lang="en-GB" dirty="0" smtClean="0">
                <a:solidFill>
                  <a:srgbClr val="FF0000"/>
                </a:solidFill>
              </a:rPr>
              <a:t>Time Efficiency</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solidFill>
                  <a:srgbClr val="FF0000"/>
                </a:solidFill>
              </a:rPr>
              <a:t>Time efficiency </a:t>
            </a:r>
            <a:r>
              <a:rPr lang="en-GB" dirty="0" smtClean="0"/>
              <a:t>is </a:t>
            </a:r>
            <a:r>
              <a:rPr lang="en-GB" dirty="0" err="1" smtClean="0"/>
              <a:t>analyzed</a:t>
            </a:r>
            <a:r>
              <a:rPr lang="en-GB" dirty="0" smtClean="0"/>
              <a:t> by determining the number of repetitions of the </a:t>
            </a:r>
            <a:r>
              <a:rPr lang="en-GB" i="1" dirty="0" smtClean="0"/>
              <a:t>basic operation </a:t>
            </a:r>
            <a:r>
              <a:rPr lang="en-GB" dirty="0" smtClean="0"/>
              <a:t>as a</a:t>
            </a:r>
          </a:p>
          <a:p>
            <a:pPr marL="0" indent="0">
              <a:buNone/>
            </a:pPr>
            <a:r>
              <a:rPr lang="en-GB" dirty="0" smtClean="0"/>
              <a:t>function of </a:t>
            </a:r>
            <a:r>
              <a:rPr lang="en-GB" i="1" dirty="0" smtClean="0"/>
              <a:t>input size</a:t>
            </a:r>
          </a:p>
          <a:p>
            <a:pPr marL="0" indent="0">
              <a:buNone/>
            </a:pPr>
            <a:r>
              <a:rPr lang="en-GB" i="1" dirty="0" smtClean="0">
                <a:solidFill>
                  <a:srgbClr val="FF0000"/>
                </a:solidFill>
              </a:rPr>
              <a:t>Basic operation</a:t>
            </a:r>
            <a:r>
              <a:rPr lang="en-GB" dirty="0" smtClean="0"/>
              <a:t>: the operation that contributes most towards the running time of the algorithm</a:t>
            </a:r>
          </a:p>
          <a:p>
            <a:pPr marL="0" indent="0">
              <a:buNone/>
            </a:pPr>
            <a:r>
              <a:rPr lang="en-GB" i="1" dirty="0" smtClean="0"/>
              <a:t>	T</a:t>
            </a:r>
            <a:r>
              <a:rPr lang="en-GB" dirty="0" smtClean="0"/>
              <a:t>(</a:t>
            </a:r>
            <a:r>
              <a:rPr lang="en-GB" i="1" dirty="0" smtClean="0"/>
              <a:t>n</a:t>
            </a:r>
            <a:r>
              <a:rPr lang="en-GB" dirty="0" smtClean="0"/>
              <a:t>)  = </a:t>
            </a:r>
            <a:r>
              <a:rPr lang="en-GB" i="1" dirty="0" smtClean="0"/>
              <a:t>C</a:t>
            </a:r>
            <a:r>
              <a:rPr lang="en-GB" i="1" baseline="-25000" dirty="0" smtClean="0"/>
              <a:t>op </a:t>
            </a:r>
            <a:r>
              <a:rPr lang="en-GB" i="1" dirty="0" smtClean="0"/>
              <a:t>* C</a:t>
            </a:r>
            <a:r>
              <a:rPr lang="en-GB" dirty="0" smtClean="0"/>
              <a:t>(</a:t>
            </a:r>
            <a:r>
              <a:rPr lang="en-GB" i="1" dirty="0" smtClean="0"/>
              <a:t>n</a:t>
            </a:r>
            <a:r>
              <a:rPr lang="en-GB" dirty="0" smtClean="0"/>
              <a:t>)</a:t>
            </a:r>
          </a:p>
          <a:p>
            <a:pPr marL="0" indent="0">
              <a:buNone/>
            </a:pPr>
            <a:r>
              <a:rPr lang="en-GB" dirty="0" smtClean="0"/>
              <a:t>Where, </a:t>
            </a:r>
          </a:p>
          <a:p>
            <a:pPr marL="0" indent="0">
              <a:buNone/>
            </a:pPr>
            <a:r>
              <a:rPr lang="en-GB" i="1" dirty="0" smtClean="0"/>
              <a:t>T</a:t>
            </a:r>
            <a:r>
              <a:rPr lang="en-GB" dirty="0" smtClean="0"/>
              <a:t>(</a:t>
            </a:r>
            <a:r>
              <a:rPr lang="en-GB" i="1" dirty="0" smtClean="0"/>
              <a:t>n</a:t>
            </a:r>
            <a:r>
              <a:rPr lang="en-GB" dirty="0" smtClean="0"/>
              <a:t>) = </a:t>
            </a:r>
            <a:r>
              <a:rPr lang="en-GB" i="1" dirty="0" smtClean="0"/>
              <a:t>Running Time</a:t>
            </a:r>
          </a:p>
          <a:p>
            <a:pPr marL="0" indent="0">
              <a:buNone/>
            </a:pPr>
            <a:r>
              <a:rPr lang="en-GB" i="1" dirty="0" smtClean="0"/>
              <a:t>C</a:t>
            </a:r>
            <a:r>
              <a:rPr lang="en-GB" i="1" baseline="-25000" dirty="0" smtClean="0"/>
              <a:t>op </a:t>
            </a:r>
            <a:r>
              <a:rPr lang="en-GB" i="1" dirty="0" smtClean="0"/>
              <a:t>= Execution Time For Basic Operation</a:t>
            </a:r>
          </a:p>
          <a:p>
            <a:pPr marL="0" indent="0">
              <a:buNone/>
            </a:pPr>
            <a:r>
              <a:rPr lang="en-GB" i="1" dirty="0" smtClean="0"/>
              <a:t>C</a:t>
            </a:r>
            <a:r>
              <a:rPr lang="en-GB" dirty="0" smtClean="0"/>
              <a:t>(</a:t>
            </a:r>
            <a:r>
              <a:rPr lang="en-GB" i="1" dirty="0" smtClean="0"/>
              <a:t>n</a:t>
            </a:r>
            <a:r>
              <a:rPr lang="en-GB" dirty="0" smtClean="0"/>
              <a:t>) = </a:t>
            </a:r>
            <a:r>
              <a:rPr lang="en-GB" i="1" dirty="0" smtClean="0"/>
              <a:t>Number Of Times Basic Operation Is Executed</a:t>
            </a:r>
            <a:endParaRPr lang="en-GB" dirty="0"/>
          </a:p>
        </p:txBody>
      </p:sp>
      <p:pic>
        <p:nvPicPr>
          <p:cNvPr id="4" name="Picture 3"/>
          <p:cNvPicPr>
            <a:picLocks noChangeAspect="1"/>
          </p:cNvPicPr>
          <p:nvPr/>
        </p:nvPicPr>
        <p:blipFill>
          <a:blip r:embed="rId2"/>
          <a:stretch>
            <a:fillRect/>
          </a:stretch>
        </p:blipFill>
        <p:spPr>
          <a:xfrm>
            <a:off x="838200" y="1189898"/>
            <a:ext cx="10178143" cy="5312502"/>
          </a:xfrm>
          <a:prstGeom prst="rect">
            <a:avLst/>
          </a:prstGeom>
        </p:spPr>
      </p:pic>
    </p:spTree>
    <p:extLst>
      <p:ext uri="{BB962C8B-B14F-4D97-AF65-F5344CB8AC3E}">
        <p14:creationId xmlns:p14="http://schemas.microsoft.com/office/powerpoint/2010/main" val="1652114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5086"/>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smtClean="0">
                <a:solidFill>
                  <a:srgbClr val="FF0000"/>
                </a:solidFill>
              </a:rPr>
              <a:t>Empirical </a:t>
            </a:r>
            <a:r>
              <a:rPr lang="en-GB" dirty="0">
                <a:solidFill>
                  <a:srgbClr val="FF0000"/>
                </a:solidFill>
              </a:rPr>
              <a:t>Analysis Of Time Efficiency</a:t>
            </a: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 </a:t>
            </a:r>
            <a:r>
              <a:rPr lang="en-GB" dirty="0"/>
              <a:t>Select a specific (typical) sample of inputs</a:t>
            </a:r>
          </a:p>
          <a:p>
            <a:pPr marL="0" indent="0">
              <a:buNone/>
            </a:pPr>
            <a:r>
              <a:rPr lang="en-GB" dirty="0"/>
              <a:t>• Use physical unit of time (e.g., milliseconds)</a:t>
            </a:r>
          </a:p>
          <a:p>
            <a:pPr marL="0" indent="0">
              <a:buNone/>
            </a:pPr>
            <a:r>
              <a:rPr lang="en-GB" dirty="0"/>
              <a:t>or</a:t>
            </a:r>
          </a:p>
          <a:p>
            <a:pPr marL="0" indent="0">
              <a:buNone/>
            </a:pPr>
            <a:r>
              <a:rPr lang="en-GB" dirty="0"/>
              <a:t>• Count actual number of basic operation’s</a:t>
            </a:r>
          </a:p>
          <a:p>
            <a:pPr marL="0" indent="0">
              <a:buNone/>
            </a:pPr>
            <a:r>
              <a:rPr lang="en-GB" dirty="0"/>
              <a:t>executions</a:t>
            </a:r>
          </a:p>
          <a:p>
            <a:pPr marL="0" indent="0">
              <a:buNone/>
            </a:pPr>
            <a:r>
              <a:rPr lang="en-GB" dirty="0"/>
              <a:t>• </a:t>
            </a:r>
            <a:r>
              <a:rPr lang="en-GB" dirty="0" err="1"/>
              <a:t>Analyze</a:t>
            </a:r>
            <a:r>
              <a:rPr lang="en-GB" dirty="0"/>
              <a:t> the empirical data</a:t>
            </a:r>
          </a:p>
        </p:txBody>
      </p:sp>
    </p:spTree>
    <p:extLst>
      <p:ext uri="{BB962C8B-B14F-4D97-AF65-F5344CB8AC3E}">
        <p14:creationId xmlns:p14="http://schemas.microsoft.com/office/powerpoint/2010/main" val="2123179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2" y="388711"/>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smtClean="0">
                <a:solidFill>
                  <a:srgbClr val="FF0000"/>
                </a:solidFill>
              </a:rPr>
              <a:t>Best-Case</a:t>
            </a:r>
            <a:r>
              <a:rPr lang="en-GB" dirty="0">
                <a:solidFill>
                  <a:srgbClr val="FF0000"/>
                </a:solidFill>
              </a:rPr>
              <a:t>, Average-Case, Worst-Case</a:t>
            </a: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endParaRPr lang="en-GB" dirty="0"/>
          </a:p>
          <a:p>
            <a:pPr marL="0" indent="0">
              <a:buNone/>
            </a:pPr>
            <a:r>
              <a:rPr lang="en-GB" dirty="0"/>
              <a:t>• For some algorithms efficiency depends on</a:t>
            </a:r>
          </a:p>
          <a:p>
            <a:pPr marL="0" indent="0">
              <a:buNone/>
            </a:pPr>
            <a:r>
              <a:rPr lang="en-GB" dirty="0"/>
              <a:t> </a:t>
            </a:r>
            <a:r>
              <a:rPr lang="en-GB" dirty="0" smtClean="0"/>
              <a:t>  form </a:t>
            </a:r>
            <a:r>
              <a:rPr lang="en-GB" dirty="0"/>
              <a:t>of input:</a:t>
            </a:r>
          </a:p>
          <a:p>
            <a:pPr marL="0" indent="0">
              <a:buNone/>
            </a:pPr>
            <a:r>
              <a:rPr lang="en-GB" dirty="0" smtClean="0"/>
              <a:t>	– </a:t>
            </a:r>
            <a:r>
              <a:rPr lang="en-GB" dirty="0"/>
              <a:t>Worst case: </a:t>
            </a:r>
            <a:r>
              <a:rPr lang="en-GB" dirty="0" err="1"/>
              <a:t>C</a:t>
            </a:r>
            <a:r>
              <a:rPr lang="en-GB" baseline="-25000" dirty="0" err="1"/>
              <a:t>worst</a:t>
            </a:r>
            <a:r>
              <a:rPr lang="en-GB" dirty="0"/>
              <a:t>(n) – maximum over inputs of</a:t>
            </a:r>
          </a:p>
          <a:p>
            <a:pPr marL="0" indent="0">
              <a:buNone/>
            </a:pPr>
            <a:r>
              <a:rPr lang="en-GB" dirty="0" smtClean="0"/>
              <a:t>	size </a:t>
            </a:r>
            <a:r>
              <a:rPr lang="en-GB" dirty="0"/>
              <a:t>n</a:t>
            </a:r>
          </a:p>
          <a:p>
            <a:pPr marL="0" indent="0">
              <a:buNone/>
            </a:pPr>
            <a:r>
              <a:rPr lang="en-GB" dirty="0" smtClean="0"/>
              <a:t>	– </a:t>
            </a:r>
            <a:r>
              <a:rPr lang="en-GB" dirty="0"/>
              <a:t>Best case: </a:t>
            </a:r>
            <a:r>
              <a:rPr lang="en-GB" dirty="0" err="1"/>
              <a:t>C</a:t>
            </a:r>
            <a:r>
              <a:rPr lang="en-GB" baseline="-25000" dirty="0" err="1"/>
              <a:t>best</a:t>
            </a:r>
            <a:r>
              <a:rPr lang="en-GB" dirty="0"/>
              <a:t>(n) – minimum over inputs of</a:t>
            </a:r>
          </a:p>
          <a:p>
            <a:pPr marL="0" indent="0">
              <a:buNone/>
            </a:pPr>
            <a:r>
              <a:rPr lang="en-GB" dirty="0" smtClean="0"/>
              <a:t>	size </a:t>
            </a:r>
            <a:r>
              <a:rPr lang="en-GB" dirty="0"/>
              <a:t>n</a:t>
            </a:r>
          </a:p>
          <a:p>
            <a:pPr marL="0" indent="0">
              <a:buNone/>
            </a:pPr>
            <a:r>
              <a:rPr lang="en-GB" dirty="0" smtClean="0"/>
              <a:t>	– </a:t>
            </a:r>
            <a:r>
              <a:rPr lang="en-GB" dirty="0"/>
              <a:t>Average case: </a:t>
            </a:r>
            <a:r>
              <a:rPr lang="en-GB" dirty="0" err="1"/>
              <a:t>C</a:t>
            </a:r>
            <a:r>
              <a:rPr lang="en-GB" baseline="-25000" dirty="0" err="1"/>
              <a:t>avg</a:t>
            </a:r>
            <a:r>
              <a:rPr lang="en-GB" dirty="0"/>
              <a:t>(n) – “average” over inputs of</a:t>
            </a:r>
          </a:p>
          <a:p>
            <a:pPr marL="0" indent="0">
              <a:buNone/>
            </a:pPr>
            <a:r>
              <a:rPr lang="en-GB" dirty="0" smtClean="0"/>
              <a:t>	size </a:t>
            </a:r>
            <a:r>
              <a:rPr lang="en-GB" dirty="0"/>
              <a:t>n</a:t>
            </a:r>
          </a:p>
          <a:p>
            <a:pPr marL="0" indent="0">
              <a:buNone/>
            </a:pPr>
            <a:endParaRPr lang="en-GB" dirty="0"/>
          </a:p>
        </p:txBody>
      </p:sp>
    </p:spTree>
    <p:extLst>
      <p:ext uri="{BB962C8B-B14F-4D97-AF65-F5344CB8AC3E}">
        <p14:creationId xmlns:p14="http://schemas.microsoft.com/office/powerpoint/2010/main" val="1613150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2" y="388711"/>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Average-Case</a:t>
            </a: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smtClean="0"/>
              <a:t>• </a:t>
            </a:r>
            <a:r>
              <a:rPr lang="en-GB" dirty="0"/>
              <a:t>Average case: </a:t>
            </a:r>
            <a:r>
              <a:rPr lang="en-GB" dirty="0" err="1"/>
              <a:t>C</a:t>
            </a:r>
            <a:r>
              <a:rPr lang="en-GB" baseline="-25000" dirty="0" err="1"/>
              <a:t>avg</a:t>
            </a:r>
            <a:r>
              <a:rPr lang="en-GB" dirty="0"/>
              <a:t>(n) – “average” over inputs</a:t>
            </a:r>
          </a:p>
          <a:p>
            <a:pPr marL="0" indent="0">
              <a:buNone/>
            </a:pPr>
            <a:r>
              <a:rPr lang="en-GB" dirty="0" smtClean="0"/>
              <a:t>	of </a:t>
            </a:r>
            <a:r>
              <a:rPr lang="en-GB" dirty="0"/>
              <a:t>size n</a:t>
            </a:r>
          </a:p>
          <a:p>
            <a:pPr lvl="1">
              <a:buFont typeface="Wingdings" panose="05000000000000000000" pitchFamily="2" charset="2"/>
              <a:buChar char="v"/>
            </a:pPr>
            <a:r>
              <a:rPr lang="en-GB" dirty="0" smtClean="0"/>
              <a:t>Number </a:t>
            </a:r>
            <a:r>
              <a:rPr lang="en-GB" dirty="0"/>
              <a:t>of times the basic operation will be executed </a:t>
            </a:r>
            <a:r>
              <a:rPr lang="en-GB" dirty="0" smtClean="0"/>
              <a:t>on typical input NOT </a:t>
            </a:r>
            <a:r>
              <a:rPr lang="en-GB" dirty="0"/>
              <a:t>the average of worst and best case</a:t>
            </a:r>
          </a:p>
          <a:p>
            <a:pPr lvl="1">
              <a:buFont typeface="Wingdings" panose="05000000000000000000" pitchFamily="2" charset="2"/>
              <a:buChar char="v"/>
            </a:pPr>
            <a:r>
              <a:rPr lang="en-GB" dirty="0" smtClean="0"/>
              <a:t>Expected </a:t>
            </a:r>
            <a:r>
              <a:rPr lang="en-GB" dirty="0"/>
              <a:t>number of basic operations considered as </a:t>
            </a:r>
            <a:r>
              <a:rPr lang="en-GB" dirty="0" smtClean="0"/>
              <a:t>a random </a:t>
            </a:r>
            <a:r>
              <a:rPr lang="en-GB" dirty="0"/>
              <a:t>variable under some assumption about </a:t>
            </a:r>
            <a:r>
              <a:rPr lang="en-GB" dirty="0" smtClean="0"/>
              <a:t>the probability </a:t>
            </a:r>
            <a:r>
              <a:rPr lang="en-GB" dirty="0"/>
              <a:t>distribution of all possible inputs</a:t>
            </a:r>
          </a:p>
        </p:txBody>
      </p:sp>
    </p:spTree>
    <p:extLst>
      <p:ext uri="{BB962C8B-B14F-4D97-AF65-F5344CB8AC3E}">
        <p14:creationId xmlns:p14="http://schemas.microsoft.com/office/powerpoint/2010/main" val="347635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2" y="388711"/>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Average-Case</a:t>
            </a: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457200" lvl="1" indent="0">
              <a:buNone/>
            </a:pPr>
            <a:endParaRPr lang="en-GB" dirty="0"/>
          </a:p>
        </p:txBody>
      </p:sp>
      <p:pic>
        <p:nvPicPr>
          <p:cNvPr id="4" name="Picture 3"/>
          <p:cNvPicPr>
            <a:picLocks noChangeAspect="1"/>
          </p:cNvPicPr>
          <p:nvPr/>
        </p:nvPicPr>
        <p:blipFill>
          <a:blip r:embed="rId2"/>
          <a:stretch>
            <a:fillRect/>
          </a:stretch>
        </p:blipFill>
        <p:spPr>
          <a:xfrm>
            <a:off x="838200" y="1293937"/>
            <a:ext cx="10515600" cy="4883026"/>
          </a:xfrm>
          <a:prstGeom prst="rect">
            <a:avLst/>
          </a:prstGeom>
        </p:spPr>
      </p:pic>
    </p:spTree>
    <p:extLst>
      <p:ext uri="{BB962C8B-B14F-4D97-AF65-F5344CB8AC3E}">
        <p14:creationId xmlns:p14="http://schemas.microsoft.com/office/powerpoint/2010/main" val="2922860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2" y="388711"/>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Best-Case</a:t>
            </a: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457200" lvl="1" indent="0">
              <a:buNone/>
            </a:pPr>
            <a:endParaRPr lang="en-GB" dirty="0"/>
          </a:p>
        </p:txBody>
      </p:sp>
      <p:pic>
        <p:nvPicPr>
          <p:cNvPr id="4" name="Picture 3"/>
          <p:cNvPicPr>
            <a:picLocks noChangeAspect="1"/>
          </p:cNvPicPr>
          <p:nvPr/>
        </p:nvPicPr>
        <p:blipFill>
          <a:blip r:embed="rId2"/>
          <a:stretch>
            <a:fillRect/>
          </a:stretch>
        </p:blipFill>
        <p:spPr>
          <a:xfrm>
            <a:off x="838200" y="1293937"/>
            <a:ext cx="10515600" cy="4883026"/>
          </a:xfrm>
          <a:prstGeom prst="rect">
            <a:avLst/>
          </a:prstGeom>
        </p:spPr>
      </p:pic>
    </p:spTree>
    <p:extLst>
      <p:ext uri="{BB962C8B-B14F-4D97-AF65-F5344CB8AC3E}">
        <p14:creationId xmlns:p14="http://schemas.microsoft.com/office/powerpoint/2010/main" val="796388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72" y="388711"/>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Average-Case</a:t>
            </a: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457200" lvl="1" indent="0">
              <a:buNone/>
            </a:pPr>
            <a:endParaRPr lang="en-GB" dirty="0"/>
          </a:p>
        </p:txBody>
      </p:sp>
      <p:pic>
        <p:nvPicPr>
          <p:cNvPr id="4" name="Picture 3"/>
          <p:cNvPicPr>
            <a:picLocks noChangeAspect="1"/>
          </p:cNvPicPr>
          <p:nvPr/>
        </p:nvPicPr>
        <p:blipFill>
          <a:blip r:embed="rId2"/>
          <a:stretch>
            <a:fillRect/>
          </a:stretch>
        </p:blipFill>
        <p:spPr>
          <a:xfrm>
            <a:off x="838200" y="1293937"/>
            <a:ext cx="10515600" cy="4883026"/>
          </a:xfrm>
          <a:prstGeom prst="rect">
            <a:avLst/>
          </a:prstGeom>
        </p:spPr>
      </p:pic>
    </p:spTree>
    <p:extLst>
      <p:ext uri="{BB962C8B-B14F-4D97-AF65-F5344CB8AC3E}">
        <p14:creationId xmlns:p14="http://schemas.microsoft.com/office/powerpoint/2010/main" val="2684163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smtClean="0">
                <a:solidFill>
                  <a:srgbClr val="FF0000"/>
                </a:solidFill>
              </a:rPr>
              <a:t>Order </a:t>
            </a:r>
            <a:r>
              <a:rPr lang="en-GB" dirty="0">
                <a:solidFill>
                  <a:srgbClr val="FF0000"/>
                </a:solidFill>
              </a:rPr>
              <a:t>of Growth</a:t>
            </a:r>
            <a:r>
              <a:rPr lang="en-GB" dirty="0"/>
              <a:t/>
            </a:r>
            <a:br>
              <a:rPr lang="en-GB" dirty="0"/>
            </a:b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b="1" i="1" dirty="0" smtClean="0"/>
              <a:t>Most </a:t>
            </a:r>
            <a:r>
              <a:rPr lang="en-GB" b="1" i="1" dirty="0"/>
              <a:t>important</a:t>
            </a:r>
            <a:r>
              <a:rPr lang="en-GB" dirty="0"/>
              <a:t>: Order of growth within </a:t>
            </a:r>
            <a:r>
              <a:rPr lang="en-GB" dirty="0" smtClean="0"/>
              <a:t>a constant </a:t>
            </a:r>
            <a:r>
              <a:rPr lang="en-GB" dirty="0"/>
              <a:t>multiple as n</a:t>
            </a:r>
          </a:p>
          <a:p>
            <a:pPr marL="0" indent="0">
              <a:buNone/>
            </a:pPr>
            <a:r>
              <a:rPr lang="en-GB" dirty="0" smtClean="0"/>
              <a:t>Example</a:t>
            </a:r>
            <a:r>
              <a:rPr lang="en-GB" dirty="0"/>
              <a:t>:</a:t>
            </a:r>
          </a:p>
          <a:p>
            <a:pPr marL="0" indent="0">
              <a:buNone/>
            </a:pPr>
            <a:r>
              <a:rPr lang="en-GB" dirty="0"/>
              <a:t>– How much faster will algorithm run on </a:t>
            </a:r>
            <a:r>
              <a:rPr lang="en-GB" dirty="0" smtClean="0"/>
              <a:t>computer that </a:t>
            </a:r>
            <a:r>
              <a:rPr lang="en-GB" dirty="0"/>
              <a:t>is twice as fast?</a:t>
            </a:r>
          </a:p>
          <a:p>
            <a:pPr marL="0" indent="0">
              <a:buNone/>
            </a:pPr>
            <a:r>
              <a:rPr lang="en-GB" dirty="0"/>
              <a:t>– How much longer does it take to solve problem </a:t>
            </a:r>
            <a:r>
              <a:rPr lang="en-GB" dirty="0" smtClean="0"/>
              <a:t>of double </a:t>
            </a:r>
            <a:r>
              <a:rPr lang="en-GB" dirty="0"/>
              <a:t>input size?</a:t>
            </a:r>
          </a:p>
          <a:p>
            <a:pPr marL="0" indent="0">
              <a:buNone/>
            </a:pPr>
            <a:endParaRPr lang="en-GB" dirty="0"/>
          </a:p>
        </p:txBody>
      </p:sp>
    </p:spTree>
    <p:extLst>
      <p:ext uri="{BB962C8B-B14F-4D97-AF65-F5344CB8AC3E}">
        <p14:creationId xmlns:p14="http://schemas.microsoft.com/office/powerpoint/2010/main" val="276072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 to Algorithm </a:t>
            </a:r>
            <a:r>
              <a:rPr lang="en-GB" sz="2800" dirty="0" smtClean="0">
                <a:solidFill>
                  <a:srgbClr val="FF0000"/>
                </a:solidFill>
              </a:rPr>
              <a:t>(</a:t>
            </a:r>
            <a:r>
              <a:rPr lang="en-GB" sz="2800" dirty="0" err="1" smtClean="0">
                <a:solidFill>
                  <a:srgbClr val="FF0000"/>
                </a:solidFill>
              </a:rPr>
              <a:t>contd</a:t>
            </a:r>
            <a:r>
              <a:rPr lang="en-GB" sz="2800" dirty="0" smtClean="0">
                <a:solidFill>
                  <a:srgbClr val="FF0000"/>
                </a:solidFill>
              </a:rPr>
              <a:t>….)</a:t>
            </a:r>
            <a:endParaRPr lang="en-GB" sz="2800" dirty="0">
              <a:solidFill>
                <a:srgbClr val="FF0000"/>
              </a:solidFill>
            </a:endParaRPr>
          </a:p>
        </p:txBody>
      </p:sp>
      <p:sp>
        <p:nvSpPr>
          <p:cNvPr id="3" name="Content Placeholder 2"/>
          <p:cNvSpPr>
            <a:spLocks noGrp="1"/>
          </p:cNvSpPr>
          <p:nvPr>
            <p:ph idx="1"/>
          </p:nvPr>
        </p:nvSpPr>
        <p:spPr>
          <a:xfrm>
            <a:off x="838200" y="1690688"/>
            <a:ext cx="10515600" cy="4780450"/>
          </a:xfrm>
        </p:spPr>
        <p:txBody>
          <a:bodyPr>
            <a:normAutofit fontScale="77500" lnSpcReduction="20000"/>
          </a:bodyPr>
          <a:lstStyle/>
          <a:p>
            <a:pPr marL="0" indent="0">
              <a:buNone/>
            </a:pPr>
            <a:r>
              <a:rPr lang="en-GB" b="0" i="0" u="none" strike="noStrike" baseline="0" dirty="0" smtClean="0">
                <a:latin typeface="Times-Roman"/>
              </a:rPr>
              <a:t>For example, we might need to sort a sequence of numbers in ascending order. This problem arises frequently in practice and provides fertile ground for</a:t>
            </a:r>
            <a:r>
              <a:rPr lang="en-GB" b="0" i="0" u="none" strike="noStrike" dirty="0" smtClean="0">
                <a:latin typeface="Times-Roman"/>
              </a:rPr>
              <a:t> </a:t>
            </a:r>
            <a:r>
              <a:rPr lang="en-GB" b="0" i="0" u="none" strike="noStrike" baseline="0" dirty="0" smtClean="0">
                <a:latin typeface="Times-Roman"/>
              </a:rPr>
              <a:t>introducing many standard design techniques and analysis tools. Here is how we</a:t>
            </a:r>
            <a:r>
              <a:rPr lang="en-GB" b="0" i="0" u="none" strike="noStrike" dirty="0" smtClean="0">
                <a:latin typeface="Times-Roman"/>
              </a:rPr>
              <a:t> </a:t>
            </a:r>
            <a:r>
              <a:rPr lang="en-GB" b="0" i="0" u="none" strike="noStrike" baseline="0" dirty="0" smtClean="0">
                <a:latin typeface="Times-Roman"/>
              </a:rPr>
              <a:t>formally define the </a:t>
            </a:r>
            <a:r>
              <a:rPr lang="en-GB" b="1" i="1" u="none" strike="noStrike" baseline="0" dirty="0" smtClean="0">
                <a:latin typeface="Times-BoldItalic"/>
              </a:rPr>
              <a:t>sorting problem</a:t>
            </a:r>
            <a:r>
              <a:rPr lang="en-GB" b="0" i="0" u="none" strike="noStrike" baseline="0" dirty="0" smtClean="0">
                <a:latin typeface="Times-Roman"/>
              </a:rPr>
              <a:t>:</a:t>
            </a:r>
          </a:p>
          <a:p>
            <a:pPr marL="0" indent="0">
              <a:buNone/>
            </a:pPr>
            <a:endParaRPr lang="en-GB" b="0" i="0" u="none" strike="noStrike" baseline="0" dirty="0" smtClean="0">
              <a:latin typeface="Times-Roman"/>
            </a:endParaRPr>
          </a:p>
          <a:p>
            <a:pPr marL="0" indent="0">
              <a:buNone/>
            </a:pPr>
            <a:r>
              <a:rPr lang="en-GB" b="1" i="0" u="none" strike="noStrike" baseline="0" dirty="0" smtClean="0">
                <a:latin typeface="Times-Bold"/>
              </a:rPr>
              <a:t>Input: </a:t>
            </a:r>
            <a:r>
              <a:rPr lang="en-GB" b="0" i="0" u="none" strike="noStrike" baseline="0" dirty="0" smtClean="0">
                <a:latin typeface="Times-Roman"/>
              </a:rPr>
              <a:t>A sequence of </a:t>
            </a:r>
            <a:r>
              <a:rPr lang="en-GB" b="0" i="0" u="none" strike="noStrike" baseline="0" dirty="0" smtClean="0">
                <a:latin typeface="MT2MIT"/>
              </a:rPr>
              <a:t>n </a:t>
            </a:r>
            <a:r>
              <a:rPr lang="en-GB" b="0" i="0" u="none" strike="noStrike" baseline="0" dirty="0" smtClean="0">
                <a:latin typeface="Times-Roman"/>
              </a:rPr>
              <a:t>numbers (</a:t>
            </a:r>
            <a:r>
              <a:rPr lang="en-GB" b="0" i="0" u="none" strike="noStrike" baseline="0" dirty="0" smtClean="0">
                <a:latin typeface="MT2MIT"/>
              </a:rPr>
              <a:t>a</a:t>
            </a:r>
            <a:r>
              <a:rPr lang="en-GB" b="0" i="0" u="none" strike="noStrike" baseline="-25000" dirty="0" smtClean="0">
                <a:latin typeface="MT2MIT"/>
              </a:rPr>
              <a:t>1</a:t>
            </a:r>
            <a:r>
              <a:rPr lang="en-GB" sz="800" b="0" i="0" u="none" strike="noStrike" baseline="0" dirty="0" smtClean="0">
                <a:latin typeface="MT2MIS"/>
              </a:rPr>
              <a:t>1</a:t>
            </a:r>
            <a:r>
              <a:rPr lang="en-GB" b="0" i="0" u="none" strike="noStrike" baseline="0" dirty="0" smtClean="0">
                <a:latin typeface="MT2MIT"/>
              </a:rPr>
              <a:t> a</a:t>
            </a:r>
            <a:r>
              <a:rPr lang="en-GB" b="0" i="0" u="none" strike="noStrike" baseline="-25000" dirty="0" smtClean="0">
                <a:latin typeface="MT2MIT"/>
              </a:rPr>
              <a:t>2</a:t>
            </a:r>
            <a:r>
              <a:rPr lang="en-GB" b="0" i="0" u="none" strike="noStrike" baseline="0" dirty="0" smtClean="0">
                <a:latin typeface="MT2MIT"/>
              </a:rPr>
              <a:t>,</a:t>
            </a:r>
            <a:r>
              <a:rPr lang="en-GB" b="0" i="0" u="none" strike="noStrike" dirty="0" smtClean="0">
                <a:latin typeface="MT2MIT"/>
              </a:rPr>
              <a:t> ….. </a:t>
            </a:r>
            <a:r>
              <a:rPr lang="en-GB" dirty="0">
                <a:latin typeface="MT2MIT"/>
              </a:rPr>
              <a:t>a</a:t>
            </a:r>
            <a:r>
              <a:rPr lang="en-GB" b="0" i="0" u="none" strike="noStrike" baseline="-25000" dirty="0" smtClean="0">
                <a:latin typeface="MT2MIT"/>
              </a:rPr>
              <a:t>n</a:t>
            </a:r>
            <a:r>
              <a:rPr lang="en-GB" b="0" i="0" u="none" strike="noStrike" dirty="0" smtClean="0">
                <a:latin typeface="MT2MIT"/>
              </a:rPr>
              <a:t>)</a:t>
            </a:r>
            <a:endParaRPr lang="en-GB" b="0" i="0" u="none" strike="noStrike" baseline="0" dirty="0" smtClean="0">
              <a:latin typeface="Times-Roman"/>
            </a:endParaRPr>
          </a:p>
          <a:p>
            <a:pPr marL="0" indent="0">
              <a:buNone/>
            </a:pPr>
            <a:r>
              <a:rPr lang="en-GB" b="1" i="0" u="none" strike="noStrike" baseline="0" dirty="0" smtClean="0">
                <a:latin typeface="Times-Bold"/>
              </a:rPr>
              <a:t>Output: </a:t>
            </a:r>
            <a:r>
              <a:rPr lang="en-GB" b="0" i="0" u="none" strike="noStrike" baseline="0" dirty="0" smtClean="0">
                <a:latin typeface="Times-Roman"/>
              </a:rPr>
              <a:t>A permutation (reordering) (</a:t>
            </a:r>
            <a:r>
              <a:rPr lang="en-GB" b="0" i="0" u="none" strike="noStrike" baseline="0" dirty="0" smtClean="0">
                <a:latin typeface="MT2MIT"/>
              </a:rPr>
              <a:t>a’</a:t>
            </a:r>
            <a:r>
              <a:rPr lang="en-GB" b="0" i="0" u="none" strike="noStrike" baseline="-25000" dirty="0" smtClean="0">
                <a:latin typeface="MT2MIT"/>
              </a:rPr>
              <a:t>1</a:t>
            </a:r>
            <a:r>
              <a:rPr lang="en-GB" sz="800" b="0" i="0" u="none" strike="noStrike" baseline="0" dirty="0" smtClean="0">
                <a:latin typeface="MT2MIS"/>
              </a:rPr>
              <a:t>1</a:t>
            </a:r>
            <a:r>
              <a:rPr lang="en-GB" b="0" i="0" u="none" strike="noStrike" baseline="0" dirty="0" smtClean="0">
                <a:latin typeface="MT2MIT"/>
              </a:rPr>
              <a:t> a’</a:t>
            </a:r>
            <a:r>
              <a:rPr lang="en-GB" b="0" i="0" u="none" strike="noStrike" baseline="-25000" dirty="0" smtClean="0">
                <a:latin typeface="MT2MIT"/>
              </a:rPr>
              <a:t>2</a:t>
            </a:r>
            <a:r>
              <a:rPr lang="en-GB" b="0" i="0" u="none" strike="noStrike" baseline="0" dirty="0" smtClean="0">
                <a:latin typeface="MT2MIT"/>
              </a:rPr>
              <a:t>,</a:t>
            </a:r>
            <a:r>
              <a:rPr lang="en-GB" b="0" i="0" u="none" strike="noStrike" dirty="0" smtClean="0">
                <a:latin typeface="MT2MIT"/>
              </a:rPr>
              <a:t> ….. </a:t>
            </a:r>
            <a:r>
              <a:rPr lang="en-GB" dirty="0" err="1">
                <a:latin typeface="MT2MIT"/>
              </a:rPr>
              <a:t>a</a:t>
            </a:r>
            <a:r>
              <a:rPr lang="en-GB" dirty="0" err="1" smtClean="0">
                <a:latin typeface="MT2MIT"/>
              </a:rPr>
              <a:t>’</a:t>
            </a:r>
            <a:r>
              <a:rPr lang="en-GB" b="0" i="0" u="none" strike="noStrike" baseline="-25000" dirty="0" err="1" smtClean="0">
                <a:latin typeface="MT2MIT"/>
              </a:rPr>
              <a:t>n</a:t>
            </a:r>
            <a:r>
              <a:rPr lang="en-GB" b="0" i="0" u="none" strike="noStrike" dirty="0" smtClean="0">
                <a:latin typeface="MT2MIT"/>
              </a:rPr>
              <a:t>) </a:t>
            </a:r>
            <a:r>
              <a:rPr lang="en-GB" b="0" i="0" u="none" strike="noStrike" baseline="0" dirty="0" err="1" smtClean="0">
                <a:latin typeface="MT2SYT"/>
              </a:rPr>
              <a:t>i</a:t>
            </a:r>
            <a:r>
              <a:rPr lang="en-GB" b="0" i="0" u="none" strike="noStrike" baseline="0" dirty="0" smtClean="0">
                <a:latin typeface="MT2SYT"/>
              </a:rPr>
              <a:t> </a:t>
            </a:r>
            <a:r>
              <a:rPr lang="en-GB" b="0" i="0" u="none" strike="noStrike" baseline="0" dirty="0" smtClean="0">
                <a:latin typeface="Times-Roman"/>
              </a:rPr>
              <a:t>of the input sequence such</a:t>
            </a:r>
          </a:p>
          <a:p>
            <a:pPr marL="0" indent="0">
              <a:buNone/>
            </a:pPr>
            <a:r>
              <a:rPr lang="en-GB" b="0" i="0" u="none" strike="noStrike" baseline="0" dirty="0" smtClean="0">
                <a:latin typeface="Times-Roman"/>
              </a:rPr>
              <a:t>that </a:t>
            </a:r>
            <a:r>
              <a:rPr lang="en-GB" b="0" i="0" u="none" strike="noStrike" baseline="0" dirty="0" smtClean="0">
                <a:latin typeface="MT2MIT"/>
              </a:rPr>
              <a:t>a’</a:t>
            </a:r>
            <a:r>
              <a:rPr lang="en-GB" b="0" i="0" u="none" strike="noStrike" baseline="-25000" dirty="0" smtClean="0">
                <a:latin typeface="MT2MIT"/>
              </a:rPr>
              <a:t>1</a:t>
            </a:r>
            <a:r>
              <a:rPr lang="en-GB" sz="800" dirty="0">
                <a:latin typeface="MT2MIS"/>
              </a:rPr>
              <a:t> </a:t>
            </a:r>
            <a:r>
              <a:rPr lang="en-GB" sz="3400" dirty="0" smtClean="0">
                <a:latin typeface="MT2MIS"/>
              </a:rPr>
              <a:t>≤ </a:t>
            </a:r>
            <a:r>
              <a:rPr lang="en-GB" b="0" i="0" u="none" strike="noStrike" baseline="0" dirty="0" smtClean="0">
                <a:latin typeface="MT2MIT"/>
              </a:rPr>
              <a:t>a’</a:t>
            </a:r>
            <a:r>
              <a:rPr lang="en-GB" b="0" i="0" u="none" strike="noStrike" baseline="-25000" dirty="0" smtClean="0">
                <a:latin typeface="MT2MIT"/>
              </a:rPr>
              <a:t>2</a:t>
            </a:r>
            <a:r>
              <a:rPr lang="en-GB" dirty="0" smtClean="0">
                <a:latin typeface="MT2MIS"/>
              </a:rPr>
              <a:t> ≤</a:t>
            </a:r>
            <a:r>
              <a:rPr lang="en-GB" b="0" i="0" u="none" strike="noStrike" dirty="0" smtClean="0">
                <a:latin typeface="MT2MIT"/>
              </a:rPr>
              <a:t> ….. </a:t>
            </a:r>
            <a:r>
              <a:rPr lang="en-GB" dirty="0" err="1" smtClean="0">
                <a:latin typeface="MT2MIT"/>
              </a:rPr>
              <a:t>a’</a:t>
            </a:r>
            <a:r>
              <a:rPr lang="en-GB" b="0" i="0" u="none" strike="noStrike" baseline="-25000" dirty="0" err="1" smtClean="0">
                <a:latin typeface="MT2MIT"/>
              </a:rPr>
              <a:t>n</a:t>
            </a:r>
            <a:r>
              <a:rPr lang="en-GB" b="0" i="0" u="none" strike="noStrike" baseline="-25000" dirty="0" smtClean="0">
                <a:latin typeface="MT2MIT"/>
              </a:rPr>
              <a:t> </a:t>
            </a:r>
            <a:r>
              <a:rPr lang="en-GB" sz="800" b="0" i="0" u="none" strike="noStrike" baseline="0" dirty="0" smtClean="0">
                <a:latin typeface="MT2MIS"/>
              </a:rPr>
              <a:t>1 </a:t>
            </a:r>
            <a:endParaRPr lang="en-GB" sz="800" b="0" i="0" u="none" strike="noStrike" baseline="0" dirty="0" smtClean="0">
              <a:latin typeface="MT2SYS"/>
            </a:endParaRPr>
          </a:p>
          <a:p>
            <a:pPr marL="0" indent="0">
              <a:buNone/>
            </a:pPr>
            <a:endParaRPr lang="en-GB" b="0" i="0" u="none" strike="noStrike" baseline="0" dirty="0" smtClean="0">
              <a:latin typeface="Times-Roman"/>
            </a:endParaRPr>
          </a:p>
          <a:p>
            <a:pPr marL="0" indent="0">
              <a:buNone/>
            </a:pPr>
            <a:r>
              <a:rPr lang="en-GB" b="0" i="0" u="none" strike="noStrike" baseline="0" dirty="0" smtClean="0">
                <a:latin typeface="Times-Roman"/>
              </a:rPr>
              <a:t>For example, given the input sequence </a:t>
            </a:r>
            <a:r>
              <a:rPr lang="en-GB" dirty="0">
                <a:latin typeface="MT2SYT"/>
              </a:rPr>
              <a:t>{</a:t>
            </a:r>
            <a:r>
              <a:rPr lang="en-GB" b="0" i="0" u="none" strike="noStrike" baseline="0" dirty="0" smtClean="0">
                <a:latin typeface="MT2MIT"/>
              </a:rPr>
              <a:t>31; 41; 59; 26; 41; 58</a:t>
            </a:r>
            <a:r>
              <a:rPr lang="en-GB" dirty="0">
                <a:latin typeface="MT2SYT"/>
              </a:rPr>
              <a:t>}</a:t>
            </a:r>
            <a:r>
              <a:rPr lang="en-GB" b="0" i="0" u="none" strike="noStrike" baseline="0" dirty="0" smtClean="0">
                <a:latin typeface="Times-Roman"/>
              </a:rPr>
              <a:t>, a sorting algorithm</a:t>
            </a:r>
          </a:p>
          <a:p>
            <a:pPr marL="0" indent="0">
              <a:buNone/>
            </a:pPr>
            <a:r>
              <a:rPr lang="en-GB" b="0" i="0" u="none" strike="noStrike" baseline="0" dirty="0" smtClean="0">
                <a:latin typeface="Times-Roman"/>
              </a:rPr>
              <a:t>returns as output the sequence {</a:t>
            </a:r>
            <a:r>
              <a:rPr lang="en-GB" b="0" i="0" u="none" strike="noStrike" baseline="0" dirty="0" smtClean="0">
                <a:latin typeface="MT2MIT"/>
              </a:rPr>
              <a:t>26; 31; 41; 41; 58; 59</a:t>
            </a:r>
            <a:r>
              <a:rPr lang="en-GB" dirty="0">
                <a:latin typeface="MT2SYT"/>
              </a:rPr>
              <a:t>}</a:t>
            </a:r>
            <a:r>
              <a:rPr lang="en-GB" b="0" i="0" u="none" strike="noStrike" baseline="0" dirty="0" smtClean="0">
                <a:latin typeface="Times-Roman"/>
              </a:rPr>
              <a:t>. Such an input sequence is</a:t>
            </a:r>
          </a:p>
          <a:p>
            <a:pPr marL="0" indent="0">
              <a:buNone/>
            </a:pPr>
            <a:r>
              <a:rPr lang="en-GB" b="0" i="0" u="none" strike="noStrike" baseline="0" dirty="0" smtClean="0">
                <a:latin typeface="Times-Roman"/>
              </a:rPr>
              <a:t>called an </a:t>
            </a:r>
            <a:r>
              <a:rPr lang="en-GB" b="1" i="1" u="none" strike="noStrike" baseline="0" dirty="0" smtClean="0">
                <a:latin typeface="Times-BoldItalic"/>
              </a:rPr>
              <a:t>instance </a:t>
            </a:r>
            <a:r>
              <a:rPr lang="en-GB" b="0" i="0" u="none" strike="noStrike" baseline="0" dirty="0" smtClean="0">
                <a:latin typeface="Times-Roman"/>
              </a:rPr>
              <a:t>of the sorting problem. In general, an </a:t>
            </a:r>
            <a:r>
              <a:rPr lang="en-GB" b="1" i="1" u="none" strike="noStrike" baseline="0" dirty="0" smtClean="0">
                <a:latin typeface="Times-BoldItalic"/>
              </a:rPr>
              <a:t>instance of a problem</a:t>
            </a:r>
          </a:p>
          <a:p>
            <a:pPr marL="0" indent="0">
              <a:buNone/>
            </a:pPr>
            <a:r>
              <a:rPr lang="en-GB" b="0" i="0" u="none" strike="noStrike" baseline="0" dirty="0" smtClean="0">
                <a:latin typeface="Times-Roman"/>
              </a:rPr>
              <a:t>consists of the input (satisfying whatever constraints are imposed in the problem</a:t>
            </a:r>
          </a:p>
          <a:p>
            <a:pPr marL="0" indent="0">
              <a:buNone/>
            </a:pPr>
            <a:r>
              <a:rPr lang="en-GB" b="0" i="0" u="none" strike="noStrike" baseline="0" dirty="0" smtClean="0">
                <a:latin typeface="Times-Roman"/>
              </a:rPr>
              <a:t>statement) needed to compute a solution to the problem.</a:t>
            </a:r>
            <a:endParaRPr lang="en-GB" dirty="0"/>
          </a:p>
        </p:txBody>
      </p:sp>
    </p:spTree>
    <p:extLst>
      <p:ext uri="{BB962C8B-B14F-4D97-AF65-F5344CB8AC3E}">
        <p14:creationId xmlns:p14="http://schemas.microsoft.com/office/powerpoint/2010/main" val="1798433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a:solidFill>
                  <a:srgbClr val="FF0000"/>
                </a:solidFill>
              </a:rPr>
              <a:t>S</a:t>
            </a:r>
            <a:r>
              <a:rPr lang="en-GB" dirty="0" smtClean="0">
                <a:solidFill>
                  <a:srgbClr val="FF0000"/>
                </a:solidFill>
              </a:rPr>
              <a:t>ome values of important function</a:t>
            </a:r>
            <a:r>
              <a:rPr lang="en-GB" dirty="0">
                <a:solidFill>
                  <a:srgbClr val="FF0000"/>
                </a:solidFill>
              </a:rPr>
              <a:t/>
            </a:r>
            <a:br>
              <a:rPr lang="en-GB" dirty="0">
                <a:solidFill>
                  <a:srgbClr val="FF0000"/>
                </a:solidFill>
              </a:rPr>
            </a:b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1074057" y="2002971"/>
            <a:ext cx="7433469" cy="3962400"/>
          </a:xfrm>
          <a:prstGeom prst="rect">
            <a:avLst/>
          </a:prstGeom>
        </p:spPr>
      </p:pic>
    </p:spTree>
    <p:extLst>
      <p:ext uri="{BB962C8B-B14F-4D97-AF65-F5344CB8AC3E}">
        <p14:creationId xmlns:p14="http://schemas.microsoft.com/office/powerpoint/2010/main" val="973265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a:solidFill>
                  <a:srgbClr val="FF0000"/>
                </a:solidFill>
              </a:rPr>
              <a:t>S</a:t>
            </a:r>
            <a:r>
              <a:rPr lang="en-GB" dirty="0" smtClean="0">
                <a:solidFill>
                  <a:srgbClr val="FF0000"/>
                </a:solidFill>
              </a:rPr>
              <a:t>ome values of important function</a:t>
            </a:r>
            <a:r>
              <a:rPr lang="en-GB" dirty="0">
                <a:solidFill>
                  <a:srgbClr val="FF0000"/>
                </a:solidFill>
              </a:rPr>
              <a:t/>
            </a:r>
            <a:br>
              <a:rPr lang="en-GB" dirty="0">
                <a:solidFill>
                  <a:srgbClr val="FF0000"/>
                </a:solidFill>
              </a:rPr>
            </a:br>
            <a:r>
              <a:rPr lang="en-GB" dirty="0"/>
              <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1074057" y="2002971"/>
            <a:ext cx="7433469" cy="3962400"/>
          </a:xfrm>
          <a:prstGeom prst="rect">
            <a:avLst/>
          </a:prstGeom>
        </p:spPr>
      </p:pic>
    </p:spTree>
    <p:extLst>
      <p:ext uri="{BB962C8B-B14F-4D97-AF65-F5344CB8AC3E}">
        <p14:creationId xmlns:p14="http://schemas.microsoft.com/office/powerpoint/2010/main" val="36016589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a:solidFill>
                  <a:srgbClr val="FF0000"/>
                </a:solidFill>
              </a:rPr>
              <a:t>S</a:t>
            </a:r>
            <a:r>
              <a:rPr lang="en-GB" dirty="0" smtClean="0">
                <a:solidFill>
                  <a:srgbClr val="FF0000"/>
                </a:solidFill>
              </a:rPr>
              <a:t>ome values of important function</a:t>
            </a:r>
            <a:r>
              <a:rPr lang="en-GB" dirty="0">
                <a:solidFill>
                  <a:srgbClr val="FF0000"/>
                </a:solidFill>
              </a:rPr>
              <a:t/>
            </a:r>
            <a:br>
              <a:rPr lang="en-GB" dirty="0">
                <a:solidFill>
                  <a:srgbClr val="FF0000"/>
                </a:solidFill>
              </a:rPr>
            </a:br>
            <a:r>
              <a:rPr lang="en-GB" dirty="0"/>
              <a:t/>
            </a:r>
            <a:br>
              <a:rPr lang="en-GB" dirty="0"/>
            </a:br>
            <a:r>
              <a:rPr lang="en-GB" dirty="0"/>
              <a:t/>
            </a:r>
            <a:br>
              <a:rPr lang="en-GB" dirty="0"/>
            </a:br>
            <a:r>
              <a:rPr lang="en-US" altLang="en-US" sz="6000" dirty="0">
                <a:latin typeface="Arial" panose="020B0604020202020204" pitchFamily="34" charset="0"/>
              </a:rPr>
              <a:t/>
            </a:r>
            <a:br>
              <a:rPr lang="en-US" altLang="en-US" sz="6000" dirty="0">
                <a:latin typeface="Arial" panose="020B0604020202020204" pitchFamily="34" charset="0"/>
              </a:rPr>
            </a:br>
            <a:r>
              <a:rPr lang="en-US" altLang="en-US" sz="6000" dirty="0" smtClean="0">
                <a:latin typeface="Arial" panose="020B0604020202020204" pitchFamily="34" charset="0"/>
              </a:rPr>
              <a:t/>
            </a:r>
            <a:br>
              <a:rPr lang="en-US" altLang="en-US" sz="6000" dirty="0" smtClean="0">
                <a:latin typeface="Arial" panose="020B0604020202020204" pitchFamily="34" charset="0"/>
              </a:rPr>
            </a:br>
            <a:r>
              <a:rPr lang="en-GB" sz="5400" dirty="0">
                <a:solidFill>
                  <a:srgbClr val="FF0000"/>
                </a:solidFill>
              </a:rPr>
              <a:t>Order of </a:t>
            </a:r>
            <a:r>
              <a:rPr lang="en-GB" sz="5400" dirty="0" smtClean="0">
                <a:solidFill>
                  <a:srgbClr val="FF0000"/>
                </a:solidFill>
              </a:rPr>
              <a:t>Growth…</a:t>
            </a:r>
            <a:r>
              <a:rPr lang="en-US" altLang="en-US" sz="6000" dirty="0">
                <a:latin typeface="Arial" panose="020B0604020202020204" pitchFamily="34" charset="0"/>
              </a:rPr>
              <a:t/>
            </a:r>
            <a:br>
              <a:rPr lang="en-US" altLang="en-US" sz="6000" dirty="0">
                <a:latin typeface="Arial" panose="020B0604020202020204" pitchFamily="34" charset="0"/>
              </a:rPr>
            </a:br>
            <a:r>
              <a:rPr lang="en-US" altLang="en-US" sz="6000" dirty="0" smtClean="0">
                <a:latin typeface="Arial" panose="020B0604020202020204" pitchFamily="34" charset="0"/>
              </a:rPr>
              <a:t/>
            </a:r>
            <a:br>
              <a:rPr lang="en-US" altLang="en-US" sz="6000" dirty="0" smtClean="0">
                <a:latin typeface="Arial" panose="020B0604020202020204" pitchFamily="34" charset="0"/>
              </a:rPr>
            </a:br>
            <a:r>
              <a:rPr lang="en-US" altLang="en-US" sz="6000" dirty="0">
                <a:latin typeface="Arial" panose="020B0604020202020204" pitchFamily="34" charset="0"/>
              </a:rPr>
              <a:t/>
            </a:r>
            <a:br>
              <a:rPr lang="en-US" altLang="en-US" sz="6000" dirty="0">
                <a:latin typeface="Arial" panose="020B0604020202020204" pitchFamily="34" charset="0"/>
              </a:rPr>
            </a:br>
            <a:r>
              <a:rPr lang="en-US" altLang="en-US" sz="6000" dirty="0" smtClean="0">
                <a:latin typeface="Arial" panose="020B0604020202020204" pitchFamily="34" charset="0"/>
              </a:rPr>
              <a:t/>
            </a:r>
            <a:br>
              <a:rPr lang="en-US" altLang="en-US" sz="6000" dirty="0" smtClean="0">
                <a:latin typeface="Arial" panose="020B0604020202020204" pitchFamily="34" charset="0"/>
              </a:rPr>
            </a:br>
            <a:r>
              <a:rPr lang="en-US" altLang="en-US" sz="6000" dirty="0">
                <a:latin typeface="Arial" panose="020B0604020202020204" pitchFamily="34" charset="0"/>
              </a:rPr>
              <a:t/>
            </a:r>
            <a:br>
              <a:rPr lang="en-US" altLang="en-US" sz="6000" dirty="0">
                <a:latin typeface="Arial" panose="020B0604020202020204" pitchFamily="34" charset="0"/>
              </a:rPr>
            </a:br>
            <a:r>
              <a:rPr lang="en-US" altLang="en-US" sz="6000" dirty="0" smtClean="0">
                <a:latin typeface="Arial" panose="020B0604020202020204" pitchFamily="34" charset="0"/>
              </a:rPr>
              <a:t>	</a:t>
            </a:r>
            <a:r>
              <a:rPr lang="en-US" altLang="en-US" sz="3100" dirty="0" smtClean="0">
                <a:solidFill>
                  <a:srgbClr val="333333"/>
                </a:solidFill>
                <a:latin typeface="q_serif"/>
              </a:rPr>
              <a:t>The first thing is what constitutes a `primitive` operation. 	Most analysis of code is done in random access machine 	model, under which all arithmetic, comparison, assignment, 	logical operations fall.</a:t>
            </a:r>
            <a:r>
              <a:rPr lang="en-US" altLang="en-US" sz="3100" dirty="0" smtClean="0"/>
              <a:t/>
            </a:r>
            <a:br>
              <a:rPr lang="en-US" altLang="en-US" sz="3100" dirty="0" smtClean="0"/>
            </a:br>
            <a:r>
              <a:rPr lang="en-GB" dirty="0"/>
              <a:t/>
            </a:r>
            <a:br>
              <a:rPr lang="en-GB" dirty="0"/>
            </a:br>
            <a:endParaRPr lang="en-GB" dirty="0"/>
          </a:p>
        </p:txBody>
      </p:sp>
      <p:sp>
        <p:nvSpPr>
          <p:cNvPr id="6" name="Content Placeholder 5"/>
          <p:cNvSpPr>
            <a:spLocks noGrp="1"/>
          </p:cNvSpPr>
          <p:nvPr>
            <p:ph idx="1"/>
          </p:nvPr>
        </p:nvSpPr>
        <p:spPr/>
        <p:txBody>
          <a:bodyPr/>
          <a:lstStyle/>
          <a:p>
            <a:r>
              <a:rPr lang="en-US" altLang="en-US" dirty="0">
                <a:solidFill>
                  <a:srgbClr val="333333"/>
                </a:solidFill>
                <a:latin typeface="q_serif"/>
              </a:rPr>
              <a:t>The order of growth for a piece of code solving a particular problem is generally expressed as a polynomial, which represents the number of `primitive` operations required to be done expressed as a function of the input size. </a:t>
            </a:r>
            <a:r>
              <a:rPr lang="en-US" altLang="en-US" sz="2400" dirty="0"/>
              <a:t/>
            </a:r>
            <a:br>
              <a:rPr lang="en-US" altLang="en-US" sz="2400" dirty="0"/>
            </a:br>
            <a:endParaRPr lang="en-GB" dirty="0"/>
          </a:p>
        </p:txBody>
      </p:sp>
    </p:spTree>
    <p:extLst>
      <p:ext uri="{BB962C8B-B14F-4D97-AF65-F5344CB8AC3E}">
        <p14:creationId xmlns:p14="http://schemas.microsoft.com/office/powerpoint/2010/main" val="2028300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pPr lvl="0" eaLnBrk="0" fontAlgn="base" hangingPunct="0">
              <a:lnSpc>
                <a:spcPct val="100000"/>
              </a:lnSpc>
              <a:spcAft>
                <a:spcPct val="0"/>
              </a:spcAft>
            </a:pPr>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a:solidFill>
                  <a:srgbClr val="FF0000"/>
                </a:solidFill>
              </a:rPr>
              <a:t>S</a:t>
            </a:r>
            <a:r>
              <a:rPr lang="en-GB" dirty="0" smtClean="0">
                <a:solidFill>
                  <a:srgbClr val="FF0000"/>
                </a:solidFill>
              </a:rPr>
              <a:t>ome values of important function</a:t>
            </a:r>
            <a:r>
              <a:rPr lang="en-GB" dirty="0">
                <a:solidFill>
                  <a:srgbClr val="FF0000"/>
                </a:solidFill>
              </a:rPr>
              <a:t/>
            </a:r>
            <a:br>
              <a:rPr lang="en-GB" dirty="0">
                <a:solidFill>
                  <a:srgbClr val="FF0000"/>
                </a:solidFill>
              </a:rPr>
            </a:br>
            <a:r>
              <a:rPr lang="en-GB" dirty="0"/>
              <a:t/>
            </a:r>
            <a:br>
              <a:rPr lang="en-GB" dirty="0"/>
            </a:br>
            <a:r>
              <a:rPr lang="en-US" altLang="en-US" sz="6000" dirty="0"/>
              <a:t/>
            </a:r>
            <a:br>
              <a:rPr lang="en-US" altLang="en-US" sz="6000" dirty="0"/>
            </a:br>
            <a:r>
              <a:rPr lang="en-US" altLang="en-US" sz="8800" dirty="0">
                <a:latin typeface="Arial" panose="020B0604020202020204" pitchFamily="34" charset="0"/>
              </a:rPr>
              <a:t/>
            </a:r>
            <a:br>
              <a:rPr lang="en-US" altLang="en-US" sz="8800" dirty="0">
                <a:latin typeface="Arial" panose="020B0604020202020204" pitchFamily="34" charset="0"/>
              </a:rPr>
            </a:br>
            <a:r>
              <a:rPr lang="en-US" altLang="en-US" sz="8800" dirty="0" smtClean="0">
                <a:latin typeface="Arial" panose="020B0604020202020204" pitchFamily="34" charset="0"/>
              </a:rPr>
              <a:t/>
            </a:r>
            <a:br>
              <a:rPr lang="en-US" altLang="en-US" sz="8800" dirty="0" smtClean="0">
                <a:latin typeface="Arial" panose="020B0604020202020204" pitchFamily="34" charset="0"/>
              </a:rPr>
            </a:br>
            <a:r>
              <a:rPr lang="en-US" altLang="en-US" sz="8800" dirty="0">
                <a:latin typeface="Arial" panose="020B0604020202020204" pitchFamily="34" charset="0"/>
              </a:rPr>
              <a:t/>
            </a:r>
            <a:br>
              <a:rPr lang="en-US" altLang="en-US" sz="8800" dirty="0">
                <a:latin typeface="Arial" panose="020B0604020202020204" pitchFamily="34" charset="0"/>
              </a:rPr>
            </a:br>
            <a:r>
              <a:rPr lang="en-US" altLang="en-US" sz="8800" dirty="0" smtClean="0">
                <a:latin typeface="Arial" panose="020B0604020202020204" pitchFamily="34" charset="0"/>
              </a:rPr>
              <a:t>	</a:t>
            </a:r>
            <a:r>
              <a:rPr lang="en-US" altLang="en-US" sz="1800" dirty="0" smtClean="0">
                <a:solidFill>
                  <a:srgbClr val="333333"/>
                </a:solidFill>
                <a:latin typeface="q_serif"/>
              </a:rPr>
              <a:t>Now </a:t>
            </a:r>
            <a:r>
              <a:rPr lang="en-US" altLang="en-US" sz="1800" dirty="0">
                <a:solidFill>
                  <a:srgbClr val="333333"/>
                </a:solidFill>
                <a:latin typeface="q_serif"/>
              </a:rPr>
              <a:t>if you sum up all the primitive operations' cost you get</a:t>
            </a:r>
            <a:r>
              <a:rPr lang="en-US" altLang="en-US" sz="1800" dirty="0"/>
              <a:t/>
            </a:r>
            <a:br>
              <a:rPr lang="en-US" altLang="en-US" sz="1800" dirty="0"/>
            </a:br>
            <a:r>
              <a:rPr lang="en-US" altLang="en-US" sz="1800" dirty="0">
                <a:latin typeface="Arial" panose="020B0604020202020204" pitchFamily="34" charset="0"/>
              </a:rPr>
              <a:t/>
            </a:r>
            <a:br>
              <a:rPr lang="en-US" altLang="en-US" sz="1800" dirty="0">
                <a:latin typeface="Arial" panose="020B0604020202020204" pitchFamily="34" charset="0"/>
              </a:rPr>
            </a:br>
            <a:r>
              <a:rPr lang="en-US" altLang="en-US" sz="1800" dirty="0" smtClean="0">
                <a:latin typeface="Arial" panose="020B0604020202020204" pitchFamily="34" charset="0"/>
              </a:rPr>
              <a:t>	</a:t>
            </a:r>
            <a:r>
              <a:rPr lang="en-US" altLang="en-US" sz="1800" dirty="0" smtClean="0">
                <a:solidFill>
                  <a:srgbClr val="333333"/>
                </a:solidFill>
                <a:latin typeface="q_serif"/>
              </a:rPr>
              <a:t>C </a:t>
            </a:r>
            <a:r>
              <a:rPr lang="en-US" altLang="en-US" sz="1800" dirty="0">
                <a:solidFill>
                  <a:srgbClr val="333333"/>
                </a:solidFill>
                <a:latin typeface="q_serif"/>
              </a:rPr>
              <a:t>= c1 + n*c2 + 2*c3*n + c4</a:t>
            </a:r>
            <a:r>
              <a:rPr lang="en-US" altLang="en-US" sz="1800" dirty="0"/>
              <a:t/>
            </a:r>
            <a:br>
              <a:rPr lang="en-US" altLang="en-US" sz="1800" dirty="0"/>
            </a:br>
            <a:r>
              <a:rPr lang="en-US" altLang="en-US" sz="1800" dirty="0">
                <a:solidFill>
                  <a:srgbClr val="333333"/>
                </a:solidFill>
                <a:latin typeface="q_serif"/>
              </a:rPr>
              <a:t>  </a:t>
            </a:r>
            <a:r>
              <a:rPr lang="en-US" altLang="en-US" sz="1800" dirty="0" smtClean="0">
                <a:solidFill>
                  <a:srgbClr val="333333"/>
                </a:solidFill>
                <a:latin typeface="q_serif"/>
              </a:rPr>
              <a:t>	 </a:t>
            </a:r>
            <a:r>
              <a:rPr lang="en-US" altLang="en-US" sz="1800" dirty="0">
                <a:solidFill>
                  <a:srgbClr val="333333"/>
                </a:solidFill>
                <a:latin typeface="q_serif"/>
              </a:rPr>
              <a:t>= (c1+c4) + n*(c2+c3)</a:t>
            </a:r>
            <a:r>
              <a:rPr lang="en-US" altLang="en-US" sz="1800" dirty="0"/>
              <a:t/>
            </a:r>
            <a:br>
              <a:rPr lang="en-US" altLang="en-US" sz="1800" dirty="0"/>
            </a:br>
            <a:r>
              <a:rPr lang="en-US" altLang="en-US" sz="1800" dirty="0">
                <a:solidFill>
                  <a:srgbClr val="333333"/>
                </a:solidFill>
                <a:latin typeface="q_serif"/>
              </a:rPr>
              <a:t>  </a:t>
            </a:r>
            <a:r>
              <a:rPr lang="en-US" altLang="en-US" sz="1800" dirty="0" smtClean="0">
                <a:solidFill>
                  <a:srgbClr val="333333"/>
                </a:solidFill>
                <a:latin typeface="q_serif"/>
              </a:rPr>
              <a:t>	 </a:t>
            </a:r>
            <a:r>
              <a:rPr lang="en-US" altLang="en-US" sz="1800" dirty="0">
                <a:solidFill>
                  <a:srgbClr val="333333"/>
                </a:solidFill>
                <a:latin typeface="q_serif"/>
              </a:rPr>
              <a:t>= C1+n*C2</a:t>
            </a:r>
            <a:r>
              <a:rPr lang="en-US" altLang="en-US" sz="1800" dirty="0"/>
              <a:t> </a:t>
            </a:r>
            <a:r>
              <a:rPr lang="en-US" altLang="en-US" sz="8800" dirty="0">
                <a:latin typeface="Arial" panose="020B0604020202020204" pitchFamily="34" charset="0"/>
              </a:rPr>
              <a:t/>
            </a:r>
            <a:br>
              <a:rPr lang="en-US" altLang="en-US" sz="8800" dirty="0">
                <a:latin typeface="Arial" panose="020B0604020202020204" pitchFamily="34" charset="0"/>
              </a:rPr>
            </a:b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US" altLang="en-US" sz="2600" dirty="0">
                <a:solidFill>
                  <a:srgbClr val="333333"/>
                </a:solidFill>
                <a:latin typeface="q_serif"/>
              </a:rPr>
              <a:t>Consider this peace of code for calculating the factorial of a number</a:t>
            </a:r>
            <a:r>
              <a:rPr lang="en-US" altLang="en-US" sz="1800" dirty="0" smtClean="0">
                <a:solidFill>
                  <a:srgbClr val="333333"/>
                </a:solidFill>
                <a:latin typeface="q_serif"/>
              </a:rPr>
              <a:t>:</a:t>
            </a:r>
          </a:p>
          <a:p>
            <a:pPr marL="0" indent="0">
              <a:buNone/>
            </a:pPr>
            <a:r>
              <a:rPr lang="en-US" altLang="en-US" sz="1400" dirty="0"/>
              <a:t/>
            </a:r>
            <a:br>
              <a:rPr lang="en-US" altLang="en-US" sz="1400" dirty="0"/>
            </a:br>
            <a:r>
              <a:rPr lang="en-US" altLang="en-US" b="1" dirty="0">
                <a:solidFill>
                  <a:srgbClr val="007020"/>
                </a:solidFill>
                <a:latin typeface="Courier New" panose="02070309020205020404" pitchFamily="49" charset="0"/>
                <a:cs typeface="Courier New" panose="02070309020205020404" pitchFamily="49" charset="0"/>
              </a:rPr>
              <a:t>function</a:t>
            </a:r>
            <a:r>
              <a:rPr lang="en-US" altLang="en-US" dirty="0">
                <a:solidFill>
                  <a:srgbClr val="666666"/>
                </a:solidFill>
                <a:latin typeface="Courier New" panose="02070309020205020404" pitchFamily="49" charset="0"/>
                <a:cs typeface="Courier New" panose="02070309020205020404" pitchFamily="49" charset="0"/>
              </a:rPr>
              <a:t> factorial</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dirty="0">
                <a:solidFill>
                  <a:srgbClr val="666666"/>
                </a:solidFill>
                <a:latin typeface="Courier New" panose="02070309020205020404" pitchFamily="49" charset="0"/>
                <a:cs typeface="Courier New" panose="02070309020205020404" pitchFamily="49" charset="0"/>
              </a:rPr>
              <a:t>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40A070"/>
                </a:solidFill>
                <a:latin typeface="Courier New" panose="02070309020205020404" pitchFamily="49" charset="0"/>
                <a:cs typeface="Courier New" panose="02070309020205020404" pitchFamily="49" charset="0"/>
              </a:rPr>
              <a:t>1</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b="1" dirty="0">
                <a:solidFill>
                  <a:srgbClr val="007020"/>
                </a:solidFill>
                <a:latin typeface="Courier New" panose="02070309020205020404" pitchFamily="49" charset="0"/>
                <a:cs typeface="Courier New" panose="02070309020205020404" pitchFamily="49" charset="0"/>
              </a:rPr>
              <a:t>for</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err="1">
                <a:solidFill>
                  <a:srgbClr val="666666"/>
                </a:solidFill>
                <a:latin typeface="Courier New" panose="02070309020205020404" pitchFamily="49" charset="0"/>
                <a:cs typeface="Courier New" panose="02070309020205020404" pitchFamily="49" charset="0"/>
              </a:rPr>
              <a:t>i</a:t>
            </a:r>
            <a:r>
              <a:rPr lang="en-US" altLang="en-US" dirty="0">
                <a:solidFill>
                  <a:srgbClr val="666666"/>
                </a:solidFill>
                <a:latin typeface="Courier New" panose="02070309020205020404" pitchFamily="49" charset="0"/>
                <a:cs typeface="Courier New" panose="02070309020205020404" pitchFamily="49" charset="0"/>
              </a:rPr>
              <a:t> </a:t>
            </a:r>
            <a:r>
              <a:rPr lang="en-US" altLang="en-US" b="1" dirty="0">
                <a:solidFill>
                  <a:srgbClr val="007020"/>
                </a:solidFill>
                <a:latin typeface="Courier New" panose="02070309020205020404" pitchFamily="49" charset="0"/>
                <a:cs typeface="Courier New" panose="02070309020205020404" pitchFamily="49" charset="0"/>
              </a:rPr>
              <a:t>in</a:t>
            </a:r>
            <a:r>
              <a:rPr lang="en-US" altLang="en-US" dirty="0">
                <a:solidFill>
                  <a:srgbClr val="666666"/>
                </a:solidFill>
                <a:latin typeface="Courier New" panose="02070309020205020404" pitchFamily="49" charset="0"/>
                <a:cs typeface="Courier New" panose="02070309020205020404" pitchFamily="49" charset="0"/>
              </a:rPr>
              <a:t> range</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40A070"/>
                </a:solidFill>
                <a:latin typeface="Courier New" panose="02070309020205020404" pitchFamily="49" charset="0"/>
                <a:cs typeface="Courier New" panose="02070309020205020404" pitchFamily="49" charset="0"/>
              </a:rPr>
              <a:t>0</a:t>
            </a:r>
            <a:r>
              <a:rPr lang="en-US" altLang="en-US" dirty="0">
                <a:solidFill>
                  <a:srgbClr val="666666"/>
                </a:solidFill>
                <a:latin typeface="Courier New" panose="02070309020205020404" pitchFamily="49" charset="0"/>
                <a:cs typeface="Courier New" panose="02070309020205020404" pitchFamily="49" charset="0"/>
              </a:rPr>
              <a:t> to 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40A070"/>
                </a:solidFill>
                <a:latin typeface="Courier New" panose="02070309020205020404" pitchFamily="49" charset="0"/>
                <a:cs typeface="Courier New" panose="02070309020205020404" pitchFamily="49" charset="0"/>
              </a:rPr>
              <a:t>1</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dirty="0" smtClean="0">
                <a:solidFill>
                  <a:srgbClr val="999999"/>
                </a:solidFill>
                <a:latin typeface="Courier New" panose="02070309020205020404" pitchFamily="49" charset="0"/>
                <a:cs typeface="Courier New" panose="02070309020205020404" pitchFamily="49" charset="0"/>
              </a:rPr>
              <a:t>  </a:t>
            </a:r>
            <a:r>
              <a:rPr lang="en-US" altLang="en-US" dirty="0" smtClean="0">
                <a:solidFill>
                  <a:srgbClr val="666666"/>
                </a:solidFill>
                <a:latin typeface="Courier New" panose="02070309020205020404" pitchFamily="49" charset="0"/>
                <a:cs typeface="Courier New" panose="02070309020205020404" pitchFamily="49" charset="0"/>
              </a:rPr>
              <a:t>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err="1">
                <a:solidFill>
                  <a:srgbClr val="666666"/>
                </a:solidFill>
                <a:latin typeface="Courier New" panose="02070309020205020404" pitchFamily="49" charset="0"/>
                <a:cs typeface="Courier New" panose="02070309020205020404" pitchFamily="49" charset="0"/>
              </a:rPr>
              <a:t>i</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b="1" dirty="0">
                <a:solidFill>
                  <a:srgbClr val="007020"/>
                </a:solidFill>
                <a:latin typeface="Courier New" panose="02070309020205020404" pitchFamily="49" charset="0"/>
                <a:cs typeface="Courier New" panose="02070309020205020404" pitchFamily="49" charset="0"/>
              </a:rPr>
              <a:t>return</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smtClean="0">
                <a:solidFill>
                  <a:srgbClr val="666666"/>
                </a:solidFill>
                <a:latin typeface="Courier New" panose="02070309020205020404" pitchFamily="49" charset="0"/>
                <a:cs typeface="Courier New" panose="02070309020205020404" pitchFamily="49" charset="0"/>
              </a:rPr>
              <a:t>fact</a:t>
            </a:r>
            <a:r>
              <a:rPr lang="en-US" altLang="en-US" dirty="0">
                <a:solidFill>
                  <a:srgbClr val="333333"/>
                </a:solidFill>
                <a:latin typeface="Courier New" panose="02070309020205020404" pitchFamily="49" charset="0"/>
                <a:cs typeface="Courier New" panose="02070309020205020404" pitchFamily="49" charset="0"/>
              </a:rPr>
              <a:t/>
            </a:r>
            <a:br>
              <a:rPr lang="en-US" altLang="en-US" dirty="0">
                <a:solidFill>
                  <a:srgbClr val="333333"/>
                </a:solidFill>
                <a:latin typeface="Courier New" panose="02070309020205020404" pitchFamily="49" charset="0"/>
                <a:cs typeface="Courier New" panose="02070309020205020404" pitchFamily="49" charset="0"/>
              </a:rPr>
            </a:br>
            <a:endParaRPr lang="en-US" altLang="en-US"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r>
              <a:rPr lang="en-US" altLang="en-US" sz="1400" dirty="0" smtClean="0">
                <a:solidFill>
                  <a:srgbClr val="333333"/>
                </a:solidFill>
                <a:latin typeface="Courier New" panose="02070309020205020404" pitchFamily="49" charset="0"/>
                <a:cs typeface="Courier New" panose="02070309020205020404" pitchFamily="49" charset="0"/>
              </a:rPr>
              <a:t>  </a:t>
            </a:r>
          </a:p>
          <a:p>
            <a:pPr marL="0" indent="0">
              <a:buNone/>
            </a:pPr>
            <a:r>
              <a:rPr lang="en-US" altLang="en-US" sz="1400" dirty="0" smtClean="0">
                <a:solidFill>
                  <a:srgbClr val="333333"/>
                </a:solidFill>
                <a:latin typeface="Courier New" panose="02070309020205020404" pitchFamily="49" charset="0"/>
                <a:cs typeface="Courier New" panose="02070309020205020404" pitchFamily="49" charset="0"/>
              </a:rPr>
              <a:t>   </a:t>
            </a:r>
            <a:r>
              <a:rPr lang="en-US" altLang="en-US" sz="1400" dirty="0" smtClean="0">
                <a:solidFill>
                  <a:srgbClr val="333333"/>
                </a:solidFill>
                <a:latin typeface="q_serif"/>
              </a:rPr>
              <a:t>C = </a:t>
            </a:r>
            <a:r>
              <a:rPr lang="en-US" altLang="en-US" sz="1400" dirty="0" smtClean="0">
                <a:solidFill>
                  <a:srgbClr val="333333"/>
                </a:solidFill>
                <a:latin typeface="MathJax_Math-italic"/>
              </a:rPr>
              <a:t>θ</a:t>
            </a:r>
            <a:r>
              <a:rPr lang="en-US" altLang="en-US" sz="1400" dirty="0" smtClean="0">
                <a:solidFill>
                  <a:srgbClr val="333333"/>
                </a:solidFill>
                <a:latin typeface="MathJax_Main"/>
              </a:rPr>
              <a:t>(</a:t>
            </a:r>
            <a:r>
              <a:rPr lang="en-US" altLang="en-US" sz="1400" dirty="0" smtClean="0">
                <a:solidFill>
                  <a:srgbClr val="333333"/>
                </a:solidFill>
                <a:latin typeface="MathJax_Math-italic"/>
              </a:rPr>
              <a:t>n</a:t>
            </a:r>
            <a:r>
              <a:rPr lang="en-US" altLang="en-US" sz="1400" dirty="0" smtClean="0">
                <a:solidFill>
                  <a:srgbClr val="333333"/>
                </a:solidFill>
                <a:latin typeface="MathJax_Main"/>
              </a:rPr>
              <a:t>)</a:t>
            </a:r>
            <a:r>
              <a:rPr lang="en-US" altLang="en-US" sz="1200" dirty="0"/>
              <a:t/>
            </a:r>
            <a:br>
              <a:rPr lang="en-US" altLang="en-US" sz="1200" dirty="0"/>
            </a:br>
            <a:endParaRPr lang="en-US" altLang="en-US" sz="2000" dirty="0">
              <a:latin typeface="Arial" panose="020B0604020202020204" pitchFamily="34" charset="0"/>
            </a:endParaRPr>
          </a:p>
          <a:p>
            <a:pPr marL="0" indent="0">
              <a:buNone/>
            </a:pPr>
            <a:endParaRPr lang="en-GB" sz="1400" dirty="0"/>
          </a:p>
        </p:txBody>
      </p:sp>
    </p:spTree>
    <p:extLst>
      <p:ext uri="{BB962C8B-B14F-4D97-AF65-F5344CB8AC3E}">
        <p14:creationId xmlns:p14="http://schemas.microsoft.com/office/powerpoint/2010/main" val="25978805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577397"/>
            <a:ext cx="10515600" cy="1045028"/>
          </a:xfrm>
        </p:spPr>
        <p:txBody>
          <a:bodyPr>
            <a:normAutofit fontScale="90000"/>
          </a:bodyPr>
          <a:lstStyle/>
          <a:p>
            <a:pPr lvl="0" eaLnBrk="0" fontAlgn="base" hangingPunct="0">
              <a:lnSpc>
                <a:spcPct val="100000"/>
              </a:lnSpc>
              <a:spcAft>
                <a:spcPct val="0"/>
              </a:spcAft>
            </a:pPr>
            <a:r>
              <a:rPr lang="en-GB" dirty="0" smtClean="0">
                <a:solidFill>
                  <a:srgbClr val="FF0000"/>
                </a:solidFill>
              </a:rPr>
              <a:t/>
            </a:r>
            <a:br>
              <a:rPr lang="en-GB" dirty="0" smtClean="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smtClean="0">
                <a:solidFill>
                  <a:srgbClr val="FF0000"/>
                </a:solidFill>
              </a:rPr>
              <a:t/>
            </a:r>
            <a:br>
              <a:rPr lang="en-GB" dirty="0" smtClean="0">
                <a:solidFill>
                  <a:srgbClr val="FF0000"/>
                </a:solidFill>
              </a:rPr>
            </a:br>
            <a:r>
              <a:rPr lang="en-GB" dirty="0">
                <a:solidFill>
                  <a:srgbClr val="FF0000"/>
                </a:solidFill>
              </a:rPr>
              <a:t>S</a:t>
            </a:r>
            <a:r>
              <a:rPr lang="en-GB" dirty="0" smtClean="0">
                <a:solidFill>
                  <a:srgbClr val="FF0000"/>
                </a:solidFill>
              </a:rPr>
              <a:t>ome values of important function</a:t>
            </a:r>
            <a:r>
              <a:rPr lang="en-GB" dirty="0">
                <a:solidFill>
                  <a:srgbClr val="FF0000"/>
                </a:solidFill>
              </a:rPr>
              <a:t/>
            </a:r>
            <a:br>
              <a:rPr lang="en-GB" dirty="0">
                <a:solidFill>
                  <a:srgbClr val="FF0000"/>
                </a:solidFill>
              </a:rPr>
            </a:br>
            <a:r>
              <a:rPr lang="en-GB" dirty="0"/>
              <a:t/>
            </a:r>
            <a:br>
              <a:rPr lang="en-GB" dirty="0"/>
            </a:br>
            <a:r>
              <a:rPr lang="en-US" altLang="en-US" sz="6000" dirty="0"/>
              <a:t/>
            </a:r>
            <a:br>
              <a:rPr lang="en-US" altLang="en-US" sz="6000" dirty="0"/>
            </a:br>
            <a:r>
              <a:rPr lang="en-US" altLang="en-US" sz="8800" dirty="0">
                <a:latin typeface="Arial" panose="020B0604020202020204" pitchFamily="34" charset="0"/>
              </a:rPr>
              <a:t/>
            </a:r>
            <a:br>
              <a:rPr lang="en-US" altLang="en-US" sz="8800" dirty="0">
                <a:latin typeface="Arial" panose="020B0604020202020204" pitchFamily="34" charset="0"/>
              </a:rPr>
            </a:br>
            <a:r>
              <a:rPr lang="en-US" altLang="en-US" sz="8800" dirty="0" smtClean="0">
                <a:latin typeface="Arial" panose="020B0604020202020204" pitchFamily="34" charset="0"/>
              </a:rPr>
              <a:t/>
            </a:r>
            <a:br>
              <a:rPr lang="en-US" altLang="en-US" sz="8800" dirty="0" smtClean="0">
                <a:latin typeface="Arial" panose="020B0604020202020204" pitchFamily="34" charset="0"/>
              </a:rPr>
            </a:br>
            <a:r>
              <a:rPr lang="en-US" altLang="en-US" sz="8800" dirty="0">
                <a:latin typeface="Arial" panose="020B0604020202020204" pitchFamily="34" charset="0"/>
              </a:rPr>
              <a:t/>
            </a:r>
            <a:br>
              <a:rPr lang="en-US" altLang="en-US" sz="8800" dirty="0">
                <a:latin typeface="Arial" panose="020B0604020202020204" pitchFamily="34" charset="0"/>
              </a:rPr>
            </a:br>
            <a:r>
              <a:rPr lang="en-US" altLang="en-US" sz="8800" dirty="0" smtClean="0">
                <a:latin typeface="Arial" panose="020B0604020202020204" pitchFamily="34" charset="0"/>
              </a:rPr>
              <a:t>	</a:t>
            </a:r>
            <a:r>
              <a:rPr lang="en-US" altLang="en-US" sz="1800" dirty="0" smtClean="0">
                <a:solidFill>
                  <a:srgbClr val="333333"/>
                </a:solidFill>
                <a:latin typeface="q_serif"/>
              </a:rPr>
              <a:t>Now </a:t>
            </a:r>
            <a:r>
              <a:rPr lang="en-US" altLang="en-US" sz="1800" dirty="0">
                <a:solidFill>
                  <a:srgbClr val="333333"/>
                </a:solidFill>
                <a:latin typeface="q_serif"/>
              </a:rPr>
              <a:t>if you sum up all the primitive operations' cost you get</a:t>
            </a:r>
            <a:r>
              <a:rPr lang="en-US" altLang="en-US" sz="1800" dirty="0"/>
              <a:t/>
            </a:r>
            <a:br>
              <a:rPr lang="en-US" altLang="en-US" sz="1800" dirty="0"/>
            </a:br>
            <a:r>
              <a:rPr lang="en-US" altLang="en-US" sz="1800" dirty="0">
                <a:latin typeface="Arial" panose="020B0604020202020204" pitchFamily="34" charset="0"/>
              </a:rPr>
              <a:t/>
            </a:r>
            <a:br>
              <a:rPr lang="en-US" altLang="en-US" sz="1800" dirty="0">
                <a:latin typeface="Arial" panose="020B0604020202020204" pitchFamily="34" charset="0"/>
              </a:rPr>
            </a:br>
            <a:r>
              <a:rPr lang="en-US" altLang="en-US" sz="1800" dirty="0" smtClean="0">
                <a:latin typeface="Arial" panose="020B0604020202020204" pitchFamily="34" charset="0"/>
              </a:rPr>
              <a:t>	</a:t>
            </a:r>
            <a:r>
              <a:rPr lang="en-US" altLang="en-US" sz="1800" dirty="0" smtClean="0">
                <a:solidFill>
                  <a:srgbClr val="333333"/>
                </a:solidFill>
                <a:latin typeface="q_serif"/>
              </a:rPr>
              <a:t>C </a:t>
            </a:r>
            <a:r>
              <a:rPr lang="en-US" altLang="en-US" sz="1800" dirty="0">
                <a:solidFill>
                  <a:srgbClr val="333333"/>
                </a:solidFill>
                <a:latin typeface="q_serif"/>
              </a:rPr>
              <a:t>= c1 + n*c2 + 2*c3*n + c4</a:t>
            </a:r>
            <a:r>
              <a:rPr lang="en-US" altLang="en-US" sz="1800" dirty="0"/>
              <a:t/>
            </a:r>
            <a:br>
              <a:rPr lang="en-US" altLang="en-US" sz="1800" dirty="0"/>
            </a:br>
            <a:r>
              <a:rPr lang="en-US" altLang="en-US" sz="1800" dirty="0">
                <a:solidFill>
                  <a:srgbClr val="333333"/>
                </a:solidFill>
                <a:latin typeface="q_serif"/>
              </a:rPr>
              <a:t>  </a:t>
            </a:r>
            <a:r>
              <a:rPr lang="en-US" altLang="en-US" sz="1800" dirty="0" smtClean="0">
                <a:solidFill>
                  <a:srgbClr val="333333"/>
                </a:solidFill>
                <a:latin typeface="q_serif"/>
              </a:rPr>
              <a:t>	 </a:t>
            </a:r>
            <a:r>
              <a:rPr lang="en-US" altLang="en-US" sz="1800" dirty="0">
                <a:solidFill>
                  <a:srgbClr val="333333"/>
                </a:solidFill>
                <a:latin typeface="q_serif"/>
              </a:rPr>
              <a:t>= (c1+c4) + n*(c2+c3)</a:t>
            </a:r>
            <a:r>
              <a:rPr lang="en-US" altLang="en-US" sz="1800" dirty="0"/>
              <a:t/>
            </a:r>
            <a:br>
              <a:rPr lang="en-US" altLang="en-US" sz="1800" dirty="0"/>
            </a:br>
            <a:r>
              <a:rPr lang="en-US" altLang="en-US" sz="1800" dirty="0">
                <a:solidFill>
                  <a:srgbClr val="333333"/>
                </a:solidFill>
                <a:latin typeface="q_serif"/>
              </a:rPr>
              <a:t>  </a:t>
            </a:r>
            <a:r>
              <a:rPr lang="en-US" altLang="en-US" sz="1800" dirty="0" smtClean="0">
                <a:solidFill>
                  <a:srgbClr val="333333"/>
                </a:solidFill>
                <a:latin typeface="q_serif"/>
              </a:rPr>
              <a:t>	 </a:t>
            </a:r>
            <a:r>
              <a:rPr lang="en-US" altLang="en-US" sz="1800" dirty="0">
                <a:solidFill>
                  <a:srgbClr val="333333"/>
                </a:solidFill>
                <a:latin typeface="q_serif"/>
              </a:rPr>
              <a:t>= C1+n*C2</a:t>
            </a:r>
            <a:r>
              <a:rPr lang="en-US" altLang="en-US" sz="1800" dirty="0"/>
              <a:t> </a:t>
            </a:r>
            <a:r>
              <a:rPr lang="en-US" altLang="en-US" sz="8800" dirty="0">
                <a:latin typeface="Arial" panose="020B0604020202020204" pitchFamily="34" charset="0"/>
              </a:rPr>
              <a:t/>
            </a:r>
            <a:br>
              <a:rPr lang="en-US" altLang="en-US" sz="8800" dirty="0">
                <a:latin typeface="Arial" panose="020B0604020202020204" pitchFamily="34" charset="0"/>
              </a:rPr>
            </a:b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US" altLang="en-US" sz="2600" dirty="0">
                <a:solidFill>
                  <a:srgbClr val="333333"/>
                </a:solidFill>
                <a:latin typeface="q_serif"/>
              </a:rPr>
              <a:t>Consider this peace of code for calculating the factorial of a number</a:t>
            </a:r>
            <a:r>
              <a:rPr lang="en-US" altLang="en-US" sz="1800" dirty="0" smtClean="0">
                <a:solidFill>
                  <a:srgbClr val="333333"/>
                </a:solidFill>
                <a:latin typeface="q_serif"/>
              </a:rPr>
              <a:t>:</a:t>
            </a:r>
          </a:p>
          <a:p>
            <a:pPr marL="0" indent="0">
              <a:buNone/>
            </a:pPr>
            <a:r>
              <a:rPr lang="en-US" altLang="en-US" sz="1400" dirty="0"/>
              <a:t/>
            </a:r>
            <a:br>
              <a:rPr lang="en-US" altLang="en-US" sz="1400" dirty="0"/>
            </a:br>
            <a:r>
              <a:rPr lang="en-US" altLang="en-US" b="1" dirty="0">
                <a:solidFill>
                  <a:srgbClr val="007020"/>
                </a:solidFill>
                <a:latin typeface="Courier New" panose="02070309020205020404" pitchFamily="49" charset="0"/>
                <a:cs typeface="Courier New" panose="02070309020205020404" pitchFamily="49" charset="0"/>
              </a:rPr>
              <a:t>function</a:t>
            </a:r>
            <a:r>
              <a:rPr lang="en-US" altLang="en-US" dirty="0">
                <a:solidFill>
                  <a:srgbClr val="666666"/>
                </a:solidFill>
                <a:latin typeface="Courier New" panose="02070309020205020404" pitchFamily="49" charset="0"/>
                <a:cs typeface="Courier New" panose="02070309020205020404" pitchFamily="49" charset="0"/>
              </a:rPr>
              <a:t> factorial</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dirty="0">
                <a:solidFill>
                  <a:srgbClr val="666666"/>
                </a:solidFill>
                <a:latin typeface="Courier New" panose="02070309020205020404" pitchFamily="49" charset="0"/>
                <a:cs typeface="Courier New" panose="02070309020205020404" pitchFamily="49" charset="0"/>
              </a:rPr>
              <a:t>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40A070"/>
                </a:solidFill>
                <a:latin typeface="Courier New" panose="02070309020205020404" pitchFamily="49" charset="0"/>
                <a:cs typeface="Courier New" panose="02070309020205020404" pitchFamily="49" charset="0"/>
              </a:rPr>
              <a:t>1</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b="1" dirty="0">
                <a:solidFill>
                  <a:srgbClr val="007020"/>
                </a:solidFill>
                <a:latin typeface="Courier New" panose="02070309020205020404" pitchFamily="49" charset="0"/>
                <a:cs typeface="Courier New" panose="02070309020205020404" pitchFamily="49" charset="0"/>
              </a:rPr>
              <a:t>for</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err="1">
                <a:solidFill>
                  <a:srgbClr val="666666"/>
                </a:solidFill>
                <a:latin typeface="Courier New" panose="02070309020205020404" pitchFamily="49" charset="0"/>
                <a:cs typeface="Courier New" panose="02070309020205020404" pitchFamily="49" charset="0"/>
              </a:rPr>
              <a:t>i</a:t>
            </a:r>
            <a:r>
              <a:rPr lang="en-US" altLang="en-US" dirty="0">
                <a:solidFill>
                  <a:srgbClr val="666666"/>
                </a:solidFill>
                <a:latin typeface="Courier New" panose="02070309020205020404" pitchFamily="49" charset="0"/>
                <a:cs typeface="Courier New" panose="02070309020205020404" pitchFamily="49" charset="0"/>
              </a:rPr>
              <a:t> </a:t>
            </a:r>
            <a:r>
              <a:rPr lang="en-US" altLang="en-US" b="1" dirty="0">
                <a:solidFill>
                  <a:srgbClr val="007020"/>
                </a:solidFill>
                <a:latin typeface="Courier New" panose="02070309020205020404" pitchFamily="49" charset="0"/>
                <a:cs typeface="Courier New" panose="02070309020205020404" pitchFamily="49" charset="0"/>
              </a:rPr>
              <a:t>in</a:t>
            </a:r>
            <a:r>
              <a:rPr lang="en-US" altLang="en-US" dirty="0">
                <a:solidFill>
                  <a:srgbClr val="666666"/>
                </a:solidFill>
                <a:latin typeface="Courier New" panose="02070309020205020404" pitchFamily="49" charset="0"/>
                <a:cs typeface="Courier New" panose="02070309020205020404" pitchFamily="49" charset="0"/>
              </a:rPr>
              <a:t> range</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40A070"/>
                </a:solidFill>
                <a:latin typeface="Courier New" panose="02070309020205020404" pitchFamily="49" charset="0"/>
                <a:cs typeface="Courier New" panose="02070309020205020404" pitchFamily="49" charset="0"/>
              </a:rPr>
              <a:t>0</a:t>
            </a:r>
            <a:r>
              <a:rPr lang="en-US" altLang="en-US" dirty="0">
                <a:solidFill>
                  <a:srgbClr val="666666"/>
                </a:solidFill>
                <a:latin typeface="Courier New" panose="02070309020205020404" pitchFamily="49" charset="0"/>
                <a:cs typeface="Courier New" panose="02070309020205020404" pitchFamily="49" charset="0"/>
              </a:rPr>
              <a:t> to 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40A070"/>
                </a:solidFill>
                <a:latin typeface="Courier New" panose="02070309020205020404" pitchFamily="49" charset="0"/>
                <a:cs typeface="Courier New" panose="02070309020205020404" pitchFamily="49" charset="0"/>
              </a:rPr>
              <a:t>1</a:t>
            </a:r>
            <a:r>
              <a:rPr lang="en-US" altLang="en-US" dirty="0" smtClean="0">
                <a:solidFill>
                  <a:srgbClr val="666600"/>
                </a:solidFill>
                <a:latin typeface="Courier New" panose="02070309020205020404" pitchFamily="49" charset="0"/>
                <a:cs typeface="Courier New" panose="02070309020205020404" pitchFamily="49" charset="0"/>
              </a:rPr>
              <a:t>)</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dirty="0" smtClean="0">
                <a:solidFill>
                  <a:srgbClr val="999999"/>
                </a:solidFill>
                <a:latin typeface="Courier New" panose="02070309020205020404" pitchFamily="49" charset="0"/>
                <a:cs typeface="Courier New" panose="02070309020205020404" pitchFamily="49" charset="0"/>
              </a:rPr>
              <a:t>  </a:t>
            </a:r>
            <a:r>
              <a:rPr lang="en-US" altLang="en-US" dirty="0" smtClean="0">
                <a:solidFill>
                  <a:srgbClr val="666666"/>
                </a:solidFill>
                <a:latin typeface="Courier New" panose="02070309020205020404" pitchFamily="49" charset="0"/>
                <a:cs typeface="Courier New" panose="02070309020205020404" pitchFamily="49" charset="0"/>
              </a:rPr>
              <a:t>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fact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err="1">
                <a:solidFill>
                  <a:srgbClr val="666666"/>
                </a:solidFill>
                <a:latin typeface="Courier New" panose="02070309020205020404" pitchFamily="49" charset="0"/>
                <a:cs typeface="Courier New" panose="02070309020205020404" pitchFamily="49" charset="0"/>
              </a:rPr>
              <a:t>i</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a:solidFill>
                  <a:srgbClr val="999999"/>
                </a:solidFill>
                <a:latin typeface="Courier New" panose="02070309020205020404" pitchFamily="49" charset="0"/>
                <a:cs typeface="Courier New" panose="02070309020205020404" pitchFamily="49" charset="0"/>
              </a:rPr>
              <a:t/>
            </a:r>
            <a:br>
              <a:rPr lang="en-US" altLang="en-US" dirty="0">
                <a:solidFill>
                  <a:srgbClr val="999999"/>
                </a:solidFill>
                <a:latin typeface="Courier New" panose="02070309020205020404" pitchFamily="49" charset="0"/>
                <a:cs typeface="Courier New" panose="02070309020205020404" pitchFamily="49" charset="0"/>
              </a:rPr>
            </a:br>
            <a:r>
              <a:rPr lang="en-US" altLang="en-US" b="1" dirty="0">
                <a:solidFill>
                  <a:srgbClr val="007020"/>
                </a:solidFill>
                <a:latin typeface="Courier New" panose="02070309020205020404" pitchFamily="49" charset="0"/>
                <a:cs typeface="Courier New" panose="02070309020205020404" pitchFamily="49" charset="0"/>
              </a:rPr>
              <a:t>return</a:t>
            </a:r>
            <a:r>
              <a:rPr lang="en-US" altLang="en-US" dirty="0">
                <a:solidFill>
                  <a:srgbClr val="666666"/>
                </a:solidFill>
                <a:latin typeface="Courier New" panose="02070309020205020404" pitchFamily="49" charset="0"/>
                <a:cs typeface="Courier New" panose="02070309020205020404" pitchFamily="49" charset="0"/>
              </a:rPr>
              <a:t> </a:t>
            </a:r>
            <a:r>
              <a:rPr lang="en-US" altLang="en-US" dirty="0" smtClean="0">
                <a:solidFill>
                  <a:srgbClr val="666666"/>
                </a:solidFill>
                <a:latin typeface="Courier New" panose="02070309020205020404" pitchFamily="49" charset="0"/>
                <a:cs typeface="Courier New" panose="02070309020205020404" pitchFamily="49" charset="0"/>
              </a:rPr>
              <a:t>fact</a:t>
            </a:r>
            <a:r>
              <a:rPr lang="en-US" altLang="en-US" dirty="0">
                <a:solidFill>
                  <a:srgbClr val="333333"/>
                </a:solidFill>
                <a:latin typeface="Courier New" panose="02070309020205020404" pitchFamily="49" charset="0"/>
                <a:cs typeface="Courier New" panose="02070309020205020404" pitchFamily="49" charset="0"/>
              </a:rPr>
              <a:t/>
            </a:r>
            <a:br>
              <a:rPr lang="en-US" altLang="en-US" dirty="0">
                <a:solidFill>
                  <a:srgbClr val="333333"/>
                </a:solidFill>
                <a:latin typeface="Courier New" panose="02070309020205020404" pitchFamily="49" charset="0"/>
                <a:cs typeface="Courier New" panose="02070309020205020404" pitchFamily="49" charset="0"/>
              </a:rPr>
            </a:br>
            <a:endParaRPr lang="en-US" altLang="en-US"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a:solidFill>
                <a:srgbClr val="333333"/>
              </a:solidFill>
              <a:latin typeface="Courier New" panose="02070309020205020404" pitchFamily="49" charset="0"/>
              <a:cs typeface="Courier New" panose="02070309020205020404" pitchFamily="49" charset="0"/>
            </a:endParaRPr>
          </a:p>
          <a:p>
            <a:pPr marL="0" indent="0">
              <a:buNone/>
            </a:pPr>
            <a:endParaRPr lang="en-US" altLang="en-US" sz="1400" dirty="0" smtClean="0">
              <a:solidFill>
                <a:srgbClr val="333333"/>
              </a:solidFill>
              <a:latin typeface="Courier New" panose="02070309020205020404" pitchFamily="49" charset="0"/>
              <a:cs typeface="Courier New" panose="02070309020205020404" pitchFamily="49" charset="0"/>
            </a:endParaRPr>
          </a:p>
          <a:p>
            <a:pPr marL="0" indent="0">
              <a:buNone/>
            </a:pPr>
            <a:r>
              <a:rPr lang="en-US" altLang="en-US" sz="1400" dirty="0" smtClean="0">
                <a:solidFill>
                  <a:srgbClr val="333333"/>
                </a:solidFill>
                <a:latin typeface="Courier New" panose="02070309020205020404" pitchFamily="49" charset="0"/>
                <a:cs typeface="Courier New" panose="02070309020205020404" pitchFamily="49" charset="0"/>
              </a:rPr>
              <a:t>  </a:t>
            </a:r>
          </a:p>
          <a:p>
            <a:pPr marL="0" indent="0">
              <a:buNone/>
            </a:pPr>
            <a:r>
              <a:rPr lang="en-US" altLang="en-US" sz="1400" dirty="0" smtClean="0">
                <a:solidFill>
                  <a:srgbClr val="333333"/>
                </a:solidFill>
                <a:latin typeface="Courier New" panose="02070309020205020404" pitchFamily="49" charset="0"/>
                <a:cs typeface="Courier New" panose="02070309020205020404" pitchFamily="49" charset="0"/>
              </a:rPr>
              <a:t>   </a:t>
            </a:r>
            <a:r>
              <a:rPr lang="en-US" altLang="en-US" sz="1400" dirty="0" smtClean="0">
                <a:solidFill>
                  <a:srgbClr val="333333"/>
                </a:solidFill>
                <a:latin typeface="q_serif"/>
              </a:rPr>
              <a:t>C = </a:t>
            </a:r>
            <a:r>
              <a:rPr lang="en-US" altLang="en-US" sz="1400" dirty="0" smtClean="0">
                <a:solidFill>
                  <a:srgbClr val="333333"/>
                </a:solidFill>
                <a:latin typeface="MathJax_Math-italic"/>
              </a:rPr>
              <a:t>θ</a:t>
            </a:r>
            <a:r>
              <a:rPr lang="en-US" altLang="en-US" sz="1400" dirty="0" smtClean="0">
                <a:solidFill>
                  <a:srgbClr val="333333"/>
                </a:solidFill>
                <a:latin typeface="MathJax_Main"/>
              </a:rPr>
              <a:t>(</a:t>
            </a:r>
            <a:r>
              <a:rPr lang="en-US" altLang="en-US" sz="1400" dirty="0" smtClean="0">
                <a:solidFill>
                  <a:srgbClr val="333333"/>
                </a:solidFill>
                <a:latin typeface="MathJax_Math-italic"/>
              </a:rPr>
              <a:t>n</a:t>
            </a:r>
            <a:r>
              <a:rPr lang="en-US" altLang="en-US" sz="1400" dirty="0" smtClean="0">
                <a:solidFill>
                  <a:srgbClr val="333333"/>
                </a:solidFill>
                <a:latin typeface="MathJax_Main"/>
              </a:rPr>
              <a:t>)</a:t>
            </a:r>
            <a:r>
              <a:rPr lang="en-US" altLang="en-US" sz="1200" dirty="0"/>
              <a:t/>
            </a:r>
            <a:br>
              <a:rPr lang="en-US" altLang="en-US" sz="1200" dirty="0"/>
            </a:br>
            <a:endParaRPr lang="en-US" altLang="en-US" sz="2000" dirty="0">
              <a:latin typeface="Arial" panose="020B0604020202020204" pitchFamily="34" charset="0"/>
            </a:endParaRPr>
          </a:p>
          <a:p>
            <a:pPr marL="0" indent="0">
              <a:buNone/>
            </a:pPr>
            <a:endParaRPr lang="en-GB" sz="1400" dirty="0"/>
          </a:p>
        </p:txBody>
      </p:sp>
    </p:spTree>
    <p:extLst>
      <p:ext uri="{BB962C8B-B14F-4D97-AF65-F5344CB8AC3E}">
        <p14:creationId xmlns:p14="http://schemas.microsoft.com/office/powerpoint/2010/main" val="11916815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	Polynomial Order of Algorithms</a:t>
            </a:r>
            <a:endParaRPr lang="en-GB" dirty="0">
              <a:solidFill>
                <a:srgbClr val="FF0000"/>
              </a:solidFill>
            </a:endParaRPr>
          </a:p>
        </p:txBody>
      </p:sp>
      <p:sp>
        <p:nvSpPr>
          <p:cNvPr id="3" name="Content Placeholder 2"/>
          <p:cNvSpPr>
            <a:spLocks noGrp="1"/>
          </p:cNvSpPr>
          <p:nvPr>
            <p:ph idx="1"/>
          </p:nvPr>
        </p:nvSpPr>
        <p:spPr>
          <a:xfrm>
            <a:off x="952500" y="1277472"/>
            <a:ext cx="10515600" cy="5580527"/>
          </a:xfrm>
        </p:spPr>
        <p:txBody>
          <a:bodyPr>
            <a:normAutofit fontScale="77500" lnSpcReduction="20000"/>
          </a:bodyPr>
          <a:lstStyle/>
          <a:p>
            <a:pPr marL="0" indent="0">
              <a:buNone/>
            </a:pPr>
            <a:r>
              <a:rPr lang="en-GB" sz="3200" b="1" dirty="0"/>
              <a:t>P</a:t>
            </a:r>
            <a:r>
              <a:rPr lang="en-GB" sz="3200" dirty="0"/>
              <a:t> - Problems that can be </a:t>
            </a:r>
            <a:r>
              <a:rPr lang="en-GB" sz="3200" b="1" dirty="0"/>
              <a:t>solved</a:t>
            </a:r>
            <a:r>
              <a:rPr lang="en-GB" sz="3200" dirty="0"/>
              <a:t> in polynomial time</a:t>
            </a:r>
            <a:r>
              <a:rPr lang="en-GB" sz="3200" dirty="0" smtClean="0"/>
              <a:t>.</a:t>
            </a:r>
          </a:p>
          <a:p>
            <a:pPr marL="0" indent="0">
              <a:buNone/>
            </a:pPr>
            <a:r>
              <a:rPr lang="en-GB" sz="3200" b="1" dirty="0"/>
              <a:t>P</a:t>
            </a:r>
            <a:r>
              <a:rPr lang="en-GB" sz="3200" dirty="0"/>
              <a:t>- Polynomial time </a:t>
            </a:r>
            <a:r>
              <a:rPr lang="en-GB" sz="3200" b="1" dirty="0"/>
              <a:t>solving</a:t>
            </a:r>
            <a:r>
              <a:rPr lang="en-GB" sz="3200" dirty="0"/>
              <a:t> . Problems which can be solved in polynomial time, which take time like O(n), O(n2), O(n3). </a:t>
            </a:r>
            <a:r>
              <a:rPr lang="en-GB" sz="3200" dirty="0" err="1"/>
              <a:t>Eg</a:t>
            </a:r>
            <a:r>
              <a:rPr lang="en-GB" sz="3200" dirty="0"/>
              <a:t>: finding maximum element in an array or to check whether a string is palindrome or not. so there are many problems which can be solved in polynomial time.</a:t>
            </a:r>
          </a:p>
          <a:p>
            <a:pPr marL="0" indent="0">
              <a:buNone/>
            </a:pPr>
            <a:endParaRPr lang="en-GB" sz="3200" dirty="0"/>
          </a:p>
          <a:p>
            <a:pPr marL="0" indent="0">
              <a:buNone/>
            </a:pPr>
            <a:r>
              <a:rPr lang="en-GB" sz="3200" b="1" dirty="0"/>
              <a:t>NP</a:t>
            </a:r>
            <a:r>
              <a:rPr lang="en-GB" sz="3200" dirty="0"/>
              <a:t> - Problems that can be </a:t>
            </a:r>
            <a:r>
              <a:rPr lang="en-GB" sz="3200" b="1" dirty="0"/>
              <a:t>verified</a:t>
            </a:r>
            <a:r>
              <a:rPr lang="en-GB" sz="3200" dirty="0"/>
              <a:t> in polynomial time.</a:t>
            </a:r>
          </a:p>
          <a:p>
            <a:pPr marL="0" indent="0">
              <a:buNone/>
            </a:pPr>
            <a:r>
              <a:rPr lang="en-GB" sz="3200" dirty="0" smtClean="0"/>
              <a:t>Therefore</a:t>
            </a:r>
            <a:r>
              <a:rPr lang="en-GB" sz="3200" dirty="0"/>
              <a:t>, Every P problem is also a NP as every P problem can also be verified in polynomial time, but </a:t>
            </a:r>
            <a:r>
              <a:rPr lang="en-GB" sz="3200" dirty="0" err="1"/>
              <a:t>viceversa</a:t>
            </a:r>
            <a:r>
              <a:rPr lang="en-GB" sz="3200" dirty="0"/>
              <a:t> is not true because every NP problem cannot be solved in polynomial time</a:t>
            </a:r>
            <a:r>
              <a:rPr lang="en-GB" sz="3200" dirty="0" smtClean="0"/>
              <a:t>.</a:t>
            </a:r>
          </a:p>
          <a:p>
            <a:r>
              <a:rPr lang="en-GB" sz="3200" b="1" dirty="0"/>
              <a:t>NP</a:t>
            </a:r>
            <a:r>
              <a:rPr lang="en-GB" sz="3200" dirty="0"/>
              <a:t>- Non deterministic Polynomial time solving. Problem which can't be solved in polynomial time like TSP( travelling salesman problem) or An easy example of this is subset sum: given a set of numbers, does there exist a subset whose sum is zero?.</a:t>
            </a:r>
          </a:p>
          <a:p>
            <a:r>
              <a:rPr lang="en-GB" sz="3200" dirty="0"/>
              <a:t>but NP problems are </a:t>
            </a:r>
            <a:r>
              <a:rPr lang="en-GB" sz="3200" b="1" dirty="0"/>
              <a:t>checkable</a:t>
            </a:r>
            <a:r>
              <a:rPr lang="en-GB" sz="3200" dirty="0"/>
              <a:t> in polynomial time means that given a solution of a problem , we can check that whether the solution is correct or not in polynomial time.</a:t>
            </a:r>
          </a:p>
          <a:p>
            <a:pPr marL="0" indent="0">
              <a:buNone/>
            </a:pPr>
            <a:endParaRPr lang="en-GB" sz="3200" dirty="0"/>
          </a:p>
        </p:txBody>
      </p:sp>
    </p:spTree>
    <p:extLst>
      <p:ext uri="{BB962C8B-B14F-4D97-AF65-F5344CB8AC3E}">
        <p14:creationId xmlns:p14="http://schemas.microsoft.com/office/powerpoint/2010/main" val="27715928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	NP-Hard and NP Complete Problems</a:t>
            </a:r>
            <a:endParaRPr lang="en-GB" dirty="0">
              <a:solidFill>
                <a:srgbClr val="FF0000"/>
              </a:solidFill>
            </a:endParaRPr>
          </a:p>
        </p:txBody>
      </p:sp>
      <p:sp>
        <p:nvSpPr>
          <p:cNvPr id="3" name="Content Placeholder 2"/>
          <p:cNvSpPr>
            <a:spLocks noGrp="1"/>
          </p:cNvSpPr>
          <p:nvPr>
            <p:ph idx="1"/>
          </p:nvPr>
        </p:nvSpPr>
        <p:spPr>
          <a:xfrm>
            <a:off x="952500" y="1277472"/>
            <a:ext cx="10515600" cy="5580527"/>
          </a:xfrm>
        </p:spPr>
        <p:txBody>
          <a:bodyPr>
            <a:normAutofit/>
          </a:bodyPr>
          <a:lstStyle/>
          <a:p>
            <a:pPr marL="0" indent="0">
              <a:buNone/>
            </a:pPr>
            <a:r>
              <a:rPr lang="en-GB" sz="3200" b="1" dirty="0"/>
              <a:t>P</a:t>
            </a:r>
            <a:r>
              <a:rPr lang="en-GB" sz="3200" dirty="0"/>
              <a:t> - Problems that can be </a:t>
            </a:r>
            <a:r>
              <a:rPr lang="en-GB" sz="3200" b="1" dirty="0"/>
              <a:t>solved</a:t>
            </a:r>
            <a:r>
              <a:rPr lang="en-GB" sz="3200" dirty="0"/>
              <a:t> in polynomial time.</a:t>
            </a:r>
          </a:p>
          <a:p>
            <a:pPr marL="0" indent="0">
              <a:buNone/>
            </a:pPr>
            <a:r>
              <a:rPr lang="en-GB" sz="3200" b="1" dirty="0"/>
              <a:t>NP</a:t>
            </a:r>
            <a:r>
              <a:rPr lang="en-GB" sz="3200" dirty="0"/>
              <a:t> - Problems that can be </a:t>
            </a:r>
            <a:r>
              <a:rPr lang="en-GB" sz="3200" b="1" dirty="0"/>
              <a:t>verified</a:t>
            </a:r>
            <a:r>
              <a:rPr lang="en-GB" sz="3200" dirty="0"/>
              <a:t> in polynomial time.</a:t>
            </a:r>
          </a:p>
          <a:p>
            <a:pPr marL="0" indent="0">
              <a:buNone/>
            </a:pPr>
            <a:r>
              <a:rPr lang="en-GB" sz="3200" dirty="0" smtClean="0"/>
              <a:t>Therefore</a:t>
            </a:r>
            <a:r>
              <a:rPr lang="en-GB" sz="3200" dirty="0"/>
              <a:t>, Every P problem is also a NP as every P problem can also be verified in polynomial time, but </a:t>
            </a:r>
            <a:r>
              <a:rPr lang="en-GB" sz="3200" dirty="0" err="1"/>
              <a:t>viceversa</a:t>
            </a:r>
            <a:r>
              <a:rPr lang="en-GB" sz="3200" dirty="0"/>
              <a:t> is not true because every NP problem cannot be solved in polynomial time.</a:t>
            </a:r>
          </a:p>
          <a:p>
            <a:r>
              <a:rPr lang="en-GB" sz="3200" dirty="0"/>
              <a:t>Now here are our problems depicted in using a </a:t>
            </a:r>
            <a:r>
              <a:rPr lang="en-GB" sz="3200" dirty="0" err="1"/>
              <a:t>venn</a:t>
            </a:r>
            <a:r>
              <a:rPr lang="en-GB" sz="3200" dirty="0"/>
              <a:t> diagram,</a:t>
            </a:r>
          </a:p>
        </p:txBody>
      </p:sp>
    </p:spTree>
    <p:extLst>
      <p:ext uri="{BB962C8B-B14F-4D97-AF65-F5344CB8AC3E}">
        <p14:creationId xmlns:p14="http://schemas.microsoft.com/office/powerpoint/2010/main" val="2230980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	Reducibility</a:t>
            </a:r>
            <a:endParaRPr lang="en-GB" dirty="0">
              <a:solidFill>
                <a:srgbClr val="FF0000"/>
              </a:solidFill>
            </a:endParaRPr>
          </a:p>
        </p:txBody>
      </p:sp>
      <p:sp>
        <p:nvSpPr>
          <p:cNvPr id="3" name="Content Placeholder 2"/>
          <p:cNvSpPr>
            <a:spLocks noGrp="1"/>
          </p:cNvSpPr>
          <p:nvPr>
            <p:ph idx="1"/>
          </p:nvPr>
        </p:nvSpPr>
        <p:spPr>
          <a:xfrm>
            <a:off x="952500" y="1277472"/>
            <a:ext cx="10515600" cy="5580527"/>
          </a:xfrm>
        </p:spPr>
        <p:txBody>
          <a:bodyPr>
            <a:normAutofit lnSpcReduction="10000"/>
          </a:bodyPr>
          <a:lstStyle/>
          <a:p>
            <a:r>
              <a:rPr lang="en-GB" sz="3200" dirty="0"/>
              <a:t>Take two problems A and B both are NP problems.</a:t>
            </a:r>
          </a:p>
          <a:p>
            <a:r>
              <a:rPr lang="en-GB" sz="3200" b="1" dirty="0"/>
              <a:t>Reducibility</a:t>
            </a:r>
            <a:r>
              <a:rPr lang="en-GB" sz="3200" dirty="0"/>
              <a:t>- If we can convert one instance of a problem A into problem B (NP problem) then it means that A is reducible to B.</a:t>
            </a:r>
          </a:p>
          <a:p>
            <a:r>
              <a:rPr lang="en-GB" sz="3200" b="1" dirty="0"/>
              <a:t>NP-hard</a:t>
            </a:r>
            <a:r>
              <a:rPr lang="en-GB" sz="3200" dirty="0"/>
              <a:t>-- Now suppose we found that A is reducible to B, then it means that B is at least as hard as A.</a:t>
            </a:r>
          </a:p>
          <a:p>
            <a:r>
              <a:rPr lang="en-GB" sz="3200" b="1" dirty="0"/>
              <a:t>NP-Complete</a:t>
            </a:r>
            <a:r>
              <a:rPr lang="en-GB" sz="3200" dirty="0"/>
              <a:t> -- The group of problems which are both in NP and NP-hard are known as NP-Complete problem.</a:t>
            </a:r>
          </a:p>
          <a:p>
            <a:r>
              <a:rPr lang="en-GB" sz="3200" dirty="0"/>
              <a:t>Now suppose we have a NP-Complete problem R and it is reducible to Q then Q is at least as hard as R and since R is an NP-hard problem. therefore Q will also be at least NP-hard , it may be NP-complete also.</a:t>
            </a:r>
          </a:p>
        </p:txBody>
      </p:sp>
    </p:spTree>
    <p:extLst>
      <p:ext uri="{BB962C8B-B14F-4D97-AF65-F5344CB8AC3E}">
        <p14:creationId xmlns:p14="http://schemas.microsoft.com/office/powerpoint/2010/main" val="12489451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346"/>
          </a:xfrm>
        </p:spPr>
        <p:txBody>
          <a:bodyPr>
            <a:normAutofit/>
          </a:bodyPr>
          <a:lstStyle/>
          <a:p>
            <a:r>
              <a:rPr lang="en-GB" dirty="0" smtClean="0">
                <a:solidFill>
                  <a:srgbClr val="FF0000"/>
                </a:solidFill>
              </a:rPr>
              <a:t>	Polynomial Order of Algorithms</a:t>
            </a:r>
            <a:endParaRPr lang="en-GB" dirty="0">
              <a:solidFill>
                <a:srgbClr val="FF0000"/>
              </a:solidFill>
            </a:endParaRPr>
          </a:p>
        </p:txBody>
      </p:sp>
      <p:sp>
        <p:nvSpPr>
          <p:cNvPr id="3" name="Content Placeholder 2"/>
          <p:cNvSpPr>
            <a:spLocks noGrp="1"/>
          </p:cNvSpPr>
          <p:nvPr>
            <p:ph idx="1"/>
          </p:nvPr>
        </p:nvSpPr>
        <p:spPr>
          <a:xfrm>
            <a:off x="838200" y="1277473"/>
            <a:ext cx="10515600" cy="5580527"/>
          </a:xfrm>
        </p:spPr>
        <p:txBody>
          <a:bodyPr>
            <a:normAutofit/>
          </a:bodyPr>
          <a:lstStyle/>
          <a:p>
            <a:pPr marL="0" indent="0" algn="just">
              <a:buNone/>
            </a:pPr>
            <a:r>
              <a:rPr lang="en-GB" sz="3200" dirty="0"/>
              <a:t>Backtracking helps in solving an overall issue by finding a solution to the first sub-problem and then recursively attempting to resolve other sub-problems based on the solution of the first issue. </a:t>
            </a:r>
            <a:endParaRPr lang="en-GB" sz="3200" dirty="0" smtClean="0"/>
          </a:p>
          <a:p>
            <a:pPr marL="0" indent="0" algn="just">
              <a:buNone/>
            </a:pPr>
            <a:r>
              <a:rPr lang="en-GB" sz="3200" dirty="0" smtClean="0"/>
              <a:t>If </a:t>
            </a:r>
            <a:r>
              <a:rPr lang="en-GB" sz="3200" dirty="0"/>
              <a:t>the current issue cannot be resolved, the step is backtracked and the next possible solution is applied to previous steps, and then proceeds further. In fact, one of the key things in backtracking is recursion</a:t>
            </a:r>
            <a:r>
              <a:rPr lang="en-GB" sz="3200" dirty="0" smtClean="0"/>
              <a:t>.</a:t>
            </a:r>
          </a:p>
        </p:txBody>
      </p:sp>
    </p:spTree>
    <p:extLst>
      <p:ext uri="{BB962C8B-B14F-4D97-AF65-F5344CB8AC3E}">
        <p14:creationId xmlns:p14="http://schemas.microsoft.com/office/powerpoint/2010/main" val="406007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Introduction to Algorithm </a:t>
            </a:r>
            <a:r>
              <a:rPr lang="en-GB" sz="2800" dirty="0" smtClean="0">
                <a:solidFill>
                  <a:srgbClr val="FF0000"/>
                </a:solidFill>
              </a:rPr>
              <a:t>(</a:t>
            </a:r>
            <a:r>
              <a:rPr lang="en-GB" sz="2800" dirty="0" err="1" smtClean="0">
                <a:solidFill>
                  <a:srgbClr val="FF0000"/>
                </a:solidFill>
              </a:rPr>
              <a:t>contd</a:t>
            </a:r>
            <a:r>
              <a:rPr lang="en-GB" sz="2800" dirty="0" smtClean="0">
                <a:solidFill>
                  <a:srgbClr val="FF0000"/>
                </a:solidFill>
              </a:rPr>
              <a:t>….)</a:t>
            </a:r>
            <a:endParaRPr lang="en-GB" sz="2800" dirty="0">
              <a:solidFill>
                <a:srgbClr val="FF0000"/>
              </a:solidFill>
            </a:endParaRPr>
          </a:p>
        </p:txBody>
      </p:sp>
      <p:sp>
        <p:nvSpPr>
          <p:cNvPr id="3" name="Content Placeholder 2"/>
          <p:cNvSpPr>
            <a:spLocks noGrp="1"/>
          </p:cNvSpPr>
          <p:nvPr>
            <p:ph idx="1"/>
          </p:nvPr>
        </p:nvSpPr>
        <p:spPr>
          <a:xfrm>
            <a:off x="838200" y="1547446"/>
            <a:ext cx="10515600" cy="4923692"/>
          </a:xfrm>
        </p:spPr>
        <p:txBody>
          <a:bodyPr>
            <a:normAutofit fontScale="55000" lnSpcReduction="20000"/>
          </a:bodyPr>
          <a:lstStyle/>
          <a:p>
            <a:pPr marL="0" indent="0">
              <a:buNone/>
            </a:pPr>
            <a:r>
              <a:rPr lang="en-GB" b="0" i="0" u="none" strike="noStrike" baseline="0" dirty="0" smtClean="0">
                <a:latin typeface="Times-Roman"/>
              </a:rPr>
              <a:t>The major goal of this course is to develop techniques for developing efficient algorithms.</a:t>
            </a:r>
          </a:p>
          <a:p>
            <a:pPr marL="0" indent="0">
              <a:buNone/>
            </a:pPr>
            <a:endParaRPr lang="en-GB" b="0" i="0" u="none" strike="noStrike" baseline="0" dirty="0" smtClean="0">
              <a:latin typeface="Times-Roman"/>
            </a:endParaRPr>
          </a:p>
          <a:p>
            <a:pPr marL="0" indent="0">
              <a:buNone/>
            </a:pPr>
            <a:r>
              <a:rPr lang="en-GB" b="1" i="1" u="none" strike="noStrike" baseline="0" dirty="0" smtClean="0">
                <a:solidFill>
                  <a:srgbClr val="0070C0"/>
                </a:solidFill>
                <a:latin typeface="Times-Roman"/>
              </a:rPr>
              <a:t>Why efficient algorithms?</a:t>
            </a:r>
          </a:p>
          <a:p>
            <a:pPr>
              <a:buFont typeface="Wingdings" panose="05000000000000000000" pitchFamily="2" charset="2"/>
              <a:buChar char="v"/>
            </a:pPr>
            <a:r>
              <a:rPr lang="en-GB" b="0" i="0" u="none" strike="noStrike" baseline="0" dirty="0" smtClean="0">
                <a:latin typeface="Times-Roman"/>
              </a:rPr>
              <a:t>Efficient algorithms lead to efficient program</a:t>
            </a:r>
          </a:p>
          <a:p>
            <a:pPr>
              <a:buFont typeface="Wingdings" panose="05000000000000000000" pitchFamily="2" charset="2"/>
              <a:buChar char="v"/>
            </a:pPr>
            <a:r>
              <a:rPr lang="en-GB" dirty="0" smtClean="0">
                <a:latin typeface="Times-Roman"/>
              </a:rPr>
              <a:t>Efficient programs sell better</a:t>
            </a:r>
          </a:p>
          <a:p>
            <a:pPr>
              <a:buFont typeface="Wingdings" panose="05000000000000000000" pitchFamily="2" charset="2"/>
              <a:buChar char="v"/>
            </a:pPr>
            <a:r>
              <a:rPr lang="en-GB" dirty="0" smtClean="0">
                <a:latin typeface="Times-Roman"/>
              </a:rPr>
              <a:t>Efficient programs make better use of hardware</a:t>
            </a:r>
          </a:p>
          <a:p>
            <a:pPr>
              <a:buFont typeface="Wingdings" panose="05000000000000000000" pitchFamily="2" charset="2"/>
              <a:buChar char="v"/>
            </a:pPr>
            <a:r>
              <a:rPr lang="en-GB" b="0" i="0" u="none" strike="noStrike" baseline="0" dirty="0" smtClean="0">
                <a:latin typeface="Times-Roman"/>
              </a:rPr>
              <a:t>Programmers who write efficient programs are more marketable than those</a:t>
            </a:r>
            <a:r>
              <a:rPr lang="en-GB" b="0" i="0" u="none" strike="noStrike" dirty="0" smtClean="0">
                <a:latin typeface="Times-Roman"/>
              </a:rPr>
              <a:t> who don’t</a:t>
            </a:r>
          </a:p>
          <a:p>
            <a:pPr marL="0" indent="0">
              <a:buNone/>
            </a:pPr>
            <a:endParaRPr lang="en-GB" b="0" i="0" u="none" strike="noStrike" baseline="0" dirty="0" smtClean="0">
              <a:latin typeface="Times-Roman"/>
            </a:endParaRPr>
          </a:p>
          <a:p>
            <a:pPr marL="0" indent="0">
              <a:buNone/>
            </a:pPr>
            <a:r>
              <a:rPr lang="en-GB" dirty="0" smtClean="0">
                <a:solidFill>
                  <a:srgbClr val="0070C0"/>
                </a:solidFill>
                <a:latin typeface="Times-Roman"/>
              </a:rPr>
              <a:t>Factors influencing program efficiency</a:t>
            </a:r>
          </a:p>
          <a:p>
            <a:r>
              <a:rPr lang="en-GB" b="0" i="0" u="none" strike="noStrike" baseline="0" dirty="0" smtClean="0">
                <a:latin typeface="Times-Roman"/>
              </a:rPr>
              <a:t>Problem being solved</a:t>
            </a:r>
          </a:p>
          <a:p>
            <a:r>
              <a:rPr lang="en-GB" dirty="0" smtClean="0">
                <a:latin typeface="Times-Roman"/>
              </a:rPr>
              <a:t>Programming languages</a:t>
            </a:r>
          </a:p>
          <a:p>
            <a:r>
              <a:rPr lang="en-GB" b="0" i="0" u="none" strike="noStrike" baseline="0" dirty="0" smtClean="0">
                <a:latin typeface="Times-Roman"/>
              </a:rPr>
              <a:t>Compiler</a:t>
            </a:r>
          </a:p>
          <a:p>
            <a:r>
              <a:rPr lang="en-GB" dirty="0" smtClean="0">
                <a:latin typeface="Times-Roman"/>
              </a:rPr>
              <a:t>Computer hardware</a:t>
            </a:r>
          </a:p>
          <a:p>
            <a:r>
              <a:rPr lang="en-GB" b="0" i="0" u="none" strike="noStrike" baseline="0" dirty="0" smtClean="0">
                <a:latin typeface="Times-Roman"/>
              </a:rPr>
              <a:t>Programmer ability</a:t>
            </a:r>
          </a:p>
          <a:p>
            <a:r>
              <a:rPr lang="en-GB" dirty="0" smtClean="0">
                <a:latin typeface="Times-Roman"/>
              </a:rPr>
              <a:t>Programmer effectiveness</a:t>
            </a:r>
          </a:p>
          <a:p>
            <a:r>
              <a:rPr lang="en-GB" b="0" i="0" u="none" strike="noStrike" baseline="0" dirty="0" smtClean="0">
                <a:latin typeface="Times-Roman"/>
              </a:rPr>
              <a:t>Algorithm</a:t>
            </a:r>
          </a:p>
          <a:p>
            <a:pPr marL="0" indent="0">
              <a:buNone/>
            </a:pPr>
            <a:endParaRPr lang="en-GB" b="0" i="0" u="none" strike="noStrike" baseline="0" dirty="0" smtClean="0">
              <a:latin typeface="Times-Roman"/>
            </a:endParaRPr>
          </a:p>
          <a:p>
            <a:pPr marL="0" indent="0">
              <a:buNone/>
            </a:pPr>
            <a:endParaRPr lang="en-GB" b="0" i="0" u="none" strike="noStrike" baseline="0" dirty="0" smtClean="0">
              <a:latin typeface="Times-Roman"/>
            </a:endParaRPr>
          </a:p>
        </p:txBody>
      </p:sp>
    </p:spTree>
    <p:extLst>
      <p:ext uri="{BB962C8B-B14F-4D97-AF65-F5344CB8AC3E}">
        <p14:creationId xmlns:p14="http://schemas.microsoft.com/office/powerpoint/2010/main" val="332141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2.0	Types of Algorithm</a:t>
            </a:r>
            <a:endParaRPr lang="en-GB" sz="2800" dirty="0">
              <a:solidFill>
                <a:srgbClr val="FF0000"/>
              </a:solidFill>
            </a:endParaRPr>
          </a:p>
        </p:txBody>
      </p:sp>
      <p:sp>
        <p:nvSpPr>
          <p:cNvPr id="3" name="Content Placeholder 2"/>
          <p:cNvSpPr>
            <a:spLocks noGrp="1"/>
          </p:cNvSpPr>
          <p:nvPr>
            <p:ph idx="1"/>
          </p:nvPr>
        </p:nvSpPr>
        <p:spPr>
          <a:xfrm>
            <a:off x="838200" y="1690687"/>
            <a:ext cx="10515600" cy="4864857"/>
          </a:xfrm>
        </p:spPr>
        <p:txBody>
          <a:bodyPr>
            <a:normAutofit fontScale="85000" lnSpcReduction="20000"/>
          </a:bodyPr>
          <a:lstStyle/>
          <a:p>
            <a:pPr marL="0" indent="0">
              <a:buNone/>
            </a:pPr>
            <a:r>
              <a:rPr lang="en-GB" b="0" i="0" u="none" strike="noStrike" baseline="0" dirty="0" smtClean="0">
                <a:solidFill>
                  <a:srgbClr val="C00000"/>
                </a:solidFill>
                <a:latin typeface="Times-Roman"/>
              </a:rPr>
              <a:t>General Types</a:t>
            </a:r>
            <a:r>
              <a:rPr lang="en-GB" b="0" i="0" u="none" strike="noStrike" dirty="0" smtClean="0">
                <a:solidFill>
                  <a:srgbClr val="C00000"/>
                </a:solidFill>
                <a:latin typeface="Times-Roman"/>
              </a:rPr>
              <a:t> of Algorithms</a:t>
            </a:r>
            <a:endParaRPr lang="en-GB" b="0" i="0" u="none" strike="noStrike" baseline="0" dirty="0" smtClean="0">
              <a:solidFill>
                <a:srgbClr val="C00000"/>
              </a:solidFill>
              <a:latin typeface="Times-Roman"/>
            </a:endParaRPr>
          </a:p>
          <a:p>
            <a:pPr marL="0" indent="0">
              <a:buNone/>
            </a:pPr>
            <a:r>
              <a:rPr lang="en-GB" b="0" i="0" u="none" strike="noStrike" baseline="0" dirty="0" smtClean="0">
                <a:solidFill>
                  <a:schemeClr val="accent1"/>
                </a:solidFill>
                <a:latin typeface="Times-Roman"/>
              </a:rPr>
              <a:t>Category A:</a:t>
            </a:r>
            <a:r>
              <a:rPr lang="en-GB" b="0" i="0" u="none" strike="noStrike" dirty="0" smtClean="0">
                <a:solidFill>
                  <a:schemeClr val="accent1"/>
                </a:solidFill>
                <a:latin typeface="Times-Roman"/>
              </a:rPr>
              <a:t>  </a:t>
            </a:r>
            <a:r>
              <a:rPr lang="en-GB" b="1" dirty="0" smtClean="0"/>
              <a:t>Deterministic </a:t>
            </a:r>
            <a:r>
              <a:rPr lang="en-GB" b="1" dirty="0"/>
              <a:t>vs. Randomized</a:t>
            </a:r>
          </a:p>
          <a:p>
            <a:pPr marL="0" indent="0">
              <a:buNone/>
            </a:pPr>
            <a:r>
              <a:rPr lang="en-GB" dirty="0"/>
              <a:t>One important (and exclusive) distinction one can make is, whether the algorithm is deterministic or randomized.</a:t>
            </a:r>
          </a:p>
          <a:p>
            <a:pPr marL="0" indent="0">
              <a:buNone/>
            </a:pPr>
            <a:r>
              <a:rPr lang="en-GB" i="1" dirty="0">
                <a:solidFill>
                  <a:srgbClr val="00B0F0"/>
                </a:solidFill>
              </a:rPr>
              <a:t>Deterministic algorithms </a:t>
            </a:r>
            <a:r>
              <a:rPr lang="en-GB" dirty="0"/>
              <a:t>produce on a given input the same results following the same computation steps. </a:t>
            </a:r>
            <a:r>
              <a:rPr lang="en-GB" i="1" dirty="0" smtClean="0">
                <a:solidFill>
                  <a:srgbClr val="00B0F0"/>
                </a:solidFill>
              </a:rPr>
              <a:t>Randomized algorithms </a:t>
            </a:r>
            <a:r>
              <a:rPr lang="en-GB" dirty="0"/>
              <a:t>throw coins during execution. Hence either the order of execution or the result of the </a:t>
            </a:r>
            <a:r>
              <a:rPr lang="en-GB" dirty="0" smtClean="0"/>
              <a:t>algorithm might </a:t>
            </a:r>
            <a:r>
              <a:rPr lang="en-GB" dirty="0"/>
              <a:t>be different for each run on the same input.</a:t>
            </a:r>
          </a:p>
          <a:p>
            <a:pPr marL="0" indent="0">
              <a:buNone/>
            </a:pPr>
            <a:r>
              <a:rPr lang="en-GB" dirty="0"/>
              <a:t>There are subclasses for randomized algorithms. Monte Carlo type algorithms and Las Vegas type algorithms.</a:t>
            </a:r>
          </a:p>
          <a:p>
            <a:pPr marL="0" indent="0">
              <a:buNone/>
            </a:pPr>
            <a:r>
              <a:rPr lang="en-GB" dirty="0"/>
              <a:t>A Las Vegas algorithm will always produce the same result on a given input. Randomization will only affect </a:t>
            </a:r>
            <a:r>
              <a:rPr lang="en-GB" dirty="0" smtClean="0"/>
              <a:t>the order </a:t>
            </a:r>
            <a:r>
              <a:rPr lang="en-GB" dirty="0"/>
              <a:t>of the internal executions.</a:t>
            </a:r>
          </a:p>
          <a:p>
            <a:pPr marL="0" indent="0">
              <a:buNone/>
            </a:pPr>
            <a:r>
              <a:rPr lang="en-GB" dirty="0"/>
              <a:t>In the case of Monte Carlo algorithms, the result may might change, even be wrong. However, a Monte </a:t>
            </a:r>
            <a:r>
              <a:rPr lang="en-GB" dirty="0" smtClean="0"/>
              <a:t>Carlo algorithm </a:t>
            </a:r>
            <a:r>
              <a:rPr lang="en-GB" dirty="0"/>
              <a:t>will produce the correct result with a certain probability.</a:t>
            </a:r>
          </a:p>
          <a:p>
            <a:pPr marL="0" indent="0">
              <a:buNone/>
            </a:pPr>
            <a:endParaRPr lang="en-GB" b="0" i="0" u="none" strike="noStrike" baseline="0" dirty="0" smtClean="0">
              <a:latin typeface="Times-Roman"/>
            </a:endParaRPr>
          </a:p>
        </p:txBody>
      </p:sp>
    </p:spTree>
    <p:extLst>
      <p:ext uri="{BB962C8B-B14F-4D97-AF65-F5344CB8AC3E}">
        <p14:creationId xmlns:p14="http://schemas.microsoft.com/office/powerpoint/2010/main" val="28625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A</a:t>
            </a:r>
            <a:r>
              <a:rPr lang="en-GB" dirty="0" smtClean="0">
                <a:solidFill>
                  <a:srgbClr val="FF0000"/>
                </a:solidFill>
              </a:rPr>
              <a:t>.	Deterministic vs. Randomized</a:t>
            </a:r>
          </a:p>
        </p:txBody>
      </p:sp>
      <p:sp>
        <p:nvSpPr>
          <p:cNvPr id="3" name="Content Placeholder 2"/>
          <p:cNvSpPr>
            <a:spLocks noGrp="1"/>
          </p:cNvSpPr>
          <p:nvPr>
            <p:ph idx="1"/>
          </p:nvPr>
        </p:nvSpPr>
        <p:spPr>
          <a:xfrm>
            <a:off x="838200" y="1690687"/>
            <a:ext cx="10515600" cy="4864857"/>
          </a:xfrm>
        </p:spPr>
        <p:txBody>
          <a:bodyPr>
            <a:normAutofit/>
          </a:bodyPr>
          <a:lstStyle/>
          <a:p>
            <a:pPr marL="0" indent="0">
              <a:buNone/>
            </a:pPr>
            <a:r>
              <a:rPr lang="en-GB" dirty="0" smtClean="0"/>
              <a:t>So </a:t>
            </a:r>
            <a:r>
              <a:rPr lang="en-GB" dirty="0"/>
              <a:t>of course the question arises: What are randomized algorithms good for? The computation might </a:t>
            </a:r>
            <a:r>
              <a:rPr lang="en-GB" dirty="0" smtClean="0"/>
              <a:t>change depending </a:t>
            </a:r>
            <a:r>
              <a:rPr lang="en-GB" dirty="0"/>
              <a:t>on coin throws. Monte Carlo algorithms do not even have to produce the correct result.</a:t>
            </a:r>
          </a:p>
          <a:p>
            <a:pPr marL="0" indent="0">
              <a:buNone/>
            </a:pPr>
            <a:r>
              <a:rPr lang="en-GB" dirty="0"/>
              <a:t>Why would that be desirable?</a:t>
            </a:r>
          </a:p>
          <a:p>
            <a:pPr marL="0" indent="0">
              <a:buNone/>
            </a:pPr>
            <a:r>
              <a:rPr lang="en-GB" dirty="0"/>
              <a:t>The answer is </a:t>
            </a:r>
            <a:r>
              <a:rPr lang="en-GB" dirty="0" smtClean="0"/>
              <a:t>two fold</a:t>
            </a:r>
            <a:r>
              <a:rPr lang="en-GB" dirty="0"/>
              <a:t>:</a:t>
            </a:r>
          </a:p>
          <a:p>
            <a:r>
              <a:rPr lang="en-GB" dirty="0"/>
              <a:t> Randomized algorithms usually have the effect of perturbing the input. Or put it differently, the input </a:t>
            </a:r>
            <a:r>
              <a:rPr lang="en-GB" dirty="0" smtClean="0"/>
              <a:t>looks random</a:t>
            </a:r>
            <a:r>
              <a:rPr lang="en-GB" dirty="0"/>
              <a:t>, which makes bad cases very seldom.</a:t>
            </a:r>
          </a:p>
          <a:p>
            <a:r>
              <a:rPr lang="en-GB" dirty="0"/>
              <a:t> Randomized algorithms are often conceptually very easy to implement. At the same time they are in </a:t>
            </a:r>
            <a:r>
              <a:rPr lang="en-GB" dirty="0" smtClean="0"/>
              <a:t>run time </a:t>
            </a:r>
            <a:r>
              <a:rPr lang="en-GB" dirty="0"/>
              <a:t>often superior to their deterministic counterparts.</a:t>
            </a:r>
          </a:p>
          <a:p>
            <a:pPr marL="0" indent="0">
              <a:buNone/>
            </a:pPr>
            <a:endParaRPr lang="en-GB" b="0" i="0" u="none" strike="noStrike" baseline="0" dirty="0" smtClean="0">
              <a:latin typeface="Times-Roman"/>
            </a:endParaRPr>
          </a:p>
        </p:txBody>
      </p:sp>
    </p:spTree>
    <p:extLst>
      <p:ext uri="{BB962C8B-B14F-4D97-AF65-F5344CB8AC3E}">
        <p14:creationId xmlns:p14="http://schemas.microsoft.com/office/powerpoint/2010/main" val="10845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17337</TotalTime>
  <Words>3384</Words>
  <Application>Microsoft Office PowerPoint</Application>
  <PresentationFormat>Widescreen</PresentationFormat>
  <Paragraphs>540</Paragraphs>
  <Slides>68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68</vt:i4>
      </vt:variant>
    </vt:vector>
  </HeadingPairs>
  <TitlesOfParts>
    <vt:vector size="85" baseType="lpstr">
      <vt:lpstr>Arial</vt:lpstr>
      <vt:lpstr>Calibri</vt:lpstr>
      <vt:lpstr>Calibri Light</vt:lpstr>
      <vt:lpstr>Courier New</vt:lpstr>
      <vt:lpstr>MathJax_Main</vt:lpstr>
      <vt:lpstr>MathJax_Math-italic</vt:lpstr>
      <vt:lpstr>MT2MIS</vt:lpstr>
      <vt:lpstr>MT2MIT</vt:lpstr>
      <vt:lpstr>MT2SYS</vt:lpstr>
      <vt:lpstr>MT2SYT</vt:lpstr>
      <vt:lpstr>q_serif</vt:lpstr>
      <vt:lpstr>Times New Roman</vt:lpstr>
      <vt:lpstr>Times-Bold</vt:lpstr>
      <vt:lpstr>Times-BoldItalic</vt:lpstr>
      <vt:lpstr>Times-Roman</vt:lpstr>
      <vt:lpstr>Wingdings</vt:lpstr>
      <vt:lpstr>Office Theme</vt:lpstr>
      <vt:lpstr>Algorithm and Complexity (CSC 405)</vt:lpstr>
      <vt:lpstr>Content </vt:lpstr>
      <vt:lpstr>1.0 Introduction to Algorithm</vt:lpstr>
      <vt:lpstr>Introduction to Algorithm….</vt:lpstr>
      <vt:lpstr>Introduction to Algorithm</vt:lpstr>
      <vt:lpstr>Introduction to Algorithm (contd….)</vt:lpstr>
      <vt:lpstr>Introduction to Algorithm (contd….)</vt:lpstr>
      <vt:lpstr>2.0 Types of Algorithm</vt:lpstr>
      <vt:lpstr>A. Deterministic vs. Randomized</vt:lpstr>
      <vt:lpstr>Types of Algorithm (Contd…)</vt:lpstr>
      <vt:lpstr>Types of Algorithm (Contd…)</vt:lpstr>
      <vt:lpstr>Types of Algorithm (Contd…)</vt:lpstr>
      <vt:lpstr>Types of Algorithm (Contd…)</vt:lpstr>
      <vt:lpstr>C. Exact vs approximate</vt:lpstr>
      <vt:lpstr>C. Exact vs approximate ……</vt:lpstr>
      <vt:lpstr>D.  Heuristic and Operational</vt:lpstr>
      <vt:lpstr>E.  Metaheuristic</vt:lpstr>
      <vt:lpstr>E.  Metaheuristic…..</vt:lpstr>
      <vt:lpstr>F.  Combinatorial Algorithm</vt:lpstr>
      <vt:lpstr>F.  Combinatorial Algorithms…</vt:lpstr>
      <vt:lpstr>F.  Combinatorial Algorithms…</vt:lpstr>
      <vt:lpstr>G.  Operational Algorithms</vt:lpstr>
      <vt:lpstr>3.0  Algorithm Design Methodologies</vt:lpstr>
      <vt:lpstr>A. Simple Recursive Algorithms</vt:lpstr>
      <vt:lpstr>B. Backtracking Algorithm</vt:lpstr>
      <vt:lpstr>B. Backtracking Algorithm</vt:lpstr>
      <vt:lpstr>B. Backtracking Algorithm</vt:lpstr>
      <vt:lpstr>B. Backtracking Algorithm….</vt:lpstr>
      <vt:lpstr>B. Backtracking Algorithm….</vt:lpstr>
      <vt:lpstr>B. Divide-and-conquer algorithms</vt:lpstr>
      <vt:lpstr>B. Divide-and-conquer algorithms</vt:lpstr>
      <vt:lpstr>Quick Sort</vt:lpstr>
      <vt:lpstr>Quick Sort example….</vt:lpstr>
      <vt:lpstr>Quick Sort</vt:lpstr>
      <vt:lpstr>Quick Sort</vt:lpstr>
      <vt:lpstr>Merge Sort</vt:lpstr>
      <vt:lpstr>Merge Sort</vt:lpstr>
      <vt:lpstr>Merge Sort</vt:lpstr>
      <vt:lpstr>Merge Sort</vt:lpstr>
      <vt:lpstr>Merge Sort Algorithm</vt:lpstr>
      <vt:lpstr>Merge Sort Algorithm</vt:lpstr>
      <vt:lpstr>Merge Sort Algorithm</vt:lpstr>
      <vt:lpstr>Dynamic Programming Algorithm</vt:lpstr>
      <vt:lpstr>Dynamic Programming Algorithm….</vt:lpstr>
      <vt:lpstr>Greedy Algorithm</vt:lpstr>
      <vt:lpstr>Branch-and-Bound Algorithm</vt:lpstr>
      <vt:lpstr>Greedy Algorithm….</vt:lpstr>
      <vt:lpstr>PowerPoint Presentation</vt:lpstr>
      <vt:lpstr>Analysis of Algorithms </vt:lpstr>
      <vt:lpstr>Analysis of Algorithms - Issues </vt:lpstr>
      <vt:lpstr>Theoretical Analysis Of Time Efficiency </vt:lpstr>
      <vt:lpstr>Theoretical Analysis Of Time Efficiency </vt:lpstr>
      <vt:lpstr> Empirical Analysis Of Time Efficiency  </vt:lpstr>
      <vt:lpstr>   Best-Case, Average-Case, Worst-Case   </vt:lpstr>
      <vt:lpstr>  Average-Case   </vt:lpstr>
      <vt:lpstr>  Average-Case   </vt:lpstr>
      <vt:lpstr>  Best-Case   </vt:lpstr>
      <vt:lpstr>  Average-Case   </vt:lpstr>
      <vt:lpstr>    Order of Growth    </vt:lpstr>
      <vt:lpstr>    Some values of important function    </vt:lpstr>
      <vt:lpstr>    Some values of important function    </vt:lpstr>
      <vt:lpstr>    Some values of important function     Order of Growth…      The first thing is what constitutes a `primitive` operation.  Most analysis of code is done in random access machine  model, under which all arithmetic, comparison, assignment,  logical operations fall.  </vt:lpstr>
      <vt:lpstr>    Some values of important function       Now if you sum up all the primitive operations' cost you get   C = c1 + n*c2 + 2*c3*n + c4     = (c1+c4) + n*(c2+c3)     = C1+n*C2   </vt:lpstr>
      <vt:lpstr>    Some values of important function       Now if you sum up all the primitive operations' cost you get   C = c1 + n*c2 + 2*c3*n + c4     = (c1+c4) + n*(c2+c3)     = C1+n*C2   </vt:lpstr>
      <vt:lpstr> Polynomial Order of Algorithms</vt:lpstr>
      <vt:lpstr> NP-Hard and NP Complete Problems</vt:lpstr>
      <vt:lpstr> Reducibility</vt:lpstr>
      <vt:lpstr> Polynomial Order of Algorithms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and Complexity (CSC 405)</dc:title>
  <dc:creator>ADESINA S. SODIYA</dc:creator>
  <cp:lastModifiedBy>ADESINA S. SODIYA</cp:lastModifiedBy>
  <cp:revision>109</cp:revision>
  <dcterms:created xsi:type="dcterms:W3CDTF">2018-05-03T13:10:45Z</dcterms:created>
  <dcterms:modified xsi:type="dcterms:W3CDTF">2018-07-02T13:33:44Z</dcterms:modified>
</cp:coreProperties>
</file>