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6" r:id="rId69"/>
    <p:sldId id="325" r:id="rId70"/>
    <p:sldId id="324" r:id="rId71"/>
    <p:sldId id="323" r:id="rId7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405311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059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6" name="Google Shape;136;p10: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4359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Google Shape;142;p11: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5491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8" name="Google Shape;148;p12: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0188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4" name="Google Shape;154;p13: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31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0" name="Google Shape;160;p14: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60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 name="Google Shape;166;p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5873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2" name="Google Shape;172;p16: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804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Google Shape;178;p17: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940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4" name="Google Shape;184;p18: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7354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0" name="Google Shape;190;p19: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592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2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6" name="Google Shape;196;p20: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3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2" name="Google Shape;202;p21: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9889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8" name="Google Shape;208;p22: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1249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4" name="Google Shape;214;p23: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277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0" name="Google Shape;220;p24: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39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6" name="Google Shape;226;p25: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9809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2" name="Google Shape;232;p26: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8876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8" name="Google Shape;238;p27: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0217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4" name="Google Shape;244;p28: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857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0" name="Google Shape;250;p29: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7804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064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6" name="Google Shape;256;p30: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171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3" name="Google Shape;263;p31: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2566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9" name="Google Shape;269;p32: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00651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5" name="Google Shape;275;p33: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666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1" name="Google Shape;281;p34: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787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7" name="Google Shape;287;p35: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054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3" name="Google Shape;293;p36: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44966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9" name="Google Shape;299;p37: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73511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5" name="Google Shape;305;p38: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589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1" name="Google Shape;311;p39: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593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22828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7" name="Google Shape;317;p40: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57069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3" name="Google Shape;323;p41: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2929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9" name="Google Shape;329;p42: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605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5" name="Google Shape;335;p43: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5854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1" name="Google Shape;341;p44: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76667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7" name="Google Shape;347;p45: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530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3" name="Google Shape;353;p46: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4806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9" name="Google Shape;359;p47: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5403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5" name="Google Shape;365;p48: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94685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1" name="Google Shape;371;p49: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949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70374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7" name="Google Shape;377;p50: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5763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3" name="Google Shape;383;p51: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18157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9" name="Google Shape;389;p52: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402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6" name="Google Shape;396;p53: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0803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2" name="Google Shape;402;p54: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86109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8" name="Google Shape;408;p55: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30055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14" name="Google Shape;414;p56: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2013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21" name="Google Shape;421;p57: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0939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28" name="Google Shape;428;p58: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83512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35" name="Google Shape;435;p59: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269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86630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41" name="Google Shape;441;p60: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2470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48" name="Google Shape;448;p61: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9780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55" name="Google Shape;455;p62: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8901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61" name="Google Shape;461;p63: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0232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67" name="Google Shape;467;p64: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8178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73" name="Google Shape;473;p65: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03293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79" name="Google Shape;479;p66: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24905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85" name="Google Shape;485;p67: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41887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85" name="Google Shape;485;p6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27039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85" name="Google Shape;485;p67: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44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57470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91" name="Google Shape;491;p68: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21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0402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0623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FF0000"/>
              </a:buClr>
              <a:buSzPts val="6000"/>
              <a:buFont typeface="Calibri"/>
              <a:buNone/>
            </a:pPr>
            <a:r>
              <a:rPr lang="en-GB" sz="6000" b="0" i="0" u="none" strike="noStrike" cap="none">
                <a:solidFill>
                  <a:srgbClr val="FF0000"/>
                </a:solidFill>
                <a:latin typeface="Calibri"/>
                <a:ea typeface="Calibri"/>
                <a:cs typeface="Calibri"/>
                <a:sym typeface="Calibri"/>
              </a:rPr>
              <a:t>Algorithm and Complexity</a:t>
            </a:r>
            <a:r>
              <a:rPr lang="en-GB" sz="6000" b="0" i="0" u="none" strike="noStrike" cap="none">
                <a:solidFill>
                  <a:schemeClr val="dk1"/>
                </a:solidFill>
                <a:latin typeface="Calibri"/>
                <a:ea typeface="Calibri"/>
                <a:cs typeface="Calibri"/>
                <a:sym typeface="Calibri"/>
              </a:rPr>
              <a:t/>
            </a:r>
            <a:br>
              <a:rPr lang="en-GB" sz="6000" b="0" i="0" u="none" strike="noStrike" cap="none">
                <a:solidFill>
                  <a:schemeClr val="dk1"/>
                </a:solidFill>
                <a:latin typeface="Calibri"/>
                <a:ea typeface="Calibri"/>
                <a:cs typeface="Calibri"/>
                <a:sym typeface="Calibri"/>
              </a:rPr>
            </a:br>
            <a:r>
              <a:rPr lang="en-GB" sz="6000" b="0" i="0" u="none" strike="noStrike" cap="none">
                <a:solidFill>
                  <a:schemeClr val="dk1"/>
                </a:solidFill>
                <a:latin typeface="Calibri"/>
                <a:ea typeface="Calibri"/>
                <a:cs typeface="Calibri"/>
                <a:sym typeface="Calibri"/>
              </a:rPr>
              <a:t>(CSC 405)</a:t>
            </a:r>
            <a:endParaRPr sz="6000" b="0" i="0" u="none" strike="noStrike" cap="none">
              <a:solidFill>
                <a:schemeClr val="dk1"/>
              </a:solidFill>
              <a:latin typeface="Calibri"/>
              <a:ea typeface="Calibri"/>
              <a:cs typeface="Calibri"/>
              <a:sym typeface="Calibri"/>
            </a:endParaRPr>
          </a:p>
        </p:txBody>
      </p:sp>
      <p:sp>
        <p:nvSpPr>
          <p:cNvPr id="85" name="Google Shape;85;p13"/>
          <p:cNvSpPr txBox="1">
            <a:spLocks noGrp="1"/>
          </p:cNvSpPr>
          <p:nvPr>
            <p:ph type="subTitle" idx="1"/>
          </p:nvPr>
        </p:nvSpPr>
        <p:spPr>
          <a:xfrm>
            <a:off x="1524000" y="3602037"/>
            <a:ext cx="9144000" cy="2095377"/>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dk1"/>
              </a:buClr>
              <a:buSzPts val="2400"/>
              <a:buFont typeface="Arial"/>
              <a:buNone/>
            </a:pPr>
            <a:endParaRPr sz="2400" b="1" i="1" u="none" strike="noStrike" cap="none">
              <a:solidFill>
                <a:schemeClr val="dk1"/>
              </a:solidFill>
              <a:latin typeface="Calibri"/>
              <a:ea typeface="Calibri"/>
              <a:cs typeface="Calibri"/>
              <a:sym typeface="Calibri"/>
            </a:endParaRPr>
          </a:p>
          <a:p>
            <a:pPr marL="0" marR="0" lvl="0" indent="0" algn="ctr" rtl="0">
              <a:lnSpc>
                <a:spcPct val="80000"/>
              </a:lnSpc>
              <a:spcBef>
                <a:spcPts val="1000"/>
              </a:spcBef>
              <a:spcAft>
                <a:spcPts val="0"/>
              </a:spcAft>
              <a:buClr>
                <a:schemeClr val="dk1"/>
              </a:buClr>
              <a:buSzPts val="2400"/>
              <a:buFont typeface="Arial"/>
              <a:buNone/>
            </a:pPr>
            <a:endParaRPr sz="2400" b="1" i="1" u="none" strike="noStrike" cap="none">
              <a:solidFill>
                <a:schemeClr val="dk1"/>
              </a:solidFill>
              <a:latin typeface="Calibri"/>
              <a:ea typeface="Calibri"/>
              <a:cs typeface="Calibri"/>
              <a:sym typeface="Calibri"/>
            </a:endParaRPr>
          </a:p>
          <a:p>
            <a:pPr marL="0" marR="0" lvl="0" indent="0" algn="ctr" rtl="0">
              <a:lnSpc>
                <a:spcPct val="80000"/>
              </a:lnSpc>
              <a:spcBef>
                <a:spcPts val="1000"/>
              </a:spcBef>
              <a:spcAft>
                <a:spcPts val="0"/>
              </a:spcAft>
              <a:buClr>
                <a:schemeClr val="dk1"/>
              </a:buClr>
              <a:buSzPts val="2400"/>
              <a:buFont typeface="Arial"/>
              <a:buNone/>
            </a:pPr>
            <a:r>
              <a:rPr lang="en-GB" sz="2400" b="1" i="1" u="none" strike="noStrike" cap="none">
                <a:solidFill>
                  <a:schemeClr val="dk1"/>
                </a:solidFill>
                <a:latin typeface="Calibri"/>
                <a:ea typeface="Calibri"/>
                <a:cs typeface="Calibri"/>
                <a:sym typeface="Calibri"/>
              </a:rPr>
              <a:t>By</a:t>
            </a:r>
            <a:endParaRPr/>
          </a:p>
          <a:p>
            <a:pPr marL="0" marR="0" lvl="0" indent="0" algn="ctr" rtl="0">
              <a:lnSpc>
                <a:spcPct val="80000"/>
              </a:lnSpc>
              <a:spcBef>
                <a:spcPts val="1000"/>
              </a:spcBef>
              <a:spcAft>
                <a:spcPts val="0"/>
              </a:spcAft>
              <a:buClr>
                <a:schemeClr val="dk1"/>
              </a:buClr>
              <a:buSzPts val="2400"/>
              <a:buFont typeface="Arial"/>
              <a:buNone/>
            </a:pPr>
            <a:endParaRPr sz="2400" b="1" i="1" u="none" strike="noStrike" cap="none">
              <a:solidFill>
                <a:schemeClr val="dk1"/>
              </a:solidFill>
              <a:latin typeface="Calibri"/>
              <a:ea typeface="Calibri"/>
              <a:cs typeface="Calibri"/>
              <a:sym typeface="Calibri"/>
            </a:endParaRPr>
          </a:p>
          <a:p>
            <a:pPr marL="0" marR="0" lvl="0" indent="0" algn="ctr" rtl="0">
              <a:lnSpc>
                <a:spcPct val="80000"/>
              </a:lnSpc>
              <a:spcBef>
                <a:spcPts val="1000"/>
              </a:spcBef>
              <a:spcAft>
                <a:spcPts val="0"/>
              </a:spcAft>
              <a:buClr>
                <a:schemeClr val="dk1"/>
              </a:buClr>
              <a:buSzPts val="2400"/>
              <a:buFont typeface="Arial"/>
              <a:buNone/>
            </a:pPr>
            <a:r>
              <a:rPr lang="en-GB" sz="2400" b="1" i="0" u="none" strike="noStrike" cap="none">
                <a:solidFill>
                  <a:schemeClr val="dk1"/>
                </a:solidFill>
                <a:latin typeface="Times New Roman"/>
                <a:ea typeface="Times New Roman"/>
                <a:cs typeface="Times New Roman"/>
                <a:sym typeface="Times New Roman"/>
              </a:rPr>
              <a:t>Prof. A. S. Sodiya</a:t>
            </a:r>
            <a:endParaRPr sz="24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Types of Algorithm </a:t>
            </a:r>
            <a:r>
              <a:rPr lang="en-GB" sz="2000" b="0" i="0" u="none" strike="noStrike" cap="none">
                <a:solidFill>
                  <a:srgbClr val="FF0000"/>
                </a:solidFill>
                <a:latin typeface="Calibri"/>
                <a:ea typeface="Calibri"/>
                <a:cs typeface="Calibri"/>
                <a:sym typeface="Calibri"/>
              </a:rPr>
              <a:t>(Contd…)</a:t>
            </a:r>
            <a:endParaRPr sz="2000" b="0" i="0" u="none" strike="noStrike" cap="none">
              <a:solidFill>
                <a:srgbClr val="FF0000"/>
              </a:solidFill>
              <a:latin typeface="Calibri"/>
              <a:ea typeface="Calibri"/>
              <a:cs typeface="Calibri"/>
              <a:sym typeface="Calibri"/>
            </a:endParaRPr>
          </a:p>
        </p:txBody>
      </p:sp>
      <p:sp>
        <p:nvSpPr>
          <p:cNvPr id="139" name="Google Shape;139;p22"/>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accent1"/>
              </a:buClr>
              <a:buSzPts val="2590"/>
              <a:buFont typeface="Arial"/>
              <a:buNone/>
            </a:pPr>
            <a:r>
              <a:rPr lang="en-GB" sz="2590" b="0" i="0" u="none" strike="noStrike" cap="none">
                <a:solidFill>
                  <a:schemeClr val="accent1"/>
                </a:solidFill>
                <a:latin typeface="Times"/>
                <a:ea typeface="Times"/>
                <a:cs typeface="Times"/>
                <a:sym typeface="Times"/>
              </a:rPr>
              <a:t>Category B:  </a:t>
            </a:r>
            <a:r>
              <a:rPr lang="en-GB" sz="2590" b="1" i="0" u="none" strike="noStrike" cap="none">
                <a:solidFill>
                  <a:schemeClr val="dk1"/>
                </a:solidFill>
                <a:latin typeface="Calibri"/>
                <a:ea typeface="Calibri"/>
                <a:cs typeface="Calibri"/>
                <a:sym typeface="Calibri"/>
              </a:rPr>
              <a:t>Offline vs. Online</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Another important (and exclusive) distinction one can make is, whether the algorithm is offline or online.</a:t>
            </a:r>
            <a:endParaRPr/>
          </a:p>
          <a:p>
            <a:pPr marL="0" marR="0" lvl="0" indent="0" algn="l" rtl="0">
              <a:lnSpc>
                <a:spcPct val="70000"/>
              </a:lnSpc>
              <a:spcBef>
                <a:spcPts val="1000"/>
              </a:spcBef>
              <a:spcAft>
                <a:spcPts val="0"/>
              </a:spcAft>
              <a:buClr>
                <a:srgbClr val="00B0F0"/>
              </a:buClr>
              <a:buSzPts val="2590"/>
              <a:buFont typeface="Arial"/>
              <a:buNone/>
            </a:pPr>
            <a:r>
              <a:rPr lang="en-GB" sz="2590" b="0" i="1" u="none" strike="noStrike" cap="none">
                <a:solidFill>
                  <a:srgbClr val="00B0F0"/>
                </a:solidFill>
                <a:latin typeface="Calibri"/>
                <a:ea typeface="Calibri"/>
                <a:cs typeface="Calibri"/>
                <a:sym typeface="Calibri"/>
              </a:rPr>
              <a:t>Online algorithms </a:t>
            </a:r>
            <a:r>
              <a:rPr lang="en-GB" sz="2590" b="0" i="0" u="none" strike="noStrike" cap="none">
                <a:solidFill>
                  <a:schemeClr val="dk1"/>
                </a:solidFill>
                <a:latin typeface="Calibri"/>
                <a:ea typeface="Calibri"/>
                <a:cs typeface="Calibri"/>
                <a:sym typeface="Calibri"/>
              </a:rPr>
              <a:t>are algorithms that do not know their input at the beginning. It is given to them online, whereas </a:t>
            </a:r>
            <a:r>
              <a:rPr lang="en-GB" sz="2590" b="0" i="1" u="none" strike="noStrike" cap="none">
                <a:solidFill>
                  <a:srgbClr val="00B0F0"/>
                </a:solidFill>
                <a:latin typeface="Calibri"/>
                <a:ea typeface="Calibri"/>
                <a:cs typeface="Calibri"/>
                <a:sym typeface="Calibri"/>
              </a:rPr>
              <a:t>Offline algorithms </a:t>
            </a:r>
            <a:r>
              <a:rPr lang="en-GB" sz="2590" b="0" i="0" u="none" strike="noStrike" cap="none">
                <a:solidFill>
                  <a:schemeClr val="dk1"/>
                </a:solidFill>
                <a:latin typeface="Calibri"/>
                <a:ea typeface="Calibri"/>
                <a:cs typeface="Calibri"/>
                <a:sym typeface="Calibri"/>
              </a:rPr>
              <a:t>know their input beforehand.</a:t>
            </a:r>
            <a:endParaRPr/>
          </a:p>
          <a:p>
            <a:pPr marL="228600" marR="0" lvl="0" indent="-228600" algn="l" rtl="0">
              <a:lnSpc>
                <a:spcPct val="70000"/>
              </a:lnSpc>
              <a:spcBef>
                <a:spcPts val="1000"/>
              </a:spcBef>
              <a:spcAft>
                <a:spcPts val="0"/>
              </a:spcAft>
              <a:buClr>
                <a:schemeClr val="dk1"/>
              </a:buClr>
              <a:buSzPts val="2590"/>
              <a:buFont typeface="Arial"/>
              <a:buChar char="•"/>
            </a:pPr>
            <a:r>
              <a:rPr lang="en-GB" sz="2590" b="0" i="0" u="none" strike="noStrike" cap="none">
                <a:solidFill>
                  <a:schemeClr val="dk1"/>
                </a:solidFill>
                <a:latin typeface="Calibri"/>
                <a:ea typeface="Calibri"/>
                <a:cs typeface="Calibri"/>
                <a:sym typeface="Calibri"/>
              </a:rPr>
              <a:t>What seems like a minor detail has profound effects on the design of algorithms and on their analysis. </a:t>
            </a:r>
            <a:endParaRPr sz="259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Online algorithms are usually analyzed by using the concept of competitiveness, that is the worst case factor they take longer compared to the best algorithm with complete information.</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Times"/>
                <a:ea typeface="Times"/>
                <a:cs typeface="Times"/>
                <a:sym typeface="Times"/>
              </a:rPr>
              <a:t>Most Online Algorithm are generic. </a:t>
            </a:r>
            <a:endParaRPr/>
          </a:p>
          <a:p>
            <a:pPr marL="0" marR="0" lvl="0" indent="0" algn="l" rtl="0">
              <a:lnSpc>
                <a:spcPct val="70000"/>
              </a:lnSpc>
              <a:spcBef>
                <a:spcPts val="1000"/>
              </a:spcBef>
              <a:spcAft>
                <a:spcPts val="0"/>
              </a:spcAft>
              <a:buClr>
                <a:srgbClr val="00B0F0"/>
              </a:buClr>
              <a:buSzPts val="2590"/>
              <a:buFont typeface="Arial"/>
              <a:buNone/>
            </a:pPr>
            <a:r>
              <a:rPr lang="en-GB" sz="2590" b="0" i="1" u="none" strike="noStrike" cap="none">
                <a:solidFill>
                  <a:srgbClr val="00B0F0"/>
                </a:solidFill>
                <a:latin typeface="Times"/>
                <a:ea typeface="Times"/>
                <a:cs typeface="Times"/>
                <a:sym typeface="Times"/>
              </a:rPr>
              <a:t>Offline</a:t>
            </a:r>
            <a:r>
              <a:rPr lang="en-GB" sz="2590" b="0" i="0" u="none" strike="noStrike" cap="none">
                <a:solidFill>
                  <a:schemeClr val="dk1"/>
                </a:solidFill>
                <a:latin typeface="Times"/>
                <a:ea typeface="Times"/>
                <a:cs typeface="Times"/>
                <a:sym typeface="Times"/>
              </a:rPr>
              <a:t>:- Fixed data</a:t>
            </a:r>
            <a:endParaRPr/>
          </a:p>
          <a:p>
            <a:pPr marL="0" marR="0" lvl="0" indent="0" algn="l" rtl="0">
              <a:lnSpc>
                <a:spcPct val="70000"/>
              </a:lnSpc>
              <a:spcBef>
                <a:spcPts val="1000"/>
              </a:spcBef>
              <a:spcAft>
                <a:spcPts val="0"/>
              </a:spcAft>
              <a:buClr>
                <a:srgbClr val="00B0F0"/>
              </a:buClr>
              <a:buSzPts val="2590"/>
              <a:buFont typeface="Arial"/>
              <a:buNone/>
            </a:pPr>
            <a:r>
              <a:rPr lang="en-GB" sz="2590" b="0" i="1" u="none" strike="noStrike" cap="none">
                <a:solidFill>
                  <a:srgbClr val="00B0F0"/>
                </a:solidFill>
                <a:latin typeface="Times"/>
                <a:ea typeface="Times"/>
                <a:cs typeface="Times"/>
                <a:sym typeface="Times"/>
              </a:rPr>
              <a:t>Online</a:t>
            </a:r>
            <a:r>
              <a:rPr lang="en-GB" sz="2590" b="0" i="0" u="none" strike="noStrike" cap="none">
                <a:solidFill>
                  <a:schemeClr val="dk1"/>
                </a:solidFill>
                <a:latin typeface="Times"/>
                <a:ea typeface="Times"/>
                <a:cs typeface="Times"/>
                <a:sym typeface="Times"/>
              </a:rPr>
              <a:t>:- Real time or dynamic data</a:t>
            </a:r>
            <a:endParaRPr sz="2590" b="0" i="0" u="none" strike="noStrike" cap="none">
              <a:solidFill>
                <a:schemeClr val="dk1"/>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Types of Algorithm </a:t>
            </a:r>
            <a:r>
              <a:rPr lang="en-GB" sz="2000" b="0" i="0" u="none" strike="noStrike" cap="none">
                <a:solidFill>
                  <a:srgbClr val="FF0000"/>
                </a:solidFill>
                <a:latin typeface="Calibri"/>
                <a:ea typeface="Calibri"/>
                <a:cs typeface="Calibri"/>
                <a:sym typeface="Calibri"/>
              </a:rPr>
              <a:t>(Contd…)</a:t>
            </a:r>
            <a:endParaRPr sz="2000" b="0" i="0" u="none" strike="noStrike" cap="none">
              <a:solidFill>
                <a:srgbClr val="FF0000"/>
              </a:solidFill>
              <a:latin typeface="Calibri"/>
              <a:ea typeface="Calibri"/>
              <a:cs typeface="Calibri"/>
              <a:sym typeface="Calibri"/>
            </a:endParaRPr>
          </a:p>
        </p:txBody>
      </p:sp>
      <p:sp>
        <p:nvSpPr>
          <p:cNvPr id="145" name="Google Shape;145;p23"/>
          <p:cNvSpPr txBox="1">
            <a:spLocks noGrp="1"/>
          </p:cNvSpPr>
          <p:nvPr>
            <p:ph type="body" idx="1"/>
          </p:nvPr>
        </p:nvSpPr>
        <p:spPr>
          <a:xfrm>
            <a:off x="838200" y="1559859"/>
            <a:ext cx="10515600" cy="499568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800"/>
              <a:buFont typeface="Arial"/>
              <a:buNone/>
            </a:pPr>
            <a:r>
              <a:rPr lang="en-GB" sz="2800" b="0" i="0" u="none" strike="noStrike" cap="none">
                <a:solidFill>
                  <a:schemeClr val="accent1"/>
                </a:solidFill>
                <a:latin typeface="Times"/>
                <a:ea typeface="Times"/>
                <a:cs typeface="Times"/>
                <a:sym typeface="Times"/>
              </a:rPr>
              <a:t>Examples of </a:t>
            </a:r>
            <a:r>
              <a:rPr lang="en-GB" sz="2800" b="1" i="0" u="none" strike="noStrike" cap="none">
                <a:solidFill>
                  <a:srgbClr val="9CC2E5"/>
                </a:solidFill>
                <a:latin typeface="Calibri"/>
                <a:ea typeface="Calibri"/>
                <a:cs typeface="Calibri"/>
                <a:sym typeface="Calibri"/>
              </a:rPr>
              <a:t>Offline vs. Online</a:t>
            </a:r>
            <a:endParaRPr/>
          </a:p>
          <a:p>
            <a:pPr marL="514350" marR="0" lvl="0" indent="-514350" algn="l" rtl="0">
              <a:lnSpc>
                <a:spcPct val="90000"/>
              </a:lnSpc>
              <a:spcBef>
                <a:spcPts val="1000"/>
              </a:spcBef>
              <a:spcAft>
                <a:spcPts val="0"/>
              </a:spcAft>
              <a:buClr>
                <a:schemeClr val="dk1"/>
              </a:buClr>
              <a:buSzPts val="2800"/>
              <a:buFont typeface="Arial"/>
              <a:buAutoNum type="arabicPeriod"/>
            </a:pPr>
            <a:r>
              <a:rPr lang="en-GB" sz="2800" b="0" i="0" u="none" strike="noStrike" cap="none">
                <a:solidFill>
                  <a:schemeClr val="dk1"/>
                </a:solidFill>
                <a:latin typeface="Calibri"/>
                <a:ea typeface="Calibri"/>
                <a:cs typeface="Calibri"/>
                <a:sym typeface="Calibri"/>
              </a:rPr>
              <a:t>Develop an to sort the data below in ascending order:-</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34, 12, 134, 65, 986, 193, 304, 5, 566, 499, 777, 725, 300, 675, 99, 444, 845, 431, 955, 288</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a:t>
            </a:r>
            <a:endParaRPr/>
          </a:p>
          <a:p>
            <a:pPr marL="0" marR="0" lvl="0" indent="0" algn="l" rtl="0">
              <a:lnSpc>
                <a:spcPct val="120000"/>
              </a:lnSpc>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514350" marR="0" lvl="0" indent="-33655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Types of Algorithm </a:t>
            </a:r>
            <a:r>
              <a:rPr lang="en-GB" sz="2000" b="0" i="0" u="none" strike="noStrike" cap="none">
                <a:solidFill>
                  <a:srgbClr val="FF0000"/>
                </a:solidFill>
                <a:latin typeface="Calibri"/>
                <a:ea typeface="Calibri"/>
                <a:cs typeface="Calibri"/>
                <a:sym typeface="Calibri"/>
              </a:rPr>
              <a:t>(Contd…)</a:t>
            </a:r>
            <a:endParaRPr sz="2000" b="0" i="0" u="none" strike="noStrike" cap="none">
              <a:solidFill>
                <a:srgbClr val="FF0000"/>
              </a:solidFill>
              <a:latin typeface="Calibri"/>
              <a:ea typeface="Calibri"/>
              <a:cs typeface="Calibri"/>
              <a:sym typeface="Calibri"/>
            </a:endParaRPr>
          </a:p>
        </p:txBody>
      </p:sp>
      <p:sp>
        <p:nvSpPr>
          <p:cNvPr id="151" name="Google Shape;151;p24"/>
          <p:cNvSpPr txBox="1">
            <a:spLocks noGrp="1"/>
          </p:cNvSpPr>
          <p:nvPr>
            <p:ph type="body" idx="1"/>
          </p:nvPr>
        </p:nvSpPr>
        <p:spPr>
          <a:xfrm>
            <a:off x="838200" y="1559859"/>
            <a:ext cx="10515600" cy="4995685"/>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accent1"/>
              </a:buClr>
              <a:buSzPts val="910"/>
              <a:buFont typeface="Arial"/>
              <a:buNone/>
            </a:pPr>
            <a:r>
              <a:rPr lang="en-GB" sz="910" b="0" i="0" u="none" strike="noStrike" cap="none">
                <a:solidFill>
                  <a:schemeClr val="accent1"/>
                </a:solidFill>
                <a:latin typeface="Times"/>
                <a:ea typeface="Times"/>
                <a:cs typeface="Times"/>
                <a:sym typeface="Times"/>
              </a:rPr>
              <a:t>Examples of </a:t>
            </a:r>
            <a:r>
              <a:rPr lang="en-GB" sz="910" b="1" i="0" u="none" strike="noStrike" cap="none">
                <a:solidFill>
                  <a:srgbClr val="9CC2E5"/>
                </a:solidFill>
                <a:latin typeface="Calibri"/>
                <a:ea typeface="Calibri"/>
                <a:cs typeface="Calibri"/>
                <a:sym typeface="Calibri"/>
              </a:rPr>
              <a:t>Offline vs. Online</a:t>
            </a:r>
            <a:endParaRPr/>
          </a:p>
          <a:p>
            <a:pPr marL="514350" marR="0" lvl="0" indent="-514350" algn="l" rtl="0">
              <a:lnSpc>
                <a:spcPct val="70000"/>
              </a:lnSpc>
              <a:spcBef>
                <a:spcPts val="1000"/>
              </a:spcBef>
              <a:spcAft>
                <a:spcPts val="0"/>
              </a:spcAft>
              <a:buClr>
                <a:schemeClr val="dk1"/>
              </a:buClr>
              <a:buSzPts val="910"/>
              <a:buFont typeface="Arial"/>
              <a:buAutoNum type="arabicPeriod"/>
            </a:pPr>
            <a:r>
              <a:rPr lang="en-GB" sz="910" b="0" i="0" u="none" strike="noStrike" cap="none">
                <a:solidFill>
                  <a:schemeClr val="dk1"/>
                </a:solidFill>
                <a:latin typeface="Calibri"/>
                <a:ea typeface="Calibri"/>
                <a:cs typeface="Calibri"/>
                <a:sym typeface="Calibri"/>
              </a:rPr>
              <a:t>Develop an to sort the data below in ascending order:-</a:t>
            </a:r>
            <a:endParaRPr/>
          </a:p>
          <a:p>
            <a:pPr marL="0" marR="0" lvl="0" indent="0" algn="l" rtl="0">
              <a:lnSpc>
                <a:spcPct val="70000"/>
              </a:lnSpc>
              <a:spcBef>
                <a:spcPts val="100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	34, 12, 134, 65, 986, 193, 304, 5, 566, 499, 777, 725, 300, 675, 99, 444, 845, 431, 955, 288</a:t>
            </a:r>
            <a:endParaRPr/>
          </a:p>
          <a:p>
            <a:pPr marL="0" marR="0" lvl="0" indent="0" algn="l" rtl="0">
              <a:lnSpc>
                <a:spcPct val="70000"/>
              </a:lnSpc>
              <a:spcBef>
                <a:spcPts val="100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910"/>
              <a:buFont typeface="Arial"/>
              <a:buNone/>
            </a:pPr>
            <a:r>
              <a:rPr lang="en-GB" sz="910" b="1" i="1" u="none" strike="noStrike" cap="none">
                <a:solidFill>
                  <a:schemeClr val="dk1"/>
                </a:solidFill>
                <a:latin typeface="Calibri"/>
                <a:ea typeface="Calibri"/>
                <a:cs typeface="Calibri"/>
                <a:sym typeface="Calibri"/>
              </a:rPr>
              <a:t>Algorithm 1</a:t>
            </a:r>
            <a:r>
              <a:rPr lang="en-GB" sz="910" b="0" i="0" u="none" strike="noStrike" cap="none">
                <a:solidFill>
                  <a:schemeClr val="dk1"/>
                </a:solidFill>
                <a:latin typeface="Calibri"/>
                <a:ea typeface="Calibri"/>
                <a:cs typeface="Calibri"/>
                <a:sym typeface="Calibri"/>
              </a:rPr>
              <a:t>: Sort_offline_data</a:t>
            </a:r>
            <a:endParaRPr sz="91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Input: A(LL)</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Output: B(I)</a:t>
            </a:r>
            <a:endParaRPr sz="91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LL &lt;-- 1</a:t>
            </a:r>
            <a:endParaRPr sz="91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Do While LL &lt;= 20</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	Input A(LL)</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LL &lt;-- LL + 1</a:t>
            </a:r>
            <a:endParaRPr sz="91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Enddo</a:t>
            </a:r>
            <a:endParaRPr sz="91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Temp &lt;--  A(1)</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LL &lt;-- 2</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I &lt;-- 1</a:t>
            </a:r>
            <a:endParaRPr sz="91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Do While I &lt;= 20</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	Temp = A(I)</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	J  &lt;-- I + 1</a:t>
            </a:r>
            <a:endParaRPr sz="91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	Do While J &lt;= 20</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		If Temp &gt; A(J)</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			Temp = A(I)</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			A(I) = A(J)</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			A(J) = Temp</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			Endif</a:t>
            </a:r>
            <a:endParaRPr sz="91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	J &lt;-- J + 1</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	Enddo</a:t>
            </a:r>
            <a:endParaRPr sz="91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I &lt;-- I + 1</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Enddo</a:t>
            </a:r>
            <a:endParaRPr sz="91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End</a:t>
            </a:r>
            <a:endParaRPr/>
          </a:p>
          <a:p>
            <a:pPr marL="0" marR="0" lvl="0" indent="0" algn="l" rtl="0">
              <a:lnSpc>
                <a:spcPct val="100000"/>
              </a:lnSpc>
              <a:spcBef>
                <a:spcPts val="0"/>
              </a:spcBef>
              <a:spcAft>
                <a:spcPts val="0"/>
              </a:spcAft>
              <a:buClr>
                <a:schemeClr val="dk1"/>
              </a:buClr>
              <a:buSzPts val="910"/>
              <a:buFont typeface="Arial"/>
              <a:buNone/>
            </a:pPr>
            <a:r>
              <a:rPr lang="en-GB" sz="910" b="0" i="0" u="none" strike="noStrike" cap="none">
                <a:solidFill>
                  <a:schemeClr val="dk1"/>
                </a:solidFill>
                <a:latin typeface="Calibri"/>
                <a:ea typeface="Calibri"/>
                <a:cs typeface="Calibri"/>
                <a:sym typeface="Calibri"/>
              </a:rPr>
              <a:t>Stop</a:t>
            </a:r>
            <a:endParaRPr/>
          </a:p>
          <a:p>
            <a:pPr marL="0" marR="0" lvl="0" indent="0" algn="l" rtl="0">
              <a:lnSpc>
                <a:spcPct val="100000"/>
              </a:lnSpc>
              <a:spcBef>
                <a:spcPts val="0"/>
              </a:spcBef>
              <a:spcAft>
                <a:spcPts val="0"/>
              </a:spcAft>
              <a:buClr>
                <a:schemeClr val="dk1"/>
              </a:buClr>
              <a:buSzPts val="910"/>
              <a:buFont typeface="Arial"/>
              <a:buNone/>
            </a:pPr>
            <a:endParaRPr sz="91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910"/>
              <a:buFont typeface="Arial"/>
              <a:buNone/>
            </a:pPr>
            <a:endParaRPr sz="910" b="0" i="0" u="none" strike="noStrike" cap="none">
              <a:solidFill>
                <a:schemeClr val="dk1"/>
              </a:solidFill>
              <a:latin typeface="Calibri"/>
              <a:ea typeface="Calibri"/>
              <a:cs typeface="Calibri"/>
              <a:sym typeface="Calibri"/>
            </a:endParaRPr>
          </a:p>
          <a:p>
            <a:pPr marL="514350" marR="0" lvl="0" indent="-456565" algn="l" rtl="0">
              <a:lnSpc>
                <a:spcPct val="70000"/>
              </a:lnSpc>
              <a:spcBef>
                <a:spcPts val="1000"/>
              </a:spcBef>
              <a:spcAft>
                <a:spcPts val="0"/>
              </a:spcAft>
              <a:buClr>
                <a:schemeClr val="dk1"/>
              </a:buClr>
              <a:buSzPts val="910"/>
              <a:buFont typeface="Arial"/>
              <a:buNone/>
            </a:pPr>
            <a:endParaRPr sz="91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Types of Algorithm </a:t>
            </a:r>
            <a:r>
              <a:rPr lang="en-GB" sz="2000" b="0" i="0" u="none" strike="noStrike" cap="none">
                <a:solidFill>
                  <a:srgbClr val="FF0000"/>
                </a:solidFill>
                <a:latin typeface="Calibri"/>
                <a:ea typeface="Calibri"/>
                <a:cs typeface="Calibri"/>
                <a:sym typeface="Calibri"/>
              </a:rPr>
              <a:t>(Contd…)</a:t>
            </a:r>
            <a:endParaRPr sz="2000" b="0" i="0" u="none" strike="noStrike" cap="none">
              <a:solidFill>
                <a:srgbClr val="FF0000"/>
              </a:solidFill>
              <a:latin typeface="Calibri"/>
              <a:ea typeface="Calibri"/>
              <a:cs typeface="Calibri"/>
              <a:sym typeface="Calibri"/>
            </a:endParaRPr>
          </a:p>
        </p:txBody>
      </p:sp>
      <p:sp>
        <p:nvSpPr>
          <p:cNvPr id="157" name="Google Shape;157;p25"/>
          <p:cNvSpPr txBox="1">
            <a:spLocks noGrp="1"/>
          </p:cNvSpPr>
          <p:nvPr>
            <p:ph type="body" idx="1"/>
          </p:nvPr>
        </p:nvSpPr>
        <p:spPr>
          <a:xfrm>
            <a:off x="838200" y="1559859"/>
            <a:ext cx="10515600" cy="499568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800"/>
              <a:buFont typeface="Arial"/>
              <a:buNone/>
            </a:pPr>
            <a:r>
              <a:rPr lang="en-GB" sz="2800" b="0" i="0" u="none" strike="noStrike" cap="none">
                <a:solidFill>
                  <a:schemeClr val="accent1"/>
                </a:solidFill>
                <a:latin typeface="Times"/>
                <a:ea typeface="Times"/>
                <a:cs typeface="Times"/>
                <a:sym typeface="Times"/>
              </a:rPr>
              <a:t>Example</a:t>
            </a:r>
            <a:endParaRPr sz="2800" b="1" i="0" u="none" strike="noStrike" cap="none">
              <a:solidFill>
                <a:srgbClr val="9CC2E5"/>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2.	Develop an algorithm to sort any integer of size n in ascending order:-</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514350" marR="0" lvl="0" indent="-33655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C.	Exact vs approximate</a:t>
            </a:r>
            <a:endParaRPr sz="4400" b="0" i="0" u="none" strike="noStrike" cap="none">
              <a:solidFill>
                <a:srgbClr val="FF0000"/>
              </a:solidFill>
              <a:latin typeface="Calibri"/>
              <a:ea typeface="Calibri"/>
              <a:cs typeface="Calibri"/>
              <a:sym typeface="Calibri"/>
            </a:endParaRPr>
          </a:p>
        </p:txBody>
      </p:sp>
      <p:sp>
        <p:nvSpPr>
          <p:cNvPr id="163" name="Google Shape;163;p26"/>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rgbClr val="0070C0"/>
              </a:buClr>
              <a:buSzPts val="2590"/>
              <a:buFont typeface="Arial"/>
              <a:buNone/>
            </a:pPr>
            <a:r>
              <a:rPr lang="en-GB" sz="2590" b="0" i="1" u="none" strike="noStrike" cap="none">
                <a:solidFill>
                  <a:srgbClr val="0070C0"/>
                </a:solidFill>
                <a:latin typeface="Calibri"/>
                <a:ea typeface="Calibri"/>
                <a:cs typeface="Calibri"/>
                <a:sym typeface="Calibri"/>
              </a:rPr>
              <a:t>Exact algorithms </a:t>
            </a:r>
            <a:r>
              <a:rPr lang="en-GB" sz="2590" b="0" i="0" u="none" strike="noStrike" cap="none">
                <a:solidFill>
                  <a:schemeClr val="dk1"/>
                </a:solidFill>
                <a:latin typeface="Calibri"/>
                <a:ea typeface="Calibri"/>
                <a:cs typeface="Calibri"/>
                <a:sym typeface="Calibri"/>
              </a:rPr>
              <a:t>aim at computing the actual or optimal solution. </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They are often quite expensive in terms of run time or memory,  and hence sometimes difficult or not possible for large input.</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They usually havean optimization goal in mind, e.g. compute the real results, shortest path, the alignment or minimal distance</a:t>
            </a:r>
            <a:endParaRPr sz="259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rgbClr val="0070C0"/>
              </a:buClr>
              <a:buSzPts val="2590"/>
              <a:buFont typeface="Arial"/>
              <a:buNone/>
            </a:pPr>
            <a:r>
              <a:rPr lang="en-GB" sz="2590" b="0" i="0" u="none" strike="noStrike" cap="none">
                <a:solidFill>
                  <a:srgbClr val="0070C0"/>
                </a:solidFill>
                <a:latin typeface="Calibri"/>
                <a:ea typeface="Calibri"/>
                <a:cs typeface="Calibri"/>
                <a:sym typeface="Calibri"/>
              </a:rPr>
              <a:t>Approximation algorithms </a:t>
            </a:r>
            <a:r>
              <a:rPr lang="en-GB" sz="2590" b="0" i="0" u="none" strike="noStrike" cap="none">
                <a:solidFill>
                  <a:schemeClr val="dk1"/>
                </a:solidFill>
                <a:latin typeface="Calibri"/>
                <a:ea typeface="Calibri"/>
                <a:cs typeface="Calibri"/>
                <a:sym typeface="Calibri"/>
              </a:rPr>
              <a:t>aim at solving an optimization problem that runs in polynomial time in the length of the input and outputs a solution that is guaranteed to be close to the optimal solution.</a:t>
            </a:r>
            <a:endParaRPr sz="259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Given an optimization problem P, an algorithm A is said to be an approximation algorithm for P, if for any given instance I, it returns an approximate solution, that is a feasible solution </a:t>
            </a:r>
            <a:endParaRPr sz="259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The goal of an </a:t>
            </a:r>
            <a:r>
              <a:rPr lang="en-GB" sz="2590" b="1" i="0" u="none" strike="noStrike" cap="none">
                <a:solidFill>
                  <a:schemeClr val="dk1"/>
                </a:solidFill>
                <a:latin typeface="Calibri"/>
                <a:ea typeface="Calibri"/>
                <a:cs typeface="Calibri"/>
                <a:sym typeface="Calibri"/>
              </a:rPr>
              <a:t>approximation algorithm</a:t>
            </a:r>
            <a:r>
              <a:rPr lang="en-GB" sz="2590" b="0" i="0" u="none" strike="noStrike" cap="none">
                <a:solidFill>
                  <a:schemeClr val="dk1"/>
                </a:solidFill>
                <a:latin typeface="Calibri"/>
                <a:ea typeface="Calibri"/>
                <a:cs typeface="Calibri"/>
                <a:sym typeface="Calibri"/>
              </a:rPr>
              <a:t> is to come as close as possible to the optimum value in a reasonable amount of time which is at most polynomial time. </a:t>
            </a:r>
            <a:endParaRPr sz="2590" b="0" i="0" u="none" strike="noStrike" cap="none">
              <a:solidFill>
                <a:schemeClr val="dk1"/>
              </a:solidFill>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C.	Exact vs approximate ……</a:t>
            </a:r>
            <a:endParaRPr sz="4400" b="0" i="0" u="none" strike="noStrike" cap="none">
              <a:solidFill>
                <a:srgbClr val="FF0000"/>
              </a:solidFill>
              <a:latin typeface="Calibri"/>
              <a:ea typeface="Calibri"/>
              <a:cs typeface="Calibri"/>
              <a:sym typeface="Calibri"/>
            </a:endParaRPr>
          </a:p>
        </p:txBody>
      </p:sp>
      <p:sp>
        <p:nvSpPr>
          <p:cNvPr id="169" name="Google Shape;169;p27"/>
          <p:cNvSpPr txBox="1">
            <a:spLocks noGrp="1"/>
          </p:cNvSpPr>
          <p:nvPr>
            <p:ph type="body" idx="1"/>
          </p:nvPr>
        </p:nvSpPr>
        <p:spPr>
          <a:xfrm>
            <a:off x="938213" y="1690688"/>
            <a:ext cx="10515600" cy="4864857"/>
          </a:xfrm>
          <a:prstGeom prst="rect">
            <a:avLst/>
          </a:prstGeom>
          <a:noFill/>
          <a:ln>
            <a:noFill/>
          </a:ln>
        </p:spPr>
        <p:txBody>
          <a:bodyPr spcFirstLastPara="1" wrap="square" lIns="91425" tIns="45700" rIns="91425" bIns="45700" anchor="t" anchorCtr="0">
            <a:noAutofit/>
          </a:bodyPr>
          <a:lstStyle/>
          <a:p>
            <a:pPr marL="0" marR="0" lvl="0" indent="0" algn="just" rtl="0">
              <a:lnSpc>
                <a:spcPct val="70000"/>
              </a:lnSpc>
              <a:spcBef>
                <a:spcPts val="0"/>
              </a:spcBef>
              <a:spcAft>
                <a:spcPts val="0"/>
              </a:spcAft>
              <a:buClr>
                <a:srgbClr val="0070C0"/>
              </a:buClr>
              <a:buSzPts val="2170"/>
              <a:buFont typeface="Arial"/>
              <a:buNone/>
            </a:pPr>
            <a:r>
              <a:rPr lang="en-GB" sz="2170" b="1" i="1" u="none" strike="noStrike" cap="none" dirty="0">
                <a:solidFill>
                  <a:srgbClr val="0070C0"/>
                </a:solidFill>
                <a:latin typeface="Calibri"/>
                <a:ea typeface="Calibri"/>
                <a:cs typeface="Calibri"/>
                <a:sym typeface="Calibri"/>
              </a:rPr>
              <a:t>Exact algorithms</a:t>
            </a:r>
            <a:r>
              <a:rPr lang="en-GB" sz="2170" b="0" i="0" u="none" strike="noStrike" cap="none" dirty="0">
                <a:solidFill>
                  <a:schemeClr val="dk1"/>
                </a:solidFill>
                <a:latin typeface="Calibri"/>
                <a:ea typeface="Calibri"/>
                <a:cs typeface="Calibri"/>
                <a:sym typeface="Calibri"/>
              </a:rPr>
              <a:t> are designed in such a way that it is guaranteed that they will find the optimal solution in a finite amount of time </a:t>
            </a:r>
            <a:endParaRPr dirty="0"/>
          </a:p>
          <a:p>
            <a:pPr marL="0" marR="0" lvl="0" indent="0" algn="just" rtl="0">
              <a:lnSpc>
                <a:spcPct val="70000"/>
              </a:lnSpc>
              <a:spcBef>
                <a:spcPts val="1000"/>
              </a:spcBef>
              <a:spcAft>
                <a:spcPts val="0"/>
              </a:spcAft>
              <a:buClr>
                <a:schemeClr val="dk1"/>
              </a:buClr>
              <a:buSzPts val="2170"/>
              <a:buFont typeface="Arial"/>
              <a:buNone/>
            </a:pPr>
            <a:r>
              <a:rPr lang="en-GB" sz="2170" b="0" i="0" u="none" strike="noStrike" cap="none" dirty="0">
                <a:solidFill>
                  <a:schemeClr val="dk1"/>
                </a:solidFill>
                <a:latin typeface="Calibri"/>
                <a:ea typeface="Calibri"/>
                <a:cs typeface="Calibri"/>
                <a:sym typeface="Calibri"/>
              </a:rPr>
              <a:t>In computer science and operations research, </a:t>
            </a:r>
            <a:r>
              <a:rPr lang="en-GB" sz="2170" b="1" i="1" u="none" strike="noStrike" cap="none" dirty="0">
                <a:solidFill>
                  <a:srgbClr val="0070C0"/>
                </a:solidFill>
                <a:latin typeface="Calibri"/>
                <a:ea typeface="Calibri"/>
                <a:cs typeface="Calibri"/>
                <a:sym typeface="Calibri"/>
              </a:rPr>
              <a:t>approximation algorithms </a:t>
            </a:r>
            <a:r>
              <a:rPr lang="en-GB" sz="2170" b="0" i="0" u="none" strike="noStrike" cap="none" dirty="0">
                <a:solidFill>
                  <a:schemeClr val="dk1"/>
                </a:solidFill>
                <a:latin typeface="Calibri"/>
                <a:ea typeface="Calibri"/>
                <a:cs typeface="Calibri"/>
                <a:sym typeface="Calibri"/>
              </a:rPr>
              <a:t>are efficient </a:t>
            </a:r>
            <a:r>
              <a:rPr lang="en-GB" sz="2170" b="1" i="0" u="none" strike="noStrike" cap="none" dirty="0">
                <a:solidFill>
                  <a:schemeClr val="dk1"/>
                </a:solidFill>
                <a:latin typeface="Calibri"/>
                <a:ea typeface="Calibri"/>
                <a:cs typeface="Calibri"/>
                <a:sym typeface="Calibri"/>
              </a:rPr>
              <a:t>algorithms</a:t>
            </a:r>
            <a:r>
              <a:rPr lang="en-GB" sz="2170" b="0" i="0" u="none" strike="noStrike" cap="none" dirty="0">
                <a:solidFill>
                  <a:schemeClr val="dk1"/>
                </a:solidFill>
                <a:latin typeface="Calibri"/>
                <a:ea typeface="Calibri"/>
                <a:cs typeface="Calibri"/>
                <a:sym typeface="Calibri"/>
              </a:rPr>
              <a:t> that find </a:t>
            </a:r>
            <a:r>
              <a:rPr lang="en-GB" sz="2170" b="1" i="0" u="none" strike="noStrike" cap="none" dirty="0">
                <a:solidFill>
                  <a:schemeClr val="dk1"/>
                </a:solidFill>
                <a:latin typeface="Calibri"/>
                <a:ea typeface="Calibri"/>
                <a:cs typeface="Calibri"/>
                <a:sym typeface="Calibri"/>
              </a:rPr>
              <a:t>approximate</a:t>
            </a:r>
            <a:r>
              <a:rPr lang="en-GB" sz="2170" b="0" i="0" u="none" strike="noStrike" cap="none" dirty="0">
                <a:solidFill>
                  <a:schemeClr val="dk1"/>
                </a:solidFill>
                <a:latin typeface="Calibri"/>
                <a:ea typeface="Calibri"/>
                <a:cs typeface="Calibri"/>
                <a:sym typeface="Calibri"/>
              </a:rPr>
              <a:t> solutions to NP-hard optimization problems with provable guarantees on the distance of the returned solution to the optimal one. </a:t>
            </a:r>
            <a:endParaRPr sz="2170" b="0" i="0" u="none" strike="noStrike" cap="none" dirty="0">
              <a:solidFill>
                <a:schemeClr val="dk1"/>
              </a:solidFill>
              <a:latin typeface="Calibri"/>
              <a:ea typeface="Calibri"/>
              <a:cs typeface="Calibri"/>
              <a:sym typeface="Calibri"/>
            </a:endParaRPr>
          </a:p>
          <a:p>
            <a:pPr marL="0" marR="0" lvl="0" indent="0" algn="just" rtl="0">
              <a:lnSpc>
                <a:spcPct val="70000"/>
              </a:lnSpc>
              <a:spcBef>
                <a:spcPts val="1000"/>
              </a:spcBef>
              <a:spcAft>
                <a:spcPts val="0"/>
              </a:spcAft>
              <a:buClr>
                <a:srgbClr val="0070C0"/>
              </a:buClr>
              <a:buSzPts val="2170"/>
              <a:buFont typeface="Arial"/>
              <a:buNone/>
            </a:pPr>
            <a:r>
              <a:rPr lang="en-GB" sz="2170" b="0" i="0" u="sng" strike="noStrike" cap="none" dirty="0">
                <a:solidFill>
                  <a:srgbClr val="0070C0"/>
                </a:solidFill>
                <a:latin typeface="Calibri"/>
                <a:ea typeface="Calibri"/>
                <a:cs typeface="Calibri"/>
                <a:sym typeface="Calibri"/>
              </a:rPr>
              <a:t>Approximation algorithms </a:t>
            </a:r>
            <a:endParaRPr sz="2170" b="0" i="0" u="sng" strike="noStrike" cap="none" dirty="0">
              <a:solidFill>
                <a:srgbClr val="0070C0"/>
              </a:solidFill>
              <a:latin typeface="Calibri"/>
              <a:ea typeface="Calibri"/>
              <a:cs typeface="Calibri"/>
              <a:sym typeface="Calibri"/>
            </a:endParaRPr>
          </a:p>
          <a:p>
            <a:pPr marL="514350" marR="0" lvl="0" indent="-514350" algn="just" rtl="0">
              <a:lnSpc>
                <a:spcPct val="70000"/>
              </a:lnSpc>
              <a:spcBef>
                <a:spcPts val="1000"/>
              </a:spcBef>
              <a:spcAft>
                <a:spcPts val="0"/>
              </a:spcAft>
              <a:buClr>
                <a:schemeClr val="dk1"/>
              </a:buClr>
              <a:buSzPts val="2170"/>
              <a:buFont typeface="Arial"/>
              <a:buAutoNum type="arabicPeriod"/>
            </a:pPr>
            <a:r>
              <a:rPr lang="en-GB" sz="2170" b="0" i="0" u="none" strike="noStrike" cap="none" dirty="0">
                <a:solidFill>
                  <a:schemeClr val="dk1"/>
                </a:solidFill>
                <a:latin typeface="Calibri"/>
                <a:ea typeface="Calibri"/>
                <a:cs typeface="Calibri"/>
                <a:sym typeface="Calibri"/>
              </a:rPr>
              <a:t>Guaranteed to run in polynomial time. </a:t>
            </a:r>
            <a:endParaRPr sz="2170" b="0" i="0" u="none" strike="noStrike" cap="none" dirty="0">
              <a:solidFill>
                <a:schemeClr val="dk1"/>
              </a:solidFill>
              <a:latin typeface="Calibri"/>
              <a:ea typeface="Calibri"/>
              <a:cs typeface="Calibri"/>
              <a:sym typeface="Calibri"/>
            </a:endParaRPr>
          </a:p>
          <a:p>
            <a:pPr marL="514350" marR="0" lvl="0" indent="-514350" algn="just" rtl="0">
              <a:lnSpc>
                <a:spcPct val="70000"/>
              </a:lnSpc>
              <a:spcBef>
                <a:spcPts val="1000"/>
              </a:spcBef>
              <a:spcAft>
                <a:spcPts val="0"/>
              </a:spcAft>
              <a:buClr>
                <a:schemeClr val="dk1"/>
              </a:buClr>
              <a:buSzPts val="2170"/>
              <a:buFont typeface="Arial"/>
              <a:buAutoNum type="arabicPeriod"/>
            </a:pPr>
            <a:r>
              <a:rPr lang="en-GB" sz="2170" b="0" i="0" u="none" strike="noStrike" cap="none" dirty="0">
                <a:solidFill>
                  <a:schemeClr val="dk1"/>
                </a:solidFill>
                <a:latin typeface="Calibri"/>
                <a:ea typeface="Calibri"/>
                <a:cs typeface="Calibri"/>
                <a:sym typeface="Calibri"/>
              </a:rPr>
              <a:t>2. Guaranteed to get a solution which is close to the optimal solution (</a:t>
            </a:r>
            <a:r>
              <a:rPr lang="en-GB" sz="2170" b="0" i="0" u="none" strike="noStrike" cap="none" dirty="0" err="1">
                <a:solidFill>
                  <a:schemeClr val="dk1"/>
                </a:solidFill>
                <a:latin typeface="Calibri"/>
                <a:ea typeface="Calibri"/>
                <a:cs typeface="Calibri"/>
                <a:sym typeface="Calibri"/>
              </a:rPr>
              <a:t>a.k.a</a:t>
            </a:r>
            <a:r>
              <a:rPr lang="en-GB" sz="2170" b="0" i="0" u="none" strike="noStrike" cap="none" dirty="0">
                <a:solidFill>
                  <a:schemeClr val="dk1"/>
                </a:solidFill>
                <a:latin typeface="Calibri"/>
                <a:ea typeface="Calibri"/>
                <a:cs typeface="Calibri"/>
                <a:sym typeface="Calibri"/>
              </a:rPr>
              <a:t> near optimal). </a:t>
            </a:r>
            <a:endParaRPr sz="2170" b="0" i="0" u="none" strike="noStrike" cap="none" dirty="0">
              <a:solidFill>
                <a:schemeClr val="dk1"/>
              </a:solidFill>
              <a:latin typeface="Calibri"/>
              <a:ea typeface="Calibri"/>
              <a:cs typeface="Calibri"/>
              <a:sym typeface="Calibri"/>
            </a:endParaRPr>
          </a:p>
          <a:p>
            <a:pPr marL="514350" marR="0" lvl="0" indent="-514350" algn="just" rtl="0">
              <a:lnSpc>
                <a:spcPct val="70000"/>
              </a:lnSpc>
              <a:spcBef>
                <a:spcPts val="1000"/>
              </a:spcBef>
              <a:spcAft>
                <a:spcPts val="0"/>
              </a:spcAft>
              <a:buClr>
                <a:schemeClr val="dk1"/>
              </a:buClr>
              <a:buSzPts val="2170"/>
              <a:buFont typeface="Arial"/>
              <a:buAutoNum type="arabicPeriod"/>
            </a:pPr>
            <a:r>
              <a:rPr lang="en-GB" sz="2170" b="0" i="0" u="none" strike="noStrike" cap="none" dirty="0">
                <a:solidFill>
                  <a:schemeClr val="dk1"/>
                </a:solidFill>
                <a:latin typeface="Calibri"/>
                <a:ea typeface="Calibri"/>
                <a:cs typeface="Calibri"/>
                <a:sym typeface="Calibri"/>
              </a:rPr>
              <a:t>3. Obstacle : need to prove a solution’s value is close to optimum value, without even knowing what the optimum value is !</a:t>
            </a:r>
            <a:endParaRPr sz="2170" b="0" i="0" u="none" strike="noStrike" cap="none" dirty="0">
              <a:solidFill>
                <a:srgbClr val="0070C0"/>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2170"/>
              <a:buFont typeface="Arial"/>
              <a:buNone/>
            </a:pPr>
            <a:endParaRPr sz="2170" b="0" i="0" u="none" strike="noStrike" cap="none" dirty="0">
              <a:solidFill>
                <a:srgbClr val="0070C0"/>
              </a:solidFill>
              <a:latin typeface="Calibri"/>
              <a:ea typeface="Calibri"/>
              <a:cs typeface="Calibri"/>
              <a:sym typeface="Calibri"/>
            </a:endParaRPr>
          </a:p>
          <a:p>
            <a:pPr marL="0" marR="0" lvl="0" indent="0" algn="l" rtl="0">
              <a:lnSpc>
                <a:spcPct val="70000"/>
              </a:lnSpc>
              <a:spcBef>
                <a:spcPts val="1000"/>
              </a:spcBef>
              <a:spcAft>
                <a:spcPts val="0"/>
              </a:spcAft>
              <a:buClr>
                <a:srgbClr val="0070C0"/>
              </a:buClr>
              <a:buSzPts val="2170"/>
              <a:buFont typeface="Arial"/>
              <a:buNone/>
            </a:pPr>
            <a:r>
              <a:rPr lang="en-GB" sz="2170" b="0" i="0" u="none" strike="noStrike" cap="none" dirty="0">
                <a:solidFill>
                  <a:srgbClr val="0070C0"/>
                </a:solidFill>
                <a:latin typeface="Calibri"/>
                <a:ea typeface="Calibri"/>
                <a:cs typeface="Calibri"/>
                <a:sym typeface="Calibri"/>
              </a:rPr>
              <a:t>Exercise 1:</a:t>
            </a:r>
            <a:endParaRPr dirty="0"/>
          </a:p>
          <a:p>
            <a:pPr marL="0" marR="0" lvl="0" indent="0" algn="l" rtl="0">
              <a:lnSpc>
                <a:spcPct val="70000"/>
              </a:lnSpc>
              <a:spcBef>
                <a:spcPts val="1000"/>
              </a:spcBef>
              <a:spcAft>
                <a:spcPts val="0"/>
              </a:spcAft>
              <a:buClr>
                <a:schemeClr val="dk1"/>
              </a:buClr>
              <a:buSzPts val="2170"/>
              <a:buFont typeface="Arial"/>
              <a:buNone/>
            </a:pPr>
            <a:r>
              <a:rPr lang="en-GB" sz="2170" b="0" i="0" u="none" strike="noStrike" cap="none" dirty="0">
                <a:solidFill>
                  <a:schemeClr val="dk1"/>
                </a:solidFill>
                <a:latin typeface="Calibri"/>
                <a:ea typeface="Calibri"/>
                <a:cs typeface="Calibri"/>
                <a:sym typeface="Calibri"/>
              </a:rPr>
              <a:t>Can approximate algorithms be better than exact algorithm? Justify your answer and give instances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D.	</a:t>
            </a:r>
            <a:r>
              <a:rPr lang="en-GB" sz="4400" b="1" i="0" u="none" strike="noStrike" cap="none">
                <a:solidFill>
                  <a:schemeClr val="dk1"/>
                </a:solidFill>
                <a:latin typeface="Calibri"/>
                <a:ea typeface="Calibri"/>
                <a:cs typeface="Calibri"/>
                <a:sym typeface="Calibri"/>
              </a:rPr>
              <a:t> </a:t>
            </a:r>
            <a:r>
              <a:rPr lang="en-GB" sz="4400" b="0" i="0" u="none" strike="noStrike" cap="none">
                <a:solidFill>
                  <a:srgbClr val="FF0000"/>
                </a:solidFill>
                <a:latin typeface="Calibri"/>
                <a:ea typeface="Calibri"/>
                <a:cs typeface="Calibri"/>
                <a:sym typeface="Calibri"/>
              </a:rPr>
              <a:t>Heuristic and Operational</a:t>
            </a:r>
            <a:endParaRPr sz="4400" b="0" i="0" u="none" strike="noStrike" cap="none">
              <a:solidFill>
                <a:srgbClr val="FF0000"/>
              </a:solidFill>
              <a:latin typeface="Calibri"/>
              <a:ea typeface="Calibri"/>
              <a:cs typeface="Calibri"/>
              <a:sym typeface="Calibri"/>
            </a:endParaRPr>
          </a:p>
        </p:txBody>
      </p:sp>
      <p:sp>
        <p:nvSpPr>
          <p:cNvPr id="175" name="Google Shape;175;p28"/>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0C0"/>
              </a:buClr>
              <a:buSzPts val="2800"/>
              <a:buFont typeface="Arial"/>
              <a:buNone/>
            </a:pPr>
            <a:r>
              <a:rPr lang="en-GB" sz="2800" b="0" i="1" u="none" strike="noStrike" cap="none">
                <a:solidFill>
                  <a:srgbClr val="0070C0"/>
                </a:solidFill>
                <a:latin typeface="Calibri"/>
                <a:ea typeface="Calibri"/>
                <a:cs typeface="Calibri"/>
                <a:sym typeface="Calibri"/>
              </a:rPr>
              <a:t>Heuristic algorithms </a:t>
            </a:r>
            <a:r>
              <a:rPr lang="en-GB" sz="2800" b="0" i="0" u="none" strike="noStrike" cap="none">
                <a:solidFill>
                  <a:schemeClr val="dk1"/>
                </a:solidFill>
                <a:latin typeface="Calibri"/>
                <a:ea typeface="Calibri"/>
                <a:cs typeface="Calibri"/>
                <a:sym typeface="Calibri"/>
              </a:rPr>
              <a:t>try to reach the optimal solution without giving a guarantee that they always do. </a:t>
            </a: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A good heuristics is almost always near or at the optimal value.</a:t>
            </a:r>
            <a:endParaRPr/>
          </a:p>
          <a:p>
            <a:pPr marL="0" marR="0" lvl="0" indent="0" algn="l" rtl="0">
              <a:lnSpc>
                <a:spcPct val="90000"/>
              </a:lnSpc>
              <a:spcBef>
                <a:spcPts val="1000"/>
              </a:spcBef>
              <a:spcAft>
                <a:spcPts val="0"/>
              </a:spcAft>
              <a:buClr>
                <a:srgbClr val="0070C0"/>
              </a:buClr>
              <a:buSzPts val="2800"/>
              <a:buFont typeface="Arial"/>
              <a:buNone/>
            </a:pPr>
            <a:r>
              <a:rPr lang="en-GB" sz="2800" b="0" i="0" u="sng" strike="noStrike" cap="none">
                <a:solidFill>
                  <a:srgbClr val="0070C0"/>
                </a:solidFill>
                <a:latin typeface="Calibri"/>
                <a:ea typeface="Calibri"/>
                <a:cs typeface="Calibri"/>
                <a:sym typeface="Calibri"/>
              </a:rPr>
              <a:t>Heuristics</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1. Develop intuitive algorithms.</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2. Guaranteed to run in polynomial time.</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3. No guarantees on quality of solution.</a:t>
            </a:r>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rgbClr val="0070C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E.	</a:t>
            </a:r>
            <a:r>
              <a:rPr lang="en-GB" sz="4400" b="1" i="0" u="none" strike="noStrike" cap="none">
                <a:solidFill>
                  <a:schemeClr val="dk1"/>
                </a:solidFill>
                <a:latin typeface="Calibri"/>
                <a:ea typeface="Calibri"/>
                <a:cs typeface="Calibri"/>
                <a:sym typeface="Calibri"/>
              </a:rPr>
              <a:t> </a:t>
            </a:r>
            <a:r>
              <a:rPr lang="en-GB" sz="4400" b="0" i="0" u="none" strike="noStrike" cap="none">
                <a:solidFill>
                  <a:srgbClr val="FF0000"/>
                </a:solidFill>
                <a:latin typeface="Calibri"/>
                <a:ea typeface="Calibri"/>
                <a:cs typeface="Calibri"/>
                <a:sym typeface="Calibri"/>
              </a:rPr>
              <a:t>Metaheuristic</a:t>
            </a:r>
            <a:endParaRPr sz="4400" b="0" i="0" u="none" strike="noStrike" cap="none">
              <a:solidFill>
                <a:srgbClr val="FF0000"/>
              </a:solidFill>
              <a:latin typeface="Calibri"/>
              <a:ea typeface="Calibri"/>
              <a:cs typeface="Calibri"/>
              <a:sym typeface="Calibri"/>
            </a:endParaRPr>
          </a:p>
        </p:txBody>
      </p:sp>
      <p:sp>
        <p:nvSpPr>
          <p:cNvPr id="181" name="Google Shape;181;p29"/>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A </a:t>
            </a:r>
            <a:r>
              <a:rPr lang="en-GB" sz="2800" b="0" i="0" u="none" strike="noStrike" cap="none">
                <a:solidFill>
                  <a:srgbClr val="0070C0"/>
                </a:solidFill>
                <a:latin typeface="Calibri"/>
                <a:ea typeface="Calibri"/>
                <a:cs typeface="Calibri"/>
                <a:sym typeface="Calibri"/>
              </a:rPr>
              <a:t>metaheuristic algorithm</a:t>
            </a:r>
            <a:r>
              <a:rPr lang="en-GB" sz="2800" b="0" i="0" u="none" strike="noStrike" cap="none">
                <a:solidFill>
                  <a:schemeClr val="dk1"/>
                </a:solidFill>
                <a:latin typeface="Calibri"/>
                <a:ea typeface="Calibri"/>
                <a:cs typeface="Calibri"/>
                <a:sym typeface="Calibri"/>
              </a:rPr>
              <a:t> is used to define heuristic methods applicable to a wide set of different problems.</a:t>
            </a:r>
            <a:endParaRPr/>
          </a:p>
          <a:p>
            <a:pPr marL="0" marR="0" lvl="0" indent="0" algn="just"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A </a:t>
            </a:r>
            <a:r>
              <a:rPr lang="en-GB" sz="2800" b="0" i="0" u="none" strike="noStrike" cap="none">
                <a:solidFill>
                  <a:srgbClr val="0070C0"/>
                </a:solidFill>
                <a:latin typeface="Calibri"/>
                <a:ea typeface="Calibri"/>
                <a:cs typeface="Calibri"/>
                <a:sym typeface="Calibri"/>
              </a:rPr>
              <a:t>metaheuristic algorithm </a:t>
            </a:r>
            <a:r>
              <a:rPr lang="en-GB" sz="2800" b="0" i="0" u="none" strike="noStrike" cap="none">
                <a:solidFill>
                  <a:schemeClr val="dk1"/>
                </a:solidFill>
                <a:latin typeface="Calibri"/>
                <a:ea typeface="Calibri"/>
                <a:cs typeface="Calibri"/>
                <a:sym typeface="Calibri"/>
              </a:rPr>
              <a:t>can be seen as a general purpose heuristic method toward promising regions of the search space containing high-quality solutions. </a:t>
            </a:r>
            <a:endParaRPr sz="2800" b="0" i="0" u="none" strike="noStrike" cap="none">
              <a:solidFill>
                <a:schemeClr val="dk1"/>
              </a:solidFill>
              <a:latin typeface="Calibri"/>
              <a:ea typeface="Calibri"/>
              <a:cs typeface="Calibri"/>
              <a:sym typeface="Calibri"/>
            </a:endParaRPr>
          </a:p>
          <a:p>
            <a:pPr marL="0" marR="0" lvl="0" indent="0" algn="just"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A </a:t>
            </a:r>
            <a:r>
              <a:rPr lang="en-GB" sz="2800" b="0" i="0" u="none" strike="noStrike" cap="none">
                <a:solidFill>
                  <a:srgbClr val="0070C0"/>
                </a:solidFill>
                <a:latin typeface="Calibri"/>
                <a:ea typeface="Calibri"/>
                <a:cs typeface="Calibri"/>
                <a:sym typeface="Calibri"/>
              </a:rPr>
              <a:t>metaheuristic</a:t>
            </a:r>
            <a:r>
              <a:rPr lang="en-GB" sz="2800" b="0" i="0" u="none" strike="noStrike" cap="none">
                <a:solidFill>
                  <a:schemeClr val="dk1"/>
                </a:solidFill>
                <a:latin typeface="Calibri"/>
                <a:ea typeface="Calibri"/>
                <a:cs typeface="Calibri"/>
                <a:sym typeface="Calibri"/>
              </a:rPr>
              <a:t> is a general algorithmic framework which can be applied to different optimization problems with relatively few modifications to make them adapted to a specific problem.</a:t>
            </a:r>
            <a:endParaRPr/>
          </a:p>
          <a:p>
            <a:pPr marL="0" marR="0" lvl="0" indent="0" algn="just" rtl="0">
              <a:lnSpc>
                <a:spcPct val="90000"/>
              </a:lnSpc>
              <a:spcBef>
                <a:spcPts val="1000"/>
              </a:spcBef>
              <a:spcAft>
                <a:spcPts val="0"/>
              </a:spcAft>
              <a:buClr>
                <a:srgbClr val="0070C0"/>
              </a:buClr>
              <a:buSzPts val="2800"/>
              <a:buFont typeface="Arial"/>
              <a:buNone/>
            </a:pPr>
            <a:r>
              <a:rPr lang="en-GB" sz="2800" b="0" i="0" u="none" strike="noStrike" cap="none">
                <a:solidFill>
                  <a:srgbClr val="0070C0"/>
                </a:solidFill>
                <a:latin typeface="Calibri"/>
                <a:ea typeface="Calibri"/>
                <a:cs typeface="Calibri"/>
                <a:sym typeface="Calibri"/>
              </a:rPr>
              <a:t>Exercise 2:</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Differentiate between heuristic and metaheuristic</a:t>
            </a:r>
            <a:endParaRPr/>
          </a:p>
          <a:p>
            <a:pPr marL="0" marR="0" lvl="0" indent="0" algn="just" rtl="0">
              <a:lnSpc>
                <a:spcPct val="90000"/>
              </a:lnSpc>
              <a:spcBef>
                <a:spcPts val="1000"/>
              </a:spcBef>
              <a:spcAft>
                <a:spcPts val="0"/>
              </a:spcAft>
              <a:buClr>
                <a:schemeClr val="dk1"/>
              </a:buClr>
              <a:buSzPts val="2800"/>
              <a:buFont typeface="Arial"/>
              <a:buNone/>
            </a:pPr>
            <a:endParaRPr sz="2800" b="0" i="0" u="none" strike="noStrike" cap="none">
              <a:solidFill>
                <a:srgbClr val="0070C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E.	</a:t>
            </a:r>
            <a:r>
              <a:rPr lang="en-GB" sz="4400" b="1" i="0" u="none" strike="noStrike" cap="none">
                <a:solidFill>
                  <a:schemeClr val="dk1"/>
                </a:solidFill>
                <a:latin typeface="Calibri"/>
                <a:ea typeface="Calibri"/>
                <a:cs typeface="Calibri"/>
                <a:sym typeface="Calibri"/>
              </a:rPr>
              <a:t> </a:t>
            </a:r>
            <a:r>
              <a:rPr lang="en-GB" sz="4400" b="0" i="0" u="none" strike="noStrike" cap="none">
                <a:solidFill>
                  <a:srgbClr val="FF0000"/>
                </a:solidFill>
                <a:latin typeface="Calibri"/>
                <a:ea typeface="Calibri"/>
                <a:cs typeface="Calibri"/>
                <a:sym typeface="Calibri"/>
              </a:rPr>
              <a:t>Metaheuristic…..</a:t>
            </a:r>
            <a:endParaRPr sz="4400" b="0" i="0" u="none" strike="noStrike" cap="none">
              <a:solidFill>
                <a:srgbClr val="FF0000"/>
              </a:solidFill>
              <a:latin typeface="Calibri"/>
              <a:ea typeface="Calibri"/>
              <a:cs typeface="Calibri"/>
              <a:sym typeface="Calibri"/>
            </a:endParaRPr>
          </a:p>
        </p:txBody>
      </p:sp>
      <p:sp>
        <p:nvSpPr>
          <p:cNvPr id="187" name="Google Shape;187;p30"/>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The metaheuristics are from now on regularly employed in all the sectors of engineering,</a:t>
            </a:r>
            <a:endParaRPr/>
          </a:p>
          <a:p>
            <a:pPr marL="0" marR="0" lvl="0" indent="0" algn="just"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Examples of metaheuristics algorithms: </a:t>
            </a:r>
            <a:endParaRPr sz="2800" b="0" i="0" u="none" strike="noStrike" cap="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The evolutionary algorithms</a:t>
            </a:r>
            <a:endParaRPr/>
          </a:p>
          <a:p>
            <a:pPr marL="228600" marR="0" lvl="0" indent="-228600" algn="just"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The tabu search method</a:t>
            </a:r>
            <a:endParaRPr/>
          </a:p>
          <a:p>
            <a:pPr marL="228600" marR="0" lvl="0" indent="-228600" algn="just"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The ant colony optimization</a:t>
            </a:r>
            <a:endParaRPr/>
          </a:p>
          <a:p>
            <a:pPr marL="228600" marR="0" lvl="0" indent="-228600" algn="just"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The simulated annealing method </a:t>
            </a:r>
            <a:endParaRPr sz="2800" b="0" i="0" u="none" strike="noStrike" cap="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Etc. </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F.	</a:t>
            </a:r>
            <a:r>
              <a:rPr lang="en-GB" sz="4400" b="1" i="0" u="none" strike="noStrike" cap="none">
                <a:solidFill>
                  <a:schemeClr val="dk1"/>
                </a:solidFill>
                <a:latin typeface="Calibri"/>
                <a:ea typeface="Calibri"/>
                <a:cs typeface="Calibri"/>
                <a:sym typeface="Calibri"/>
              </a:rPr>
              <a:t> </a:t>
            </a:r>
            <a:r>
              <a:rPr lang="en-GB" sz="4400" b="0" i="0" u="none" strike="noStrike" cap="none">
                <a:solidFill>
                  <a:srgbClr val="FF0000"/>
                </a:solidFill>
                <a:latin typeface="Calibri"/>
                <a:ea typeface="Calibri"/>
                <a:cs typeface="Calibri"/>
                <a:sym typeface="Calibri"/>
              </a:rPr>
              <a:t>Combinatorial Algorithm</a:t>
            </a:r>
            <a:endParaRPr sz="4400" b="0" i="0" u="none" strike="noStrike" cap="none">
              <a:solidFill>
                <a:srgbClr val="FF0000"/>
              </a:solidFill>
              <a:latin typeface="Calibri"/>
              <a:ea typeface="Calibri"/>
              <a:cs typeface="Calibri"/>
              <a:sym typeface="Calibri"/>
            </a:endParaRPr>
          </a:p>
        </p:txBody>
      </p:sp>
      <p:sp>
        <p:nvSpPr>
          <p:cNvPr id="193" name="Google Shape;193;p31"/>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Combinatorial algorithms are computational procedures which are designed to help solve combinatorial problems. Combinatorial problems are problems involving arrangements of elements from a finite set </a:t>
            </a:r>
            <a:r>
              <a:rPr lang="en-GB" sz="2800" b="0" i="1" u="none" strike="noStrike" cap="none">
                <a:solidFill>
                  <a:schemeClr val="dk1"/>
                </a:solidFill>
                <a:latin typeface="Calibri"/>
                <a:ea typeface="Calibri"/>
                <a:cs typeface="Calibri"/>
                <a:sym typeface="Calibri"/>
              </a:rPr>
              <a:t>and </a:t>
            </a:r>
            <a:r>
              <a:rPr lang="en-GB" sz="2800" b="0" i="0" u="none" strike="noStrike" cap="none">
                <a:solidFill>
                  <a:schemeClr val="dk1"/>
                </a:solidFill>
                <a:latin typeface="Calibri"/>
                <a:ea typeface="Calibri"/>
                <a:cs typeface="Calibri"/>
                <a:sym typeface="Calibri"/>
              </a:rPr>
              <a:t>selections from a finite set. These problems can be divided into three basic types: (1) enumeration problems, (2) existence problems, and (3) optimization problems. </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Content</a:t>
            </a:r>
            <a:r>
              <a:rPr lang="en-GB" sz="4400" b="0" i="0" u="none" strike="noStrike" cap="none">
                <a:solidFill>
                  <a:schemeClr val="dk1"/>
                </a:solidFill>
                <a:latin typeface="Calibri"/>
                <a:ea typeface="Calibri"/>
                <a:cs typeface="Calibri"/>
                <a:sym typeface="Calibri"/>
              </a:rPr>
              <a:t> </a:t>
            </a:r>
            <a:endParaRPr sz="4400" b="0" i="0" u="none" strike="noStrike" cap="none">
              <a:solidFill>
                <a:schemeClr val="dk1"/>
              </a:solidFill>
              <a:latin typeface="Calibri"/>
              <a:ea typeface="Calibri"/>
              <a:cs typeface="Calibri"/>
              <a:sym typeface="Calibri"/>
            </a:endParaRPr>
          </a:p>
        </p:txBody>
      </p:sp>
      <p:sp>
        <p:nvSpPr>
          <p:cNvPr id="91" name="Google Shape;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Introduction to Algorithm and Complexity</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Types of Algorithm</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Algorithm Methodologies</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F.	</a:t>
            </a:r>
            <a:r>
              <a:rPr lang="en-GB" sz="4400" b="1" i="0" u="none" strike="noStrike" cap="none">
                <a:solidFill>
                  <a:schemeClr val="dk1"/>
                </a:solidFill>
                <a:latin typeface="Calibri"/>
                <a:ea typeface="Calibri"/>
                <a:cs typeface="Calibri"/>
                <a:sym typeface="Calibri"/>
              </a:rPr>
              <a:t> </a:t>
            </a:r>
            <a:r>
              <a:rPr lang="en-GB" sz="4400" b="0" i="0" u="none" strike="noStrike" cap="none">
                <a:solidFill>
                  <a:srgbClr val="FF0000"/>
                </a:solidFill>
                <a:latin typeface="Calibri"/>
                <a:ea typeface="Calibri"/>
                <a:cs typeface="Calibri"/>
                <a:sym typeface="Calibri"/>
              </a:rPr>
              <a:t>Combinatorial Algorithms…</a:t>
            </a:r>
            <a:endParaRPr sz="4400" b="0" i="0" u="none" strike="noStrike" cap="none">
              <a:solidFill>
                <a:srgbClr val="FF0000"/>
              </a:solidFill>
              <a:latin typeface="Calibri"/>
              <a:ea typeface="Calibri"/>
              <a:cs typeface="Calibri"/>
              <a:sym typeface="Calibri"/>
            </a:endParaRPr>
          </a:p>
        </p:txBody>
      </p:sp>
      <p:sp>
        <p:nvSpPr>
          <p:cNvPr id="199" name="Google Shape;199;p32"/>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just" rtl="0">
              <a:lnSpc>
                <a:spcPct val="80000"/>
              </a:lnSpc>
              <a:spcBef>
                <a:spcPts val="0"/>
              </a:spcBef>
              <a:spcAft>
                <a:spcPts val="0"/>
              </a:spcAft>
              <a:buClr>
                <a:schemeClr val="dk1"/>
              </a:buClr>
              <a:buSzPts val="2800"/>
              <a:buFont typeface="Arial"/>
              <a:buNone/>
            </a:pPr>
            <a:r>
              <a:rPr lang="en-GB" sz="2800" b="0" i="0" u="none" strike="noStrike" cap="none" dirty="0">
                <a:solidFill>
                  <a:schemeClr val="dk1"/>
                </a:solidFill>
                <a:latin typeface="Calibri"/>
                <a:ea typeface="Calibri"/>
                <a:cs typeface="Calibri"/>
                <a:sym typeface="Calibri"/>
              </a:rPr>
              <a:t>In enumeration problems, the goal is </a:t>
            </a:r>
            <a:r>
              <a:rPr lang="en-GB" sz="2800" b="0" i="1" u="none" strike="noStrike" cap="none" dirty="0">
                <a:solidFill>
                  <a:schemeClr val="dk1"/>
                </a:solidFill>
                <a:latin typeface="Calibri"/>
                <a:ea typeface="Calibri"/>
                <a:cs typeface="Calibri"/>
                <a:sym typeface="Calibri"/>
              </a:rPr>
              <a:t>either </a:t>
            </a:r>
            <a:r>
              <a:rPr lang="en-GB" sz="2800" b="0" i="0" u="none" strike="noStrike" cap="none" dirty="0">
                <a:solidFill>
                  <a:schemeClr val="dk1"/>
                </a:solidFill>
                <a:latin typeface="Calibri"/>
                <a:ea typeface="Calibri"/>
                <a:cs typeface="Calibri"/>
                <a:sym typeface="Calibri"/>
              </a:rPr>
              <a:t>to find how many arrangements there are satisfying the given properties </a:t>
            </a:r>
            <a:r>
              <a:rPr lang="en-GB" sz="2800" b="0" i="1" u="none" strike="noStrike" cap="none" dirty="0">
                <a:solidFill>
                  <a:schemeClr val="dk1"/>
                </a:solidFill>
                <a:latin typeface="Calibri"/>
                <a:ea typeface="Calibri"/>
                <a:cs typeface="Calibri"/>
                <a:sym typeface="Calibri"/>
              </a:rPr>
              <a:t>or </a:t>
            </a:r>
            <a:r>
              <a:rPr lang="en-GB" sz="2800" b="0" i="0" u="none" strike="noStrike" cap="none" dirty="0">
                <a:solidFill>
                  <a:schemeClr val="dk1"/>
                </a:solidFill>
                <a:latin typeface="Calibri"/>
                <a:ea typeface="Calibri"/>
                <a:cs typeface="Calibri"/>
                <a:sym typeface="Calibri"/>
              </a:rPr>
              <a:t>to produce a list of arrangements satisfying the given properties. </a:t>
            </a:r>
            <a:endParaRPr sz="2800" b="0" i="0" u="none" strike="noStrike" cap="none" dirty="0">
              <a:solidFill>
                <a:schemeClr val="dk1"/>
              </a:solidFill>
              <a:latin typeface="Calibri"/>
              <a:ea typeface="Calibri"/>
              <a:cs typeface="Calibri"/>
              <a:sym typeface="Calibri"/>
            </a:endParaRPr>
          </a:p>
          <a:p>
            <a:pPr marL="0" marR="0" lvl="0" indent="0" algn="just" rtl="0">
              <a:lnSpc>
                <a:spcPct val="80000"/>
              </a:lnSpc>
              <a:spcBef>
                <a:spcPts val="1000"/>
              </a:spcBef>
              <a:spcAft>
                <a:spcPts val="0"/>
              </a:spcAft>
              <a:buClr>
                <a:schemeClr val="dk1"/>
              </a:buClr>
              <a:buSzPts val="2800"/>
              <a:buFont typeface="Arial"/>
              <a:buNone/>
            </a:pPr>
            <a:r>
              <a:rPr lang="en-GB" sz="2800" b="0" i="0" u="none" strike="noStrike" cap="none" dirty="0">
                <a:solidFill>
                  <a:schemeClr val="dk1"/>
                </a:solidFill>
                <a:latin typeface="Calibri"/>
                <a:ea typeface="Calibri"/>
                <a:cs typeface="Calibri"/>
                <a:sym typeface="Calibri"/>
              </a:rPr>
              <a:t>In existence problems, the goal is to decide whether or not an arrangement exists satisfying the given properties. </a:t>
            </a:r>
            <a:endParaRPr sz="2800" b="0" i="0" u="none" strike="noStrike" cap="none" dirty="0">
              <a:solidFill>
                <a:schemeClr val="dk1"/>
              </a:solidFill>
              <a:latin typeface="Calibri"/>
              <a:ea typeface="Calibri"/>
              <a:cs typeface="Calibri"/>
              <a:sym typeface="Calibri"/>
            </a:endParaRPr>
          </a:p>
          <a:p>
            <a:pPr marL="0" marR="0" lvl="0" indent="0" algn="just" rtl="0">
              <a:lnSpc>
                <a:spcPct val="80000"/>
              </a:lnSpc>
              <a:spcBef>
                <a:spcPts val="1000"/>
              </a:spcBef>
              <a:spcAft>
                <a:spcPts val="0"/>
              </a:spcAft>
              <a:buClr>
                <a:schemeClr val="dk1"/>
              </a:buClr>
              <a:buSzPts val="2800"/>
              <a:buFont typeface="Arial"/>
              <a:buNone/>
            </a:pPr>
            <a:r>
              <a:rPr lang="en-GB" sz="2800" b="0" i="0" u="none" strike="noStrike" cap="none" dirty="0">
                <a:solidFill>
                  <a:schemeClr val="dk1"/>
                </a:solidFill>
                <a:latin typeface="Calibri"/>
                <a:ea typeface="Calibri"/>
                <a:cs typeface="Calibri"/>
                <a:sym typeface="Calibri"/>
              </a:rPr>
              <a:t>In optimization problems the goal is to find where a given function of several variables takes on an extreme value (maximum or minimum) over a given finite domain. Graph theoretic algorithms are included in the above definition of combinatorial algorithms.</a:t>
            </a:r>
            <a:endParaRPr dirty="0"/>
          </a:p>
          <a:p>
            <a:pPr marL="0" marR="0" lvl="0" indent="0" algn="just" rtl="0">
              <a:lnSpc>
                <a:spcPct val="8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0" algn="just" rtl="0">
              <a:lnSpc>
                <a:spcPct val="80000"/>
              </a:lnSpc>
              <a:spcBef>
                <a:spcPts val="1000"/>
              </a:spcBef>
              <a:spcAft>
                <a:spcPts val="0"/>
              </a:spcAft>
              <a:buClr>
                <a:srgbClr val="0070C0"/>
              </a:buClr>
              <a:buSzPts val="2800"/>
              <a:buFont typeface="Arial"/>
              <a:buNone/>
            </a:pPr>
            <a:r>
              <a:rPr lang="en-GB" sz="2800" b="0" i="0" u="none" strike="noStrike" cap="none" dirty="0">
                <a:solidFill>
                  <a:srgbClr val="0070C0"/>
                </a:solidFill>
                <a:latin typeface="Calibri"/>
                <a:ea typeface="Calibri"/>
                <a:cs typeface="Calibri"/>
                <a:sym typeface="Calibri"/>
              </a:rPr>
              <a:t>Exercise 3:</a:t>
            </a:r>
            <a:endParaRPr sz="2800" b="0" i="0" u="none" strike="noStrike" cap="none" dirty="0">
              <a:solidFill>
                <a:srgbClr val="0070C0"/>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dirty="0">
                <a:solidFill>
                  <a:schemeClr val="dk1"/>
                </a:solidFill>
                <a:latin typeface="Calibri"/>
                <a:ea typeface="Calibri"/>
                <a:cs typeface="Calibri"/>
                <a:sym typeface="Calibri"/>
              </a:rPr>
              <a:t>Design an algorithm to compute </a:t>
            </a:r>
            <a:r>
              <a:rPr lang="en-GB" sz="2800" b="0" i="0" u="none" strike="noStrike" cap="none" baseline="30000" dirty="0" err="1">
                <a:solidFill>
                  <a:schemeClr val="dk1"/>
                </a:solidFill>
                <a:latin typeface="Calibri"/>
                <a:ea typeface="Calibri"/>
                <a:cs typeface="Calibri"/>
                <a:sym typeface="Calibri"/>
              </a:rPr>
              <a:t>n</a:t>
            </a:r>
            <a:r>
              <a:rPr lang="en-GB" sz="2800" b="0" i="0" u="none" strike="noStrike" cap="none" dirty="0" err="1">
                <a:solidFill>
                  <a:schemeClr val="dk1"/>
                </a:solidFill>
                <a:latin typeface="Calibri"/>
                <a:ea typeface="Calibri"/>
                <a:cs typeface="Calibri"/>
                <a:sym typeface="Calibri"/>
              </a:rPr>
              <a:t>C</a:t>
            </a:r>
            <a:r>
              <a:rPr lang="en-GB" sz="2800" b="0" i="0" u="none" strike="noStrike" cap="none" baseline="-25000" dirty="0" err="1">
                <a:solidFill>
                  <a:schemeClr val="dk1"/>
                </a:solidFill>
                <a:latin typeface="Calibri"/>
                <a:ea typeface="Calibri"/>
                <a:cs typeface="Calibri"/>
                <a:sym typeface="Calibri"/>
              </a:rPr>
              <a:t>p</a:t>
            </a:r>
            <a:r>
              <a:rPr lang="en-GB" sz="2800" b="0" i="0" u="none" strike="noStrike" cap="none" dirty="0">
                <a:solidFill>
                  <a:schemeClr val="dk1"/>
                </a:solidFill>
                <a:latin typeface="Calibri"/>
                <a:ea typeface="Calibri"/>
                <a:cs typeface="Calibri"/>
                <a:sym typeface="Calibri"/>
              </a:rPr>
              <a:t>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F.	</a:t>
            </a:r>
            <a:r>
              <a:rPr lang="en-GB" sz="4400" b="1" i="0" u="none" strike="noStrike" cap="none">
                <a:solidFill>
                  <a:schemeClr val="dk1"/>
                </a:solidFill>
                <a:latin typeface="Calibri"/>
                <a:ea typeface="Calibri"/>
                <a:cs typeface="Calibri"/>
                <a:sym typeface="Calibri"/>
              </a:rPr>
              <a:t> </a:t>
            </a:r>
            <a:r>
              <a:rPr lang="en-GB" sz="4400" b="0" i="0" u="none" strike="noStrike" cap="none">
                <a:solidFill>
                  <a:srgbClr val="FF0000"/>
                </a:solidFill>
                <a:latin typeface="Calibri"/>
                <a:ea typeface="Calibri"/>
                <a:cs typeface="Calibri"/>
                <a:sym typeface="Calibri"/>
              </a:rPr>
              <a:t>Combinatorial Algorithms…</a:t>
            </a:r>
            <a:endParaRPr sz="4400" b="0" i="0" u="none" strike="noStrike" cap="none">
              <a:solidFill>
                <a:srgbClr val="FF0000"/>
              </a:solidFill>
              <a:latin typeface="Calibri"/>
              <a:ea typeface="Calibri"/>
              <a:cs typeface="Calibri"/>
              <a:sym typeface="Calibri"/>
            </a:endParaRPr>
          </a:p>
        </p:txBody>
      </p:sp>
      <p:sp>
        <p:nvSpPr>
          <p:cNvPr id="205" name="Google Shape;205;p33"/>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Solution to Exercise 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G.	</a:t>
            </a:r>
            <a:r>
              <a:rPr lang="en-GB" sz="4400" b="1" i="0" u="none" strike="noStrike" cap="none">
                <a:solidFill>
                  <a:schemeClr val="dk1"/>
                </a:solidFill>
                <a:latin typeface="Calibri"/>
                <a:ea typeface="Calibri"/>
                <a:cs typeface="Calibri"/>
                <a:sym typeface="Calibri"/>
              </a:rPr>
              <a:t> </a:t>
            </a:r>
            <a:r>
              <a:rPr lang="en-GB" sz="4400" b="0" i="0" u="none" strike="noStrike" cap="none">
                <a:solidFill>
                  <a:srgbClr val="FF0000"/>
                </a:solidFill>
                <a:latin typeface="Calibri"/>
                <a:ea typeface="Calibri"/>
                <a:cs typeface="Calibri"/>
                <a:sym typeface="Calibri"/>
              </a:rPr>
              <a:t>Operational</a:t>
            </a:r>
            <a:r>
              <a:rPr lang="en-GB" sz="4400" b="1" i="0" u="none" strike="noStrike" cap="none">
                <a:solidFill>
                  <a:schemeClr val="dk1"/>
                </a:solidFill>
                <a:latin typeface="Calibri"/>
                <a:ea typeface="Calibri"/>
                <a:cs typeface="Calibri"/>
                <a:sym typeface="Calibri"/>
              </a:rPr>
              <a:t> </a:t>
            </a:r>
            <a:r>
              <a:rPr lang="en-GB" sz="4400" b="0" i="0" u="none" strike="noStrike" cap="none">
                <a:solidFill>
                  <a:srgbClr val="FF0000"/>
                </a:solidFill>
                <a:latin typeface="Calibri"/>
                <a:ea typeface="Calibri"/>
                <a:cs typeface="Calibri"/>
                <a:sym typeface="Calibri"/>
              </a:rPr>
              <a:t>Algorithms</a:t>
            </a:r>
            <a:endParaRPr sz="4400" b="0" i="0" u="none" strike="noStrike" cap="none">
              <a:solidFill>
                <a:srgbClr val="FF0000"/>
              </a:solidFill>
              <a:latin typeface="Calibri"/>
              <a:ea typeface="Calibri"/>
              <a:cs typeface="Calibri"/>
              <a:sym typeface="Calibri"/>
            </a:endParaRPr>
          </a:p>
        </p:txBody>
      </p:sp>
      <p:sp>
        <p:nvSpPr>
          <p:cNvPr id="211" name="Google Shape;211;p34"/>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0C0"/>
              </a:buClr>
              <a:buSzPts val="2800"/>
              <a:buFont typeface="Arial"/>
              <a:buNone/>
            </a:pPr>
            <a:r>
              <a:rPr lang="en-GB" sz="2800" b="0" i="1" u="none" strike="noStrike" cap="none">
                <a:solidFill>
                  <a:srgbClr val="0070C0"/>
                </a:solidFill>
                <a:latin typeface="Calibri"/>
                <a:ea typeface="Calibri"/>
                <a:cs typeface="Calibri"/>
                <a:sym typeface="Calibri"/>
              </a:rPr>
              <a:t>Operational algorithms </a:t>
            </a:r>
            <a:r>
              <a:rPr lang="en-GB" sz="2800" b="0" i="0" u="none" strike="noStrike" cap="none">
                <a:solidFill>
                  <a:schemeClr val="dk1"/>
                </a:solidFill>
                <a:latin typeface="Calibri"/>
                <a:ea typeface="Calibri"/>
                <a:cs typeface="Calibri"/>
                <a:sym typeface="Calibri"/>
              </a:rPr>
              <a:t>aim at executing establish procedure or expert knowledge.</a:t>
            </a: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They are algorithms which do not aim at optimizing an objective function. </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They chain a series of computational operations guided by expert knowledge but not in conjunction with a specific objective function.</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They are usually used to implement organisational’ processes</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3.0	</a:t>
            </a:r>
            <a:r>
              <a:rPr lang="en-GB" sz="4400" b="1" i="0" u="none" strike="noStrike" cap="none">
                <a:solidFill>
                  <a:schemeClr val="dk1"/>
                </a:solidFill>
                <a:latin typeface="Calibri"/>
                <a:ea typeface="Calibri"/>
                <a:cs typeface="Calibri"/>
                <a:sym typeface="Calibri"/>
              </a:rPr>
              <a:t> </a:t>
            </a:r>
            <a:r>
              <a:rPr lang="en-GB" sz="4400" b="0" i="0" u="none" strike="noStrike" cap="none">
                <a:solidFill>
                  <a:srgbClr val="FF0000"/>
                </a:solidFill>
                <a:latin typeface="Calibri"/>
                <a:ea typeface="Calibri"/>
                <a:cs typeface="Calibri"/>
                <a:sym typeface="Calibri"/>
              </a:rPr>
              <a:t>Algorithm Design Methodologies</a:t>
            </a:r>
            <a:endParaRPr sz="4400" b="0" i="0" u="none" strike="noStrike" cap="none">
              <a:solidFill>
                <a:srgbClr val="FF0000"/>
              </a:solidFill>
              <a:latin typeface="Calibri"/>
              <a:ea typeface="Calibri"/>
              <a:cs typeface="Calibri"/>
              <a:sym typeface="Calibri"/>
            </a:endParaRPr>
          </a:p>
        </p:txBody>
      </p:sp>
      <p:sp>
        <p:nvSpPr>
          <p:cNvPr id="217" name="Google Shape;217;p35"/>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E75B5"/>
              </a:buClr>
              <a:buSzPts val="4000"/>
              <a:buFont typeface="Arial"/>
              <a:buNone/>
            </a:pPr>
            <a:r>
              <a:rPr lang="en-GB" sz="4000" b="0" i="0" u="none" strike="noStrike" cap="none">
                <a:solidFill>
                  <a:srgbClr val="2E75B5"/>
                </a:solidFill>
                <a:latin typeface="Calibri"/>
                <a:ea typeface="Calibri"/>
                <a:cs typeface="Calibri"/>
                <a:sym typeface="Calibri"/>
              </a:rPr>
              <a:t>Major algorithmic paradigms are:-</a:t>
            </a:r>
            <a:endParaRPr sz="4000" b="0" i="0" u="none" strike="noStrike" cap="none">
              <a:solidFill>
                <a:srgbClr val="2E75B5"/>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Simple recursive algorithms</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Backtracking algorithms</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Divide-and-conquer algorithms</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Dynamic programming algorithms</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Greedy algorithms</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Branch-and-bound algorithms</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Brute force algorithms</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and others....</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A.	Simple Recursive Algorithms</a:t>
            </a:r>
            <a:endParaRPr sz="4400" b="0" i="0" u="none" strike="noStrike" cap="none">
              <a:solidFill>
                <a:srgbClr val="FF0000"/>
              </a:solidFill>
              <a:latin typeface="Calibri"/>
              <a:ea typeface="Calibri"/>
              <a:cs typeface="Calibri"/>
              <a:sym typeface="Calibri"/>
            </a:endParaRPr>
          </a:p>
        </p:txBody>
      </p:sp>
      <p:sp>
        <p:nvSpPr>
          <p:cNvPr id="223" name="Google Shape;223;p36"/>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rgbClr val="2E75B5"/>
              </a:buClr>
              <a:buSzPts val="2500"/>
              <a:buFont typeface="Arial"/>
              <a:buNone/>
            </a:pPr>
            <a:r>
              <a:rPr lang="en-GB" sz="2500" b="0" i="0" u="none" strike="noStrike" cap="none">
                <a:solidFill>
                  <a:srgbClr val="2E75B5"/>
                </a:solidFill>
                <a:latin typeface="Calibri"/>
                <a:ea typeface="Calibri"/>
                <a:cs typeface="Calibri"/>
                <a:sym typeface="Calibri"/>
              </a:rPr>
              <a:t>A simple recursive algorithm</a:t>
            </a:r>
            <a:endParaRPr/>
          </a:p>
          <a:p>
            <a:pPr marL="228600" marR="0" lvl="0" indent="-228600" algn="l" rtl="0">
              <a:lnSpc>
                <a:spcPct val="70000"/>
              </a:lnSpc>
              <a:spcBef>
                <a:spcPts val="1000"/>
              </a:spcBef>
              <a:spcAft>
                <a:spcPts val="0"/>
              </a:spcAft>
              <a:buClr>
                <a:schemeClr val="dk1"/>
              </a:buClr>
              <a:buSzPts val="1750"/>
              <a:buFont typeface="Arial"/>
              <a:buChar char="•"/>
            </a:pPr>
            <a:r>
              <a:rPr lang="en-GB" sz="1750" b="0" i="0" u="none" strike="noStrike" cap="none">
                <a:solidFill>
                  <a:schemeClr val="dk1"/>
                </a:solidFill>
                <a:latin typeface="Calibri"/>
                <a:ea typeface="Calibri"/>
                <a:cs typeface="Calibri"/>
                <a:sym typeface="Calibri"/>
              </a:rPr>
              <a:t> Solves the base cases directly</a:t>
            </a:r>
            <a:endParaRPr/>
          </a:p>
          <a:p>
            <a:pPr marL="228600" marR="0" lvl="0" indent="-228600" algn="l" rtl="0">
              <a:lnSpc>
                <a:spcPct val="70000"/>
              </a:lnSpc>
              <a:spcBef>
                <a:spcPts val="1000"/>
              </a:spcBef>
              <a:spcAft>
                <a:spcPts val="0"/>
              </a:spcAft>
              <a:buClr>
                <a:schemeClr val="dk1"/>
              </a:buClr>
              <a:buSzPts val="1750"/>
              <a:buFont typeface="Arial"/>
              <a:buChar char="•"/>
            </a:pPr>
            <a:r>
              <a:rPr lang="en-GB" sz="1750" b="0" i="0" u="none" strike="noStrike" cap="none">
                <a:solidFill>
                  <a:schemeClr val="dk1"/>
                </a:solidFill>
                <a:latin typeface="Calibri"/>
                <a:ea typeface="Calibri"/>
                <a:cs typeface="Calibri"/>
                <a:sym typeface="Calibri"/>
              </a:rPr>
              <a:t> Recurs with a simpler subproblem</a:t>
            </a:r>
            <a:endParaRPr sz="1750" b="0" i="0" u="none" strike="noStrike" cap="none">
              <a:solidFill>
                <a:schemeClr val="dk1"/>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1750"/>
              <a:buFont typeface="Arial"/>
              <a:buChar char="•"/>
            </a:pPr>
            <a:r>
              <a:rPr lang="en-GB" sz="1750" b="0" i="0" u="none" strike="noStrike" cap="none">
                <a:solidFill>
                  <a:schemeClr val="dk1"/>
                </a:solidFill>
                <a:latin typeface="Calibri"/>
                <a:ea typeface="Calibri"/>
                <a:cs typeface="Calibri"/>
                <a:sym typeface="Calibri"/>
              </a:rPr>
              <a:t> Does some extra work to convert the solution to the simpler subproblem into a solution to the given</a:t>
            </a:r>
            <a:endParaRPr/>
          </a:p>
          <a:p>
            <a:pPr marL="228600" marR="0" lvl="0" indent="-228600" algn="l" rtl="0">
              <a:lnSpc>
                <a:spcPct val="70000"/>
              </a:lnSpc>
              <a:spcBef>
                <a:spcPts val="1000"/>
              </a:spcBef>
              <a:spcAft>
                <a:spcPts val="0"/>
              </a:spcAft>
              <a:buClr>
                <a:schemeClr val="dk1"/>
              </a:buClr>
              <a:buSzPts val="1750"/>
              <a:buFont typeface="Arial"/>
              <a:buChar char="•"/>
            </a:pPr>
            <a:r>
              <a:rPr lang="en-GB" sz="1750" b="0" i="0" u="none" strike="noStrike" cap="none">
                <a:solidFill>
                  <a:schemeClr val="dk1"/>
                </a:solidFill>
                <a:latin typeface="Calibri"/>
                <a:ea typeface="Calibri"/>
                <a:cs typeface="Calibri"/>
                <a:sym typeface="Calibri"/>
              </a:rPr>
              <a:t>problem</a:t>
            </a:r>
            <a:endParaRPr/>
          </a:p>
          <a:p>
            <a:pPr marL="0" marR="0" lvl="0" indent="0" algn="l" rtl="0">
              <a:lnSpc>
                <a:spcPct val="70000"/>
              </a:lnSpc>
              <a:spcBef>
                <a:spcPts val="1000"/>
              </a:spcBef>
              <a:spcAft>
                <a:spcPts val="0"/>
              </a:spcAft>
              <a:buClr>
                <a:schemeClr val="dk1"/>
              </a:buClr>
              <a:buSzPts val="1750"/>
              <a:buFont typeface="Arial"/>
              <a:buNone/>
            </a:pPr>
            <a:r>
              <a:rPr lang="en-GB" sz="1750" b="0" i="0" u="none" strike="noStrike" cap="none">
                <a:solidFill>
                  <a:schemeClr val="dk1"/>
                </a:solidFill>
                <a:latin typeface="Calibri"/>
                <a:ea typeface="Calibri"/>
                <a:cs typeface="Calibri"/>
                <a:sym typeface="Calibri"/>
              </a:rPr>
              <a:t>Examples are:</a:t>
            </a:r>
            <a:endParaRPr/>
          </a:p>
          <a:p>
            <a:pPr marL="228600" marR="0" lvl="0" indent="-228600" algn="l" rtl="0">
              <a:lnSpc>
                <a:spcPct val="70000"/>
              </a:lnSpc>
              <a:spcBef>
                <a:spcPts val="1000"/>
              </a:spcBef>
              <a:spcAft>
                <a:spcPts val="0"/>
              </a:spcAft>
              <a:buClr>
                <a:schemeClr val="dk1"/>
              </a:buClr>
              <a:buSzPts val="1750"/>
              <a:buFont typeface="Arial"/>
              <a:buChar char="•"/>
            </a:pPr>
            <a:r>
              <a:rPr lang="en-GB" sz="1750" b="0" i="0" u="none" strike="noStrike" cap="none">
                <a:solidFill>
                  <a:schemeClr val="dk1"/>
                </a:solidFill>
                <a:latin typeface="Calibri"/>
                <a:ea typeface="Calibri"/>
                <a:cs typeface="Calibri"/>
                <a:sym typeface="Calibri"/>
              </a:rPr>
              <a:t> To count the number of elements in a list:</a:t>
            </a:r>
            <a:endParaRPr/>
          </a:p>
          <a:p>
            <a:pPr marL="0" marR="0" lvl="0" indent="0" algn="l" rtl="0">
              <a:lnSpc>
                <a:spcPct val="70000"/>
              </a:lnSpc>
              <a:spcBef>
                <a:spcPts val="1000"/>
              </a:spcBef>
              <a:spcAft>
                <a:spcPts val="0"/>
              </a:spcAft>
              <a:buClr>
                <a:schemeClr val="dk1"/>
              </a:buClr>
              <a:buSzPts val="1750"/>
              <a:buFont typeface="Arial"/>
              <a:buNone/>
            </a:pPr>
            <a:r>
              <a:rPr lang="en-GB" sz="1750" b="1" i="0" u="none" strike="noStrike" cap="none">
                <a:solidFill>
                  <a:schemeClr val="dk1"/>
                </a:solidFill>
                <a:latin typeface="Calibri"/>
                <a:ea typeface="Calibri"/>
                <a:cs typeface="Calibri"/>
                <a:sym typeface="Calibri"/>
              </a:rPr>
              <a:t>	– </a:t>
            </a:r>
            <a:r>
              <a:rPr lang="en-GB" sz="1750" b="0" i="0" u="none" strike="noStrike" cap="none">
                <a:solidFill>
                  <a:schemeClr val="dk1"/>
                </a:solidFill>
                <a:latin typeface="Calibri"/>
                <a:ea typeface="Calibri"/>
                <a:cs typeface="Calibri"/>
                <a:sym typeface="Calibri"/>
              </a:rPr>
              <a:t>If the list is empty, return zero; otherwise,</a:t>
            </a:r>
            <a:endParaRPr/>
          </a:p>
          <a:p>
            <a:pPr marL="0" marR="0" lvl="0" indent="0" algn="l" rtl="0">
              <a:lnSpc>
                <a:spcPct val="70000"/>
              </a:lnSpc>
              <a:spcBef>
                <a:spcPts val="1000"/>
              </a:spcBef>
              <a:spcAft>
                <a:spcPts val="0"/>
              </a:spcAft>
              <a:buClr>
                <a:schemeClr val="dk1"/>
              </a:buClr>
              <a:buSzPts val="1750"/>
              <a:buFont typeface="Arial"/>
              <a:buNone/>
            </a:pPr>
            <a:r>
              <a:rPr lang="en-GB" sz="1750" b="1" i="0" u="none" strike="noStrike" cap="none">
                <a:solidFill>
                  <a:schemeClr val="dk1"/>
                </a:solidFill>
                <a:latin typeface="Calibri"/>
                <a:ea typeface="Calibri"/>
                <a:cs typeface="Calibri"/>
                <a:sym typeface="Calibri"/>
              </a:rPr>
              <a:t>	– </a:t>
            </a:r>
            <a:r>
              <a:rPr lang="en-GB" sz="1750" b="0" i="0" u="none" strike="noStrike" cap="none">
                <a:solidFill>
                  <a:schemeClr val="dk1"/>
                </a:solidFill>
                <a:latin typeface="Calibri"/>
                <a:ea typeface="Calibri"/>
                <a:cs typeface="Calibri"/>
                <a:sym typeface="Calibri"/>
              </a:rPr>
              <a:t>Step past the first element, and count the remaining elements in the list</a:t>
            </a:r>
            <a:endParaRPr/>
          </a:p>
          <a:p>
            <a:pPr marL="0" marR="0" lvl="0" indent="0" algn="l" rtl="0">
              <a:lnSpc>
                <a:spcPct val="70000"/>
              </a:lnSpc>
              <a:spcBef>
                <a:spcPts val="1000"/>
              </a:spcBef>
              <a:spcAft>
                <a:spcPts val="0"/>
              </a:spcAft>
              <a:buClr>
                <a:schemeClr val="dk1"/>
              </a:buClr>
              <a:buSzPts val="1750"/>
              <a:buFont typeface="Arial"/>
              <a:buNone/>
            </a:pPr>
            <a:r>
              <a:rPr lang="en-GB" sz="1750" b="1" i="0" u="none" strike="noStrike" cap="none">
                <a:solidFill>
                  <a:schemeClr val="dk1"/>
                </a:solidFill>
                <a:latin typeface="Calibri"/>
                <a:ea typeface="Calibri"/>
                <a:cs typeface="Calibri"/>
                <a:sym typeface="Calibri"/>
              </a:rPr>
              <a:t>	– </a:t>
            </a:r>
            <a:r>
              <a:rPr lang="en-GB" sz="1750" b="0" i="0" u="none" strike="noStrike" cap="none">
                <a:solidFill>
                  <a:schemeClr val="dk1"/>
                </a:solidFill>
                <a:latin typeface="Calibri"/>
                <a:ea typeface="Calibri"/>
                <a:cs typeface="Calibri"/>
                <a:sym typeface="Calibri"/>
              </a:rPr>
              <a:t>Add one to the result</a:t>
            </a:r>
            <a:endParaRPr/>
          </a:p>
          <a:p>
            <a:pPr marL="228600" marR="0" lvl="0" indent="-228600" algn="l" rtl="0">
              <a:lnSpc>
                <a:spcPct val="70000"/>
              </a:lnSpc>
              <a:spcBef>
                <a:spcPts val="1000"/>
              </a:spcBef>
              <a:spcAft>
                <a:spcPts val="0"/>
              </a:spcAft>
              <a:buClr>
                <a:schemeClr val="dk1"/>
              </a:buClr>
              <a:buSzPts val="1750"/>
              <a:buFont typeface="Arial"/>
              <a:buChar char="•"/>
            </a:pPr>
            <a:r>
              <a:rPr lang="en-GB" sz="1750" b="0" i="0" u="none" strike="noStrike" cap="none">
                <a:solidFill>
                  <a:schemeClr val="dk1"/>
                </a:solidFill>
                <a:latin typeface="Calibri"/>
                <a:ea typeface="Calibri"/>
                <a:cs typeface="Calibri"/>
                <a:sym typeface="Calibri"/>
              </a:rPr>
              <a:t> To test if a value occurs in a list:</a:t>
            </a:r>
            <a:endParaRPr/>
          </a:p>
          <a:p>
            <a:pPr marL="0" marR="0" lvl="0" indent="0" algn="l" rtl="0">
              <a:lnSpc>
                <a:spcPct val="70000"/>
              </a:lnSpc>
              <a:spcBef>
                <a:spcPts val="1000"/>
              </a:spcBef>
              <a:spcAft>
                <a:spcPts val="0"/>
              </a:spcAft>
              <a:buClr>
                <a:schemeClr val="dk1"/>
              </a:buClr>
              <a:buSzPts val="1750"/>
              <a:buFont typeface="Arial"/>
              <a:buNone/>
            </a:pPr>
            <a:r>
              <a:rPr lang="en-GB" sz="1750" b="1" i="0" u="none" strike="noStrike" cap="none">
                <a:solidFill>
                  <a:schemeClr val="dk1"/>
                </a:solidFill>
                <a:latin typeface="Calibri"/>
                <a:ea typeface="Calibri"/>
                <a:cs typeface="Calibri"/>
                <a:sym typeface="Calibri"/>
              </a:rPr>
              <a:t>	– </a:t>
            </a:r>
            <a:r>
              <a:rPr lang="en-GB" sz="1750" b="0" i="0" u="none" strike="noStrike" cap="none">
                <a:solidFill>
                  <a:schemeClr val="dk1"/>
                </a:solidFill>
                <a:latin typeface="Calibri"/>
                <a:ea typeface="Calibri"/>
                <a:cs typeface="Calibri"/>
                <a:sym typeface="Calibri"/>
              </a:rPr>
              <a:t>If the list is empty, return false; otherwise,</a:t>
            </a:r>
            <a:endParaRPr/>
          </a:p>
          <a:p>
            <a:pPr marL="0" marR="0" lvl="0" indent="0" algn="l" rtl="0">
              <a:lnSpc>
                <a:spcPct val="70000"/>
              </a:lnSpc>
              <a:spcBef>
                <a:spcPts val="1000"/>
              </a:spcBef>
              <a:spcAft>
                <a:spcPts val="0"/>
              </a:spcAft>
              <a:buClr>
                <a:schemeClr val="dk1"/>
              </a:buClr>
              <a:buSzPts val="1750"/>
              <a:buFont typeface="Arial"/>
              <a:buNone/>
            </a:pPr>
            <a:r>
              <a:rPr lang="en-GB" sz="1750" b="1" i="0" u="none" strike="noStrike" cap="none">
                <a:solidFill>
                  <a:schemeClr val="dk1"/>
                </a:solidFill>
                <a:latin typeface="Calibri"/>
                <a:ea typeface="Calibri"/>
                <a:cs typeface="Calibri"/>
                <a:sym typeface="Calibri"/>
              </a:rPr>
              <a:t>	– </a:t>
            </a:r>
            <a:r>
              <a:rPr lang="en-GB" sz="1750" b="0" i="0" u="none" strike="noStrike" cap="none">
                <a:solidFill>
                  <a:schemeClr val="dk1"/>
                </a:solidFill>
                <a:latin typeface="Calibri"/>
                <a:ea typeface="Calibri"/>
                <a:cs typeface="Calibri"/>
                <a:sym typeface="Calibri"/>
              </a:rPr>
              <a:t>If the first thing in the list is the given value, return true; otherwise</a:t>
            </a:r>
            <a:endParaRPr/>
          </a:p>
          <a:p>
            <a:pPr marL="0" marR="0" lvl="0" indent="0" algn="l" rtl="0">
              <a:lnSpc>
                <a:spcPct val="70000"/>
              </a:lnSpc>
              <a:spcBef>
                <a:spcPts val="1000"/>
              </a:spcBef>
              <a:spcAft>
                <a:spcPts val="0"/>
              </a:spcAft>
              <a:buClr>
                <a:schemeClr val="dk1"/>
              </a:buClr>
              <a:buSzPts val="1750"/>
              <a:buFont typeface="Arial"/>
              <a:buNone/>
            </a:pPr>
            <a:r>
              <a:rPr lang="en-GB" sz="1750" b="1" i="0" u="none" strike="noStrike" cap="none">
                <a:solidFill>
                  <a:schemeClr val="dk1"/>
                </a:solidFill>
                <a:latin typeface="Calibri"/>
                <a:ea typeface="Calibri"/>
                <a:cs typeface="Calibri"/>
                <a:sym typeface="Calibri"/>
              </a:rPr>
              <a:t>	– </a:t>
            </a:r>
            <a:r>
              <a:rPr lang="en-GB" sz="1750" b="0" i="0" u="none" strike="noStrike" cap="none">
                <a:solidFill>
                  <a:schemeClr val="dk1"/>
                </a:solidFill>
                <a:latin typeface="Calibri"/>
                <a:ea typeface="Calibri"/>
                <a:cs typeface="Calibri"/>
                <a:sym typeface="Calibri"/>
              </a:rPr>
              <a:t>Step past the first element, and test whether the value occurs in the remainder of the list</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B.	Backtracking Algorithm</a:t>
            </a:r>
            <a:endParaRPr sz="4400" b="0" i="0" u="none" strike="noStrike" cap="none">
              <a:solidFill>
                <a:srgbClr val="FF0000"/>
              </a:solidFill>
              <a:latin typeface="Calibri"/>
              <a:ea typeface="Calibri"/>
              <a:cs typeface="Calibri"/>
              <a:sym typeface="Calibri"/>
            </a:endParaRPr>
          </a:p>
        </p:txBody>
      </p:sp>
      <p:sp>
        <p:nvSpPr>
          <p:cNvPr id="229" name="Google Shape;229;p37"/>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rgbClr val="2E75B5"/>
              </a:buClr>
              <a:buSzPts val="2200"/>
              <a:buFont typeface="Arial"/>
              <a:buNone/>
            </a:pPr>
            <a:r>
              <a:rPr lang="en-GB" sz="2200" b="0" i="0" u="none" strike="noStrike" cap="none" dirty="0">
                <a:solidFill>
                  <a:srgbClr val="2E75B5"/>
                </a:solidFill>
                <a:latin typeface="Calibri"/>
                <a:ea typeface="Calibri"/>
                <a:cs typeface="Calibri"/>
                <a:sym typeface="Calibri"/>
              </a:rPr>
              <a:t>A simple recursive algorithm</a:t>
            </a:r>
            <a:endParaRPr dirty="0"/>
          </a:p>
          <a:p>
            <a:pPr marL="0" marR="0" lvl="0" indent="0" algn="l" rtl="0">
              <a:lnSpc>
                <a:spcPct val="70000"/>
              </a:lnSpc>
              <a:spcBef>
                <a:spcPts val="1000"/>
              </a:spcBef>
              <a:spcAft>
                <a:spcPts val="0"/>
              </a:spcAft>
              <a:buClr>
                <a:srgbClr val="2E75B5"/>
              </a:buClr>
              <a:buSzPts val="2200"/>
              <a:buFont typeface="Arial"/>
              <a:buNone/>
            </a:pPr>
            <a:r>
              <a:rPr lang="en-GB" sz="2200" b="0" i="0" u="none" strike="noStrike" cap="none" dirty="0">
                <a:solidFill>
                  <a:srgbClr val="2E75B5"/>
                </a:solidFill>
                <a:latin typeface="Calibri"/>
                <a:ea typeface="Calibri"/>
                <a:cs typeface="Calibri"/>
                <a:sym typeface="Calibri"/>
              </a:rPr>
              <a:t>A backtracking algorithm is based on a depth-first recursive search. It</a:t>
            </a:r>
            <a:endParaRPr dirty="0"/>
          </a:p>
          <a:p>
            <a:pPr marL="228600" marR="0" lvl="0" indent="-228600" algn="l" rtl="0">
              <a:lnSpc>
                <a:spcPct val="70000"/>
              </a:lnSpc>
              <a:spcBef>
                <a:spcPts val="1000"/>
              </a:spcBef>
              <a:spcAft>
                <a:spcPts val="0"/>
              </a:spcAft>
              <a:buClr>
                <a:schemeClr val="dk1"/>
              </a:buClr>
              <a:buSzPts val="1540"/>
              <a:buFont typeface="Arial"/>
              <a:buChar char="•"/>
            </a:pPr>
            <a:r>
              <a:rPr lang="en-GB" sz="1540" b="0" i="0" u="none" strike="noStrike" cap="none" dirty="0">
                <a:solidFill>
                  <a:schemeClr val="dk1"/>
                </a:solidFill>
                <a:latin typeface="Calibri"/>
                <a:ea typeface="Calibri"/>
                <a:cs typeface="Calibri"/>
                <a:sym typeface="Calibri"/>
              </a:rPr>
              <a:t> Tests to see if a solution has been found, and if so, returns it; otherwise</a:t>
            </a:r>
            <a:endParaRPr dirty="0"/>
          </a:p>
          <a:p>
            <a:pPr marL="228600" marR="0" lvl="0" indent="-228600" algn="l" rtl="0">
              <a:lnSpc>
                <a:spcPct val="70000"/>
              </a:lnSpc>
              <a:spcBef>
                <a:spcPts val="1000"/>
              </a:spcBef>
              <a:spcAft>
                <a:spcPts val="0"/>
              </a:spcAft>
              <a:buClr>
                <a:schemeClr val="dk1"/>
              </a:buClr>
              <a:buSzPts val="1540"/>
              <a:buFont typeface="Arial"/>
              <a:buChar char="•"/>
            </a:pPr>
            <a:r>
              <a:rPr lang="en-GB" sz="1540" b="0" i="0" u="none" strike="noStrike" cap="none" dirty="0">
                <a:solidFill>
                  <a:schemeClr val="dk1"/>
                </a:solidFill>
                <a:latin typeface="Calibri"/>
                <a:ea typeface="Calibri"/>
                <a:cs typeface="Calibri"/>
                <a:sym typeface="Calibri"/>
              </a:rPr>
              <a:t> For each choice that can be made at this point,</a:t>
            </a:r>
            <a:endParaRPr dirty="0"/>
          </a:p>
          <a:p>
            <a:pPr marL="0" marR="0" lvl="0" indent="0" algn="l" rtl="0">
              <a:lnSpc>
                <a:spcPct val="70000"/>
              </a:lnSpc>
              <a:spcBef>
                <a:spcPts val="1000"/>
              </a:spcBef>
              <a:spcAft>
                <a:spcPts val="0"/>
              </a:spcAft>
              <a:buClr>
                <a:srgbClr val="2E75B5"/>
              </a:buClr>
              <a:buSzPts val="1045"/>
              <a:buFont typeface="Arial"/>
              <a:buNone/>
            </a:pPr>
            <a:r>
              <a:rPr lang="en-GB" sz="1045" b="1" i="0" u="none" strike="noStrike" cap="none" dirty="0">
                <a:solidFill>
                  <a:srgbClr val="2E75B5"/>
                </a:solidFill>
                <a:latin typeface="Calibri"/>
                <a:ea typeface="Calibri"/>
                <a:cs typeface="Calibri"/>
                <a:sym typeface="Calibri"/>
              </a:rPr>
              <a:t>	</a:t>
            </a:r>
            <a:r>
              <a:rPr lang="en-GB" sz="1540" b="1" i="0" u="none" strike="noStrike" cap="none" dirty="0">
                <a:solidFill>
                  <a:schemeClr val="dk1"/>
                </a:solidFill>
                <a:latin typeface="Calibri"/>
                <a:ea typeface="Calibri"/>
                <a:cs typeface="Calibri"/>
                <a:sym typeface="Calibri"/>
              </a:rPr>
              <a:t>– </a:t>
            </a:r>
            <a:r>
              <a:rPr lang="en-GB" sz="1540" b="0" i="0" u="none" strike="noStrike" cap="none" dirty="0">
                <a:solidFill>
                  <a:schemeClr val="dk1"/>
                </a:solidFill>
                <a:latin typeface="Calibri"/>
                <a:ea typeface="Calibri"/>
                <a:cs typeface="Calibri"/>
                <a:sym typeface="Calibri"/>
              </a:rPr>
              <a:t>Make that choice</a:t>
            </a:r>
            <a:endParaRPr dirty="0"/>
          </a:p>
          <a:p>
            <a:pPr marL="0" marR="0" lvl="0" indent="0" algn="l" rtl="0">
              <a:lnSpc>
                <a:spcPct val="70000"/>
              </a:lnSpc>
              <a:spcBef>
                <a:spcPts val="1000"/>
              </a:spcBef>
              <a:spcAft>
                <a:spcPts val="0"/>
              </a:spcAft>
              <a:buClr>
                <a:schemeClr val="dk1"/>
              </a:buClr>
              <a:buSzPts val="1540"/>
              <a:buFont typeface="Arial"/>
              <a:buNone/>
            </a:pPr>
            <a:r>
              <a:rPr lang="en-GB" sz="1540" b="1" i="0" u="none" strike="noStrike" cap="none" dirty="0">
                <a:solidFill>
                  <a:schemeClr val="dk1"/>
                </a:solidFill>
                <a:latin typeface="Calibri"/>
                <a:ea typeface="Calibri"/>
                <a:cs typeface="Calibri"/>
                <a:sym typeface="Calibri"/>
              </a:rPr>
              <a:t>	– </a:t>
            </a:r>
            <a:r>
              <a:rPr lang="en-GB" sz="1540" b="0" i="0" u="none" strike="noStrike" cap="none" dirty="0">
                <a:solidFill>
                  <a:schemeClr val="dk1"/>
                </a:solidFill>
                <a:latin typeface="Calibri"/>
                <a:ea typeface="Calibri"/>
                <a:cs typeface="Calibri"/>
                <a:sym typeface="Calibri"/>
              </a:rPr>
              <a:t>Recur</a:t>
            </a:r>
            <a:endParaRPr dirty="0"/>
          </a:p>
          <a:p>
            <a:pPr marL="0" marR="0" lvl="0" indent="0" algn="l" rtl="0">
              <a:lnSpc>
                <a:spcPct val="70000"/>
              </a:lnSpc>
              <a:spcBef>
                <a:spcPts val="1000"/>
              </a:spcBef>
              <a:spcAft>
                <a:spcPts val="0"/>
              </a:spcAft>
              <a:buClr>
                <a:schemeClr val="dk1"/>
              </a:buClr>
              <a:buSzPts val="1540"/>
              <a:buFont typeface="Arial"/>
              <a:buNone/>
            </a:pPr>
            <a:r>
              <a:rPr lang="en-GB" sz="1540" b="1" i="0" u="none" strike="noStrike" cap="none" dirty="0">
                <a:solidFill>
                  <a:schemeClr val="dk1"/>
                </a:solidFill>
                <a:latin typeface="Calibri"/>
                <a:ea typeface="Calibri"/>
                <a:cs typeface="Calibri"/>
                <a:sym typeface="Calibri"/>
              </a:rPr>
              <a:t>	– </a:t>
            </a:r>
            <a:r>
              <a:rPr lang="en-GB" sz="1540" b="0" i="0" u="none" strike="noStrike" cap="none" dirty="0">
                <a:solidFill>
                  <a:schemeClr val="dk1"/>
                </a:solidFill>
                <a:latin typeface="Calibri"/>
                <a:ea typeface="Calibri"/>
                <a:cs typeface="Calibri"/>
                <a:sym typeface="Calibri"/>
              </a:rPr>
              <a:t>If the recursion returns a solution, return it</a:t>
            </a:r>
            <a:endParaRPr dirty="0"/>
          </a:p>
          <a:p>
            <a:pPr marL="228600" marR="0" lvl="0" indent="-228600" algn="l" rtl="0">
              <a:lnSpc>
                <a:spcPct val="70000"/>
              </a:lnSpc>
              <a:spcBef>
                <a:spcPts val="1000"/>
              </a:spcBef>
              <a:spcAft>
                <a:spcPts val="0"/>
              </a:spcAft>
              <a:buClr>
                <a:schemeClr val="dk1"/>
              </a:buClr>
              <a:buSzPts val="1540"/>
              <a:buFont typeface="Arial"/>
              <a:buChar char="•"/>
            </a:pPr>
            <a:r>
              <a:rPr lang="en-GB" sz="1540" b="0" i="0" u="none" strike="noStrike" cap="none" dirty="0">
                <a:solidFill>
                  <a:schemeClr val="dk1"/>
                </a:solidFill>
                <a:latin typeface="Calibri"/>
                <a:ea typeface="Calibri"/>
                <a:cs typeface="Calibri"/>
                <a:sym typeface="Calibri"/>
              </a:rPr>
              <a:t> If no choices remain, return failure</a:t>
            </a:r>
            <a:endParaRPr dirty="0"/>
          </a:p>
          <a:p>
            <a:pPr marL="0" marR="0" lvl="0" indent="0" algn="l" rtl="0">
              <a:lnSpc>
                <a:spcPct val="70000"/>
              </a:lnSpc>
              <a:spcBef>
                <a:spcPts val="1000"/>
              </a:spcBef>
              <a:spcAft>
                <a:spcPts val="0"/>
              </a:spcAft>
              <a:buClr>
                <a:srgbClr val="2E75B5"/>
              </a:buClr>
              <a:buSzPts val="1540"/>
              <a:buFont typeface="Arial"/>
              <a:buNone/>
            </a:pPr>
            <a:r>
              <a:rPr lang="en-GB" sz="1540" b="0" i="0" u="none" strike="noStrike" cap="none" dirty="0">
                <a:solidFill>
                  <a:srgbClr val="2E75B5"/>
                </a:solidFill>
                <a:latin typeface="Calibri"/>
                <a:ea typeface="Calibri"/>
                <a:cs typeface="Calibri"/>
                <a:sym typeface="Calibri"/>
              </a:rPr>
              <a:t>For example, </a:t>
            </a:r>
            <a:r>
              <a:rPr lang="en-GB" sz="1540" b="0" i="0" u="none" strike="noStrike" cap="none" dirty="0" err="1">
                <a:solidFill>
                  <a:srgbClr val="2E75B5"/>
                </a:solidFill>
                <a:latin typeface="Calibri"/>
                <a:ea typeface="Calibri"/>
                <a:cs typeface="Calibri"/>
                <a:sym typeface="Calibri"/>
              </a:rPr>
              <a:t>color</a:t>
            </a:r>
            <a:r>
              <a:rPr lang="en-GB" sz="1540" b="0" i="0" u="none" strike="noStrike" cap="none" dirty="0">
                <a:solidFill>
                  <a:srgbClr val="2E75B5"/>
                </a:solidFill>
                <a:latin typeface="Calibri"/>
                <a:ea typeface="Calibri"/>
                <a:cs typeface="Calibri"/>
                <a:sym typeface="Calibri"/>
              </a:rPr>
              <a:t> a map with no more than four </a:t>
            </a:r>
            <a:r>
              <a:rPr lang="en-GB" sz="1540" b="0" i="0" u="none" strike="noStrike" cap="none" dirty="0" err="1">
                <a:solidFill>
                  <a:srgbClr val="2E75B5"/>
                </a:solidFill>
                <a:latin typeface="Calibri"/>
                <a:ea typeface="Calibri"/>
                <a:cs typeface="Calibri"/>
                <a:sym typeface="Calibri"/>
              </a:rPr>
              <a:t>colors</a:t>
            </a:r>
            <a:r>
              <a:rPr lang="en-GB" sz="1540" b="0" i="0" u="none" strike="noStrike" cap="none" dirty="0">
                <a:solidFill>
                  <a:srgbClr val="2E75B5"/>
                </a:solidFill>
                <a:latin typeface="Calibri"/>
                <a:ea typeface="Calibri"/>
                <a:cs typeface="Calibri"/>
                <a:sym typeface="Calibri"/>
              </a:rPr>
              <a:t>:</a:t>
            </a:r>
            <a:endParaRPr dirty="0"/>
          </a:p>
          <a:p>
            <a:pPr marL="228600" marR="0" lvl="0" indent="-228600" algn="l" rtl="0">
              <a:lnSpc>
                <a:spcPct val="70000"/>
              </a:lnSpc>
              <a:spcBef>
                <a:spcPts val="1000"/>
              </a:spcBef>
              <a:spcAft>
                <a:spcPts val="0"/>
              </a:spcAft>
              <a:buClr>
                <a:schemeClr val="dk1"/>
              </a:buClr>
              <a:buSzPts val="1540"/>
              <a:buFont typeface="Arial"/>
              <a:buChar char="•"/>
            </a:pPr>
            <a:r>
              <a:rPr lang="en-GB" sz="1540" b="0" i="0" u="none" strike="noStrike" cap="none" dirty="0">
                <a:solidFill>
                  <a:schemeClr val="dk1"/>
                </a:solidFill>
                <a:latin typeface="Calibri"/>
                <a:ea typeface="Calibri"/>
                <a:cs typeface="Calibri"/>
                <a:sym typeface="Calibri"/>
              </a:rPr>
              <a:t> colour(Country n)</a:t>
            </a:r>
            <a:endParaRPr dirty="0"/>
          </a:p>
          <a:p>
            <a:pPr marL="0" marR="0" lvl="0" indent="0" algn="l" rtl="0">
              <a:lnSpc>
                <a:spcPct val="70000"/>
              </a:lnSpc>
              <a:spcBef>
                <a:spcPts val="1000"/>
              </a:spcBef>
              <a:spcAft>
                <a:spcPts val="0"/>
              </a:spcAft>
              <a:buClr>
                <a:schemeClr val="dk1"/>
              </a:buClr>
              <a:buSzPts val="1540"/>
              <a:buFont typeface="Arial"/>
              <a:buNone/>
            </a:pPr>
            <a:r>
              <a:rPr lang="en-GB" sz="1540" b="1" i="0" u="none" strike="noStrike" cap="none" dirty="0">
                <a:solidFill>
                  <a:schemeClr val="dk1"/>
                </a:solidFill>
                <a:latin typeface="Calibri"/>
                <a:ea typeface="Calibri"/>
                <a:cs typeface="Calibri"/>
                <a:sym typeface="Calibri"/>
              </a:rPr>
              <a:t>	– </a:t>
            </a:r>
            <a:r>
              <a:rPr lang="en-GB" sz="1540" b="0" i="0" u="none" strike="noStrike" cap="none" dirty="0">
                <a:solidFill>
                  <a:schemeClr val="dk1"/>
                </a:solidFill>
                <a:latin typeface="Calibri"/>
                <a:ea typeface="Calibri"/>
                <a:cs typeface="Calibri"/>
                <a:sym typeface="Calibri"/>
              </a:rPr>
              <a:t>If all countries have been </a:t>
            </a:r>
            <a:r>
              <a:rPr lang="en-GB" sz="1540" b="0" i="0" u="none" strike="noStrike" cap="none" dirty="0" err="1">
                <a:solidFill>
                  <a:schemeClr val="dk1"/>
                </a:solidFill>
                <a:latin typeface="Calibri"/>
                <a:ea typeface="Calibri"/>
                <a:cs typeface="Calibri"/>
                <a:sym typeface="Calibri"/>
              </a:rPr>
              <a:t>colored</a:t>
            </a:r>
            <a:r>
              <a:rPr lang="en-GB" sz="1540" b="0" i="0" u="none" strike="noStrike" cap="none" dirty="0">
                <a:solidFill>
                  <a:schemeClr val="dk1"/>
                </a:solidFill>
                <a:latin typeface="Calibri"/>
                <a:ea typeface="Calibri"/>
                <a:cs typeface="Calibri"/>
                <a:sym typeface="Calibri"/>
              </a:rPr>
              <a:t> (n &gt; number of countries) return success; otherwise,</a:t>
            </a:r>
            <a:endParaRPr dirty="0"/>
          </a:p>
          <a:p>
            <a:pPr marL="0" marR="0" lvl="0" indent="0" algn="l" rtl="0">
              <a:lnSpc>
                <a:spcPct val="70000"/>
              </a:lnSpc>
              <a:spcBef>
                <a:spcPts val="1000"/>
              </a:spcBef>
              <a:spcAft>
                <a:spcPts val="0"/>
              </a:spcAft>
              <a:buClr>
                <a:schemeClr val="dk1"/>
              </a:buClr>
              <a:buSzPts val="1540"/>
              <a:buFont typeface="Arial"/>
              <a:buNone/>
            </a:pPr>
            <a:r>
              <a:rPr lang="en-GB" sz="1540" b="1" i="0" u="none" strike="noStrike" cap="none" dirty="0">
                <a:solidFill>
                  <a:schemeClr val="dk1"/>
                </a:solidFill>
                <a:latin typeface="Calibri"/>
                <a:ea typeface="Calibri"/>
                <a:cs typeface="Calibri"/>
                <a:sym typeface="Calibri"/>
              </a:rPr>
              <a:t>	– </a:t>
            </a:r>
            <a:r>
              <a:rPr lang="en-GB" sz="1540" b="0" i="0" u="none" strike="noStrike" cap="none" dirty="0">
                <a:solidFill>
                  <a:schemeClr val="dk1"/>
                </a:solidFill>
                <a:latin typeface="Calibri"/>
                <a:ea typeface="Calibri"/>
                <a:cs typeface="Calibri"/>
                <a:sym typeface="Calibri"/>
              </a:rPr>
              <a:t>For each colour c of four colours,</a:t>
            </a:r>
            <a:endParaRPr sz="1540" b="0" i="0" u="none" strike="noStrike" cap="none" dirty="0">
              <a:solidFill>
                <a:schemeClr val="dk1"/>
              </a:solidFill>
              <a:latin typeface="Calibri"/>
              <a:ea typeface="Calibri"/>
              <a:cs typeface="Calibri"/>
              <a:sym typeface="Calibri"/>
            </a:endParaRPr>
          </a:p>
          <a:p>
            <a:pPr marL="2057400" marR="0" lvl="4" indent="-228600" algn="l" rtl="0">
              <a:lnSpc>
                <a:spcPct val="70000"/>
              </a:lnSpc>
              <a:spcBef>
                <a:spcPts val="500"/>
              </a:spcBef>
              <a:spcAft>
                <a:spcPts val="0"/>
              </a:spcAft>
              <a:buClr>
                <a:schemeClr val="dk1"/>
              </a:buClr>
              <a:buSzPts val="1210"/>
              <a:buFont typeface="Arial"/>
              <a:buChar char="•"/>
            </a:pPr>
            <a:r>
              <a:rPr lang="en-GB" sz="1210" b="0" i="0" u="none" strike="noStrike" cap="none" dirty="0">
                <a:solidFill>
                  <a:schemeClr val="dk1"/>
                </a:solidFill>
                <a:latin typeface="Calibri"/>
                <a:ea typeface="Calibri"/>
                <a:cs typeface="Calibri"/>
                <a:sym typeface="Calibri"/>
              </a:rPr>
              <a:t> </a:t>
            </a:r>
            <a:r>
              <a:rPr lang="en-GB" sz="1210" b="0" i="0" u="none" strike="noStrike" cap="none" dirty="0" err="1">
                <a:solidFill>
                  <a:schemeClr val="dk1"/>
                </a:solidFill>
                <a:latin typeface="Calibri"/>
                <a:ea typeface="Calibri"/>
                <a:cs typeface="Calibri"/>
                <a:sym typeface="Calibri"/>
              </a:rPr>
              <a:t>Color</a:t>
            </a:r>
            <a:r>
              <a:rPr lang="en-GB" sz="1210" b="0" i="0" u="none" strike="noStrike" cap="none" dirty="0">
                <a:solidFill>
                  <a:schemeClr val="dk1"/>
                </a:solidFill>
                <a:latin typeface="Calibri"/>
                <a:ea typeface="Calibri"/>
                <a:cs typeface="Calibri"/>
                <a:sym typeface="Calibri"/>
              </a:rPr>
              <a:t> country n with colour c</a:t>
            </a:r>
            <a:endParaRPr dirty="0"/>
          </a:p>
          <a:p>
            <a:pPr marL="2057400" marR="0" lvl="4" indent="-228600" algn="l" rtl="0">
              <a:lnSpc>
                <a:spcPct val="70000"/>
              </a:lnSpc>
              <a:spcBef>
                <a:spcPts val="500"/>
              </a:spcBef>
              <a:spcAft>
                <a:spcPts val="0"/>
              </a:spcAft>
              <a:buClr>
                <a:schemeClr val="dk1"/>
              </a:buClr>
              <a:buSzPts val="1210"/>
              <a:buFont typeface="Arial"/>
              <a:buChar char="•"/>
            </a:pPr>
            <a:r>
              <a:rPr lang="en-GB" sz="1210" b="0" i="0" u="none" strike="noStrike" cap="none" dirty="0">
                <a:solidFill>
                  <a:schemeClr val="dk1"/>
                </a:solidFill>
                <a:latin typeface="Calibri"/>
                <a:ea typeface="Calibri"/>
                <a:cs typeface="Calibri"/>
                <a:sym typeface="Calibri"/>
              </a:rPr>
              <a:t>recursively </a:t>
            </a:r>
            <a:r>
              <a:rPr lang="en-GB" sz="1210" b="0" i="0" u="none" strike="noStrike" cap="none" dirty="0" err="1">
                <a:solidFill>
                  <a:schemeClr val="dk1"/>
                </a:solidFill>
                <a:latin typeface="Calibri"/>
                <a:ea typeface="Calibri"/>
                <a:cs typeface="Calibri"/>
                <a:sym typeface="Calibri"/>
              </a:rPr>
              <a:t>color</a:t>
            </a:r>
            <a:r>
              <a:rPr lang="en-GB" sz="1210" b="0" i="0" u="none" strike="noStrike" cap="none" dirty="0">
                <a:solidFill>
                  <a:schemeClr val="dk1"/>
                </a:solidFill>
                <a:latin typeface="Calibri"/>
                <a:ea typeface="Calibri"/>
                <a:cs typeface="Calibri"/>
                <a:sym typeface="Calibri"/>
              </a:rPr>
              <a:t> country n + 1</a:t>
            </a:r>
            <a:endParaRPr dirty="0"/>
          </a:p>
          <a:p>
            <a:pPr marL="228600" marR="0" lvl="0" indent="-228600" algn="l" rtl="0">
              <a:lnSpc>
                <a:spcPct val="70000"/>
              </a:lnSpc>
              <a:spcBef>
                <a:spcPts val="1000"/>
              </a:spcBef>
              <a:spcAft>
                <a:spcPts val="0"/>
              </a:spcAft>
              <a:buClr>
                <a:schemeClr val="dk1"/>
              </a:buClr>
              <a:buSzPts val="1540"/>
              <a:buFont typeface="Arial"/>
              <a:buChar char="•"/>
            </a:pPr>
            <a:r>
              <a:rPr lang="en-GB" sz="1540" b="0" i="0" u="none" strike="noStrike" cap="none" dirty="0">
                <a:solidFill>
                  <a:schemeClr val="dk1"/>
                </a:solidFill>
                <a:latin typeface="Calibri"/>
                <a:ea typeface="Calibri"/>
                <a:cs typeface="Calibri"/>
                <a:sym typeface="Calibri"/>
              </a:rPr>
              <a:t> If successful, return success</a:t>
            </a:r>
            <a:endParaRPr dirty="0"/>
          </a:p>
          <a:p>
            <a:pPr marL="228600" marR="0" lvl="0" indent="-228600" algn="l" rtl="0">
              <a:lnSpc>
                <a:spcPct val="70000"/>
              </a:lnSpc>
              <a:spcBef>
                <a:spcPts val="1000"/>
              </a:spcBef>
              <a:spcAft>
                <a:spcPts val="0"/>
              </a:spcAft>
              <a:buClr>
                <a:schemeClr val="dk1"/>
              </a:buClr>
              <a:buSzPts val="1540"/>
              <a:buFont typeface="Arial"/>
              <a:buChar char="•"/>
            </a:pPr>
            <a:r>
              <a:rPr lang="en-GB" sz="1540" b="0" i="0" u="none" strike="noStrike" cap="none" dirty="0">
                <a:solidFill>
                  <a:schemeClr val="dk1"/>
                </a:solidFill>
                <a:latin typeface="Calibri"/>
                <a:ea typeface="Calibri"/>
                <a:cs typeface="Calibri"/>
                <a:sym typeface="Calibri"/>
              </a:rPr>
              <a:t>Return failure</a:t>
            </a:r>
            <a:endParaRPr sz="154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B.	Backtracking Algorithm</a:t>
            </a:r>
            <a:endParaRPr sz="4400" b="0" i="0" u="none" strike="noStrike" cap="none">
              <a:solidFill>
                <a:srgbClr val="FF0000"/>
              </a:solidFill>
              <a:latin typeface="Calibri"/>
              <a:ea typeface="Calibri"/>
              <a:cs typeface="Calibri"/>
              <a:sym typeface="Calibri"/>
            </a:endParaRPr>
          </a:p>
        </p:txBody>
      </p:sp>
      <p:sp>
        <p:nvSpPr>
          <p:cNvPr id="235" name="Google Shape;235;p38"/>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rgbClr val="2E75B5"/>
              </a:buClr>
              <a:buSzPts val="1900"/>
              <a:buFont typeface="Arial"/>
              <a:buNone/>
            </a:pPr>
            <a:r>
              <a:rPr lang="en-GB" sz="1900" b="0" i="0" u="none" strike="noStrike" cap="none">
                <a:solidFill>
                  <a:srgbClr val="2E75B5"/>
                </a:solidFill>
                <a:latin typeface="Calibri"/>
                <a:ea typeface="Calibri"/>
                <a:cs typeface="Calibri"/>
                <a:sym typeface="Calibri"/>
              </a:rPr>
              <a:t>A backtracking algorithm is based on a depth-first recursive search. </a:t>
            </a:r>
            <a:endParaRPr sz="1900" b="0" i="0" u="none" strike="noStrike" cap="none">
              <a:solidFill>
                <a:srgbClr val="2E75B5"/>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1804"/>
              <a:buFont typeface="Arial"/>
              <a:buNone/>
            </a:pPr>
            <a:r>
              <a:rPr lang="en-GB" sz="1804" b="0" i="0" u="none" strike="noStrike" cap="none">
                <a:solidFill>
                  <a:schemeClr val="dk1"/>
                </a:solidFill>
                <a:latin typeface="Calibri"/>
                <a:ea typeface="Calibri"/>
                <a:cs typeface="Calibri"/>
                <a:sym typeface="Calibri"/>
              </a:rPr>
              <a:t>Backtracking is an algorithm for capturing some or all solutions to given computational issues, especially for constraint satisfaction issues. The algorithm can only be used for problems which can accept the concept of a “partial candidate solution” and allows a quick test to see if the candidate solution can be a complete solution. </a:t>
            </a:r>
            <a:endParaRPr sz="1804"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1804"/>
              <a:buFont typeface="Arial"/>
              <a:buNone/>
            </a:pPr>
            <a:r>
              <a:rPr lang="en-GB" sz="1804" b="0" i="0" u="none" strike="noStrike" cap="none">
                <a:solidFill>
                  <a:schemeClr val="dk1"/>
                </a:solidFill>
                <a:latin typeface="Calibri"/>
                <a:ea typeface="Calibri"/>
                <a:cs typeface="Calibri"/>
                <a:sym typeface="Calibri"/>
              </a:rPr>
              <a:t>Backtracking is considered an important technique to solve constraint satisfaction issues and puzzles.</a:t>
            </a:r>
            <a:endParaRPr sz="1804" b="0" i="0" u="none" strike="noStrike" cap="none">
              <a:solidFill>
                <a:srgbClr val="2E75B5"/>
              </a:solidFill>
              <a:latin typeface="Calibri"/>
              <a:ea typeface="Calibri"/>
              <a:cs typeface="Calibri"/>
              <a:sym typeface="Calibri"/>
            </a:endParaRPr>
          </a:p>
          <a:p>
            <a:pPr marL="0" marR="0" lvl="0" indent="0" algn="l" rtl="0">
              <a:lnSpc>
                <a:spcPct val="70000"/>
              </a:lnSpc>
              <a:spcBef>
                <a:spcPts val="1000"/>
              </a:spcBef>
              <a:spcAft>
                <a:spcPts val="0"/>
              </a:spcAft>
              <a:buClr>
                <a:srgbClr val="2E75B5"/>
              </a:buClr>
              <a:buSzPts val="1900"/>
              <a:buFont typeface="Arial"/>
              <a:buNone/>
            </a:pPr>
            <a:r>
              <a:rPr lang="en-GB" sz="1900" b="0" i="0" u="none" strike="noStrike" cap="none">
                <a:solidFill>
                  <a:srgbClr val="2E75B5"/>
                </a:solidFill>
                <a:latin typeface="Calibri"/>
                <a:ea typeface="Calibri"/>
                <a:cs typeface="Calibri"/>
                <a:sym typeface="Calibri"/>
              </a:rPr>
              <a:t>It</a:t>
            </a:r>
            <a:endParaRPr sz="1900" b="0" i="0" u="none" strike="noStrike" cap="none">
              <a:solidFill>
                <a:srgbClr val="2E75B5"/>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1330"/>
              <a:buFont typeface="Arial"/>
              <a:buChar char="•"/>
            </a:pPr>
            <a:r>
              <a:rPr lang="en-GB" sz="1330" b="0" i="0" u="none" strike="noStrike" cap="none">
                <a:solidFill>
                  <a:schemeClr val="dk1"/>
                </a:solidFill>
                <a:latin typeface="Calibri"/>
                <a:ea typeface="Calibri"/>
                <a:cs typeface="Calibri"/>
                <a:sym typeface="Calibri"/>
              </a:rPr>
              <a:t> Tests to see if a solution has been found, and if so, returns it; otherwise</a:t>
            </a:r>
            <a:endParaRPr/>
          </a:p>
          <a:p>
            <a:pPr marL="228600" marR="0" lvl="0" indent="-228600" algn="l" rtl="0">
              <a:lnSpc>
                <a:spcPct val="70000"/>
              </a:lnSpc>
              <a:spcBef>
                <a:spcPts val="1000"/>
              </a:spcBef>
              <a:spcAft>
                <a:spcPts val="0"/>
              </a:spcAft>
              <a:buClr>
                <a:schemeClr val="dk1"/>
              </a:buClr>
              <a:buSzPts val="1330"/>
              <a:buFont typeface="Arial"/>
              <a:buChar char="•"/>
            </a:pPr>
            <a:r>
              <a:rPr lang="en-GB" sz="1330" b="0" i="0" u="none" strike="noStrike" cap="none">
                <a:solidFill>
                  <a:schemeClr val="dk1"/>
                </a:solidFill>
                <a:latin typeface="Calibri"/>
                <a:ea typeface="Calibri"/>
                <a:cs typeface="Calibri"/>
                <a:sym typeface="Calibri"/>
              </a:rPr>
              <a:t> For each choice that can be made at this point,</a:t>
            </a:r>
            <a:endParaRPr/>
          </a:p>
          <a:p>
            <a:pPr marL="0" marR="0" lvl="0" indent="0" algn="l" rtl="0">
              <a:lnSpc>
                <a:spcPct val="70000"/>
              </a:lnSpc>
              <a:spcBef>
                <a:spcPts val="1000"/>
              </a:spcBef>
              <a:spcAft>
                <a:spcPts val="0"/>
              </a:spcAft>
              <a:buClr>
                <a:srgbClr val="2E75B5"/>
              </a:buClr>
              <a:buSzPts val="902"/>
              <a:buFont typeface="Arial"/>
              <a:buNone/>
            </a:pPr>
            <a:r>
              <a:rPr lang="en-GB" sz="902" b="1" i="0" u="none" strike="noStrike" cap="none">
                <a:solidFill>
                  <a:srgbClr val="2E75B5"/>
                </a:solidFill>
                <a:latin typeface="Calibri"/>
                <a:ea typeface="Calibri"/>
                <a:cs typeface="Calibri"/>
                <a:sym typeface="Calibri"/>
              </a:rPr>
              <a:t>	</a:t>
            </a:r>
            <a:r>
              <a:rPr lang="en-GB" sz="1330" b="1" i="0" u="none" strike="noStrike" cap="none">
                <a:solidFill>
                  <a:schemeClr val="dk1"/>
                </a:solidFill>
                <a:latin typeface="Calibri"/>
                <a:ea typeface="Calibri"/>
                <a:cs typeface="Calibri"/>
                <a:sym typeface="Calibri"/>
              </a:rPr>
              <a:t>– </a:t>
            </a:r>
            <a:r>
              <a:rPr lang="en-GB" sz="1330" b="0" i="0" u="none" strike="noStrike" cap="none">
                <a:solidFill>
                  <a:schemeClr val="dk1"/>
                </a:solidFill>
                <a:latin typeface="Calibri"/>
                <a:ea typeface="Calibri"/>
                <a:cs typeface="Calibri"/>
                <a:sym typeface="Calibri"/>
              </a:rPr>
              <a:t>Make that choice</a:t>
            </a:r>
            <a:endParaRPr/>
          </a:p>
          <a:p>
            <a:pPr marL="0" marR="0" lvl="0" indent="0" algn="l" rtl="0">
              <a:lnSpc>
                <a:spcPct val="70000"/>
              </a:lnSpc>
              <a:spcBef>
                <a:spcPts val="1000"/>
              </a:spcBef>
              <a:spcAft>
                <a:spcPts val="0"/>
              </a:spcAft>
              <a:buClr>
                <a:schemeClr val="dk1"/>
              </a:buClr>
              <a:buSzPts val="1330"/>
              <a:buFont typeface="Arial"/>
              <a:buNone/>
            </a:pPr>
            <a:r>
              <a:rPr lang="en-GB" sz="1330" b="1" i="0" u="none" strike="noStrike" cap="none">
                <a:solidFill>
                  <a:schemeClr val="dk1"/>
                </a:solidFill>
                <a:latin typeface="Calibri"/>
                <a:ea typeface="Calibri"/>
                <a:cs typeface="Calibri"/>
                <a:sym typeface="Calibri"/>
              </a:rPr>
              <a:t>	– </a:t>
            </a:r>
            <a:r>
              <a:rPr lang="en-GB" sz="1330" b="0" i="0" u="none" strike="noStrike" cap="none">
                <a:solidFill>
                  <a:schemeClr val="dk1"/>
                </a:solidFill>
                <a:latin typeface="Calibri"/>
                <a:ea typeface="Calibri"/>
                <a:cs typeface="Calibri"/>
                <a:sym typeface="Calibri"/>
              </a:rPr>
              <a:t>Recur</a:t>
            </a:r>
            <a:endParaRPr/>
          </a:p>
          <a:p>
            <a:pPr marL="0" marR="0" lvl="0" indent="0" algn="l" rtl="0">
              <a:lnSpc>
                <a:spcPct val="70000"/>
              </a:lnSpc>
              <a:spcBef>
                <a:spcPts val="1000"/>
              </a:spcBef>
              <a:spcAft>
                <a:spcPts val="0"/>
              </a:spcAft>
              <a:buClr>
                <a:schemeClr val="dk1"/>
              </a:buClr>
              <a:buSzPts val="1330"/>
              <a:buFont typeface="Arial"/>
              <a:buNone/>
            </a:pPr>
            <a:r>
              <a:rPr lang="en-GB" sz="1330" b="1" i="0" u="none" strike="noStrike" cap="none">
                <a:solidFill>
                  <a:schemeClr val="dk1"/>
                </a:solidFill>
                <a:latin typeface="Calibri"/>
                <a:ea typeface="Calibri"/>
                <a:cs typeface="Calibri"/>
                <a:sym typeface="Calibri"/>
              </a:rPr>
              <a:t>	– </a:t>
            </a:r>
            <a:r>
              <a:rPr lang="en-GB" sz="1330" b="0" i="0" u="none" strike="noStrike" cap="none">
                <a:solidFill>
                  <a:schemeClr val="dk1"/>
                </a:solidFill>
                <a:latin typeface="Calibri"/>
                <a:ea typeface="Calibri"/>
                <a:cs typeface="Calibri"/>
                <a:sym typeface="Calibri"/>
              </a:rPr>
              <a:t>If the recursion returns a solution, return it</a:t>
            </a:r>
            <a:endParaRPr/>
          </a:p>
          <a:p>
            <a:pPr marL="228600" marR="0" lvl="0" indent="-228600" algn="l" rtl="0">
              <a:lnSpc>
                <a:spcPct val="70000"/>
              </a:lnSpc>
              <a:spcBef>
                <a:spcPts val="1000"/>
              </a:spcBef>
              <a:spcAft>
                <a:spcPts val="0"/>
              </a:spcAft>
              <a:buClr>
                <a:schemeClr val="dk1"/>
              </a:buClr>
              <a:buSzPts val="1330"/>
              <a:buFont typeface="Arial"/>
              <a:buChar char="•"/>
            </a:pPr>
            <a:r>
              <a:rPr lang="en-GB" sz="1330" b="0" i="0" u="none" strike="noStrike" cap="none">
                <a:solidFill>
                  <a:schemeClr val="dk1"/>
                </a:solidFill>
                <a:latin typeface="Calibri"/>
                <a:ea typeface="Calibri"/>
                <a:cs typeface="Calibri"/>
                <a:sym typeface="Calibri"/>
              </a:rPr>
              <a:t> If no choices remain, return failure</a:t>
            </a:r>
            <a:endParaRPr/>
          </a:p>
          <a:p>
            <a:pPr marL="0" marR="0" lvl="0" indent="0" algn="l" rtl="0">
              <a:lnSpc>
                <a:spcPct val="70000"/>
              </a:lnSpc>
              <a:spcBef>
                <a:spcPts val="1000"/>
              </a:spcBef>
              <a:spcAft>
                <a:spcPts val="0"/>
              </a:spcAft>
              <a:buClr>
                <a:srgbClr val="2E75B5"/>
              </a:buClr>
              <a:buSzPts val="1330"/>
              <a:buFont typeface="Arial"/>
              <a:buNone/>
            </a:pPr>
            <a:r>
              <a:rPr lang="en-GB" sz="1330" b="0" i="0" u="none" strike="noStrike" cap="none">
                <a:solidFill>
                  <a:srgbClr val="2E75B5"/>
                </a:solidFill>
                <a:latin typeface="Calibri"/>
                <a:ea typeface="Calibri"/>
                <a:cs typeface="Calibri"/>
                <a:sym typeface="Calibri"/>
              </a:rPr>
              <a:t>For example, colour a map with no more than four colours:</a:t>
            </a:r>
            <a:endParaRPr/>
          </a:p>
          <a:p>
            <a:pPr marL="228600" marR="0" lvl="0" indent="-228600" algn="l" rtl="0">
              <a:lnSpc>
                <a:spcPct val="70000"/>
              </a:lnSpc>
              <a:spcBef>
                <a:spcPts val="1000"/>
              </a:spcBef>
              <a:spcAft>
                <a:spcPts val="0"/>
              </a:spcAft>
              <a:buClr>
                <a:schemeClr val="dk1"/>
              </a:buClr>
              <a:buSzPts val="1330"/>
              <a:buFont typeface="Arial"/>
              <a:buChar char="•"/>
            </a:pPr>
            <a:r>
              <a:rPr lang="en-GB" sz="1330" b="0" i="0" u="none" strike="noStrike" cap="none">
                <a:solidFill>
                  <a:schemeClr val="dk1"/>
                </a:solidFill>
                <a:latin typeface="Calibri"/>
                <a:ea typeface="Calibri"/>
                <a:cs typeface="Calibri"/>
                <a:sym typeface="Calibri"/>
              </a:rPr>
              <a:t> colour(Country n)</a:t>
            </a:r>
            <a:endParaRPr/>
          </a:p>
          <a:p>
            <a:pPr marL="0" marR="0" lvl="0" indent="0" algn="l" rtl="0">
              <a:lnSpc>
                <a:spcPct val="70000"/>
              </a:lnSpc>
              <a:spcBef>
                <a:spcPts val="1000"/>
              </a:spcBef>
              <a:spcAft>
                <a:spcPts val="0"/>
              </a:spcAft>
              <a:buClr>
                <a:schemeClr val="dk1"/>
              </a:buClr>
              <a:buSzPts val="1330"/>
              <a:buFont typeface="Arial"/>
              <a:buNone/>
            </a:pPr>
            <a:r>
              <a:rPr lang="en-GB" sz="1330" b="1" i="0" u="none" strike="noStrike" cap="none">
                <a:solidFill>
                  <a:schemeClr val="dk1"/>
                </a:solidFill>
                <a:latin typeface="Calibri"/>
                <a:ea typeface="Calibri"/>
                <a:cs typeface="Calibri"/>
                <a:sym typeface="Calibri"/>
              </a:rPr>
              <a:t>	– </a:t>
            </a:r>
            <a:r>
              <a:rPr lang="en-GB" sz="1330" b="0" i="0" u="none" strike="noStrike" cap="none">
                <a:solidFill>
                  <a:schemeClr val="dk1"/>
                </a:solidFill>
                <a:latin typeface="Calibri"/>
                <a:ea typeface="Calibri"/>
                <a:cs typeface="Calibri"/>
                <a:sym typeface="Calibri"/>
              </a:rPr>
              <a:t>If all countries have been colored (n &gt; number of countries) return success; otherwise,</a:t>
            </a:r>
            <a:endParaRPr/>
          </a:p>
          <a:p>
            <a:pPr marL="0" marR="0" lvl="0" indent="0" algn="l" rtl="0">
              <a:lnSpc>
                <a:spcPct val="70000"/>
              </a:lnSpc>
              <a:spcBef>
                <a:spcPts val="1000"/>
              </a:spcBef>
              <a:spcAft>
                <a:spcPts val="0"/>
              </a:spcAft>
              <a:buClr>
                <a:schemeClr val="dk1"/>
              </a:buClr>
              <a:buSzPts val="1330"/>
              <a:buFont typeface="Arial"/>
              <a:buNone/>
            </a:pPr>
            <a:r>
              <a:rPr lang="en-GB" sz="1330" b="1" i="0" u="none" strike="noStrike" cap="none">
                <a:solidFill>
                  <a:schemeClr val="dk1"/>
                </a:solidFill>
                <a:latin typeface="Calibri"/>
                <a:ea typeface="Calibri"/>
                <a:cs typeface="Calibri"/>
                <a:sym typeface="Calibri"/>
              </a:rPr>
              <a:t>	– </a:t>
            </a:r>
            <a:r>
              <a:rPr lang="en-GB" sz="1330" b="0" i="0" u="none" strike="noStrike" cap="none">
                <a:solidFill>
                  <a:schemeClr val="dk1"/>
                </a:solidFill>
                <a:latin typeface="Calibri"/>
                <a:ea typeface="Calibri"/>
                <a:cs typeface="Calibri"/>
                <a:sym typeface="Calibri"/>
              </a:rPr>
              <a:t>For each colour c of four colours,</a:t>
            </a:r>
            <a:endParaRPr sz="1330" b="0" i="0" u="none" strike="noStrike" cap="none">
              <a:solidFill>
                <a:schemeClr val="dk1"/>
              </a:solidFill>
              <a:latin typeface="Calibri"/>
              <a:ea typeface="Calibri"/>
              <a:cs typeface="Calibri"/>
              <a:sym typeface="Calibri"/>
            </a:endParaRPr>
          </a:p>
          <a:p>
            <a:pPr marL="2057400" marR="0" lvl="4" indent="-228600" algn="l" rtl="0">
              <a:lnSpc>
                <a:spcPct val="70000"/>
              </a:lnSpc>
              <a:spcBef>
                <a:spcPts val="500"/>
              </a:spcBef>
              <a:spcAft>
                <a:spcPts val="0"/>
              </a:spcAft>
              <a:buClr>
                <a:schemeClr val="dk1"/>
              </a:buClr>
              <a:buSzPts val="1045"/>
              <a:buFont typeface="Arial"/>
              <a:buChar char="•"/>
            </a:pPr>
            <a:r>
              <a:rPr lang="en-GB" sz="1045" b="0" i="0" u="none" strike="noStrike" cap="none">
                <a:solidFill>
                  <a:schemeClr val="dk1"/>
                </a:solidFill>
                <a:latin typeface="Calibri"/>
                <a:ea typeface="Calibri"/>
                <a:cs typeface="Calibri"/>
                <a:sym typeface="Calibri"/>
              </a:rPr>
              <a:t> Colour country n with colour c</a:t>
            </a:r>
            <a:endParaRPr/>
          </a:p>
          <a:p>
            <a:pPr marL="2057400" marR="0" lvl="4" indent="-228600" algn="l" rtl="0">
              <a:lnSpc>
                <a:spcPct val="70000"/>
              </a:lnSpc>
              <a:spcBef>
                <a:spcPts val="500"/>
              </a:spcBef>
              <a:spcAft>
                <a:spcPts val="0"/>
              </a:spcAft>
              <a:buClr>
                <a:schemeClr val="dk1"/>
              </a:buClr>
              <a:buSzPts val="1045"/>
              <a:buFont typeface="Arial"/>
              <a:buChar char="•"/>
            </a:pPr>
            <a:r>
              <a:rPr lang="en-GB" sz="1045" b="0" i="0" u="none" strike="noStrike" cap="none">
                <a:solidFill>
                  <a:schemeClr val="dk1"/>
                </a:solidFill>
                <a:latin typeface="Calibri"/>
                <a:ea typeface="Calibri"/>
                <a:cs typeface="Calibri"/>
                <a:sym typeface="Calibri"/>
              </a:rPr>
              <a:t>recursively color country n + 1</a:t>
            </a:r>
            <a:endParaRPr/>
          </a:p>
          <a:p>
            <a:pPr marL="228600" marR="0" lvl="0" indent="-228600" algn="l" rtl="0">
              <a:lnSpc>
                <a:spcPct val="70000"/>
              </a:lnSpc>
              <a:spcBef>
                <a:spcPts val="1000"/>
              </a:spcBef>
              <a:spcAft>
                <a:spcPts val="0"/>
              </a:spcAft>
              <a:buClr>
                <a:schemeClr val="dk1"/>
              </a:buClr>
              <a:buSzPts val="1330"/>
              <a:buFont typeface="Arial"/>
              <a:buChar char="•"/>
            </a:pPr>
            <a:r>
              <a:rPr lang="en-GB" sz="1330" b="0" i="0" u="none" strike="noStrike" cap="none">
                <a:solidFill>
                  <a:schemeClr val="dk1"/>
                </a:solidFill>
                <a:latin typeface="Calibri"/>
                <a:ea typeface="Calibri"/>
                <a:cs typeface="Calibri"/>
                <a:sym typeface="Calibri"/>
              </a:rPr>
              <a:t> If successful, return success</a:t>
            </a:r>
            <a:endParaRPr/>
          </a:p>
          <a:p>
            <a:pPr marL="228600" marR="0" lvl="0" indent="-228600" algn="l" rtl="0">
              <a:lnSpc>
                <a:spcPct val="70000"/>
              </a:lnSpc>
              <a:spcBef>
                <a:spcPts val="1000"/>
              </a:spcBef>
              <a:spcAft>
                <a:spcPts val="0"/>
              </a:spcAft>
              <a:buClr>
                <a:schemeClr val="dk1"/>
              </a:buClr>
              <a:buSzPts val="1330"/>
              <a:buFont typeface="Arial"/>
              <a:buChar char="•"/>
            </a:pPr>
            <a:r>
              <a:rPr lang="en-GB" sz="1330" b="0" i="0" u="none" strike="noStrike" cap="none">
                <a:solidFill>
                  <a:schemeClr val="dk1"/>
                </a:solidFill>
                <a:latin typeface="Calibri"/>
                <a:ea typeface="Calibri"/>
                <a:cs typeface="Calibri"/>
                <a:sym typeface="Calibri"/>
              </a:rPr>
              <a:t>Return failure</a:t>
            </a:r>
            <a:endParaRPr sz="1330" b="0" i="0" u="none" strike="noStrike" cap="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B.	Backtracking Algorithm</a:t>
            </a:r>
            <a:endParaRPr sz="4400" b="0" i="0" u="none" strike="noStrike" cap="none">
              <a:solidFill>
                <a:srgbClr val="FF0000"/>
              </a:solidFill>
              <a:latin typeface="Calibri"/>
              <a:ea typeface="Calibri"/>
              <a:cs typeface="Calibri"/>
              <a:sym typeface="Calibri"/>
            </a:endParaRPr>
          </a:p>
        </p:txBody>
      </p:sp>
      <p:sp>
        <p:nvSpPr>
          <p:cNvPr id="241" name="Google Shape;241;p39"/>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3200"/>
              <a:buFont typeface="Arial"/>
              <a:buNone/>
            </a:pPr>
            <a:r>
              <a:rPr lang="en-GB" sz="3200" b="0" i="0" u="none" strike="noStrike" cap="none">
                <a:solidFill>
                  <a:schemeClr val="dk1"/>
                </a:solidFill>
                <a:latin typeface="Calibri"/>
                <a:ea typeface="Calibri"/>
                <a:cs typeface="Calibri"/>
                <a:sym typeface="Calibri"/>
              </a:rPr>
              <a:t>Backtracking helps in solving an overall issue by finding a solution to the first sub-problem and then recursively attempting to resolve other sub-problems based on the solution of the first issue. </a:t>
            </a:r>
            <a:endParaRPr sz="3200" b="0" i="0" u="none" strike="noStrike" cap="none">
              <a:solidFill>
                <a:schemeClr val="dk1"/>
              </a:solidFill>
              <a:latin typeface="Calibri"/>
              <a:ea typeface="Calibri"/>
              <a:cs typeface="Calibri"/>
              <a:sym typeface="Calibri"/>
            </a:endParaRPr>
          </a:p>
          <a:p>
            <a:pPr marL="0" marR="0" lvl="0" indent="0" algn="just" rtl="0">
              <a:lnSpc>
                <a:spcPct val="90000"/>
              </a:lnSpc>
              <a:spcBef>
                <a:spcPts val="1000"/>
              </a:spcBef>
              <a:spcAft>
                <a:spcPts val="0"/>
              </a:spcAft>
              <a:buClr>
                <a:schemeClr val="dk1"/>
              </a:buClr>
              <a:buSzPts val="3200"/>
              <a:buFont typeface="Arial"/>
              <a:buNone/>
            </a:pPr>
            <a:r>
              <a:rPr lang="en-GB" sz="3200" b="0" i="0" u="none" strike="noStrike" cap="none">
                <a:solidFill>
                  <a:schemeClr val="dk1"/>
                </a:solidFill>
                <a:latin typeface="Calibri"/>
                <a:ea typeface="Calibri"/>
                <a:cs typeface="Calibri"/>
                <a:sym typeface="Calibri"/>
              </a:rPr>
              <a:t>If the current issue cannot be resolved, the step is backtracked and the next possible solution is applied to previous steps, and then proceeds further. In fact, one of the key things in backtracking is recursion.</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B.	Backtracking Algorithm….</a:t>
            </a:r>
            <a:endParaRPr sz="4400" b="0" i="0" u="none" strike="noStrike" cap="none">
              <a:solidFill>
                <a:srgbClr val="FF0000"/>
              </a:solidFill>
              <a:latin typeface="Calibri"/>
              <a:ea typeface="Calibri"/>
              <a:cs typeface="Calibri"/>
              <a:sym typeface="Calibri"/>
            </a:endParaRPr>
          </a:p>
        </p:txBody>
      </p:sp>
      <p:sp>
        <p:nvSpPr>
          <p:cNvPr id="247" name="Google Shape;247;p40"/>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200"/>
              <a:buFont typeface="Arial"/>
              <a:buNone/>
            </a:pPr>
            <a:r>
              <a:rPr lang="en-GB" sz="3200" b="1" i="0" u="none" strike="noStrike" cap="none">
                <a:solidFill>
                  <a:schemeClr val="dk1"/>
                </a:solidFill>
                <a:latin typeface="Calibri"/>
                <a:ea typeface="Calibri"/>
                <a:cs typeface="Calibri"/>
                <a:sym typeface="Calibri"/>
              </a:rPr>
              <a:t>Backtracking Methodology</a:t>
            </a:r>
            <a:endParaRPr/>
          </a:p>
          <a:p>
            <a:pPr marL="228600" marR="0" lvl="0" indent="-228600" algn="l" rtl="0">
              <a:lnSpc>
                <a:spcPct val="90000"/>
              </a:lnSpc>
              <a:spcBef>
                <a:spcPts val="1000"/>
              </a:spcBef>
              <a:spcAft>
                <a:spcPts val="0"/>
              </a:spcAft>
              <a:buClr>
                <a:schemeClr val="dk1"/>
              </a:buClr>
              <a:buSzPts val="3200"/>
              <a:buFont typeface="Arial"/>
              <a:buChar char="•"/>
            </a:pPr>
            <a:r>
              <a:rPr lang="en-GB" sz="3200" b="0" i="0" u="none" strike="noStrike" cap="none">
                <a:solidFill>
                  <a:schemeClr val="dk1"/>
                </a:solidFill>
                <a:latin typeface="Calibri"/>
                <a:ea typeface="Calibri"/>
                <a:cs typeface="Calibri"/>
                <a:sym typeface="Calibri"/>
              </a:rPr>
              <a:t>View picking a solution as a sequence of </a:t>
            </a:r>
            <a:r>
              <a:rPr lang="en-GB" sz="3200" b="1" i="0" u="none" strike="noStrike" cap="none">
                <a:solidFill>
                  <a:schemeClr val="dk1"/>
                </a:solidFill>
                <a:latin typeface="Calibri"/>
                <a:ea typeface="Calibri"/>
                <a:cs typeface="Calibri"/>
                <a:sym typeface="Calibri"/>
              </a:rPr>
              <a:t>choices</a:t>
            </a:r>
            <a:endParaRPr sz="32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3200"/>
              <a:buFont typeface="Arial"/>
              <a:buChar char="•"/>
            </a:pPr>
            <a:r>
              <a:rPr lang="en-GB" sz="3200" b="0" i="0" u="none" strike="noStrike" cap="none">
                <a:solidFill>
                  <a:schemeClr val="dk1"/>
                </a:solidFill>
                <a:latin typeface="Calibri"/>
                <a:ea typeface="Calibri"/>
                <a:cs typeface="Calibri"/>
                <a:sym typeface="Calibri"/>
              </a:rPr>
              <a:t>For each choice, consider every </a:t>
            </a:r>
            <a:r>
              <a:rPr lang="en-GB" sz="3200" b="1" i="0" u="none" strike="noStrike" cap="none">
                <a:solidFill>
                  <a:schemeClr val="dk1"/>
                </a:solidFill>
                <a:latin typeface="Calibri"/>
                <a:ea typeface="Calibri"/>
                <a:cs typeface="Calibri"/>
                <a:sym typeface="Calibri"/>
              </a:rPr>
              <a:t>option</a:t>
            </a:r>
            <a:r>
              <a:rPr lang="en-GB" sz="3200" b="0" i="0" u="none" strike="noStrike" cap="none">
                <a:solidFill>
                  <a:schemeClr val="dk1"/>
                </a:solidFill>
                <a:latin typeface="Calibri"/>
                <a:ea typeface="Calibri"/>
                <a:cs typeface="Calibri"/>
                <a:sym typeface="Calibri"/>
              </a:rPr>
              <a:t> recursively</a:t>
            </a:r>
            <a:endParaRPr/>
          </a:p>
          <a:p>
            <a:pPr marL="228600" marR="0" lvl="0" indent="-228600" algn="l" rtl="0">
              <a:lnSpc>
                <a:spcPct val="90000"/>
              </a:lnSpc>
              <a:spcBef>
                <a:spcPts val="1000"/>
              </a:spcBef>
              <a:spcAft>
                <a:spcPts val="0"/>
              </a:spcAft>
              <a:buClr>
                <a:schemeClr val="dk1"/>
              </a:buClr>
              <a:buSzPts val="3200"/>
              <a:buFont typeface="Arial"/>
              <a:buChar char="•"/>
            </a:pPr>
            <a:r>
              <a:rPr lang="en-GB" sz="3200" b="0" i="0" u="none" strike="noStrike" cap="none">
                <a:solidFill>
                  <a:schemeClr val="dk1"/>
                </a:solidFill>
                <a:latin typeface="Calibri"/>
                <a:ea typeface="Calibri"/>
                <a:cs typeface="Calibri"/>
                <a:sym typeface="Calibri"/>
              </a:rPr>
              <a:t>Return the best solution found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B.	Backtracking Algorithm….</a:t>
            </a:r>
            <a:endParaRPr sz="4400" b="0" i="0" u="none" strike="noStrike" cap="none">
              <a:solidFill>
                <a:srgbClr val="FF0000"/>
              </a:solidFill>
              <a:latin typeface="Calibri"/>
              <a:ea typeface="Calibri"/>
              <a:cs typeface="Calibri"/>
              <a:sym typeface="Calibri"/>
            </a:endParaRPr>
          </a:p>
        </p:txBody>
      </p:sp>
      <p:sp>
        <p:nvSpPr>
          <p:cNvPr id="253" name="Google Shape;253;p41"/>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2960"/>
              <a:buFont typeface="Arial"/>
              <a:buNone/>
            </a:pPr>
            <a:r>
              <a:rPr lang="en-GB" sz="2960" b="1" i="0" u="none" strike="noStrike" cap="none">
                <a:solidFill>
                  <a:schemeClr val="dk1"/>
                </a:solidFill>
                <a:latin typeface="Calibri"/>
                <a:ea typeface="Calibri"/>
                <a:cs typeface="Calibri"/>
                <a:sym typeface="Calibri"/>
              </a:rPr>
              <a:t>Pick a starting point.</a:t>
            </a:r>
            <a:endParaRPr/>
          </a:p>
          <a:p>
            <a:pPr marL="0" marR="0" lvl="0" indent="0" algn="l" rtl="0">
              <a:lnSpc>
                <a:spcPct val="80000"/>
              </a:lnSpc>
              <a:spcBef>
                <a:spcPts val="1000"/>
              </a:spcBef>
              <a:spcAft>
                <a:spcPts val="0"/>
              </a:spcAft>
              <a:buClr>
                <a:schemeClr val="dk1"/>
              </a:buClr>
              <a:buSzPts val="2960"/>
              <a:buFont typeface="Arial"/>
              <a:buNone/>
            </a:pPr>
            <a:r>
              <a:rPr lang="en-GB" sz="2960" b="1" i="0" u="none" strike="noStrike" cap="none">
                <a:solidFill>
                  <a:schemeClr val="dk1"/>
                </a:solidFill>
                <a:latin typeface="Calibri"/>
                <a:ea typeface="Calibri"/>
                <a:cs typeface="Calibri"/>
                <a:sym typeface="Calibri"/>
              </a:rPr>
              <a:t>   while(Problem is not solved)</a:t>
            </a:r>
            <a:endParaRPr/>
          </a:p>
          <a:p>
            <a:pPr marL="0" marR="0" lvl="0" indent="0" algn="l" rtl="0">
              <a:lnSpc>
                <a:spcPct val="80000"/>
              </a:lnSpc>
              <a:spcBef>
                <a:spcPts val="1000"/>
              </a:spcBef>
              <a:spcAft>
                <a:spcPts val="0"/>
              </a:spcAft>
              <a:buClr>
                <a:schemeClr val="dk1"/>
              </a:buClr>
              <a:buSzPts val="2960"/>
              <a:buFont typeface="Arial"/>
              <a:buNone/>
            </a:pPr>
            <a:r>
              <a:rPr lang="en-GB" sz="2960" b="1" i="0" u="none" strike="noStrike" cap="none">
                <a:solidFill>
                  <a:schemeClr val="dk1"/>
                </a:solidFill>
                <a:latin typeface="Calibri"/>
                <a:ea typeface="Calibri"/>
                <a:cs typeface="Calibri"/>
                <a:sym typeface="Calibri"/>
              </a:rPr>
              <a:t>      For each path from the starting point.</a:t>
            </a:r>
            <a:endParaRPr/>
          </a:p>
          <a:p>
            <a:pPr marL="0" marR="0" lvl="0" indent="0" algn="l" rtl="0">
              <a:lnSpc>
                <a:spcPct val="80000"/>
              </a:lnSpc>
              <a:spcBef>
                <a:spcPts val="1000"/>
              </a:spcBef>
              <a:spcAft>
                <a:spcPts val="0"/>
              </a:spcAft>
              <a:buClr>
                <a:schemeClr val="dk1"/>
              </a:buClr>
              <a:buSzPts val="2960"/>
              <a:buFont typeface="Arial"/>
              <a:buNone/>
            </a:pPr>
            <a:r>
              <a:rPr lang="en-GB" sz="2960" b="1" i="0" u="none" strike="noStrike" cap="none">
                <a:solidFill>
                  <a:schemeClr val="dk1"/>
                </a:solidFill>
                <a:latin typeface="Calibri"/>
                <a:ea typeface="Calibri"/>
                <a:cs typeface="Calibri"/>
                <a:sym typeface="Calibri"/>
              </a:rPr>
              <a:t>         check if selected path is safe, if yes select it</a:t>
            </a:r>
            <a:endParaRPr/>
          </a:p>
          <a:p>
            <a:pPr marL="0" marR="0" lvl="0" indent="0" algn="l" rtl="0">
              <a:lnSpc>
                <a:spcPct val="80000"/>
              </a:lnSpc>
              <a:spcBef>
                <a:spcPts val="1000"/>
              </a:spcBef>
              <a:spcAft>
                <a:spcPts val="0"/>
              </a:spcAft>
              <a:buClr>
                <a:schemeClr val="dk1"/>
              </a:buClr>
              <a:buSzPts val="2960"/>
              <a:buFont typeface="Arial"/>
              <a:buNone/>
            </a:pPr>
            <a:r>
              <a:rPr lang="en-GB" sz="2960" b="1" i="0" u="none" strike="noStrike" cap="none">
                <a:solidFill>
                  <a:schemeClr val="dk1"/>
                </a:solidFill>
                <a:latin typeface="Calibri"/>
                <a:ea typeface="Calibri"/>
                <a:cs typeface="Calibri"/>
                <a:sym typeface="Calibri"/>
              </a:rPr>
              <a:t>         and make recursive call to rest of the problem</a:t>
            </a:r>
            <a:endParaRPr/>
          </a:p>
          <a:p>
            <a:pPr marL="0" marR="0" lvl="0" indent="0" algn="l" rtl="0">
              <a:lnSpc>
                <a:spcPct val="80000"/>
              </a:lnSpc>
              <a:spcBef>
                <a:spcPts val="1000"/>
              </a:spcBef>
              <a:spcAft>
                <a:spcPts val="0"/>
              </a:spcAft>
              <a:buClr>
                <a:schemeClr val="dk1"/>
              </a:buClr>
              <a:buSzPts val="2960"/>
              <a:buFont typeface="Arial"/>
              <a:buNone/>
            </a:pPr>
            <a:r>
              <a:rPr lang="en-GB" sz="2960" b="1" i="0" u="none" strike="noStrike" cap="none">
                <a:solidFill>
                  <a:schemeClr val="dk1"/>
                </a:solidFill>
                <a:latin typeface="Calibri"/>
                <a:ea typeface="Calibri"/>
                <a:cs typeface="Calibri"/>
                <a:sym typeface="Calibri"/>
              </a:rPr>
              <a:t>         If recursive calls returns true, </a:t>
            </a:r>
            <a:endParaRPr/>
          </a:p>
          <a:p>
            <a:pPr marL="0" marR="0" lvl="0" indent="0" algn="l" rtl="0">
              <a:lnSpc>
                <a:spcPct val="80000"/>
              </a:lnSpc>
              <a:spcBef>
                <a:spcPts val="1000"/>
              </a:spcBef>
              <a:spcAft>
                <a:spcPts val="0"/>
              </a:spcAft>
              <a:buClr>
                <a:schemeClr val="dk1"/>
              </a:buClr>
              <a:buSzPts val="2960"/>
              <a:buFont typeface="Arial"/>
              <a:buNone/>
            </a:pPr>
            <a:r>
              <a:rPr lang="en-GB" sz="2960" b="1" i="0" u="none" strike="noStrike" cap="none">
                <a:solidFill>
                  <a:schemeClr val="dk1"/>
                </a:solidFill>
                <a:latin typeface="Calibri"/>
                <a:ea typeface="Calibri"/>
                <a:cs typeface="Calibri"/>
                <a:sym typeface="Calibri"/>
              </a:rPr>
              <a:t>           then return true.</a:t>
            </a:r>
            <a:endParaRPr/>
          </a:p>
          <a:p>
            <a:pPr marL="0" marR="0" lvl="0" indent="0" algn="l" rtl="0">
              <a:lnSpc>
                <a:spcPct val="80000"/>
              </a:lnSpc>
              <a:spcBef>
                <a:spcPts val="1000"/>
              </a:spcBef>
              <a:spcAft>
                <a:spcPts val="0"/>
              </a:spcAft>
              <a:buClr>
                <a:schemeClr val="dk1"/>
              </a:buClr>
              <a:buSzPts val="2960"/>
              <a:buFont typeface="Arial"/>
              <a:buNone/>
            </a:pPr>
            <a:r>
              <a:rPr lang="en-GB" sz="2960" b="1" i="0" u="none" strike="noStrike" cap="none">
                <a:solidFill>
                  <a:schemeClr val="dk1"/>
                </a:solidFill>
                <a:latin typeface="Calibri"/>
                <a:ea typeface="Calibri"/>
                <a:cs typeface="Calibri"/>
                <a:sym typeface="Calibri"/>
              </a:rPr>
              <a:t>         else </a:t>
            </a:r>
            <a:endParaRPr/>
          </a:p>
          <a:p>
            <a:pPr marL="0" marR="0" lvl="0" indent="0" algn="l" rtl="0">
              <a:lnSpc>
                <a:spcPct val="80000"/>
              </a:lnSpc>
              <a:spcBef>
                <a:spcPts val="1000"/>
              </a:spcBef>
              <a:spcAft>
                <a:spcPts val="0"/>
              </a:spcAft>
              <a:buClr>
                <a:schemeClr val="dk1"/>
              </a:buClr>
              <a:buSzPts val="2960"/>
              <a:buFont typeface="Arial"/>
              <a:buNone/>
            </a:pPr>
            <a:r>
              <a:rPr lang="en-GB" sz="2960" b="1" i="0" u="none" strike="noStrike" cap="none">
                <a:solidFill>
                  <a:schemeClr val="dk1"/>
                </a:solidFill>
                <a:latin typeface="Calibri"/>
                <a:ea typeface="Calibri"/>
                <a:cs typeface="Calibri"/>
                <a:sym typeface="Calibri"/>
              </a:rPr>
              <a:t>           undo the current move and return false.</a:t>
            </a:r>
            <a:endParaRPr/>
          </a:p>
          <a:p>
            <a:pPr marL="0" marR="0" lvl="0" indent="0" algn="l" rtl="0">
              <a:lnSpc>
                <a:spcPct val="80000"/>
              </a:lnSpc>
              <a:spcBef>
                <a:spcPts val="1000"/>
              </a:spcBef>
              <a:spcAft>
                <a:spcPts val="0"/>
              </a:spcAft>
              <a:buClr>
                <a:schemeClr val="dk1"/>
              </a:buClr>
              <a:buSzPts val="2960"/>
              <a:buFont typeface="Arial"/>
              <a:buNone/>
            </a:pPr>
            <a:r>
              <a:rPr lang="en-GB" sz="2960" b="1" i="0" u="none" strike="noStrike" cap="none">
                <a:solidFill>
                  <a:schemeClr val="dk1"/>
                </a:solidFill>
                <a:latin typeface="Calibri"/>
                <a:ea typeface="Calibri"/>
                <a:cs typeface="Calibri"/>
                <a:sym typeface="Calibri"/>
              </a:rPr>
              <a:t>      End For</a:t>
            </a:r>
            <a:endParaRPr/>
          </a:p>
          <a:p>
            <a:pPr marL="0" marR="0" lvl="0" indent="0" algn="l" rtl="0">
              <a:lnSpc>
                <a:spcPct val="80000"/>
              </a:lnSpc>
              <a:spcBef>
                <a:spcPts val="1000"/>
              </a:spcBef>
              <a:spcAft>
                <a:spcPts val="0"/>
              </a:spcAft>
              <a:buClr>
                <a:schemeClr val="dk1"/>
              </a:buClr>
              <a:buSzPts val="2960"/>
              <a:buFont typeface="Arial"/>
              <a:buNone/>
            </a:pPr>
            <a:r>
              <a:rPr lang="en-GB" sz="2960" b="1" i="0" u="none" strike="noStrike" cap="none">
                <a:solidFill>
                  <a:schemeClr val="dk1"/>
                </a:solidFill>
                <a:latin typeface="Calibri"/>
                <a:ea typeface="Calibri"/>
                <a:cs typeface="Calibri"/>
                <a:sym typeface="Calibri"/>
              </a:rPr>
              <a:t> If none of the move works out, return false, NO SOLUTON.</a:t>
            </a:r>
            <a:endParaRPr sz="296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800"/>
              <a:buFont typeface="Calibri"/>
              <a:buNone/>
            </a:pPr>
            <a:r>
              <a:rPr lang="en-GB" sz="2800" b="1" i="0" u="none" strike="noStrike" cap="none">
                <a:solidFill>
                  <a:schemeClr val="dk1"/>
                </a:solidFill>
                <a:latin typeface="Calibri"/>
                <a:ea typeface="Calibri"/>
                <a:cs typeface="Calibri"/>
                <a:sym typeface="Calibri"/>
              </a:rPr>
              <a:t>1.0</a:t>
            </a:r>
            <a:r>
              <a:rPr lang="en-GB" sz="4400" b="0" i="0" u="none" strike="noStrike" cap="none">
                <a:solidFill>
                  <a:srgbClr val="FF0000"/>
                </a:solidFill>
                <a:latin typeface="Calibri"/>
                <a:ea typeface="Calibri"/>
                <a:cs typeface="Calibri"/>
                <a:sym typeface="Calibri"/>
              </a:rPr>
              <a:t>	Introduction to Algorithm</a:t>
            </a:r>
            <a:endParaRPr sz="4400" b="0" i="0" u="none" strike="noStrike" cap="none">
              <a:solidFill>
                <a:srgbClr val="FF0000"/>
              </a:solidFill>
              <a:latin typeface="Calibri"/>
              <a:ea typeface="Calibri"/>
              <a:cs typeface="Calibri"/>
              <a:sym typeface="Calibri"/>
            </a:endParaRPr>
          </a:p>
        </p:txBody>
      </p:sp>
      <p:sp>
        <p:nvSpPr>
          <p:cNvPr id="97" name="Google Shape;97;p15"/>
          <p:cNvSpPr txBox="1">
            <a:spLocks noGrp="1"/>
          </p:cNvSpPr>
          <p:nvPr>
            <p:ph type="body" idx="1"/>
          </p:nvPr>
        </p:nvSpPr>
        <p:spPr>
          <a:xfrm>
            <a:off x="838200" y="1825625"/>
            <a:ext cx="10515600" cy="4844116"/>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rgbClr val="0070C0"/>
              </a:buClr>
              <a:buSzPts val="2590"/>
              <a:buFont typeface="Arial"/>
              <a:buNone/>
            </a:pPr>
            <a:r>
              <a:rPr lang="en-GB" sz="2590" b="1" i="0" u="sng" strike="noStrike" cap="none">
                <a:solidFill>
                  <a:srgbClr val="0070C0"/>
                </a:solidFill>
                <a:latin typeface="Calibri"/>
                <a:ea typeface="Calibri"/>
                <a:cs typeface="Calibri"/>
                <a:sym typeface="Calibri"/>
              </a:rPr>
              <a:t>Definitions</a:t>
            </a:r>
            <a:r>
              <a:rPr lang="en-GB" sz="2590" b="0" i="0" u="none" strike="noStrike" cap="none">
                <a:solidFill>
                  <a:srgbClr val="0070C0"/>
                </a:solidFill>
                <a:latin typeface="Calibri"/>
                <a:ea typeface="Calibri"/>
                <a:cs typeface="Calibri"/>
                <a:sym typeface="Calibri"/>
              </a:rPr>
              <a:t>:</a:t>
            </a:r>
            <a:endParaRPr/>
          </a:p>
          <a:p>
            <a:pPr marL="228600" marR="0" lvl="0" indent="-228600" algn="l" rtl="0">
              <a:lnSpc>
                <a:spcPct val="70000"/>
              </a:lnSpc>
              <a:spcBef>
                <a:spcPts val="1000"/>
              </a:spcBef>
              <a:spcAft>
                <a:spcPts val="0"/>
              </a:spcAft>
              <a:buClr>
                <a:schemeClr val="dk1"/>
              </a:buClr>
              <a:buSzPts val="2590"/>
              <a:buFont typeface="Arial"/>
              <a:buChar char="•"/>
            </a:pPr>
            <a:r>
              <a:rPr lang="en-GB" sz="2590" b="0" i="0" u="none" strike="noStrike" cap="none">
                <a:solidFill>
                  <a:schemeClr val="dk1"/>
                </a:solidFill>
                <a:latin typeface="Calibri"/>
                <a:ea typeface="Calibri"/>
                <a:cs typeface="Calibri"/>
                <a:sym typeface="Calibri"/>
              </a:rPr>
              <a:t>An </a:t>
            </a:r>
            <a:r>
              <a:rPr lang="en-GB" sz="2590" b="1" i="1" u="none" strike="noStrike" cap="none">
                <a:solidFill>
                  <a:schemeClr val="dk1"/>
                </a:solidFill>
                <a:latin typeface="Calibri"/>
                <a:ea typeface="Calibri"/>
                <a:cs typeface="Calibri"/>
                <a:sym typeface="Calibri"/>
              </a:rPr>
              <a:t>algorithm </a:t>
            </a:r>
            <a:r>
              <a:rPr lang="en-GB" sz="2590" b="0" i="0" u="none" strike="noStrike" cap="none">
                <a:solidFill>
                  <a:schemeClr val="dk1"/>
                </a:solidFill>
                <a:latin typeface="Calibri"/>
                <a:ea typeface="Calibri"/>
                <a:cs typeface="Calibri"/>
                <a:sym typeface="Calibri"/>
              </a:rPr>
              <a:t>is any well-defined computational procedure that takes some value, or set of values, as </a:t>
            </a:r>
            <a:r>
              <a:rPr lang="en-GB" sz="2590" b="1" i="1" u="none" strike="noStrike" cap="none">
                <a:solidFill>
                  <a:schemeClr val="dk1"/>
                </a:solidFill>
                <a:latin typeface="Calibri"/>
                <a:ea typeface="Calibri"/>
                <a:cs typeface="Calibri"/>
                <a:sym typeface="Calibri"/>
              </a:rPr>
              <a:t>input </a:t>
            </a:r>
            <a:r>
              <a:rPr lang="en-GB" sz="2590" b="0" i="0" u="none" strike="noStrike" cap="none">
                <a:solidFill>
                  <a:schemeClr val="dk1"/>
                </a:solidFill>
                <a:latin typeface="Calibri"/>
                <a:ea typeface="Calibri"/>
                <a:cs typeface="Calibri"/>
                <a:sym typeface="Calibri"/>
              </a:rPr>
              <a:t>and produces some value, or set of values, as </a:t>
            </a:r>
            <a:r>
              <a:rPr lang="en-GB" sz="2590" b="1" i="1" u="none" strike="noStrike" cap="none">
                <a:solidFill>
                  <a:schemeClr val="dk1"/>
                </a:solidFill>
                <a:latin typeface="Calibri"/>
                <a:ea typeface="Calibri"/>
                <a:cs typeface="Calibri"/>
                <a:sym typeface="Calibri"/>
              </a:rPr>
              <a:t>output</a:t>
            </a:r>
            <a:r>
              <a:rPr lang="en-GB" sz="2590" b="0" i="0" u="none" strike="noStrike" cap="none">
                <a:solidFill>
                  <a:schemeClr val="dk1"/>
                </a:solidFill>
                <a:latin typeface="Calibri"/>
                <a:ea typeface="Calibri"/>
                <a:cs typeface="Calibri"/>
                <a:sym typeface="Calibri"/>
              </a:rPr>
              <a:t>. </a:t>
            </a:r>
            <a:endParaRPr sz="2590" b="0" i="0" u="none" strike="noStrike" cap="none">
              <a:solidFill>
                <a:schemeClr val="dk1"/>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2590"/>
              <a:buFont typeface="Arial"/>
              <a:buChar char="•"/>
            </a:pPr>
            <a:r>
              <a:rPr lang="en-GB" sz="2590" b="0" i="0" u="none" strike="noStrike" cap="none">
                <a:solidFill>
                  <a:schemeClr val="dk1"/>
                </a:solidFill>
                <a:latin typeface="Calibri"/>
                <a:ea typeface="Calibri"/>
                <a:cs typeface="Calibri"/>
                <a:sym typeface="Calibri"/>
              </a:rPr>
              <a:t>An algorithm is thus a sequence of computational steps that transform the</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   input into the output.</a:t>
            </a:r>
            <a:endParaRPr/>
          </a:p>
          <a:p>
            <a:pPr marL="228600" marR="0" lvl="0" indent="-228600" algn="l" rtl="0">
              <a:lnSpc>
                <a:spcPct val="70000"/>
              </a:lnSpc>
              <a:spcBef>
                <a:spcPts val="1000"/>
              </a:spcBef>
              <a:spcAft>
                <a:spcPts val="0"/>
              </a:spcAft>
              <a:buClr>
                <a:schemeClr val="dk1"/>
              </a:buClr>
              <a:buSzPts val="2590"/>
              <a:buFont typeface="Arial"/>
              <a:buChar char="•"/>
            </a:pPr>
            <a:r>
              <a:rPr lang="en-GB" sz="2590" b="0" i="0" u="none" strike="noStrike" cap="none">
                <a:solidFill>
                  <a:schemeClr val="dk1"/>
                </a:solidFill>
                <a:latin typeface="Calibri"/>
                <a:ea typeface="Calibri"/>
                <a:cs typeface="Calibri"/>
                <a:sym typeface="Calibri"/>
              </a:rPr>
              <a:t>An algorithm can also be seen as a computational logic</a:t>
            </a:r>
            <a:endParaRPr sz="2590" b="0" i="0" u="none" strike="noStrike" cap="none">
              <a:solidFill>
                <a:schemeClr val="dk1"/>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2590"/>
              <a:buFont typeface="Arial"/>
              <a:buChar char="•"/>
            </a:pPr>
            <a:r>
              <a:rPr lang="en-GB" sz="2590" b="0" i="0" u="none" strike="noStrike" cap="none">
                <a:solidFill>
                  <a:schemeClr val="dk1"/>
                </a:solidFill>
                <a:latin typeface="Calibri"/>
                <a:ea typeface="Calibri"/>
                <a:cs typeface="Calibri"/>
                <a:sym typeface="Calibri"/>
              </a:rPr>
              <a:t>We can also view an algorithm as a tool for solving a well-specified </a:t>
            </a:r>
            <a:r>
              <a:rPr lang="en-GB" sz="2590" b="1" i="1" u="none" strike="noStrike" cap="none">
                <a:solidFill>
                  <a:schemeClr val="dk1"/>
                </a:solidFill>
                <a:latin typeface="Calibri"/>
                <a:ea typeface="Calibri"/>
                <a:cs typeface="Calibri"/>
                <a:sym typeface="Calibri"/>
              </a:rPr>
              <a:t>computational problem</a:t>
            </a:r>
            <a:r>
              <a:rPr lang="en-GB" sz="2590" b="0" i="0" u="none" strike="noStrike" cap="none">
                <a:solidFill>
                  <a:schemeClr val="dk1"/>
                </a:solidFill>
                <a:latin typeface="Calibri"/>
                <a:ea typeface="Calibri"/>
                <a:cs typeface="Calibri"/>
                <a:sym typeface="Calibri"/>
              </a:rPr>
              <a:t>. </a:t>
            </a:r>
            <a:endParaRPr sz="2590" b="0" i="0" u="none" strike="noStrike" cap="none">
              <a:solidFill>
                <a:schemeClr val="dk1"/>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2590"/>
              <a:buFont typeface="Arial"/>
              <a:buChar char="•"/>
            </a:pPr>
            <a:r>
              <a:rPr lang="en-GB" sz="2590" b="0" i="0" u="none" strike="noStrike" cap="none">
                <a:solidFill>
                  <a:schemeClr val="dk1"/>
                </a:solidFill>
                <a:latin typeface="Calibri"/>
                <a:ea typeface="Calibri"/>
                <a:cs typeface="Calibri"/>
                <a:sym typeface="Calibri"/>
              </a:rPr>
              <a:t>An algorithm describes a specific computational procedure for achieving that input/output relationship</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An </a:t>
            </a:r>
            <a:r>
              <a:rPr lang="en-GB" sz="2590" b="0" i="1" u="none" strike="noStrike" cap="none">
                <a:solidFill>
                  <a:schemeClr val="dk1"/>
                </a:solidFill>
                <a:latin typeface="Calibri"/>
                <a:ea typeface="Calibri"/>
                <a:cs typeface="Calibri"/>
                <a:sym typeface="Calibri"/>
              </a:rPr>
              <a:t>algorithm </a:t>
            </a:r>
            <a:r>
              <a:rPr lang="en-GB" sz="2590" b="0" i="0" u="none" strike="noStrike" cap="none">
                <a:solidFill>
                  <a:schemeClr val="dk1"/>
                </a:solidFill>
                <a:latin typeface="Calibri"/>
                <a:ea typeface="Calibri"/>
                <a:cs typeface="Calibri"/>
                <a:sym typeface="Calibri"/>
              </a:rPr>
              <a:t>is a finite set of instructions that, if followed, accomplishes a</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particular task. </a:t>
            </a:r>
            <a:endParaRPr/>
          </a:p>
          <a:p>
            <a:pPr marL="228600" marR="0" lvl="0" indent="-64135"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2"/>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B.	Divide-and-conquer algorithms</a:t>
            </a:r>
            <a:endParaRPr sz="4400" b="0" i="0" u="none" strike="noStrike" cap="none">
              <a:solidFill>
                <a:srgbClr val="FF0000"/>
              </a:solidFill>
              <a:latin typeface="Calibri"/>
              <a:ea typeface="Calibri"/>
              <a:cs typeface="Calibri"/>
              <a:sym typeface="Calibri"/>
            </a:endParaRPr>
          </a:p>
        </p:txBody>
      </p:sp>
      <p:sp>
        <p:nvSpPr>
          <p:cNvPr id="259" name="Google Shape;259;p42"/>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E75B5"/>
              </a:buClr>
              <a:buSzPts val="2000"/>
              <a:buFont typeface="Arial"/>
              <a:buNone/>
            </a:pPr>
            <a:r>
              <a:rPr lang="en-GB" sz="2000" b="0" i="0" u="none" strike="noStrike" cap="none">
                <a:solidFill>
                  <a:srgbClr val="2E75B5"/>
                </a:solidFill>
                <a:latin typeface="Calibri"/>
                <a:ea typeface="Calibri"/>
                <a:cs typeface="Calibri"/>
                <a:sym typeface="Calibri"/>
              </a:rPr>
              <a:t>The concept of Divide and Conquer involves three steps:</a:t>
            </a:r>
            <a:endParaRPr/>
          </a:p>
          <a:p>
            <a:pPr marL="228600" marR="0" lvl="0" indent="-228600" algn="l" rtl="0">
              <a:lnSpc>
                <a:spcPct val="90000"/>
              </a:lnSpc>
              <a:spcBef>
                <a:spcPts val="1000"/>
              </a:spcBef>
              <a:spcAft>
                <a:spcPts val="0"/>
              </a:spcAft>
              <a:buClr>
                <a:srgbClr val="2E75B5"/>
              </a:buClr>
              <a:buSzPts val="2000"/>
              <a:buFont typeface="Noto Sans Symbols"/>
              <a:buChar char="➢"/>
            </a:pPr>
            <a:r>
              <a:rPr lang="en-GB" sz="2000" b="0" i="0" u="none" strike="noStrike" cap="none">
                <a:solidFill>
                  <a:srgbClr val="2E75B5"/>
                </a:solidFill>
                <a:latin typeface="Calibri"/>
                <a:ea typeface="Calibri"/>
                <a:cs typeface="Calibri"/>
                <a:sym typeface="Calibri"/>
              </a:rPr>
              <a:t>Divide the problem into multiple small problems.</a:t>
            </a:r>
            <a:endParaRPr/>
          </a:p>
          <a:p>
            <a:pPr marL="228600" marR="0" lvl="0" indent="-228600" algn="l" rtl="0">
              <a:lnSpc>
                <a:spcPct val="90000"/>
              </a:lnSpc>
              <a:spcBef>
                <a:spcPts val="1000"/>
              </a:spcBef>
              <a:spcAft>
                <a:spcPts val="0"/>
              </a:spcAft>
              <a:buClr>
                <a:srgbClr val="2E75B5"/>
              </a:buClr>
              <a:buSzPts val="2000"/>
              <a:buFont typeface="Noto Sans Symbols"/>
              <a:buChar char="➢"/>
            </a:pPr>
            <a:r>
              <a:rPr lang="en-GB" sz="2000" b="0" i="0" u="none" strike="noStrike" cap="none">
                <a:solidFill>
                  <a:srgbClr val="2E75B5"/>
                </a:solidFill>
                <a:latin typeface="Calibri"/>
                <a:ea typeface="Calibri"/>
                <a:cs typeface="Calibri"/>
                <a:sym typeface="Calibri"/>
              </a:rPr>
              <a:t>Conquer the subproblems by solving them. The idea is to break down the problem into atomic subproblems, where they are actually solved.</a:t>
            </a:r>
            <a:endParaRPr/>
          </a:p>
          <a:p>
            <a:pPr marL="228600" marR="0" lvl="0" indent="-228600" algn="l" rtl="0">
              <a:lnSpc>
                <a:spcPct val="90000"/>
              </a:lnSpc>
              <a:spcBef>
                <a:spcPts val="1000"/>
              </a:spcBef>
              <a:spcAft>
                <a:spcPts val="0"/>
              </a:spcAft>
              <a:buClr>
                <a:srgbClr val="2E75B5"/>
              </a:buClr>
              <a:buSzPts val="2000"/>
              <a:buFont typeface="Noto Sans Symbols"/>
              <a:buChar char="➢"/>
            </a:pPr>
            <a:r>
              <a:rPr lang="en-GB" sz="2000" b="0" i="0" u="none" strike="noStrike" cap="none">
                <a:solidFill>
                  <a:srgbClr val="2E75B5"/>
                </a:solidFill>
                <a:latin typeface="Calibri"/>
                <a:ea typeface="Calibri"/>
                <a:cs typeface="Calibri"/>
                <a:sym typeface="Calibri"/>
              </a:rPr>
              <a:t>Combine the solutions of the subproblems to find the solution of the actual problem.</a:t>
            </a:r>
            <a:endParaRPr/>
          </a:p>
          <a:p>
            <a:pPr marL="0" marR="0" lvl="0" indent="0" algn="l" rtl="0">
              <a:lnSpc>
                <a:spcPct val="90000"/>
              </a:lnSpc>
              <a:spcBef>
                <a:spcPts val="1000"/>
              </a:spcBef>
              <a:spcAft>
                <a:spcPts val="0"/>
              </a:spcAft>
              <a:buClr>
                <a:schemeClr val="dk1"/>
              </a:buClr>
              <a:buSzPts val="2000"/>
              <a:buFont typeface="Arial"/>
              <a:buNone/>
            </a:pPr>
            <a:endParaRPr sz="2000" b="0" i="0" u="none" strike="noStrike" cap="none">
              <a:solidFill>
                <a:srgbClr val="2E75B5"/>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000"/>
              <a:buFont typeface="Arial"/>
              <a:buNone/>
            </a:pPr>
            <a:endParaRPr sz="2000" b="0" i="0" u="none" strike="noStrike" cap="none">
              <a:solidFill>
                <a:srgbClr val="2E75B5"/>
              </a:solidFill>
              <a:latin typeface="Calibri"/>
              <a:ea typeface="Calibri"/>
              <a:cs typeface="Calibri"/>
              <a:sym typeface="Calibri"/>
            </a:endParaRPr>
          </a:p>
        </p:txBody>
      </p:sp>
      <p:pic>
        <p:nvPicPr>
          <p:cNvPr id="260" name="Google Shape;260;p42"/>
          <p:cNvPicPr preferRelativeResize="0"/>
          <p:nvPr/>
        </p:nvPicPr>
        <p:blipFill rotWithShape="1">
          <a:blip r:embed="rId3">
            <a:alphaModFix/>
          </a:blip>
          <a:srcRect/>
          <a:stretch/>
        </p:blipFill>
        <p:spPr>
          <a:xfrm>
            <a:off x="4150632" y="3226707"/>
            <a:ext cx="4210050" cy="3162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3"/>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B.	Divide-and-conquer algorithms</a:t>
            </a:r>
            <a:endParaRPr sz="4400" b="0" i="0" u="none" strike="noStrike" cap="none">
              <a:solidFill>
                <a:srgbClr val="FF0000"/>
              </a:solidFill>
              <a:latin typeface="Calibri"/>
              <a:ea typeface="Calibri"/>
              <a:cs typeface="Calibri"/>
              <a:sym typeface="Calibri"/>
            </a:endParaRPr>
          </a:p>
        </p:txBody>
      </p:sp>
      <p:sp>
        <p:nvSpPr>
          <p:cNvPr id="266" name="Google Shape;266;p43"/>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E75B5"/>
              </a:buClr>
              <a:buSzPts val="2000"/>
              <a:buFont typeface="Arial"/>
              <a:buNone/>
            </a:pPr>
            <a:r>
              <a:rPr lang="en-GB" sz="2000" b="0" i="0" u="none" strike="noStrike" cap="none">
                <a:solidFill>
                  <a:srgbClr val="2E75B5"/>
                </a:solidFill>
                <a:latin typeface="Calibri"/>
                <a:ea typeface="Calibri"/>
                <a:cs typeface="Calibri"/>
                <a:sym typeface="Calibri"/>
              </a:rPr>
              <a:t>A divide-and-conquer algorithm consists of two parts:-</a:t>
            </a:r>
            <a:endParaRPr sz="2000" b="0" i="0" u="none" strike="noStrike" cap="none">
              <a:solidFill>
                <a:srgbClr val="2E75B5"/>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GB" sz="2000" b="0" i="0" u="none" strike="noStrike" cap="none">
                <a:solidFill>
                  <a:schemeClr val="dk1"/>
                </a:solidFill>
                <a:latin typeface="Calibri"/>
                <a:ea typeface="Calibri"/>
                <a:cs typeface="Calibri"/>
                <a:sym typeface="Calibri"/>
              </a:rPr>
              <a:t> Divide the problem into smaller subproblems of the same type and solve these subproblems recursively</a:t>
            </a:r>
            <a:endParaRPr/>
          </a:p>
          <a:p>
            <a:pPr marL="228600" marR="0" lvl="0" indent="-228600" algn="l" rtl="0">
              <a:lnSpc>
                <a:spcPct val="90000"/>
              </a:lnSpc>
              <a:spcBef>
                <a:spcPts val="1000"/>
              </a:spcBef>
              <a:spcAft>
                <a:spcPts val="0"/>
              </a:spcAft>
              <a:buClr>
                <a:schemeClr val="dk1"/>
              </a:buClr>
              <a:buSzPts val="2000"/>
              <a:buFont typeface="Arial"/>
              <a:buChar char="•"/>
            </a:pPr>
            <a:r>
              <a:rPr lang="en-GB" sz="2000" b="0" i="0" u="none" strike="noStrike" cap="none">
                <a:solidFill>
                  <a:schemeClr val="dk1"/>
                </a:solidFill>
                <a:latin typeface="Calibri"/>
                <a:ea typeface="Calibri"/>
                <a:cs typeface="Calibri"/>
                <a:sym typeface="Calibri"/>
              </a:rPr>
              <a:t> Combine the solutions to the subproblems into a solution to the original problem</a:t>
            </a:r>
            <a:endParaRPr/>
          </a:p>
          <a:p>
            <a:pPr marL="228600" marR="0" lvl="0" indent="-228600" algn="l" rtl="0">
              <a:lnSpc>
                <a:spcPct val="90000"/>
              </a:lnSpc>
              <a:spcBef>
                <a:spcPts val="1000"/>
              </a:spcBef>
              <a:spcAft>
                <a:spcPts val="0"/>
              </a:spcAft>
              <a:buClr>
                <a:schemeClr val="dk1"/>
              </a:buClr>
              <a:buSzPts val="2000"/>
              <a:buFont typeface="Arial"/>
              <a:buChar char="•"/>
            </a:pPr>
            <a:r>
              <a:rPr lang="en-GB" sz="2000" b="0" i="0" u="none" strike="noStrike" cap="none">
                <a:solidFill>
                  <a:schemeClr val="dk1"/>
                </a:solidFill>
                <a:latin typeface="Calibri"/>
                <a:ea typeface="Calibri"/>
                <a:cs typeface="Calibri"/>
                <a:sym typeface="Calibri"/>
              </a:rPr>
              <a:t>Traditionally, an algorithm is only called divide-and-conquer if it contains two or more recursive calls.</a:t>
            </a:r>
            <a:endParaRPr/>
          </a:p>
          <a:p>
            <a:pPr marL="0" marR="0" lvl="0" indent="0" algn="l" rtl="0">
              <a:lnSpc>
                <a:spcPct val="90000"/>
              </a:lnSpc>
              <a:spcBef>
                <a:spcPts val="1000"/>
              </a:spcBef>
              <a:spcAft>
                <a:spcPts val="0"/>
              </a:spcAft>
              <a:buClr>
                <a:srgbClr val="2E75B5"/>
              </a:buClr>
              <a:buSzPts val="2000"/>
              <a:buFont typeface="Arial"/>
              <a:buNone/>
            </a:pPr>
            <a:r>
              <a:rPr lang="en-GB" sz="2000" b="0" i="1" u="none" strike="noStrike" cap="none">
                <a:solidFill>
                  <a:srgbClr val="2E75B5"/>
                </a:solidFill>
                <a:latin typeface="Calibri"/>
                <a:ea typeface="Calibri"/>
                <a:cs typeface="Calibri"/>
                <a:sym typeface="Calibri"/>
              </a:rPr>
              <a:t>Two examples:</a:t>
            </a:r>
            <a:endParaRPr/>
          </a:p>
          <a:p>
            <a:pPr marL="228600" marR="0" lvl="0" indent="-228600" algn="l" rtl="0">
              <a:lnSpc>
                <a:spcPct val="90000"/>
              </a:lnSpc>
              <a:spcBef>
                <a:spcPts val="1000"/>
              </a:spcBef>
              <a:spcAft>
                <a:spcPts val="0"/>
              </a:spcAft>
              <a:buClr>
                <a:schemeClr val="dk1"/>
              </a:buClr>
              <a:buSzPts val="2000"/>
              <a:buFont typeface="Arial"/>
              <a:buChar char="•"/>
            </a:pPr>
            <a:r>
              <a:rPr lang="en-GB" sz="2000" b="0" i="0" u="none" strike="noStrike" cap="none">
                <a:solidFill>
                  <a:schemeClr val="dk1"/>
                </a:solidFill>
                <a:latin typeface="Calibri"/>
                <a:ea typeface="Calibri"/>
                <a:cs typeface="Calibri"/>
                <a:sym typeface="Calibri"/>
              </a:rPr>
              <a:t> Quicksort:</a:t>
            </a:r>
            <a:endParaRPr/>
          </a:p>
          <a:p>
            <a:pPr marL="0" marR="0" lvl="0" indent="0" algn="l" rtl="0">
              <a:lnSpc>
                <a:spcPct val="90000"/>
              </a:lnSpc>
              <a:spcBef>
                <a:spcPts val="1000"/>
              </a:spcBef>
              <a:spcAft>
                <a:spcPts val="0"/>
              </a:spcAft>
              <a:buClr>
                <a:schemeClr val="dk1"/>
              </a:buClr>
              <a:buSzPts val="2000"/>
              <a:buFont typeface="Arial"/>
              <a:buNone/>
            </a:pPr>
            <a:r>
              <a:rPr lang="en-GB" sz="2000" b="1" i="0" u="none" strike="noStrike" cap="none">
                <a:solidFill>
                  <a:schemeClr val="dk1"/>
                </a:solidFill>
                <a:latin typeface="Calibri"/>
                <a:ea typeface="Calibri"/>
                <a:cs typeface="Calibri"/>
                <a:sym typeface="Calibri"/>
              </a:rPr>
              <a:t>	– </a:t>
            </a:r>
            <a:r>
              <a:rPr lang="en-GB" sz="2000" b="0" i="0" u="none" strike="noStrike" cap="none">
                <a:solidFill>
                  <a:schemeClr val="dk1"/>
                </a:solidFill>
                <a:latin typeface="Calibri"/>
                <a:ea typeface="Calibri"/>
                <a:cs typeface="Calibri"/>
                <a:sym typeface="Calibri"/>
              </a:rPr>
              <a:t>Partition the array into two parts, and quicksort each of the parts</a:t>
            </a:r>
            <a:endParaRPr/>
          </a:p>
          <a:p>
            <a:pPr marL="0" marR="0" lvl="0" indent="0" algn="l" rtl="0">
              <a:lnSpc>
                <a:spcPct val="90000"/>
              </a:lnSpc>
              <a:spcBef>
                <a:spcPts val="1000"/>
              </a:spcBef>
              <a:spcAft>
                <a:spcPts val="0"/>
              </a:spcAft>
              <a:buClr>
                <a:schemeClr val="dk1"/>
              </a:buClr>
              <a:buSzPts val="2000"/>
              <a:buFont typeface="Arial"/>
              <a:buNone/>
            </a:pPr>
            <a:r>
              <a:rPr lang="en-GB" sz="2000" b="1" i="0" u="none" strike="noStrike" cap="none">
                <a:solidFill>
                  <a:schemeClr val="dk1"/>
                </a:solidFill>
                <a:latin typeface="Calibri"/>
                <a:ea typeface="Calibri"/>
                <a:cs typeface="Calibri"/>
                <a:sym typeface="Calibri"/>
              </a:rPr>
              <a:t>	– </a:t>
            </a:r>
            <a:r>
              <a:rPr lang="en-GB" sz="2000" b="0" i="0" u="none" strike="noStrike" cap="none">
                <a:solidFill>
                  <a:schemeClr val="dk1"/>
                </a:solidFill>
                <a:latin typeface="Calibri"/>
                <a:ea typeface="Calibri"/>
                <a:cs typeface="Calibri"/>
                <a:sym typeface="Calibri"/>
              </a:rPr>
              <a:t>No additional work is required to combine the two sorted parts</a:t>
            </a:r>
            <a:endParaRPr/>
          </a:p>
          <a:p>
            <a:pPr marL="228600" marR="0" lvl="0" indent="-228600" algn="l" rtl="0">
              <a:lnSpc>
                <a:spcPct val="90000"/>
              </a:lnSpc>
              <a:spcBef>
                <a:spcPts val="1000"/>
              </a:spcBef>
              <a:spcAft>
                <a:spcPts val="0"/>
              </a:spcAft>
              <a:buClr>
                <a:schemeClr val="dk1"/>
              </a:buClr>
              <a:buSzPts val="2000"/>
              <a:buFont typeface="Arial"/>
              <a:buChar char="•"/>
            </a:pPr>
            <a:r>
              <a:rPr lang="en-GB" sz="2000" b="0" i="0" u="none" strike="noStrike" cap="none">
                <a:solidFill>
                  <a:schemeClr val="dk1"/>
                </a:solidFill>
                <a:latin typeface="Calibri"/>
                <a:ea typeface="Calibri"/>
                <a:cs typeface="Calibri"/>
                <a:sym typeface="Calibri"/>
              </a:rPr>
              <a:t> Mergesort:</a:t>
            </a:r>
            <a:endParaRPr/>
          </a:p>
          <a:p>
            <a:pPr marL="0" marR="0" lvl="0" indent="0" algn="l" rtl="0">
              <a:lnSpc>
                <a:spcPct val="90000"/>
              </a:lnSpc>
              <a:spcBef>
                <a:spcPts val="1000"/>
              </a:spcBef>
              <a:spcAft>
                <a:spcPts val="0"/>
              </a:spcAft>
              <a:buClr>
                <a:schemeClr val="dk1"/>
              </a:buClr>
              <a:buSzPts val="2000"/>
              <a:buFont typeface="Arial"/>
              <a:buNone/>
            </a:pPr>
            <a:r>
              <a:rPr lang="en-GB" sz="2000" b="1" i="0" u="none" strike="noStrike" cap="none">
                <a:solidFill>
                  <a:schemeClr val="dk1"/>
                </a:solidFill>
                <a:latin typeface="Calibri"/>
                <a:ea typeface="Calibri"/>
                <a:cs typeface="Calibri"/>
                <a:sym typeface="Calibri"/>
              </a:rPr>
              <a:t>	– </a:t>
            </a:r>
            <a:r>
              <a:rPr lang="en-GB" sz="2000" b="0" i="0" u="none" strike="noStrike" cap="none">
                <a:solidFill>
                  <a:schemeClr val="dk1"/>
                </a:solidFill>
                <a:latin typeface="Calibri"/>
                <a:ea typeface="Calibri"/>
                <a:cs typeface="Calibri"/>
                <a:sym typeface="Calibri"/>
              </a:rPr>
              <a:t>Cut the array in half, and mergesort each half</a:t>
            </a:r>
            <a:endParaRPr/>
          </a:p>
          <a:p>
            <a:pPr marL="0" marR="0" lvl="0" indent="0" algn="l" rtl="0">
              <a:lnSpc>
                <a:spcPct val="90000"/>
              </a:lnSpc>
              <a:spcBef>
                <a:spcPts val="1000"/>
              </a:spcBef>
              <a:spcAft>
                <a:spcPts val="0"/>
              </a:spcAft>
              <a:buClr>
                <a:schemeClr val="dk1"/>
              </a:buClr>
              <a:buSzPts val="2000"/>
              <a:buFont typeface="Arial"/>
              <a:buNone/>
            </a:pPr>
            <a:r>
              <a:rPr lang="en-GB" sz="2000" b="1" i="0" u="none" strike="noStrike" cap="none">
                <a:solidFill>
                  <a:schemeClr val="dk1"/>
                </a:solidFill>
                <a:latin typeface="Calibri"/>
                <a:ea typeface="Calibri"/>
                <a:cs typeface="Calibri"/>
                <a:sym typeface="Calibri"/>
              </a:rPr>
              <a:t>	– </a:t>
            </a:r>
            <a:r>
              <a:rPr lang="en-GB" sz="2000" b="0" i="0" u="none" strike="noStrike" cap="none">
                <a:solidFill>
                  <a:schemeClr val="dk1"/>
                </a:solidFill>
                <a:latin typeface="Calibri"/>
                <a:ea typeface="Calibri"/>
                <a:cs typeface="Calibri"/>
                <a:sym typeface="Calibri"/>
              </a:rPr>
              <a:t>Combine the two sorted arrays into a single sorted array by merging them</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4"/>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Quick Sort</a:t>
            </a:r>
            <a:endParaRPr sz="4400" b="0" i="0" u="none" strike="noStrike" cap="none">
              <a:solidFill>
                <a:srgbClr val="FF0000"/>
              </a:solidFill>
              <a:latin typeface="Calibri"/>
              <a:ea typeface="Calibri"/>
              <a:cs typeface="Calibri"/>
              <a:sym typeface="Calibri"/>
            </a:endParaRPr>
          </a:p>
        </p:txBody>
      </p:sp>
      <p:sp>
        <p:nvSpPr>
          <p:cNvPr id="272" name="Google Shape;272;p44"/>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dk1"/>
              </a:buClr>
              <a:buSzPts val="1960"/>
              <a:buFont typeface="Arial"/>
              <a:buNone/>
            </a:pPr>
            <a:r>
              <a:rPr lang="en-GB" sz="1960" b="1" i="0" u="none" strike="noStrike" cap="none">
                <a:solidFill>
                  <a:schemeClr val="dk1"/>
                </a:solidFill>
                <a:latin typeface="Calibri"/>
                <a:ea typeface="Calibri"/>
                <a:cs typeface="Calibri"/>
                <a:sym typeface="Calibri"/>
              </a:rPr>
              <a:t>Divide</a:t>
            </a:r>
            <a:r>
              <a:rPr lang="en-GB" sz="1960" b="0" i="0" u="none" strike="noStrike" cap="none">
                <a:solidFill>
                  <a:schemeClr val="dk1"/>
                </a:solidFill>
                <a:latin typeface="Calibri"/>
                <a:ea typeface="Calibri"/>
                <a:cs typeface="Calibri"/>
                <a:sym typeface="Calibri"/>
              </a:rPr>
              <a:t>: The array A[p . . r] is partitioned (rearranged) into two nonempty subarrays A[p . . q] and A[q + 1 . . r] such that each element of A[p . . q] is less than or equal to each element of A[q + 1 . . r]. The index q is computed as part of this partitioning procedure.</a:t>
            </a:r>
            <a:endParaRPr/>
          </a:p>
          <a:p>
            <a:pPr marL="0" marR="0" lvl="0" indent="0" algn="l" rtl="0">
              <a:lnSpc>
                <a:spcPct val="70000"/>
              </a:lnSpc>
              <a:spcBef>
                <a:spcPts val="1000"/>
              </a:spcBef>
              <a:spcAft>
                <a:spcPts val="0"/>
              </a:spcAft>
              <a:buClr>
                <a:schemeClr val="dk1"/>
              </a:buClr>
              <a:buSzPts val="1960"/>
              <a:buFont typeface="Arial"/>
              <a:buNone/>
            </a:pPr>
            <a:r>
              <a:rPr lang="en-GB" sz="1960" b="1" i="0" u="none" strike="noStrike" cap="none">
                <a:solidFill>
                  <a:schemeClr val="dk1"/>
                </a:solidFill>
                <a:latin typeface="Calibri"/>
                <a:ea typeface="Calibri"/>
                <a:cs typeface="Calibri"/>
                <a:sym typeface="Calibri"/>
              </a:rPr>
              <a:t>Conquer</a:t>
            </a:r>
            <a:r>
              <a:rPr lang="en-GB" sz="1960" b="0" i="0" u="none" strike="noStrike" cap="none">
                <a:solidFill>
                  <a:schemeClr val="dk1"/>
                </a:solidFill>
                <a:latin typeface="Calibri"/>
                <a:ea typeface="Calibri"/>
                <a:cs typeface="Calibri"/>
                <a:sym typeface="Calibri"/>
              </a:rPr>
              <a:t>: The two subarrays A[p . . q] and A[q + 1 . . r] are sorted by recursive calls to quicksort.</a:t>
            </a:r>
            <a:endParaRPr/>
          </a:p>
          <a:p>
            <a:pPr marL="0" marR="0" lvl="0" indent="0" algn="l" rtl="0">
              <a:lnSpc>
                <a:spcPct val="70000"/>
              </a:lnSpc>
              <a:spcBef>
                <a:spcPts val="1000"/>
              </a:spcBef>
              <a:spcAft>
                <a:spcPts val="0"/>
              </a:spcAft>
              <a:buClr>
                <a:schemeClr val="dk1"/>
              </a:buClr>
              <a:buSzPts val="1960"/>
              <a:buFont typeface="Arial"/>
              <a:buNone/>
            </a:pPr>
            <a:r>
              <a:rPr lang="en-GB" sz="1960" b="1" i="0" u="none" strike="noStrike" cap="none">
                <a:solidFill>
                  <a:schemeClr val="dk1"/>
                </a:solidFill>
                <a:latin typeface="Calibri"/>
                <a:ea typeface="Calibri"/>
                <a:cs typeface="Calibri"/>
                <a:sym typeface="Calibri"/>
              </a:rPr>
              <a:t>Combine</a:t>
            </a:r>
            <a:r>
              <a:rPr lang="en-GB" sz="1960" b="0" i="0" u="none" strike="noStrike" cap="none">
                <a:solidFill>
                  <a:schemeClr val="dk1"/>
                </a:solidFill>
                <a:latin typeface="Calibri"/>
                <a:ea typeface="Calibri"/>
                <a:cs typeface="Calibri"/>
                <a:sym typeface="Calibri"/>
              </a:rPr>
              <a:t>: Since the subarrays are sorted in place, no work is needed to combine them: the entire array A[p . . r] is now sorted.</a:t>
            </a:r>
            <a:endParaRPr/>
          </a:p>
          <a:p>
            <a:pPr marL="0" marR="0" lvl="0" indent="0" algn="l" rtl="0">
              <a:lnSpc>
                <a:spcPct val="70000"/>
              </a:lnSpc>
              <a:spcBef>
                <a:spcPts val="1000"/>
              </a:spcBef>
              <a:spcAft>
                <a:spcPts val="0"/>
              </a:spcAft>
              <a:buClr>
                <a:schemeClr val="dk1"/>
              </a:buClr>
              <a:buSzPts val="1960"/>
              <a:buFont typeface="Arial"/>
              <a:buNone/>
            </a:pPr>
            <a:endParaRPr sz="196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1960"/>
              <a:buFont typeface="Arial"/>
              <a:buNone/>
            </a:pPr>
            <a:r>
              <a:rPr lang="en-GB" sz="1960" b="0" i="0" u="none" strike="noStrike" cap="none">
                <a:solidFill>
                  <a:schemeClr val="dk1"/>
                </a:solidFill>
                <a:latin typeface="Calibri"/>
                <a:ea typeface="Calibri"/>
                <a:cs typeface="Calibri"/>
                <a:sym typeface="Calibri"/>
              </a:rPr>
              <a:t>The following procedure implements quicksort.</a:t>
            </a:r>
            <a:endParaRPr/>
          </a:p>
          <a:p>
            <a:pPr marL="0" marR="0" lvl="0" indent="0" algn="l" rtl="0">
              <a:lnSpc>
                <a:spcPct val="70000"/>
              </a:lnSpc>
              <a:spcBef>
                <a:spcPts val="1000"/>
              </a:spcBef>
              <a:spcAft>
                <a:spcPts val="0"/>
              </a:spcAft>
              <a:buClr>
                <a:schemeClr val="dk1"/>
              </a:buClr>
              <a:buSzPts val="1960"/>
              <a:buFont typeface="Arial"/>
              <a:buNone/>
            </a:pPr>
            <a:endParaRPr sz="196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1960"/>
              <a:buFont typeface="Arial"/>
              <a:buNone/>
            </a:pPr>
            <a:endParaRPr sz="196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960"/>
              <a:buFont typeface="Arial"/>
              <a:buNone/>
            </a:pPr>
            <a:r>
              <a:rPr lang="en-GB" sz="1960" b="0" i="0" u="none" strike="noStrike" cap="none">
                <a:solidFill>
                  <a:schemeClr val="dk1"/>
                </a:solidFill>
                <a:latin typeface="Calibri"/>
                <a:ea typeface="Calibri"/>
                <a:cs typeface="Calibri"/>
                <a:sym typeface="Calibri"/>
              </a:rPr>
              <a:t>QUICKSORT(A,p,r)</a:t>
            </a:r>
            <a:endParaRPr/>
          </a:p>
          <a:p>
            <a:pPr marL="0" marR="0" lvl="0" indent="0" algn="l" rtl="0">
              <a:lnSpc>
                <a:spcPct val="100000"/>
              </a:lnSpc>
              <a:spcBef>
                <a:spcPts val="0"/>
              </a:spcBef>
              <a:spcAft>
                <a:spcPts val="0"/>
              </a:spcAft>
              <a:buClr>
                <a:schemeClr val="dk1"/>
              </a:buClr>
              <a:buSzPts val="1960"/>
              <a:buFont typeface="Arial"/>
              <a:buNone/>
            </a:pPr>
            <a:endParaRPr sz="196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960"/>
              <a:buFont typeface="Arial"/>
              <a:buNone/>
            </a:pPr>
            <a:r>
              <a:rPr lang="en-GB" sz="1960" b="0" i="0" u="none" strike="noStrike" cap="none">
                <a:solidFill>
                  <a:schemeClr val="dk1"/>
                </a:solidFill>
                <a:latin typeface="Calibri"/>
                <a:ea typeface="Calibri"/>
                <a:cs typeface="Calibri"/>
                <a:sym typeface="Calibri"/>
              </a:rPr>
              <a:t>1  if p &lt; r</a:t>
            </a:r>
            <a:endParaRPr/>
          </a:p>
          <a:p>
            <a:pPr marL="0" marR="0" lvl="0" indent="0" algn="l" rtl="0">
              <a:lnSpc>
                <a:spcPct val="100000"/>
              </a:lnSpc>
              <a:spcBef>
                <a:spcPts val="0"/>
              </a:spcBef>
              <a:spcAft>
                <a:spcPts val="0"/>
              </a:spcAft>
              <a:buClr>
                <a:schemeClr val="dk1"/>
              </a:buClr>
              <a:buSzPts val="1960"/>
              <a:buFont typeface="Arial"/>
              <a:buNone/>
            </a:pPr>
            <a:r>
              <a:rPr lang="en-GB" sz="1960" b="0" i="0" u="none" strike="noStrike" cap="none">
                <a:solidFill>
                  <a:schemeClr val="dk1"/>
                </a:solidFill>
                <a:latin typeface="Calibri"/>
                <a:ea typeface="Calibri"/>
                <a:cs typeface="Calibri"/>
                <a:sym typeface="Calibri"/>
              </a:rPr>
              <a:t>2      then q  PARTITION(A,p,r)</a:t>
            </a:r>
            <a:endParaRPr/>
          </a:p>
          <a:p>
            <a:pPr marL="0" marR="0" lvl="0" indent="0" algn="l" rtl="0">
              <a:lnSpc>
                <a:spcPct val="100000"/>
              </a:lnSpc>
              <a:spcBef>
                <a:spcPts val="0"/>
              </a:spcBef>
              <a:spcAft>
                <a:spcPts val="0"/>
              </a:spcAft>
              <a:buClr>
                <a:schemeClr val="dk1"/>
              </a:buClr>
              <a:buSzPts val="1960"/>
              <a:buFont typeface="Arial"/>
              <a:buNone/>
            </a:pPr>
            <a:r>
              <a:rPr lang="en-GB" sz="1960" b="0" i="0" u="none" strike="noStrike" cap="none">
                <a:solidFill>
                  <a:schemeClr val="dk1"/>
                </a:solidFill>
                <a:latin typeface="Calibri"/>
                <a:ea typeface="Calibri"/>
                <a:cs typeface="Calibri"/>
                <a:sym typeface="Calibri"/>
              </a:rPr>
              <a:t>3           QUICKSORT(A,p,q)</a:t>
            </a:r>
            <a:endParaRPr/>
          </a:p>
          <a:p>
            <a:pPr marL="0" marR="0" lvl="0" indent="0" algn="l" rtl="0">
              <a:lnSpc>
                <a:spcPct val="100000"/>
              </a:lnSpc>
              <a:spcBef>
                <a:spcPts val="0"/>
              </a:spcBef>
              <a:spcAft>
                <a:spcPts val="0"/>
              </a:spcAft>
              <a:buClr>
                <a:schemeClr val="dk1"/>
              </a:buClr>
              <a:buSzPts val="1960"/>
              <a:buFont typeface="Arial"/>
              <a:buNone/>
            </a:pPr>
            <a:r>
              <a:rPr lang="en-GB" sz="1960" b="0" i="0" u="none" strike="noStrike" cap="none">
                <a:solidFill>
                  <a:schemeClr val="dk1"/>
                </a:solidFill>
                <a:latin typeface="Calibri"/>
                <a:ea typeface="Calibri"/>
                <a:cs typeface="Calibri"/>
                <a:sym typeface="Calibri"/>
              </a:rPr>
              <a:t>4           QUICKSORT(A,q + 1,r)</a:t>
            </a:r>
            <a:endParaRPr/>
          </a:p>
          <a:p>
            <a:pPr marL="0" marR="0" lvl="0" indent="0" algn="l" rtl="0">
              <a:lnSpc>
                <a:spcPct val="70000"/>
              </a:lnSpc>
              <a:spcBef>
                <a:spcPts val="1000"/>
              </a:spcBef>
              <a:spcAft>
                <a:spcPts val="0"/>
              </a:spcAft>
              <a:buClr>
                <a:schemeClr val="dk1"/>
              </a:buClr>
              <a:buSzPts val="1960"/>
              <a:buFont typeface="Arial"/>
              <a:buNone/>
            </a:pPr>
            <a:r>
              <a:rPr lang="en-GB" sz="1960" b="0" i="0" u="none" strike="noStrike" cap="none">
                <a:solidFill>
                  <a:schemeClr val="dk1"/>
                </a:solidFill>
                <a:latin typeface="Calibri"/>
                <a:ea typeface="Calibri"/>
                <a:cs typeface="Calibri"/>
                <a:sym typeface="Calibri"/>
              </a:rPr>
              <a:t>To sort an entire array A, the initial call is QUICKSORT(A, 1, length[A]).</a:t>
            </a:r>
            <a:endParaRPr sz="1960" b="0" i="0" u="none" strike="noStrike" cap="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5"/>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Quick Sort example….</a:t>
            </a:r>
            <a:endParaRPr sz="4400" b="0" i="0" u="none" strike="noStrike" cap="none">
              <a:solidFill>
                <a:srgbClr val="FF0000"/>
              </a:solidFill>
              <a:latin typeface="Calibri"/>
              <a:ea typeface="Calibri"/>
              <a:cs typeface="Calibri"/>
              <a:sym typeface="Calibri"/>
            </a:endParaRPr>
          </a:p>
        </p:txBody>
      </p:sp>
      <p:pic>
        <p:nvPicPr>
          <p:cNvPr id="278" name="Google Shape;278;p45"/>
          <p:cNvPicPr preferRelativeResize="0">
            <a:picLocks noGrp="1"/>
          </p:cNvPicPr>
          <p:nvPr>
            <p:ph type="body" idx="1"/>
          </p:nvPr>
        </p:nvPicPr>
        <p:blipFill rotWithShape="1">
          <a:blip r:embed="rId3">
            <a:alphaModFix/>
          </a:blip>
          <a:srcRect/>
          <a:stretch/>
        </p:blipFill>
        <p:spPr>
          <a:xfrm>
            <a:off x="2667000" y="1496219"/>
            <a:ext cx="685800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6"/>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Quick Sort</a:t>
            </a:r>
            <a:endParaRPr sz="4400" b="0" i="0" u="none" strike="noStrike" cap="none">
              <a:solidFill>
                <a:srgbClr val="FF0000"/>
              </a:solidFill>
              <a:latin typeface="Calibri"/>
              <a:ea typeface="Calibri"/>
              <a:cs typeface="Calibri"/>
              <a:sym typeface="Calibri"/>
            </a:endParaRPr>
          </a:p>
        </p:txBody>
      </p:sp>
      <p:sp>
        <p:nvSpPr>
          <p:cNvPr id="284" name="Google Shape;284;p46"/>
          <p:cNvSpPr txBox="1">
            <a:spLocks noGrp="1"/>
          </p:cNvSpPr>
          <p:nvPr>
            <p:ph type="body" idx="1"/>
          </p:nvPr>
        </p:nvSpPr>
        <p:spPr>
          <a:xfrm>
            <a:off x="838200" y="1825625"/>
            <a:ext cx="10515600" cy="4546146"/>
          </a:xfrm>
          <a:prstGeom prst="rect">
            <a:avLst/>
          </a:prstGeom>
          <a:noFill/>
          <a:ln>
            <a:noFill/>
          </a:ln>
        </p:spPr>
        <p:txBody>
          <a:bodyPr spcFirstLastPara="1" wrap="square" lIns="91425" tIns="45700" rIns="91425" bIns="45700" anchor="t" anchorCtr="0">
            <a:noAutofit/>
          </a:bodyPr>
          <a:lstStyle/>
          <a:p>
            <a:pPr marL="72000" marR="0" lvl="0" indent="-72000" algn="l" rtl="0">
              <a:lnSpc>
                <a:spcPct val="100000"/>
              </a:lnSpc>
              <a:spcBef>
                <a:spcPts val="0"/>
              </a:spcBef>
              <a:spcAft>
                <a:spcPts val="0"/>
              </a:spcAft>
              <a:buClr>
                <a:schemeClr val="dk1"/>
              </a:buClr>
              <a:buSzPts val="1540"/>
              <a:buFont typeface="Arial"/>
              <a:buChar char="•"/>
            </a:pPr>
            <a:r>
              <a:rPr lang="en-GB" sz="1540" b="0" i="0" u="none" strike="noStrike" cap="none">
                <a:solidFill>
                  <a:schemeClr val="dk1"/>
                </a:solidFill>
                <a:latin typeface="Calibri"/>
                <a:ea typeface="Calibri"/>
                <a:cs typeface="Calibri"/>
                <a:sym typeface="Calibri"/>
              </a:rPr>
              <a:t>Partitioning the array</a:t>
            </a:r>
            <a:endParaRPr/>
          </a:p>
          <a:p>
            <a:pPr marL="72000" marR="0" lvl="0" indent="-72000" algn="l" rtl="0">
              <a:lnSpc>
                <a:spcPct val="100000"/>
              </a:lnSpc>
              <a:spcBef>
                <a:spcPts val="0"/>
              </a:spcBef>
              <a:spcAft>
                <a:spcPts val="0"/>
              </a:spcAft>
              <a:buClr>
                <a:schemeClr val="dk1"/>
              </a:buClr>
              <a:buSzPts val="1540"/>
              <a:buFont typeface="Arial"/>
              <a:buChar char="•"/>
            </a:pPr>
            <a:r>
              <a:rPr lang="en-GB" sz="1540" b="0" i="0" u="none" strike="noStrike" cap="none">
                <a:solidFill>
                  <a:schemeClr val="dk1"/>
                </a:solidFill>
                <a:latin typeface="Calibri"/>
                <a:ea typeface="Calibri"/>
                <a:cs typeface="Calibri"/>
                <a:sym typeface="Calibri"/>
              </a:rPr>
              <a:t>The key to the algorithm is the PARTITION procedure, which rearranges the subarray A[p . . r] in place.</a:t>
            </a:r>
            <a:endParaRPr/>
          </a:p>
          <a:p>
            <a:pPr marL="72000" marR="0" lvl="0" indent="25789" algn="l" rtl="0">
              <a:lnSpc>
                <a:spcPct val="100000"/>
              </a:lnSpc>
              <a:spcBef>
                <a:spcPts val="0"/>
              </a:spcBef>
              <a:spcAft>
                <a:spcPts val="0"/>
              </a:spcAft>
              <a:buClr>
                <a:schemeClr val="dk1"/>
              </a:buClr>
              <a:buSzPts val="1540"/>
              <a:buFont typeface="Arial"/>
              <a:buNone/>
            </a:pPr>
            <a:endParaRPr sz="1540" b="0" i="0" u="none" strike="noStrike" cap="none">
              <a:solidFill>
                <a:schemeClr val="dk1"/>
              </a:solidFill>
              <a:latin typeface="Calibri"/>
              <a:ea typeface="Calibri"/>
              <a:cs typeface="Calibri"/>
              <a:sym typeface="Calibri"/>
            </a:endParaRPr>
          </a:p>
          <a:p>
            <a:pPr marL="72000" marR="0" lvl="0" indent="25789" algn="l" rtl="0">
              <a:lnSpc>
                <a:spcPct val="100000"/>
              </a:lnSpc>
              <a:spcBef>
                <a:spcPts val="0"/>
              </a:spcBef>
              <a:spcAft>
                <a:spcPts val="0"/>
              </a:spcAft>
              <a:buClr>
                <a:schemeClr val="dk1"/>
              </a:buClr>
              <a:buSzPts val="1540"/>
              <a:buFont typeface="Arial"/>
              <a:buNone/>
            </a:pPr>
            <a:endParaRPr sz="1540" b="0" i="0" u="none" strike="noStrike" cap="none">
              <a:solidFill>
                <a:schemeClr val="dk1"/>
              </a:solidFill>
              <a:latin typeface="Calibri"/>
              <a:ea typeface="Calibri"/>
              <a:cs typeface="Calibri"/>
              <a:sym typeface="Calibri"/>
            </a:endParaRPr>
          </a:p>
          <a:p>
            <a:pPr marL="72000" marR="0" lvl="0" indent="-72000" algn="l" rtl="0">
              <a:lnSpc>
                <a:spcPct val="100000"/>
              </a:lnSpc>
              <a:spcBef>
                <a:spcPts val="0"/>
              </a:spcBef>
              <a:spcAft>
                <a:spcPts val="0"/>
              </a:spcAft>
              <a:buClr>
                <a:schemeClr val="dk1"/>
              </a:buClr>
              <a:buSzPts val="1540"/>
              <a:buFont typeface="Arial"/>
              <a:buChar char="•"/>
            </a:pPr>
            <a:r>
              <a:rPr lang="en-GB" sz="1540" b="0" i="0" u="none" strike="noStrike" cap="none">
                <a:solidFill>
                  <a:schemeClr val="dk1"/>
                </a:solidFill>
                <a:latin typeface="Calibri"/>
                <a:ea typeface="Calibri"/>
                <a:cs typeface="Calibri"/>
                <a:sym typeface="Calibri"/>
              </a:rPr>
              <a:t>PARTITION(A,p,r)</a:t>
            </a:r>
            <a:endParaRPr/>
          </a:p>
          <a:p>
            <a:pPr marL="72000" marR="0" lvl="0" indent="25789" algn="l" rtl="0">
              <a:lnSpc>
                <a:spcPct val="100000"/>
              </a:lnSpc>
              <a:spcBef>
                <a:spcPts val="0"/>
              </a:spcBef>
              <a:spcAft>
                <a:spcPts val="0"/>
              </a:spcAft>
              <a:buClr>
                <a:schemeClr val="dk1"/>
              </a:buClr>
              <a:buSzPts val="1540"/>
              <a:buFont typeface="Arial"/>
              <a:buNone/>
            </a:pPr>
            <a:endParaRPr sz="154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40"/>
              <a:buFont typeface="Arial"/>
              <a:buNone/>
            </a:pPr>
            <a:r>
              <a:rPr lang="en-GB" sz="1540" b="0" i="0" u="none" strike="noStrike" cap="none">
                <a:solidFill>
                  <a:schemeClr val="dk1"/>
                </a:solidFill>
                <a:latin typeface="Calibri"/>
                <a:ea typeface="Calibri"/>
                <a:cs typeface="Calibri"/>
                <a:sym typeface="Calibri"/>
              </a:rPr>
              <a:t>1  x  A[p]</a:t>
            </a:r>
            <a:endParaRPr sz="154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40"/>
              <a:buFont typeface="Arial"/>
              <a:buNone/>
            </a:pPr>
            <a:r>
              <a:rPr lang="en-GB" sz="1540" b="0" i="0" u="none" strike="noStrike" cap="none">
                <a:solidFill>
                  <a:schemeClr val="dk1"/>
                </a:solidFill>
                <a:latin typeface="Calibri"/>
                <a:ea typeface="Calibri"/>
                <a:cs typeface="Calibri"/>
                <a:sym typeface="Calibri"/>
              </a:rPr>
              <a:t>2  i  p - 1</a:t>
            </a:r>
            <a:endParaRPr sz="154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40"/>
              <a:buFont typeface="Arial"/>
              <a:buNone/>
            </a:pPr>
            <a:r>
              <a:rPr lang="en-GB" sz="1540" b="0" i="0" u="none" strike="noStrike" cap="none">
                <a:solidFill>
                  <a:schemeClr val="dk1"/>
                </a:solidFill>
                <a:latin typeface="Calibri"/>
                <a:ea typeface="Calibri"/>
                <a:cs typeface="Calibri"/>
                <a:sym typeface="Calibri"/>
              </a:rPr>
              <a:t>3  j  r + 1</a:t>
            </a:r>
            <a:endParaRPr sz="154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40"/>
              <a:buFont typeface="Arial"/>
              <a:buNone/>
            </a:pPr>
            <a:r>
              <a:rPr lang="en-GB" sz="1540" b="0" i="0" u="none" strike="noStrike" cap="none">
                <a:solidFill>
                  <a:schemeClr val="dk1"/>
                </a:solidFill>
                <a:latin typeface="Calibri"/>
                <a:ea typeface="Calibri"/>
                <a:cs typeface="Calibri"/>
                <a:sym typeface="Calibri"/>
              </a:rPr>
              <a:t>4  while TRUE</a:t>
            </a:r>
            <a:endParaRPr sz="154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40"/>
              <a:buFont typeface="Arial"/>
              <a:buNone/>
            </a:pPr>
            <a:r>
              <a:rPr lang="en-GB" sz="1540" b="0" i="0" u="none" strike="noStrike" cap="none">
                <a:solidFill>
                  <a:schemeClr val="dk1"/>
                </a:solidFill>
                <a:latin typeface="Calibri"/>
                <a:ea typeface="Calibri"/>
                <a:cs typeface="Calibri"/>
                <a:sym typeface="Calibri"/>
              </a:rPr>
              <a:t>5      do repeat j  j - 1</a:t>
            </a:r>
            <a:endParaRPr sz="154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40"/>
              <a:buFont typeface="Arial"/>
              <a:buNone/>
            </a:pPr>
            <a:r>
              <a:rPr lang="en-GB" sz="1540" b="0" i="0" u="none" strike="noStrike" cap="none">
                <a:solidFill>
                  <a:schemeClr val="dk1"/>
                </a:solidFill>
                <a:latin typeface="Calibri"/>
                <a:ea typeface="Calibri"/>
                <a:cs typeface="Calibri"/>
                <a:sym typeface="Calibri"/>
              </a:rPr>
              <a:t>6           until A[j]  x</a:t>
            </a:r>
            <a:endParaRPr sz="154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40"/>
              <a:buFont typeface="Arial"/>
              <a:buNone/>
            </a:pPr>
            <a:r>
              <a:rPr lang="en-GB" sz="1540" b="0" i="0" u="none" strike="noStrike" cap="none">
                <a:solidFill>
                  <a:schemeClr val="dk1"/>
                </a:solidFill>
                <a:latin typeface="Calibri"/>
                <a:ea typeface="Calibri"/>
                <a:cs typeface="Calibri"/>
                <a:sym typeface="Calibri"/>
              </a:rPr>
              <a:t>7         repeat i  i + 1</a:t>
            </a:r>
            <a:endParaRPr sz="154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40"/>
              <a:buFont typeface="Arial"/>
              <a:buNone/>
            </a:pPr>
            <a:r>
              <a:rPr lang="en-GB" sz="1540" b="0" i="0" u="none" strike="noStrike" cap="none">
                <a:solidFill>
                  <a:schemeClr val="dk1"/>
                </a:solidFill>
                <a:latin typeface="Calibri"/>
                <a:ea typeface="Calibri"/>
                <a:cs typeface="Calibri"/>
                <a:sym typeface="Calibri"/>
              </a:rPr>
              <a:t>8           until A[i]  x</a:t>
            </a:r>
            <a:endParaRPr sz="154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40"/>
              <a:buFont typeface="Arial"/>
              <a:buNone/>
            </a:pPr>
            <a:r>
              <a:rPr lang="en-GB" sz="1540" b="0" i="0" u="none" strike="noStrike" cap="none">
                <a:solidFill>
                  <a:schemeClr val="dk1"/>
                </a:solidFill>
                <a:latin typeface="Calibri"/>
                <a:ea typeface="Calibri"/>
                <a:cs typeface="Calibri"/>
                <a:sym typeface="Calibri"/>
              </a:rPr>
              <a:t>9         if i &lt; j</a:t>
            </a:r>
            <a:endParaRPr sz="154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40"/>
              <a:buFont typeface="Arial"/>
              <a:buNone/>
            </a:pPr>
            <a:r>
              <a:rPr lang="en-GB" sz="1540" b="0" i="0" u="none" strike="noStrike" cap="none">
                <a:solidFill>
                  <a:schemeClr val="dk1"/>
                </a:solidFill>
                <a:latin typeface="Calibri"/>
                <a:ea typeface="Calibri"/>
                <a:cs typeface="Calibri"/>
                <a:sym typeface="Calibri"/>
              </a:rPr>
              <a:t>10            then exchange A[i]  A[j]</a:t>
            </a:r>
            <a:endParaRPr sz="154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40"/>
              <a:buFont typeface="Arial"/>
              <a:buNone/>
            </a:pPr>
            <a:r>
              <a:rPr lang="en-GB" sz="1540" b="0" i="0" u="none" strike="noStrike" cap="none">
                <a:solidFill>
                  <a:schemeClr val="dk1"/>
                </a:solidFill>
                <a:latin typeface="Calibri"/>
                <a:ea typeface="Calibri"/>
                <a:cs typeface="Calibri"/>
                <a:sym typeface="Calibri"/>
              </a:rPr>
              <a:t>11            else return j</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7"/>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Quick Sort</a:t>
            </a:r>
            <a:endParaRPr sz="4400" b="0" i="0" u="none" strike="noStrike" cap="none">
              <a:solidFill>
                <a:srgbClr val="FF0000"/>
              </a:solidFill>
              <a:latin typeface="Calibri"/>
              <a:ea typeface="Calibri"/>
              <a:cs typeface="Calibri"/>
              <a:sym typeface="Calibri"/>
            </a:endParaRPr>
          </a:p>
        </p:txBody>
      </p:sp>
      <p:sp>
        <p:nvSpPr>
          <p:cNvPr id="290" name="Google Shape;290;p47"/>
          <p:cNvSpPr txBox="1">
            <a:spLocks noGrp="1"/>
          </p:cNvSpPr>
          <p:nvPr>
            <p:ph type="body" idx="1"/>
          </p:nvPr>
        </p:nvSpPr>
        <p:spPr>
          <a:xfrm>
            <a:off x="838200" y="1825625"/>
            <a:ext cx="10515600" cy="45461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590"/>
              <a:buFont typeface="Arial"/>
              <a:buNone/>
            </a:pPr>
            <a:r>
              <a:rPr lang="en-GB" sz="2590" b="0" i="0" u="sng" strike="noStrike" cap="none" dirty="0">
                <a:solidFill>
                  <a:schemeClr val="dk1"/>
                </a:solidFill>
                <a:latin typeface="Calibri"/>
                <a:ea typeface="Calibri"/>
                <a:cs typeface="Calibri"/>
                <a:sym typeface="Calibri"/>
              </a:rPr>
              <a:t>Exercises</a:t>
            </a:r>
            <a:endParaRPr dirty="0"/>
          </a:p>
          <a:p>
            <a:pPr marL="0" marR="0" lvl="0" indent="0" algn="l" rtl="0">
              <a:lnSpc>
                <a:spcPct val="100000"/>
              </a:lnSpc>
              <a:spcBef>
                <a:spcPts val="0"/>
              </a:spcBef>
              <a:spcAft>
                <a:spcPts val="0"/>
              </a:spcAft>
              <a:buClr>
                <a:schemeClr val="dk1"/>
              </a:buClr>
              <a:buSzPts val="2590"/>
              <a:buFont typeface="Arial"/>
              <a:buNone/>
            </a:pPr>
            <a:r>
              <a:rPr lang="en-GB" sz="2590" b="0" i="0" u="none" strike="noStrike" cap="none" dirty="0">
                <a:solidFill>
                  <a:schemeClr val="dk1"/>
                </a:solidFill>
                <a:latin typeface="Calibri"/>
                <a:ea typeface="Calibri"/>
                <a:cs typeface="Calibri"/>
                <a:sym typeface="Calibri"/>
              </a:rPr>
              <a:t>1. Illustrate the operation of PARTITION on the array A = 13, 19, 9, 5, 12, 8, 7, 4, 11, 2, 6, 21.</a:t>
            </a:r>
            <a:endParaRPr dirty="0"/>
          </a:p>
          <a:p>
            <a:pPr marL="72000" marR="0" lvl="0" indent="92464" algn="l" rtl="0">
              <a:lnSpc>
                <a:spcPct val="100000"/>
              </a:lnSpc>
              <a:spcBef>
                <a:spcPts val="0"/>
              </a:spcBef>
              <a:spcAft>
                <a:spcPts val="0"/>
              </a:spcAft>
              <a:buClr>
                <a:schemeClr val="dk1"/>
              </a:buClr>
              <a:buSzPts val="2590"/>
              <a:buFont typeface="Arial"/>
              <a:buNone/>
            </a:pPr>
            <a:endParaRPr sz="259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90"/>
              <a:buFont typeface="Arial"/>
              <a:buNone/>
            </a:pPr>
            <a:r>
              <a:rPr lang="en-GB" sz="2590" b="0" i="0" u="none" strike="noStrike" cap="none" dirty="0">
                <a:solidFill>
                  <a:schemeClr val="dk1"/>
                </a:solidFill>
                <a:latin typeface="Calibri"/>
                <a:ea typeface="Calibri"/>
                <a:cs typeface="Calibri"/>
                <a:sym typeface="Calibri"/>
              </a:rPr>
              <a:t>2. What value of q does PARTITION return when all elements in the array A[p . . r] have the same value?</a:t>
            </a:r>
            <a:endParaRPr dirty="0"/>
          </a:p>
          <a:p>
            <a:pPr marL="72000" marR="0" lvl="0" indent="92464" algn="l" rtl="0">
              <a:lnSpc>
                <a:spcPct val="100000"/>
              </a:lnSpc>
              <a:spcBef>
                <a:spcPts val="0"/>
              </a:spcBef>
              <a:spcAft>
                <a:spcPts val="0"/>
              </a:spcAft>
              <a:buClr>
                <a:schemeClr val="dk1"/>
              </a:buClr>
              <a:buSzPts val="2590"/>
              <a:buFont typeface="Arial"/>
              <a:buNone/>
            </a:pPr>
            <a:endParaRPr sz="259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90"/>
              <a:buFont typeface="Arial"/>
              <a:buNone/>
            </a:pPr>
            <a:r>
              <a:rPr lang="en-GB" sz="2590" b="0" i="0" u="none" strike="noStrike" cap="none" dirty="0">
                <a:solidFill>
                  <a:schemeClr val="dk1"/>
                </a:solidFill>
                <a:latin typeface="Calibri"/>
                <a:ea typeface="Calibri"/>
                <a:cs typeface="Calibri"/>
                <a:sym typeface="Calibri"/>
              </a:rPr>
              <a:t>3. Give a brief argument that the running time of PARTITION on a subarray of size n is (n).</a:t>
            </a:r>
            <a:endParaRPr dirty="0"/>
          </a:p>
          <a:p>
            <a:pPr marL="0" marR="0" lvl="0" indent="0" algn="l" rtl="0">
              <a:lnSpc>
                <a:spcPct val="100000"/>
              </a:lnSpc>
              <a:spcBef>
                <a:spcPts val="0"/>
              </a:spcBef>
              <a:spcAft>
                <a:spcPts val="0"/>
              </a:spcAft>
              <a:buClr>
                <a:schemeClr val="dk1"/>
              </a:buClr>
              <a:buSzPts val="2590"/>
              <a:buFont typeface="Arial"/>
              <a:buNone/>
            </a:pPr>
            <a:endParaRPr sz="259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90"/>
              <a:buFont typeface="Arial"/>
              <a:buNone/>
            </a:pPr>
            <a:r>
              <a:rPr lang="en-GB" sz="2590" b="0" i="0" u="none" strike="noStrike" cap="none" dirty="0">
                <a:solidFill>
                  <a:schemeClr val="dk1"/>
                </a:solidFill>
                <a:latin typeface="Calibri"/>
                <a:ea typeface="Calibri"/>
                <a:cs typeface="Calibri"/>
                <a:sym typeface="Calibri"/>
              </a:rPr>
              <a:t>4. How would you modify QUICKSORT to sort in </a:t>
            </a:r>
            <a:r>
              <a:rPr lang="en-GB" sz="2590" b="0" i="0" u="none" strike="noStrike" cap="none" dirty="0" err="1">
                <a:solidFill>
                  <a:schemeClr val="dk1"/>
                </a:solidFill>
                <a:latin typeface="Calibri"/>
                <a:ea typeface="Calibri"/>
                <a:cs typeface="Calibri"/>
                <a:sym typeface="Calibri"/>
              </a:rPr>
              <a:t>nonincreasing</a:t>
            </a:r>
            <a:r>
              <a:rPr lang="en-GB" sz="2590" b="0" i="0" u="none" strike="noStrike" cap="none" dirty="0">
                <a:solidFill>
                  <a:schemeClr val="dk1"/>
                </a:solidFill>
                <a:latin typeface="Calibri"/>
                <a:ea typeface="Calibri"/>
                <a:cs typeface="Calibri"/>
                <a:sym typeface="Calibri"/>
              </a:rPr>
              <a:t> order?</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8"/>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Merge Sort</a:t>
            </a:r>
            <a:endParaRPr sz="4400" b="0" i="0" u="none" strike="noStrike" cap="none">
              <a:solidFill>
                <a:srgbClr val="FF0000"/>
              </a:solidFill>
              <a:latin typeface="Calibri"/>
              <a:ea typeface="Calibri"/>
              <a:cs typeface="Calibri"/>
              <a:sym typeface="Calibri"/>
            </a:endParaRPr>
          </a:p>
        </p:txBody>
      </p:sp>
      <p:sp>
        <p:nvSpPr>
          <p:cNvPr id="296" name="Google Shape;296;p48"/>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Merge sort uses a divide-and-conquer approach:</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1) Divide the array repeatedly into two halves</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2) Stop dividing when there is single element left. By</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fact, single element is already sorted.</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3) Merges two already sorted sub arrays into one.</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Pseudo Code:</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a)  Input: Array A[1…N], indices p, q, r (p ≤ q &lt;r).</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A[p…r] is the array to be divided</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A[p] is the beginning element and A[r] is the ending element</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Output: Array A[p…r] in ascending order </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9"/>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Merge Sort</a:t>
            </a:r>
            <a:endParaRPr sz="4400" b="0" i="0" u="none" strike="noStrike" cap="none">
              <a:solidFill>
                <a:srgbClr val="FF0000"/>
              </a:solidFill>
              <a:latin typeface="Calibri"/>
              <a:ea typeface="Calibri"/>
              <a:cs typeface="Calibri"/>
              <a:sym typeface="Calibri"/>
            </a:endParaRPr>
          </a:p>
        </p:txBody>
      </p:sp>
      <p:sp>
        <p:nvSpPr>
          <p:cNvPr id="302" name="Google Shape;302;p49"/>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Merge sort uses a divide-and-conquer approach:</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1) Divide the array repeatedly into two halves</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2) Stop dividing when there is single element left. By</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fact, single element is already sorted.</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3) Merges two already sorted sub arrays into one.</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Pseudo Code:</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a)  Input: Array A[1…N], indices p, q, r (p ≤ q &lt;r).</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A[p…r] is the array to be divided</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A[p] is the beginning element and A[r] is the ending element</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Output: Array A[p…r] in ascending order </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0"/>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Merge Sort</a:t>
            </a:r>
            <a:endParaRPr sz="4400" b="0" i="0" u="none" strike="noStrike" cap="none">
              <a:solidFill>
                <a:srgbClr val="FF0000"/>
              </a:solidFill>
              <a:latin typeface="Calibri"/>
              <a:ea typeface="Calibri"/>
              <a:cs typeface="Calibri"/>
              <a:sym typeface="Calibri"/>
            </a:endParaRPr>
          </a:p>
        </p:txBody>
      </p:sp>
      <p:sp>
        <p:nvSpPr>
          <p:cNvPr id="308" name="Google Shape;308;p50"/>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The </a:t>
            </a:r>
            <a:r>
              <a:rPr lang="en-GB" sz="2800" b="1" i="1" u="none" strike="noStrike" cap="none">
                <a:solidFill>
                  <a:schemeClr val="dk1"/>
                </a:solidFill>
                <a:latin typeface="Calibri"/>
                <a:ea typeface="Calibri"/>
                <a:cs typeface="Calibri"/>
                <a:sym typeface="Calibri"/>
              </a:rPr>
              <a:t>merge sort</a:t>
            </a:r>
            <a:r>
              <a:rPr lang="en-GB" sz="2800" b="0" i="0" u="none" strike="noStrike" cap="none">
                <a:solidFill>
                  <a:schemeClr val="dk1"/>
                </a:solidFill>
                <a:latin typeface="Calibri"/>
                <a:ea typeface="Calibri"/>
                <a:cs typeface="Calibri"/>
                <a:sym typeface="Calibri"/>
              </a:rPr>
              <a:t> algorithm closely follows the divide-and-conquer paradigm. Intuitively, it operates as follows.</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1" i="0" u="none" strike="noStrike" cap="none">
                <a:solidFill>
                  <a:schemeClr val="dk1"/>
                </a:solidFill>
                <a:latin typeface="Calibri"/>
                <a:ea typeface="Calibri"/>
                <a:cs typeface="Calibri"/>
                <a:sym typeface="Calibri"/>
              </a:rPr>
              <a:t>Divide: </a:t>
            </a:r>
            <a:r>
              <a:rPr lang="en-GB" sz="2800" b="0" i="0" u="none" strike="noStrike" cap="none">
                <a:solidFill>
                  <a:schemeClr val="dk1"/>
                </a:solidFill>
                <a:latin typeface="Calibri"/>
                <a:ea typeface="Calibri"/>
                <a:cs typeface="Calibri"/>
                <a:sym typeface="Calibri"/>
              </a:rPr>
              <a:t>Divide the </a:t>
            </a:r>
            <a:r>
              <a:rPr lang="en-GB" sz="2800" b="0" i="1" u="none" strike="noStrike" cap="none">
                <a:solidFill>
                  <a:schemeClr val="dk1"/>
                </a:solidFill>
                <a:latin typeface="Calibri"/>
                <a:ea typeface="Calibri"/>
                <a:cs typeface="Calibri"/>
                <a:sym typeface="Calibri"/>
              </a:rPr>
              <a:t>n</a:t>
            </a:r>
            <a:r>
              <a:rPr lang="en-GB" sz="2800" b="0" i="0" u="none" strike="noStrike" cap="none">
                <a:solidFill>
                  <a:schemeClr val="dk1"/>
                </a:solidFill>
                <a:latin typeface="Calibri"/>
                <a:ea typeface="Calibri"/>
                <a:cs typeface="Calibri"/>
                <a:sym typeface="Calibri"/>
              </a:rPr>
              <a:t>-element sequence to be sorted into two subsequences of </a:t>
            </a:r>
            <a:r>
              <a:rPr lang="en-GB" sz="2800" b="0" i="1" u="none" strike="noStrike" cap="none">
                <a:solidFill>
                  <a:schemeClr val="dk1"/>
                </a:solidFill>
                <a:latin typeface="Calibri"/>
                <a:ea typeface="Calibri"/>
                <a:cs typeface="Calibri"/>
                <a:sym typeface="Calibri"/>
              </a:rPr>
              <a:t>n</a:t>
            </a:r>
            <a:r>
              <a:rPr lang="en-GB" sz="2800" b="0" i="0" u="none" strike="noStrike" cap="none">
                <a:solidFill>
                  <a:schemeClr val="dk1"/>
                </a:solidFill>
                <a:latin typeface="Calibri"/>
                <a:ea typeface="Calibri"/>
                <a:cs typeface="Calibri"/>
                <a:sym typeface="Calibri"/>
              </a:rPr>
              <a:t>/2 elements each.</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1" i="0" u="none" strike="noStrike" cap="none">
                <a:solidFill>
                  <a:schemeClr val="dk1"/>
                </a:solidFill>
                <a:latin typeface="Calibri"/>
                <a:ea typeface="Calibri"/>
                <a:cs typeface="Calibri"/>
                <a:sym typeface="Calibri"/>
              </a:rPr>
              <a:t>Conquer: </a:t>
            </a:r>
            <a:r>
              <a:rPr lang="en-GB" sz="2800" b="0" i="0" u="none" strike="noStrike" cap="none">
                <a:solidFill>
                  <a:schemeClr val="dk1"/>
                </a:solidFill>
                <a:latin typeface="Calibri"/>
                <a:ea typeface="Calibri"/>
                <a:cs typeface="Calibri"/>
                <a:sym typeface="Calibri"/>
              </a:rPr>
              <a:t>Sort the two subsequences recursively using merge sort.</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1" i="0" u="none" strike="noStrike" cap="none">
                <a:solidFill>
                  <a:schemeClr val="dk1"/>
                </a:solidFill>
                <a:latin typeface="Calibri"/>
                <a:ea typeface="Calibri"/>
                <a:cs typeface="Calibri"/>
                <a:sym typeface="Calibri"/>
              </a:rPr>
              <a:t>Combine: </a:t>
            </a:r>
            <a:r>
              <a:rPr lang="en-GB" sz="2800" b="0" i="0" u="none" strike="noStrike" cap="none">
                <a:solidFill>
                  <a:schemeClr val="dk1"/>
                </a:solidFill>
                <a:latin typeface="Calibri"/>
                <a:ea typeface="Calibri"/>
                <a:cs typeface="Calibri"/>
                <a:sym typeface="Calibri"/>
              </a:rPr>
              <a:t>Merge the two sorted subsequences to produce the sorted answer.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1"/>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Merge Sort</a:t>
            </a:r>
            <a:endParaRPr sz="4400" b="0" i="0" u="none" strike="noStrike" cap="none">
              <a:solidFill>
                <a:srgbClr val="FF0000"/>
              </a:solidFill>
              <a:latin typeface="Calibri"/>
              <a:ea typeface="Calibri"/>
              <a:cs typeface="Calibri"/>
              <a:sym typeface="Calibri"/>
            </a:endParaRPr>
          </a:p>
        </p:txBody>
      </p:sp>
      <p:pic>
        <p:nvPicPr>
          <p:cNvPr id="314" name="Google Shape;314;p51"/>
          <p:cNvPicPr preferRelativeResize="0">
            <a:picLocks noGrp="1"/>
          </p:cNvPicPr>
          <p:nvPr>
            <p:ph type="body" idx="1"/>
          </p:nvPr>
        </p:nvPicPr>
        <p:blipFill rotWithShape="1">
          <a:blip r:embed="rId3">
            <a:alphaModFix/>
          </a:blip>
          <a:srcRect/>
          <a:stretch/>
        </p:blipFill>
        <p:spPr>
          <a:xfrm>
            <a:off x="1930400" y="1393371"/>
            <a:ext cx="6256337" cy="40747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Introduction to Algorithm….</a:t>
            </a:r>
            <a:endParaRPr sz="4400" b="0" i="0" u="none" strike="noStrike" cap="none">
              <a:solidFill>
                <a:srgbClr val="FF0000"/>
              </a:solidFill>
              <a:latin typeface="Calibri"/>
              <a:ea typeface="Calibri"/>
              <a:cs typeface="Calibri"/>
              <a:sym typeface="Calibri"/>
            </a:endParaRPr>
          </a:p>
        </p:txBody>
      </p:sp>
      <p:sp>
        <p:nvSpPr>
          <p:cNvPr id="103" name="Google Shape;10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0070C0"/>
              </a:buClr>
              <a:buSzPts val="2800"/>
              <a:buFont typeface="Arial"/>
              <a:buNone/>
            </a:pPr>
            <a:r>
              <a:rPr lang="en-GB" sz="2800" b="0" i="1" u="none" strike="noStrike" cap="none" dirty="0">
                <a:solidFill>
                  <a:srgbClr val="0070C0"/>
                </a:solidFill>
                <a:latin typeface="Calibri"/>
                <a:ea typeface="Calibri"/>
                <a:cs typeface="Calibri"/>
                <a:sym typeface="Calibri"/>
              </a:rPr>
              <a:t>All algorithms must satisfy the following criteria:</a:t>
            </a:r>
            <a:endParaRPr dirty="0"/>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dirty="0">
                <a:solidFill>
                  <a:schemeClr val="dk1"/>
                </a:solidFill>
                <a:latin typeface="Calibri"/>
                <a:ea typeface="Calibri"/>
                <a:cs typeface="Calibri"/>
                <a:sym typeface="Calibri"/>
              </a:rPr>
              <a:t>(1) </a:t>
            </a:r>
            <a:r>
              <a:rPr lang="en-GB" sz="2800" b="1" i="0" u="none" strike="noStrike" cap="none" dirty="0">
                <a:solidFill>
                  <a:schemeClr val="dk1"/>
                </a:solidFill>
                <a:latin typeface="Calibri"/>
                <a:ea typeface="Calibri"/>
                <a:cs typeface="Calibri"/>
                <a:sym typeface="Calibri"/>
              </a:rPr>
              <a:t>Input</a:t>
            </a:r>
            <a:r>
              <a:rPr lang="en-GB" sz="2800" b="0" i="0" u="none" strike="noStrike" cap="none" dirty="0">
                <a:solidFill>
                  <a:schemeClr val="dk1"/>
                </a:solidFill>
                <a:latin typeface="Calibri"/>
                <a:ea typeface="Calibri"/>
                <a:cs typeface="Calibri"/>
                <a:sym typeface="Calibri"/>
              </a:rPr>
              <a:t>. There are zero or more quantities that are externally supplied.</a:t>
            </a:r>
            <a:endParaRPr dirty="0"/>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dirty="0">
                <a:solidFill>
                  <a:schemeClr val="dk1"/>
                </a:solidFill>
                <a:latin typeface="Calibri"/>
                <a:ea typeface="Calibri"/>
                <a:cs typeface="Calibri"/>
                <a:sym typeface="Calibri"/>
              </a:rPr>
              <a:t>(2) </a:t>
            </a:r>
            <a:r>
              <a:rPr lang="en-GB" sz="2800" b="1" i="0" u="none" strike="noStrike" cap="none" dirty="0">
                <a:solidFill>
                  <a:schemeClr val="dk1"/>
                </a:solidFill>
                <a:latin typeface="Calibri"/>
                <a:ea typeface="Calibri"/>
                <a:cs typeface="Calibri"/>
                <a:sym typeface="Calibri"/>
              </a:rPr>
              <a:t>Output</a:t>
            </a:r>
            <a:r>
              <a:rPr lang="en-GB" sz="2800" b="0" i="0" u="none" strike="noStrike" cap="none" dirty="0">
                <a:solidFill>
                  <a:schemeClr val="dk1"/>
                </a:solidFill>
                <a:latin typeface="Calibri"/>
                <a:ea typeface="Calibri"/>
                <a:cs typeface="Calibri"/>
                <a:sym typeface="Calibri"/>
              </a:rPr>
              <a:t>. At least one quantity is produced.</a:t>
            </a:r>
            <a:endParaRPr dirty="0"/>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dirty="0">
                <a:solidFill>
                  <a:schemeClr val="dk1"/>
                </a:solidFill>
                <a:latin typeface="Calibri"/>
                <a:ea typeface="Calibri"/>
                <a:cs typeface="Calibri"/>
                <a:sym typeface="Calibri"/>
              </a:rPr>
              <a:t>(3) </a:t>
            </a:r>
            <a:r>
              <a:rPr lang="en-GB" sz="2800" b="1" i="0" u="none" strike="noStrike" cap="none" dirty="0">
                <a:solidFill>
                  <a:schemeClr val="dk1"/>
                </a:solidFill>
                <a:latin typeface="Calibri"/>
                <a:ea typeface="Calibri"/>
                <a:cs typeface="Calibri"/>
                <a:sym typeface="Calibri"/>
              </a:rPr>
              <a:t>Definiteness</a:t>
            </a:r>
            <a:r>
              <a:rPr lang="en-GB" sz="2800" b="0" i="0" u="none" strike="noStrike" cap="none" dirty="0">
                <a:solidFill>
                  <a:schemeClr val="dk1"/>
                </a:solidFill>
                <a:latin typeface="Calibri"/>
                <a:ea typeface="Calibri"/>
                <a:cs typeface="Calibri"/>
                <a:sym typeface="Calibri"/>
              </a:rPr>
              <a:t>. Each instruction is clear and unambiguous.</a:t>
            </a:r>
            <a:endParaRPr dirty="0"/>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dirty="0">
                <a:solidFill>
                  <a:schemeClr val="dk1"/>
                </a:solidFill>
                <a:latin typeface="Calibri"/>
                <a:ea typeface="Calibri"/>
                <a:cs typeface="Calibri"/>
                <a:sym typeface="Calibri"/>
              </a:rPr>
              <a:t>(4) </a:t>
            </a:r>
            <a:r>
              <a:rPr lang="en-GB" sz="2800" b="1" i="0" u="none" strike="noStrike" cap="none" dirty="0">
                <a:solidFill>
                  <a:schemeClr val="dk1"/>
                </a:solidFill>
                <a:latin typeface="Calibri"/>
                <a:ea typeface="Calibri"/>
                <a:cs typeface="Calibri"/>
                <a:sym typeface="Calibri"/>
              </a:rPr>
              <a:t>Finiteness</a:t>
            </a:r>
            <a:r>
              <a:rPr lang="en-GB" sz="2800" b="0" i="0" u="none" strike="noStrike" cap="none" dirty="0">
                <a:solidFill>
                  <a:schemeClr val="dk1"/>
                </a:solidFill>
                <a:latin typeface="Calibri"/>
                <a:ea typeface="Calibri"/>
                <a:cs typeface="Calibri"/>
                <a:sym typeface="Calibri"/>
              </a:rPr>
              <a:t>. If we trace out the instructions of an algorithm, then for all cases, the</a:t>
            </a:r>
            <a:endParaRPr dirty="0"/>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dirty="0">
                <a:solidFill>
                  <a:schemeClr val="dk1"/>
                </a:solidFill>
                <a:latin typeface="Calibri"/>
                <a:ea typeface="Calibri"/>
                <a:cs typeface="Calibri"/>
                <a:sym typeface="Calibri"/>
              </a:rPr>
              <a:t>     algorithm terminates after a finite number of steps.</a:t>
            </a:r>
            <a:endParaRPr dirty="0"/>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dirty="0">
                <a:solidFill>
                  <a:schemeClr val="dk1"/>
                </a:solidFill>
                <a:latin typeface="Calibri"/>
                <a:ea typeface="Calibri"/>
                <a:cs typeface="Calibri"/>
                <a:sym typeface="Calibri"/>
              </a:rPr>
              <a:t>(5) </a:t>
            </a:r>
            <a:r>
              <a:rPr lang="en-GB" sz="2800" b="1" i="0" u="none" strike="noStrike" cap="none" dirty="0">
                <a:solidFill>
                  <a:schemeClr val="dk1"/>
                </a:solidFill>
                <a:latin typeface="Calibri"/>
                <a:ea typeface="Calibri"/>
                <a:cs typeface="Calibri"/>
                <a:sym typeface="Calibri"/>
              </a:rPr>
              <a:t>Effectiveness</a:t>
            </a:r>
            <a:r>
              <a:rPr lang="en-GB" sz="2800" b="0" i="0" u="none" strike="noStrike" cap="none" dirty="0">
                <a:solidFill>
                  <a:schemeClr val="dk1"/>
                </a:solidFill>
                <a:latin typeface="Calibri"/>
                <a:ea typeface="Calibri"/>
                <a:cs typeface="Calibri"/>
                <a:sym typeface="Calibri"/>
              </a:rPr>
              <a:t>. Every instruction must be basic enough to be carried out</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2"/>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Merge Sort Algorithm</a:t>
            </a:r>
            <a:endParaRPr sz="4400" b="0" i="0" u="none" strike="noStrike" cap="none">
              <a:solidFill>
                <a:srgbClr val="FF0000"/>
              </a:solidFill>
              <a:latin typeface="Calibri"/>
              <a:ea typeface="Calibri"/>
              <a:cs typeface="Calibri"/>
              <a:sym typeface="Calibri"/>
            </a:endParaRPr>
          </a:p>
        </p:txBody>
      </p:sp>
      <p:sp>
        <p:nvSpPr>
          <p:cNvPr id="320" name="Google Shape;320;p52"/>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MERGE-SORT(A,p,q,r)</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1 if p &lt;r</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2 then q ← (r + p)/2</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3 MERGE-SORT(A, p, q )</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4 MERGE-SORT(A,q+1,r)</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5 MERGE(A, p, q, r)</a:t>
            </a:r>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3"/>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Merge Sort Algorithm</a:t>
            </a:r>
            <a:endParaRPr sz="4400" b="0" i="0" u="none" strike="noStrike" cap="none">
              <a:solidFill>
                <a:srgbClr val="FF0000"/>
              </a:solidFill>
              <a:latin typeface="Calibri"/>
              <a:ea typeface="Calibri"/>
              <a:cs typeface="Calibri"/>
              <a:sym typeface="Calibri"/>
            </a:endParaRPr>
          </a:p>
        </p:txBody>
      </p:sp>
      <p:sp>
        <p:nvSpPr>
          <p:cNvPr id="326" name="Google Shape;326;p53"/>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Algorithm 1: MergeSort(A)</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n ← length(A);</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if n ≤ 1 then</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return A;</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L ← MergeSort(A[1 : n/2]);</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R ← MergeSort(A[n/2 + 1 : n]);</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return Merge(L, R);</a:t>
            </a:r>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4"/>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Merge Sort Algorithm</a:t>
            </a:r>
            <a:endParaRPr sz="4400" b="0" i="0" u="none" strike="noStrike" cap="none">
              <a:solidFill>
                <a:srgbClr val="FF0000"/>
              </a:solidFill>
              <a:latin typeface="Calibri"/>
              <a:ea typeface="Calibri"/>
              <a:cs typeface="Calibri"/>
              <a:sym typeface="Calibri"/>
            </a:endParaRPr>
          </a:p>
        </p:txBody>
      </p:sp>
      <p:sp>
        <p:nvSpPr>
          <p:cNvPr id="332" name="Google Shape;332;p54"/>
          <p:cNvSpPr txBox="1">
            <a:spLocks noGrp="1"/>
          </p:cNvSpPr>
          <p:nvPr>
            <p:ph type="body" idx="1"/>
          </p:nvPr>
        </p:nvSpPr>
        <p:spPr>
          <a:xfrm>
            <a:off x="838200" y="1103302"/>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Algorithm 2: Merge(L, R)</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m ← length(L) + length(R);</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S ← empty array of size m;</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i ← 1; j ← 1;</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for k = 1 → m do</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if L(i) &lt; R(j) then</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S(k) ← L(i);</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i ← i + 1;</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else</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S(k) ← R(j);</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j ← j + 1;</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return S;</a:t>
            </a:r>
            <a:endParaRPr/>
          </a:p>
          <a:p>
            <a:pPr marL="0" marR="0" lvl="0" indent="0" algn="l" rtl="0">
              <a:lnSpc>
                <a:spcPct val="7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Intuitively, Merg</a:t>
            </a:r>
            <a:endParaRPr sz="259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Dynamic Programming Algorithm</a:t>
            </a:r>
            <a:endParaRPr sz="4400" b="0" i="0" u="none" strike="noStrike" cap="none">
              <a:solidFill>
                <a:srgbClr val="FF0000"/>
              </a:solidFill>
              <a:latin typeface="Calibri"/>
              <a:ea typeface="Calibri"/>
              <a:cs typeface="Calibri"/>
              <a:sym typeface="Calibri"/>
            </a:endParaRPr>
          </a:p>
        </p:txBody>
      </p:sp>
      <p:sp>
        <p:nvSpPr>
          <p:cNvPr id="338" name="Google Shape;338;p55"/>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800"/>
              <a:buFont typeface="Arial"/>
              <a:buChar char="•"/>
            </a:pPr>
            <a:r>
              <a:rPr lang="en-GB" sz="2800" b="1" i="0" u="none" strike="noStrike" cap="none">
                <a:solidFill>
                  <a:schemeClr val="dk1"/>
                </a:solidFill>
                <a:latin typeface="Calibri"/>
                <a:ea typeface="Calibri"/>
                <a:cs typeface="Calibri"/>
                <a:sym typeface="Calibri"/>
              </a:rPr>
              <a:t>Dynamic programming algorithms</a:t>
            </a:r>
            <a:endParaRPr/>
          </a:p>
          <a:p>
            <a:pPr marL="228600" marR="0" lvl="0" indent="-228600" algn="l" rtl="0">
              <a:lnSpc>
                <a:spcPct val="8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A dynamic programming algorithm remembers past results and uses them to find new results. Dynamic programming</a:t>
            </a:r>
            <a:endParaRPr/>
          </a:p>
          <a:p>
            <a:pPr marL="228600" marR="0" lvl="0" indent="-228600" algn="l" rtl="0">
              <a:lnSpc>
                <a:spcPct val="8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is generally used for optimization problems in which:</a:t>
            </a:r>
            <a:endParaRPr/>
          </a:p>
          <a:p>
            <a:pPr marL="228600" marR="0" lvl="0" indent="-228600" algn="l" rtl="0">
              <a:lnSpc>
                <a:spcPct val="8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Multiple solutions exist, need to find the best one</a:t>
            </a:r>
            <a:endParaRPr/>
          </a:p>
          <a:p>
            <a:pPr marL="228600" marR="0" lvl="0" indent="-228600" algn="l" rtl="0">
              <a:lnSpc>
                <a:spcPct val="8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Requires optimal substructure and overlapping subproblem</a:t>
            </a:r>
            <a:endParaRPr sz="2800" b="0" i="0" u="none" strike="noStrike" cap="none">
              <a:solidFill>
                <a:schemeClr val="dk1"/>
              </a:solidFill>
              <a:latin typeface="Calibri"/>
              <a:ea typeface="Calibri"/>
              <a:cs typeface="Calibri"/>
              <a:sym typeface="Calibri"/>
            </a:endParaRPr>
          </a:p>
          <a:p>
            <a:pPr marL="228600" marR="0" lvl="0" indent="-228600" algn="l" rtl="0">
              <a:lnSpc>
                <a:spcPct val="8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Optimal substructure: Optimal solution contains optimal solutions to subproblems</a:t>
            </a:r>
            <a:endParaRPr sz="2800" b="0" i="0" u="none" strike="noStrike" cap="none">
              <a:solidFill>
                <a:schemeClr val="dk1"/>
              </a:solidFill>
              <a:latin typeface="Calibri"/>
              <a:ea typeface="Calibri"/>
              <a:cs typeface="Calibri"/>
              <a:sym typeface="Calibri"/>
            </a:endParaRPr>
          </a:p>
          <a:p>
            <a:pPr marL="228600" marR="0" lvl="0" indent="-228600" algn="l" rtl="0">
              <a:lnSpc>
                <a:spcPct val="8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Overlapping subproblems: Solutions to subproblems can be stored and reused in a bottom-up fashion</a:t>
            </a:r>
            <a:endParaRPr/>
          </a:p>
          <a:p>
            <a:pPr marL="228600" marR="0" lvl="0" indent="-228600" algn="l" rtl="0">
              <a:lnSpc>
                <a:spcPct val="8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This differs from Divide-and-Conquer, where subproblems generally need not overlap.</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6"/>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Dynamic Programming Algorithm….</a:t>
            </a:r>
            <a:endParaRPr sz="4400" b="0" i="0" u="none" strike="noStrike" cap="none">
              <a:solidFill>
                <a:srgbClr val="FF0000"/>
              </a:solidFill>
              <a:latin typeface="Calibri"/>
              <a:ea typeface="Calibri"/>
              <a:cs typeface="Calibri"/>
              <a:sym typeface="Calibri"/>
            </a:endParaRPr>
          </a:p>
        </p:txBody>
      </p:sp>
      <p:sp>
        <p:nvSpPr>
          <p:cNvPr id="344" name="Google Shape;344;p56"/>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228600" marR="0" lvl="0" indent="-228600" algn="l" rtl="0">
              <a:lnSpc>
                <a:spcPct val="70000"/>
              </a:lnSpc>
              <a:spcBef>
                <a:spcPts val="0"/>
              </a:spcBef>
              <a:spcAft>
                <a:spcPts val="0"/>
              </a:spcAft>
              <a:buClr>
                <a:schemeClr val="dk1"/>
              </a:buClr>
              <a:buSzPts val="2170"/>
              <a:buFont typeface="Arial"/>
              <a:buChar char="•"/>
            </a:pPr>
            <a:r>
              <a:rPr lang="en-GB" sz="2170" b="0" i="0" u="none" strike="noStrike" cap="none">
                <a:solidFill>
                  <a:schemeClr val="dk1"/>
                </a:solidFill>
                <a:latin typeface="Calibri"/>
                <a:ea typeface="Calibri"/>
                <a:cs typeface="Calibri"/>
                <a:sym typeface="Calibri"/>
              </a:rPr>
              <a:t>There are many examples in bioinformatics. For example:</a:t>
            </a:r>
            <a:endParaRPr/>
          </a:p>
          <a:p>
            <a:pPr marL="228600" marR="0" lvl="0" indent="-228600" algn="l" rtl="0">
              <a:lnSpc>
                <a:spcPct val="70000"/>
              </a:lnSpc>
              <a:spcBef>
                <a:spcPts val="1000"/>
              </a:spcBef>
              <a:spcAft>
                <a:spcPts val="0"/>
              </a:spcAft>
              <a:buClr>
                <a:schemeClr val="dk1"/>
              </a:buClr>
              <a:buSzPts val="2170"/>
              <a:buFont typeface="Arial"/>
              <a:buChar char="•"/>
            </a:pPr>
            <a:r>
              <a:rPr lang="en-GB" sz="2170" b="0" i="0" u="none" strike="noStrike" cap="none">
                <a:solidFill>
                  <a:schemeClr val="dk1"/>
                </a:solidFill>
                <a:latin typeface="Calibri"/>
                <a:ea typeface="Calibri"/>
                <a:cs typeface="Calibri"/>
                <a:sym typeface="Calibri"/>
              </a:rPr>
              <a:t> Compute an optimal pairwise alignment</a:t>
            </a:r>
            <a:endParaRPr/>
          </a:p>
          <a:p>
            <a:pPr marL="0" marR="0" lvl="0" indent="0" algn="l" rtl="0">
              <a:lnSpc>
                <a:spcPct val="70000"/>
              </a:lnSpc>
              <a:spcBef>
                <a:spcPts val="1000"/>
              </a:spcBef>
              <a:spcAft>
                <a:spcPts val="0"/>
              </a:spcAft>
              <a:buClr>
                <a:schemeClr val="dk1"/>
              </a:buClr>
              <a:buSzPts val="2170"/>
              <a:buFont typeface="Arial"/>
              <a:buNone/>
            </a:pPr>
            <a:r>
              <a:rPr lang="en-GB" sz="2170" b="1" i="0" u="none" strike="noStrike" cap="none">
                <a:solidFill>
                  <a:schemeClr val="dk1"/>
                </a:solidFill>
                <a:latin typeface="Calibri"/>
                <a:ea typeface="Calibri"/>
                <a:cs typeface="Calibri"/>
                <a:sym typeface="Calibri"/>
              </a:rPr>
              <a:t>	– 	</a:t>
            </a:r>
            <a:r>
              <a:rPr lang="en-GB" sz="2170" b="0" i="0" u="none" strike="noStrike" cap="none">
                <a:solidFill>
                  <a:schemeClr val="dk1"/>
                </a:solidFill>
                <a:latin typeface="Calibri"/>
                <a:ea typeface="Calibri"/>
                <a:cs typeface="Calibri"/>
                <a:sym typeface="Calibri"/>
              </a:rPr>
              <a:t>Optimal substructure: the alignment of two prefixes contains solutions for 		the optimal alignments of smaller prefixes.</a:t>
            </a:r>
            <a:endParaRPr/>
          </a:p>
          <a:p>
            <a:pPr marL="0" marR="0" lvl="0" indent="0" algn="l" rtl="0">
              <a:lnSpc>
                <a:spcPct val="70000"/>
              </a:lnSpc>
              <a:spcBef>
                <a:spcPts val="1000"/>
              </a:spcBef>
              <a:spcAft>
                <a:spcPts val="0"/>
              </a:spcAft>
              <a:buClr>
                <a:schemeClr val="dk1"/>
              </a:buClr>
              <a:buSzPts val="2170"/>
              <a:buFont typeface="Arial"/>
              <a:buNone/>
            </a:pPr>
            <a:r>
              <a:rPr lang="en-GB" sz="2170" b="1" i="0" u="none" strike="noStrike" cap="none">
                <a:solidFill>
                  <a:schemeClr val="dk1"/>
                </a:solidFill>
                <a:latin typeface="Calibri"/>
                <a:ea typeface="Calibri"/>
                <a:cs typeface="Calibri"/>
                <a:sym typeface="Calibri"/>
              </a:rPr>
              <a:t>	– 	</a:t>
            </a:r>
            <a:r>
              <a:rPr lang="en-GB" sz="2170" b="0" i="0" u="none" strike="noStrike" cap="none">
                <a:solidFill>
                  <a:schemeClr val="dk1"/>
                </a:solidFill>
                <a:latin typeface="Calibri"/>
                <a:ea typeface="Calibri"/>
                <a:cs typeface="Calibri"/>
                <a:sym typeface="Calibri"/>
              </a:rPr>
              <a:t>Overlapping subproblems: The solution for the optimal alignment of two 		prefixes can be constructed</a:t>
            </a:r>
            <a:endParaRPr/>
          </a:p>
          <a:p>
            <a:pPr marL="228600" marR="0" lvl="0" indent="-228600" algn="l" rtl="0">
              <a:lnSpc>
                <a:spcPct val="70000"/>
              </a:lnSpc>
              <a:spcBef>
                <a:spcPts val="1000"/>
              </a:spcBef>
              <a:spcAft>
                <a:spcPts val="0"/>
              </a:spcAft>
              <a:buClr>
                <a:schemeClr val="dk1"/>
              </a:buClr>
              <a:buSzPts val="2170"/>
              <a:buFont typeface="Arial"/>
              <a:buChar char="•"/>
            </a:pPr>
            <a:r>
              <a:rPr lang="en-GB" sz="2170" b="0" i="0" u="none" strike="noStrike" cap="none">
                <a:solidFill>
                  <a:schemeClr val="dk1"/>
                </a:solidFill>
                <a:latin typeface="Calibri"/>
                <a:ea typeface="Calibri"/>
                <a:cs typeface="Calibri"/>
                <a:sym typeface="Calibri"/>
              </a:rPr>
              <a:t>using the stored solutions of the alignment of three subproblems (in the linear gap model).</a:t>
            </a:r>
            <a:endParaRPr/>
          </a:p>
          <a:p>
            <a:pPr marL="228600" marR="0" lvl="0" indent="-228600" algn="l" rtl="0">
              <a:lnSpc>
                <a:spcPct val="70000"/>
              </a:lnSpc>
              <a:spcBef>
                <a:spcPts val="1000"/>
              </a:spcBef>
              <a:spcAft>
                <a:spcPts val="0"/>
              </a:spcAft>
              <a:buClr>
                <a:schemeClr val="dk1"/>
              </a:buClr>
              <a:buSzPts val="2170"/>
              <a:buFont typeface="Arial"/>
              <a:buChar char="•"/>
            </a:pPr>
            <a:r>
              <a:rPr lang="en-GB" sz="2170" b="0" i="0" u="none" strike="noStrike" cap="none">
                <a:solidFill>
                  <a:schemeClr val="dk1"/>
                </a:solidFill>
                <a:latin typeface="Calibri"/>
                <a:ea typeface="Calibri"/>
                <a:cs typeface="Calibri"/>
                <a:sym typeface="Calibri"/>
              </a:rPr>
              <a:t> Compute a Viterbi path in an HMM</a:t>
            </a:r>
            <a:endParaRPr/>
          </a:p>
          <a:p>
            <a:pPr marL="0" marR="0" lvl="0" indent="0" algn="l" rtl="0">
              <a:lnSpc>
                <a:spcPct val="70000"/>
              </a:lnSpc>
              <a:spcBef>
                <a:spcPts val="1000"/>
              </a:spcBef>
              <a:spcAft>
                <a:spcPts val="0"/>
              </a:spcAft>
              <a:buClr>
                <a:schemeClr val="dk1"/>
              </a:buClr>
              <a:buSzPts val="2170"/>
              <a:buFont typeface="Arial"/>
              <a:buNone/>
            </a:pPr>
            <a:r>
              <a:rPr lang="en-GB" sz="2170" b="1" i="0" u="none" strike="noStrike" cap="none">
                <a:solidFill>
                  <a:schemeClr val="dk1"/>
                </a:solidFill>
                <a:latin typeface="Calibri"/>
                <a:ea typeface="Calibri"/>
                <a:cs typeface="Calibri"/>
                <a:sym typeface="Calibri"/>
              </a:rPr>
              <a:t>	–	 </a:t>
            </a:r>
            <a:r>
              <a:rPr lang="en-GB" sz="2170" b="0" i="0" u="none" strike="noStrike" cap="none">
                <a:solidFill>
                  <a:schemeClr val="dk1"/>
                </a:solidFill>
                <a:latin typeface="Calibri"/>
                <a:ea typeface="Calibri"/>
                <a:cs typeface="Calibri"/>
                <a:sym typeface="Calibri"/>
              </a:rPr>
              <a:t>Optimal substructure: the Viterbi path for an input prefix ending in a state 		of an HMM contains shorter</a:t>
            </a:r>
            <a:endParaRPr/>
          </a:p>
          <a:p>
            <a:pPr marL="228600" marR="0" lvl="0" indent="-228600" algn="l" rtl="0">
              <a:lnSpc>
                <a:spcPct val="70000"/>
              </a:lnSpc>
              <a:spcBef>
                <a:spcPts val="1000"/>
              </a:spcBef>
              <a:spcAft>
                <a:spcPts val="0"/>
              </a:spcAft>
              <a:buClr>
                <a:schemeClr val="dk1"/>
              </a:buClr>
              <a:buSzPts val="2170"/>
              <a:buFont typeface="Arial"/>
              <a:buChar char="•"/>
            </a:pPr>
            <a:r>
              <a:rPr lang="en-GB" sz="2170" b="0" i="0" u="none" strike="noStrike" cap="none">
                <a:solidFill>
                  <a:schemeClr val="dk1"/>
                </a:solidFill>
                <a:latin typeface="Calibri"/>
                <a:ea typeface="Calibri"/>
                <a:cs typeface="Calibri"/>
                <a:sym typeface="Calibri"/>
              </a:rPr>
              <a:t>Viterbi paths for smaller parts of the input and other HMM states.</a:t>
            </a:r>
            <a:endParaRPr/>
          </a:p>
          <a:p>
            <a:pPr marL="0" marR="0" lvl="0" indent="0" algn="l" rtl="0">
              <a:lnSpc>
                <a:spcPct val="70000"/>
              </a:lnSpc>
              <a:spcBef>
                <a:spcPts val="1000"/>
              </a:spcBef>
              <a:spcAft>
                <a:spcPts val="0"/>
              </a:spcAft>
              <a:buClr>
                <a:schemeClr val="dk1"/>
              </a:buClr>
              <a:buSzPts val="2170"/>
              <a:buFont typeface="Arial"/>
              <a:buNone/>
            </a:pPr>
            <a:r>
              <a:rPr lang="en-GB" sz="2170" b="1" i="0" u="none" strike="noStrike" cap="none">
                <a:solidFill>
                  <a:schemeClr val="dk1"/>
                </a:solidFill>
                <a:latin typeface="Calibri"/>
                <a:ea typeface="Calibri"/>
                <a:cs typeface="Calibri"/>
                <a:sym typeface="Calibri"/>
              </a:rPr>
              <a:t>	– 	</a:t>
            </a:r>
            <a:r>
              <a:rPr lang="en-GB" sz="2170" b="0" i="0" u="none" strike="noStrike" cap="none">
                <a:solidFill>
                  <a:schemeClr val="dk1"/>
                </a:solidFill>
                <a:latin typeface="Calibri"/>
                <a:ea typeface="Calibri"/>
                <a:cs typeface="Calibri"/>
                <a:sym typeface="Calibri"/>
              </a:rPr>
              <a:t>Overlapping subproblems: The solution for the Viterbi path for an input 			prefix ending in a state of an</a:t>
            </a:r>
            <a:endParaRPr/>
          </a:p>
          <a:p>
            <a:pPr marL="228600" marR="0" lvl="0" indent="-228600" algn="l" rtl="0">
              <a:lnSpc>
                <a:spcPct val="70000"/>
              </a:lnSpc>
              <a:spcBef>
                <a:spcPts val="1000"/>
              </a:spcBef>
              <a:spcAft>
                <a:spcPts val="0"/>
              </a:spcAft>
              <a:buClr>
                <a:schemeClr val="dk1"/>
              </a:buClr>
              <a:buSzPts val="2170"/>
              <a:buFont typeface="Arial"/>
              <a:buChar char="•"/>
            </a:pPr>
            <a:r>
              <a:rPr lang="en-GB" sz="2170" b="0" i="0" u="none" strike="noStrike" cap="none">
                <a:solidFill>
                  <a:schemeClr val="dk1"/>
                </a:solidFill>
                <a:latin typeface="Calibri"/>
                <a:ea typeface="Calibri"/>
                <a:cs typeface="Calibri"/>
                <a:sym typeface="Calibri"/>
              </a:rPr>
              <a:t>HMM can be constructed using the stored solutions of Viterbi paths for a shorter input prefix and all</a:t>
            </a:r>
            <a:endParaRPr/>
          </a:p>
          <a:p>
            <a:pPr marL="228600" marR="0" lvl="0" indent="-228600" algn="l" rtl="0">
              <a:lnSpc>
                <a:spcPct val="70000"/>
              </a:lnSpc>
              <a:spcBef>
                <a:spcPts val="1000"/>
              </a:spcBef>
              <a:spcAft>
                <a:spcPts val="0"/>
              </a:spcAft>
              <a:buClr>
                <a:schemeClr val="dk1"/>
              </a:buClr>
              <a:buSzPts val="2170"/>
              <a:buFont typeface="Arial"/>
              <a:buChar char="•"/>
            </a:pPr>
            <a:r>
              <a:rPr lang="en-GB" sz="2170" b="0" i="0" u="none" strike="noStrike" cap="none">
                <a:solidFill>
                  <a:schemeClr val="dk1"/>
                </a:solidFill>
                <a:latin typeface="Calibri"/>
                <a:ea typeface="Calibri"/>
                <a:cs typeface="Calibri"/>
                <a:sym typeface="Calibri"/>
              </a:rPr>
              <a:t>HMM states.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7"/>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Greedy Algorithm</a:t>
            </a:r>
            <a:endParaRPr sz="4400" b="0" i="0" u="none" strike="noStrike" cap="none">
              <a:solidFill>
                <a:srgbClr val="FF0000"/>
              </a:solidFill>
              <a:latin typeface="Calibri"/>
              <a:ea typeface="Calibri"/>
              <a:cs typeface="Calibri"/>
              <a:sym typeface="Calibri"/>
            </a:endParaRPr>
          </a:p>
        </p:txBody>
      </p:sp>
      <p:sp>
        <p:nvSpPr>
          <p:cNvPr id="350" name="Google Shape;350;p57"/>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A greedy algorithm sometimes works well for optimization problems. A greedy algorithm works in phases. </a:t>
            </a: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At each phase:</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You take the best you can get right now, without regard for future consequences</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You hope that by choosing a local optimum at each step, you will end up at a global optimum</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This strategy actually often works quite well and for some class of problems it always yields an optimal solution.</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Do you know a simple graph problem which is solved greedily to optimality?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8"/>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Branch-and-Bound Algorithm</a:t>
            </a:r>
            <a:endParaRPr sz="4400" b="0" i="0" u="none" strike="noStrike" cap="none">
              <a:solidFill>
                <a:srgbClr val="FF0000"/>
              </a:solidFill>
              <a:latin typeface="Calibri"/>
              <a:ea typeface="Calibri"/>
              <a:cs typeface="Calibri"/>
              <a:sym typeface="Calibri"/>
            </a:endParaRPr>
          </a:p>
        </p:txBody>
      </p:sp>
      <p:sp>
        <p:nvSpPr>
          <p:cNvPr id="356" name="Google Shape;356;p58"/>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Exercises</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1. Illustrate the operation of merge sort on the array A = 3, 41, 52, 26, 38, 57, 9, 49.</a:t>
            </a:r>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2. Write pseudocode for MERGE(A,p,q,r).</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9"/>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Greedy Algorithm….</a:t>
            </a:r>
            <a:endParaRPr sz="4400" b="0" i="0" u="none" strike="noStrike" cap="none">
              <a:solidFill>
                <a:srgbClr val="FF0000"/>
              </a:solidFill>
              <a:latin typeface="Calibri"/>
              <a:ea typeface="Calibri"/>
              <a:cs typeface="Calibri"/>
              <a:sym typeface="Calibri"/>
            </a:endParaRPr>
          </a:p>
        </p:txBody>
      </p:sp>
      <p:sp>
        <p:nvSpPr>
          <p:cNvPr id="362" name="Google Shape;362;p59"/>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A greedy algorithm sometimes works well for optimization problems. A greedy algorithm works in phases. </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At each phase:</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You take the best you can get right now, without regard for future consequences</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You hope that by choosing a local optimum at each step, you will end up at a global optimum</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This strategy actually often works quite well and for some class of problems it always yields an optimal solution.</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Do you know a simple graph problem which is solved greedily to optimality?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sp>
        <p:nvSpPr>
          <p:cNvPr id="368" name="Google Shape;368;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Analysis of Algorithms</a:t>
            </a:r>
            <a:r>
              <a:rPr lang="en-GB" sz="4400" b="0" i="0" u="none" strike="noStrike" cap="none">
                <a:solidFill>
                  <a:schemeClr val="dk1"/>
                </a:solidFill>
                <a:latin typeface="Calibri"/>
                <a:ea typeface="Calibri"/>
                <a:cs typeface="Calibri"/>
                <a:sym typeface="Calibri"/>
              </a:rPr>
              <a:t/>
            </a:r>
            <a:br>
              <a:rPr lang="en-GB" sz="4400" b="0" i="0" u="none" strike="noStrike" cap="none">
                <a:solidFill>
                  <a:schemeClr val="dk1"/>
                </a:solidFill>
                <a:latin typeface="Calibri"/>
                <a:ea typeface="Calibri"/>
                <a:cs typeface="Calibri"/>
                <a:sym typeface="Calibri"/>
              </a:rPr>
            </a:br>
            <a:endParaRPr sz="4400" b="0" i="0" u="none" strike="noStrike" cap="none">
              <a:solidFill>
                <a:schemeClr val="dk1"/>
              </a:solidFill>
              <a:latin typeface="Calibri"/>
              <a:ea typeface="Calibri"/>
              <a:cs typeface="Calibri"/>
              <a:sym typeface="Calibri"/>
            </a:endParaRPr>
          </a:p>
        </p:txBody>
      </p:sp>
      <p:sp>
        <p:nvSpPr>
          <p:cNvPr id="374" name="Google Shape;374;p6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Issues:</a:t>
            </a:r>
            <a:endParaRPr/>
          </a:p>
          <a:p>
            <a:pPr marL="685800" marR="0" lvl="1" indent="-228600" algn="l" rtl="0">
              <a:lnSpc>
                <a:spcPct val="90000"/>
              </a:lnSpc>
              <a:spcBef>
                <a:spcPts val="500"/>
              </a:spcBef>
              <a:spcAft>
                <a:spcPts val="0"/>
              </a:spcAft>
              <a:buClr>
                <a:schemeClr val="dk1"/>
              </a:buClr>
              <a:buSzPts val="2400"/>
              <a:buFont typeface="Noto Sans Symbols"/>
              <a:buChar char="❑"/>
            </a:pPr>
            <a:r>
              <a:rPr lang="en-GB" sz="2400" b="0" i="0" u="none" strike="noStrike" cap="none">
                <a:solidFill>
                  <a:schemeClr val="dk1"/>
                </a:solidFill>
                <a:latin typeface="Calibri"/>
                <a:ea typeface="Calibri"/>
                <a:cs typeface="Calibri"/>
                <a:sym typeface="Calibri"/>
              </a:rPr>
              <a:t>Correctness</a:t>
            </a:r>
            <a:endParaRPr/>
          </a:p>
          <a:p>
            <a:pPr marL="685800" marR="0" lvl="1" indent="-228600" algn="l" rtl="0">
              <a:lnSpc>
                <a:spcPct val="90000"/>
              </a:lnSpc>
              <a:spcBef>
                <a:spcPts val="500"/>
              </a:spcBef>
              <a:spcAft>
                <a:spcPts val="0"/>
              </a:spcAft>
              <a:buClr>
                <a:schemeClr val="dk1"/>
              </a:buClr>
              <a:buSzPts val="2400"/>
              <a:buFont typeface="Noto Sans Symbols"/>
              <a:buChar char="❑"/>
            </a:pPr>
            <a:r>
              <a:rPr lang="en-GB" sz="2400" b="0" i="0" u="none" strike="noStrike" cap="none">
                <a:solidFill>
                  <a:schemeClr val="dk1"/>
                </a:solidFill>
                <a:latin typeface="Calibri"/>
                <a:ea typeface="Calibri"/>
                <a:cs typeface="Calibri"/>
                <a:sym typeface="Calibri"/>
              </a:rPr>
              <a:t>Time Efficiency</a:t>
            </a:r>
            <a:endParaRPr/>
          </a:p>
          <a:p>
            <a:pPr marL="685800" marR="0" lvl="1" indent="-228600" algn="l" rtl="0">
              <a:lnSpc>
                <a:spcPct val="90000"/>
              </a:lnSpc>
              <a:spcBef>
                <a:spcPts val="500"/>
              </a:spcBef>
              <a:spcAft>
                <a:spcPts val="0"/>
              </a:spcAft>
              <a:buClr>
                <a:schemeClr val="dk1"/>
              </a:buClr>
              <a:buSzPts val="2400"/>
              <a:buFont typeface="Noto Sans Symbols"/>
              <a:buChar char="❑"/>
            </a:pPr>
            <a:r>
              <a:rPr lang="en-GB" sz="2400" b="0" i="0" u="none" strike="noStrike" cap="none">
                <a:solidFill>
                  <a:schemeClr val="dk1"/>
                </a:solidFill>
                <a:latin typeface="Calibri"/>
                <a:ea typeface="Calibri"/>
                <a:cs typeface="Calibri"/>
                <a:sym typeface="Calibri"/>
              </a:rPr>
              <a:t>Space Efficiency</a:t>
            </a:r>
            <a:endParaRPr/>
          </a:p>
          <a:p>
            <a:pPr marL="685800" marR="0" lvl="1" indent="-228600" algn="l" rtl="0">
              <a:lnSpc>
                <a:spcPct val="90000"/>
              </a:lnSpc>
              <a:spcBef>
                <a:spcPts val="500"/>
              </a:spcBef>
              <a:spcAft>
                <a:spcPts val="0"/>
              </a:spcAft>
              <a:buClr>
                <a:schemeClr val="dk1"/>
              </a:buClr>
              <a:buSzPts val="2400"/>
              <a:buFont typeface="Noto Sans Symbols"/>
              <a:buChar char="❑"/>
            </a:pPr>
            <a:r>
              <a:rPr lang="en-GB" sz="2400" b="0" i="0" u="none" strike="noStrike" cap="none">
                <a:solidFill>
                  <a:schemeClr val="dk1"/>
                </a:solidFill>
                <a:latin typeface="Calibri"/>
                <a:ea typeface="Calibri"/>
                <a:cs typeface="Calibri"/>
                <a:sym typeface="Calibri"/>
              </a:rPr>
              <a:t>Optimality</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Approaches:</a:t>
            </a:r>
            <a:endParaRPr/>
          </a:p>
          <a:p>
            <a:pPr marL="685800" marR="0" lvl="1" indent="-228600" algn="l" rtl="0">
              <a:lnSpc>
                <a:spcPct val="90000"/>
              </a:lnSpc>
              <a:spcBef>
                <a:spcPts val="500"/>
              </a:spcBef>
              <a:spcAft>
                <a:spcPts val="0"/>
              </a:spcAft>
              <a:buClr>
                <a:schemeClr val="dk1"/>
              </a:buClr>
              <a:buSzPts val="2400"/>
              <a:buFont typeface="Noto Sans Symbols"/>
              <a:buChar char="❑"/>
            </a:pPr>
            <a:r>
              <a:rPr lang="en-GB" sz="2400" b="0" i="0" u="none" strike="noStrike" cap="none">
                <a:solidFill>
                  <a:schemeClr val="dk1"/>
                </a:solidFill>
                <a:latin typeface="Calibri"/>
                <a:ea typeface="Calibri"/>
                <a:cs typeface="Calibri"/>
                <a:sym typeface="Calibri"/>
              </a:rPr>
              <a:t>Theoretical Analysis</a:t>
            </a:r>
            <a:endParaRPr/>
          </a:p>
          <a:p>
            <a:pPr marL="685800" marR="0" lvl="1" indent="-228600" algn="l" rtl="0">
              <a:lnSpc>
                <a:spcPct val="90000"/>
              </a:lnSpc>
              <a:spcBef>
                <a:spcPts val="500"/>
              </a:spcBef>
              <a:spcAft>
                <a:spcPts val="0"/>
              </a:spcAft>
              <a:buClr>
                <a:schemeClr val="dk1"/>
              </a:buClr>
              <a:buSzPts val="2400"/>
              <a:buFont typeface="Noto Sans Symbols"/>
              <a:buChar char="❑"/>
            </a:pPr>
            <a:r>
              <a:rPr lang="en-GB" sz="2400" b="0" i="0" u="none" strike="noStrike" cap="none">
                <a:solidFill>
                  <a:schemeClr val="dk1"/>
                </a:solidFill>
                <a:latin typeface="Calibri"/>
                <a:ea typeface="Calibri"/>
                <a:cs typeface="Calibri"/>
                <a:sym typeface="Calibri"/>
              </a:rPr>
              <a:t>Empirical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Introduction to Algorithm</a:t>
            </a:r>
            <a:endParaRPr sz="4400" b="0" i="0" u="none" strike="noStrike" cap="none">
              <a:solidFill>
                <a:srgbClr val="FF0000"/>
              </a:solidFill>
              <a:latin typeface="Calibri"/>
              <a:ea typeface="Calibri"/>
              <a:cs typeface="Calibri"/>
              <a:sym typeface="Calibri"/>
            </a:endParaRPr>
          </a:p>
        </p:txBody>
      </p:sp>
      <p:sp>
        <p:nvSpPr>
          <p:cNvPr id="109" name="Google Shape;109;p17"/>
          <p:cNvSpPr txBox="1">
            <a:spLocks noGrp="1"/>
          </p:cNvSpPr>
          <p:nvPr>
            <p:ph type="body" idx="1"/>
          </p:nvPr>
        </p:nvSpPr>
        <p:spPr>
          <a:xfrm>
            <a:off x="655320" y="1558338"/>
            <a:ext cx="10515600" cy="4758055"/>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rgbClr val="0070C0"/>
              </a:buClr>
              <a:buSzPts val="2380"/>
              <a:buFont typeface="Arial"/>
              <a:buNone/>
            </a:pPr>
            <a:r>
              <a:rPr lang="en-GB" sz="2380" b="0" i="0" u="none" strike="noStrike" cap="none">
                <a:solidFill>
                  <a:srgbClr val="0070C0"/>
                </a:solidFill>
                <a:latin typeface="Calibri"/>
                <a:ea typeface="Calibri"/>
                <a:cs typeface="Calibri"/>
                <a:sym typeface="Calibri"/>
              </a:rPr>
              <a:t>Computational complexity </a:t>
            </a:r>
            <a:r>
              <a:rPr lang="en-GB" sz="2380" b="0" i="0" u="none" strike="noStrike" cap="none">
                <a:solidFill>
                  <a:schemeClr val="dk1"/>
                </a:solidFill>
                <a:latin typeface="Calibri"/>
                <a:ea typeface="Calibri"/>
                <a:cs typeface="Calibri"/>
                <a:sym typeface="Calibri"/>
              </a:rPr>
              <a:t>is the study of the cost of solving interesting problems.</a:t>
            </a:r>
            <a:endParaRPr/>
          </a:p>
          <a:p>
            <a:pPr marL="0" marR="0" lvl="0" indent="0" algn="l" rtl="0">
              <a:lnSpc>
                <a:spcPct val="70000"/>
              </a:lnSpc>
              <a:spcBef>
                <a:spcPts val="1000"/>
              </a:spcBef>
              <a:spcAft>
                <a:spcPts val="0"/>
              </a:spcAft>
              <a:buClr>
                <a:schemeClr val="dk1"/>
              </a:buClr>
              <a:buSzPts val="2380"/>
              <a:buFont typeface="Arial"/>
              <a:buNone/>
            </a:pPr>
            <a:r>
              <a:rPr lang="en-GB" sz="2380" b="0" i="0" u="none" strike="noStrike" cap="none">
                <a:solidFill>
                  <a:schemeClr val="dk1"/>
                </a:solidFill>
                <a:latin typeface="Calibri"/>
                <a:ea typeface="Calibri"/>
                <a:cs typeface="Calibri"/>
                <a:sym typeface="Calibri"/>
              </a:rPr>
              <a:t>It is the measure of the amount of resources needed in solving problems.</a:t>
            </a:r>
            <a:endParaRPr/>
          </a:p>
          <a:p>
            <a:pPr marL="0" marR="0" lvl="0" indent="0" algn="l" rtl="0">
              <a:lnSpc>
                <a:spcPct val="70000"/>
              </a:lnSpc>
              <a:spcBef>
                <a:spcPts val="1000"/>
              </a:spcBef>
              <a:spcAft>
                <a:spcPts val="0"/>
              </a:spcAft>
              <a:buClr>
                <a:schemeClr val="dk1"/>
              </a:buClr>
              <a:buSzPts val="2380"/>
              <a:buFont typeface="Arial"/>
              <a:buNone/>
            </a:pPr>
            <a:r>
              <a:rPr lang="en-GB" sz="2380" b="0" i="0" u="none" strike="noStrike" cap="none">
                <a:solidFill>
                  <a:schemeClr val="dk1"/>
                </a:solidFill>
                <a:latin typeface="Calibri"/>
                <a:ea typeface="Calibri"/>
                <a:cs typeface="Calibri"/>
                <a:sym typeface="Calibri"/>
              </a:rPr>
              <a:t>The major resources usually considered are:-</a:t>
            </a:r>
            <a:endParaRPr/>
          </a:p>
          <a:p>
            <a:pPr marL="228600" marR="0" lvl="0" indent="-228600" algn="l" rtl="0">
              <a:lnSpc>
                <a:spcPct val="70000"/>
              </a:lnSpc>
              <a:spcBef>
                <a:spcPts val="1000"/>
              </a:spcBef>
              <a:spcAft>
                <a:spcPts val="0"/>
              </a:spcAft>
              <a:buClr>
                <a:schemeClr val="dk1"/>
              </a:buClr>
              <a:buSzPts val="2380"/>
              <a:buFont typeface="Noto Sans Symbols"/>
              <a:buChar char="➢"/>
            </a:pPr>
            <a:r>
              <a:rPr lang="en-GB" sz="2380" b="0" i="0" u="none" strike="noStrike" cap="none">
                <a:solidFill>
                  <a:schemeClr val="dk1"/>
                </a:solidFill>
                <a:latin typeface="Calibri"/>
                <a:ea typeface="Calibri"/>
                <a:cs typeface="Calibri"/>
                <a:sym typeface="Calibri"/>
              </a:rPr>
              <a:t>Time</a:t>
            </a:r>
            <a:endParaRPr/>
          </a:p>
          <a:p>
            <a:pPr marL="228600" marR="0" lvl="0" indent="-228600" algn="l" rtl="0">
              <a:lnSpc>
                <a:spcPct val="70000"/>
              </a:lnSpc>
              <a:spcBef>
                <a:spcPts val="1000"/>
              </a:spcBef>
              <a:spcAft>
                <a:spcPts val="0"/>
              </a:spcAft>
              <a:buClr>
                <a:schemeClr val="dk1"/>
              </a:buClr>
              <a:buSzPts val="2380"/>
              <a:buFont typeface="Noto Sans Symbols"/>
              <a:buChar char="➢"/>
            </a:pPr>
            <a:r>
              <a:rPr lang="en-GB" sz="2380" b="0" i="0" u="none" strike="noStrike" cap="none">
                <a:solidFill>
                  <a:schemeClr val="dk1"/>
                </a:solidFill>
                <a:latin typeface="Calibri"/>
                <a:ea typeface="Calibri"/>
                <a:cs typeface="Calibri"/>
                <a:sym typeface="Calibri"/>
              </a:rPr>
              <a:t>Space</a:t>
            </a:r>
            <a:endParaRPr/>
          </a:p>
          <a:p>
            <a:pPr marL="0" marR="0" lvl="0" indent="0" algn="l" rtl="0">
              <a:lnSpc>
                <a:spcPct val="70000"/>
              </a:lnSpc>
              <a:spcBef>
                <a:spcPts val="1000"/>
              </a:spcBef>
              <a:spcAft>
                <a:spcPts val="0"/>
              </a:spcAft>
              <a:buClr>
                <a:schemeClr val="dk1"/>
              </a:buClr>
              <a:buSzPts val="2380"/>
              <a:buFont typeface="Arial"/>
              <a:buNone/>
            </a:pPr>
            <a:r>
              <a:rPr lang="en-GB" sz="2380" b="0" i="0" u="none" strike="noStrike" cap="none">
                <a:solidFill>
                  <a:schemeClr val="dk1"/>
                </a:solidFill>
                <a:latin typeface="Calibri"/>
                <a:ea typeface="Calibri"/>
                <a:cs typeface="Calibri"/>
                <a:sym typeface="Calibri"/>
              </a:rPr>
              <a:t>A</a:t>
            </a:r>
            <a:r>
              <a:rPr lang="en-GB" sz="2380" b="0" i="1" u="none" strike="noStrike" cap="none">
                <a:solidFill>
                  <a:schemeClr val="dk1"/>
                </a:solidFill>
                <a:latin typeface="Calibri"/>
                <a:ea typeface="Calibri"/>
                <a:cs typeface="Calibri"/>
                <a:sym typeface="Calibri"/>
              </a:rPr>
              <a:t>lgorithm analysis = Analysis of the resources usage of given algorithms</a:t>
            </a:r>
            <a:endParaRPr/>
          </a:p>
          <a:p>
            <a:pPr marL="0" marR="0" lvl="0" indent="0" algn="l" rtl="0">
              <a:lnSpc>
                <a:spcPct val="70000"/>
              </a:lnSpc>
              <a:spcBef>
                <a:spcPts val="1000"/>
              </a:spcBef>
              <a:spcAft>
                <a:spcPts val="0"/>
              </a:spcAft>
              <a:buClr>
                <a:srgbClr val="0070C0"/>
              </a:buClr>
              <a:buSzPts val="2380"/>
              <a:buFont typeface="Arial"/>
              <a:buNone/>
            </a:pPr>
            <a:r>
              <a:rPr lang="en-GB" sz="2380" b="1" i="0" u="none" strike="noStrike" cap="none">
                <a:solidFill>
                  <a:srgbClr val="0070C0"/>
                </a:solidFill>
                <a:latin typeface="Calibri"/>
                <a:ea typeface="Calibri"/>
                <a:cs typeface="Calibri"/>
                <a:sym typeface="Calibri"/>
              </a:rPr>
              <a:t>Targets:</a:t>
            </a:r>
            <a:endParaRPr/>
          </a:p>
          <a:p>
            <a:pPr marL="228600" marR="0" lvl="0" indent="-228600" algn="l" rtl="0">
              <a:lnSpc>
                <a:spcPct val="70000"/>
              </a:lnSpc>
              <a:spcBef>
                <a:spcPts val="1000"/>
              </a:spcBef>
              <a:spcAft>
                <a:spcPts val="0"/>
              </a:spcAft>
              <a:buClr>
                <a:schemeClr val="dk1"/>
              </a:buClr>
              <a:buSzPts val="2380"/>
              <a:buFont typeface="Noto Sans Symbols"/>
              <a:buChar char="❖"/>
            </a:pPr>
            <a:r>
              <a:rPr lang="en-GB" sz="2380" b="0" i="1" u="none" strike="noStrike" cap="none">
                <a:solidFill>
                  <a:schemeClr val="dk1"/>
                </a:solidFill>
                <a:latin typeface="Calibri"/>
                <a:ea typeface="Calibri"/>
                <a:cs typeface="Calibri"/>
                <a:sym typeface="Calibri"/>
              </a:rPr>
              <a:t>Make resources usage to be of polynomial order</a:t>
            </a:r>
            <a:endParaRPr/>
          </a:p>
          <a:p>
            <a:pPr marL="228600" marR="0" lvl="0" indent="-228600" algn="l" rtl="0">
              <a:lnSpc>
                <a:spcPct val="70000"/>
              </a:lnSpc>
              <a:spcBef>
                <a:spcPts val="1000"/>
              </a:spcBef>
              <a:spcAft>
                <a:spcPts val="0"/>
              </a:spcAft>
              <a:buClr>
                <a:schemeClr val="dk1"/>
              </a:buClr>
              <a:buSzPts val="2380"/>
              <a:buFont typeface="Noto Sans Symbols"/>
              <a:buChar char="❖"/>
            </a:pPr>
            <a:r>
              <a:rPr lang="en-GB" sz="2380" b="0" i="1" u="none" strike="noStrike" cap="none">
                <a:solidFill>
                  <a:schemeClr val="dk1"/>
                </a:solidFill>
                <a:latin typeface="Calibri"/>
                <a:ea typeface="Calibri"/>
                <a:cs typeface="Calibri"/>
                <a:sym typeface="Calibri"/>
              </a:rPr>
              <a:t>Make that polynomial as small as possible</a:t>
            </a:r>
            <a:endParaRPr sz="2380" b="0" i="1"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rgbClr val="0070C0"/>
              </a:buClr>
              <a:buSzPts val="2380"/>
              <a:buFont typeface="Arial"/>
              <a:buNone/>
            </a:pPr>
            <a:r>
              <a:rPr lang="en-GB" sz="2380" b="1" i="0" u="none" strike="noStrike" cap="none">
                <a:solidFill>
                  <a:srgbClr val="0070C0"/>
                </a:solidFill>
                <a:latin typeface="Calibri"/>
                <a:ea typeface="Calibri"/>
                <a:cs typeface="Calibri"/>
                <a:sym typeface="Calibri"/>
              </a:rPr>
              <a:t>Avoid:</a:t>
            </a:r>
            <a:endParaRPr/>
          </a:p>
          <a:p>
            <a:pPr marL="0" marR="0" lvl="0" indent="0" algn="l" rtl="0">
              <a:lnSpc>
                <a:spcPct val="70000"/>
              </a:lnSpc>
              <a:spcBef>
                <a:spcPts val="1000"/>
              </a:spcBef>
              <a:spcAft>
                <a:spcPts val="0"/>
              </a:spcAft>
              <a:buClr>
                <a:schemeClr val="dk1"/>
              </a:buClr>
              <a:buSzPts val="2380"/>
              <a:buFont typeface="Arial"/>
              <a:buNone/>
            </a:pPr>
            <a:r>
              <a:rPr lang="en-GB" sz="2380" b="0" i="1" u="none" strike="noStrike" cap="none">
                <a:solidFill>
                  <a:schemeClr val="dk1"/>
                </a:solidFill>
                <a:latin typeface="Calibri"/>
                <a:ea typeface="Calibri"/>
                <a:cs typeface="Calibri"/>
                <a:sym typeface="Calibri"/>
              </a:rPr>
              <a:t>Exponential order</a:t>
            </a:r>
            <a:endParaRPr/>
          </a:p>
          <a:p>
            <a:pPr marL="0" marR="0" lvl="0" indent="0" algn="ctr" rtl="0">
              <a:lnSpc>
                <a:spcPct val="70000"/>
              </a:lnSpc>
              <a:spcBef>
                <a:spcPts val="1000"/>
              </a:spcBef>
              <a:spcAft>
                <a:spcPts val="0"/>
              </a:spcAft>
              <a:buClr>
                <a:srgbClr val="00B050"/>
              </a:buClr>
              <a:buSzPts val="2380"/>
              <a:buFont typeface="Arial"/>
              <a:buNone/>
            </a:pPr>
            <a:r>
              <a:rPr lang="en-GB" sz="2380" b="0" i="1" u="none" strike="noStrike" cap="none">
                <a:solidFill>
                  <a:srgbClr val="00B050"/>
                </a:solidFill>
                <a:latin typeface="Calibri"/>
                <a:ea typeface="Calibri"/>
                <a:cs typeface="Calibri"/>
                <a:sym typeface="Calibri"/>
              </a:rPr>
              <a:t>ie. Polynomial is good, while exponential is bad</a:t>
            </a:r>
            <a:endParaRPr/>
          </a:p>
          <a:p>
            <a:pPr marL="0" marR="0" lvl="0" indent="0" algn="l" rtl="0">
              <a:lnSpc>
                <a:spcPct val="70000"/>
              </a:lnSpc>
              <a:spcBef>
                <a:spcPts val="1000"/>
              </a:spcBef>
              <a:spcAft>
                <a:spcPts val="0"/>
              </a:spcAft>
              <a:buClr>
                <a:schemeClr val="dk1"/>
              </a:buClr>
              <a:buSzPts val="2380"/>
              <a:buFont typeface="Arial"/>
              <a:buNone/>
            </a:pPr>
            <a:endParaRPr sz="2380" b="0" i="1"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2380"/>
              <a:buFont typeface="Arial"/>
              <a:buNone/>
            </a:pPr>
            <a:endParaRPr sz="2380" b="0" i="1" u="none" strike="noStrike" cap="non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Analysis of Algorithms - Issues</a:t>
            </a:r>
            <a:r>
              <a:rPr lang="en-GB" sz="4400" b="0" i="0" u="none" strike="noStrike" cap="none">
                <a:solidFill>
                  <a:schemeClr val="dk1"/>
                </a:solidFill>
                <a:latin typeface="Calibri"/>
                <a:ea typeface="Calibri"/>
                <a:cs typeface="Calibri"/>
                <a:sym typeface="Calibri"/>
              </a:rPr>
              <a:t/>
            </a:r>
            <a:br>
              <a:rPr lang="en-GB" sz="4400" b="0" i="0" u="none" strike="noStrike" cap="none">
                <a:solidFill>
                  <a:schemeClr val="dk1"/>
                </a:solidFill>
                <a:latin typeface="Calibri"/>
                <a:ea typeface="Calibri"/>
                <a:cs typeface="Calibri"/>
                <a:sym typeface="Calibri"/>
              </a:rPr>
            </a:br>
            <a:endParaRPr sz="4400" b="0" i="0" u="none" strike="noStrike" cap="none">
              <a:solidFill>
                <a:schemeClr val="dk1"/>
              </a:solidFill>
              <a:latin typeface="Calibri"/>
              <a:ea typeface="Calibri"/>
              <a:cs typeface="Calibri"/>
              <a:sym typeface="Calibri"/>
            </a:endParaRPr>
          </a:p>
        </p:txBody>
      </p:sp>
      <p:sp>
        <p:nvSpPr>
          <p:cNvPr id="380" name="Google Shape;380;p62"/>
          <p:cNvSpPr txBox="1">
            <a:spLocks noGrp="1"/>
          </p:cNvSpPr>
          <p:nvPr>
            <p:ph type="body" idx="1"/>
          </p:nvPr>
        </p:nvSpPr>
        <p:spPr>
          <a:xfrm>
            <a:off x="838200" y="1825625"/>
            <a:ext cx="10515600" cy="472031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 Issues:</a:t>
            </a:r>
            <a:endParaRPr/>
          </a:p>
          <a:p>
            <a:pPr marL="685800" marR="0" lvl="1" indent="-228600" algn="l" rtl="0">
              <a:lnSpc>
                <a:spcPct val="90000"/>
              </a:lnSpc>
              <a:spcBef>
                <a:spcPts val="500"/>
              </a:spcBef>
              <a:spcAft>
                <a:spcPts val="0"/>
              </a:spcAft>
              <a:buClr>
                <a:srgbClr val="FF0000"/>
              </a:buClr>
              <a:buSzPts val="2400"/>
              <a:buFont typeface="Noto Sans Symbols"/>
              <a:buChar char="➢"/>
            </a:pPr>
            <a:r>
              <a:rPr lang="en-GB" sz="2400" b="0" i="0" u="none" strike="noStrike" cap="none">
                <a:solidFill>
                  <a:srgbClr val="FF0000"/>
                </a:solidFill>
                <a:latin typeface="Calibri"/>
                <a:ea typeface="Calibri"/>
                <a:cs typeface="Calibri"/>
                <a:sym typeface="Calibri"/>
              </a:rPr>
              <a:t>Correctness</a:t>
            </a:r>
            <a:r>
              <a:rPr lang="en-GB" sz="2400" b="0" i="0" u="none" strike="noStrike" cap="none">
                <a:solidFill>
                  <a:schemeClr val="dk1"/>
                </a:solidFill>
                <a:latin typeface="Calibri"/>
                <a:ea typeface="Calibri"/>
                <a:cs typeface="Calibri"/>
                <a:sym typeface="Calibri"/>
              </a:rPr>
              <a:t> – </a:t>
            </a:r>
            <a:r>
              <a:rPr lang="en-GB" sz="2400" b="0" i="1" u="none" strike="noStrike" cap="none">
                <a:solidFill>
                  <a:schemeClr val="dk1"/>
                </a:solidFill>
                <a:latin typeface="Calibri"/>
                <a:ea typeface="Calibri"/>
                <a:cs typeface="Calibri"/>
                <a:sym typeface="Calibri"/>
              </a:rPr>
              <a:t>Does it work as advertised?</a:t>
            </a:r>
            <a:endParaRPr/>
          </a:p>
          <a:p>
            <a:pPr marL="685800" marR="0" lvl="1" indent="-228600" algn="l" rtl="0">
              <a:lnSpc>
                <a:spcPct val="90000"/>
              </a:lnSpc>
              <a:spcBef>
                <a:spcPts val="500"/>
              </a:spcBef>
              <a:spcAft>
                <a:spcPts val="0"/>
              </a:spcAft>
              <a:buClr>
                <a:srgbClr val="FF0000"/>
              </a:buClr>
              <a:buSzPts val="2400"/>
              <a:buFont typeface="Noto Sans Symbols"/>
              <a:buChar char="➢"/>
            </a:pPr>
            <a:r>
              <a:rPr lang="en-GB" sz="2400" b="0" i="0" u="none" strike="noStrike" cap="none">
                <a:solidFill>
                  <a:srgbClr val="FF0000"/>
                </a:solidFill>
                <a:latin typeface="Calibri"/>
                <a:ea typeface="Calibri"/>
                <a:cs typeface="Calibri"/>
                <a:sym typeface="Calibri"/>
              </a:rPr>
              <a:t>Time Efficiency </a:t>
            </a:r>
            <a:r>
              <a:rPr lang="en-GB" sz="2400" b="0" i="0" u="none" strike="noStrike" cap="none">
                <a:solidFill>
                  <a:schemeClr val="dk1"/>
                </a:solidFill>
                <a:latin typeface="Calibri"/>
                <a:ea typeface="Calibri"/>
                <a:cs typeface="Calibri"/>
                <a:sym typeface="Calibri"/>
              </a:rPr>
              <a:t>– </a:t>
            </a:r>
            <a:r>
              <a:rPr lang="en-GB" sz="2400" b="0" i="1" u="none" strike="noStrike" cap="none">
                <a:solidFill>
                  <a:schemeClr val="dk1"/>
                </a:solidFill>
                <a:latin typeface="Calibri"/>
                <a:ea typeface="Calibri"/>
                <a:cs typeface="Calibri"/>
                <a:sym typeface="Calibri"/>
              </a:rPr>
              <a:t>Are time requirements minimized?</a:t>
            </a:r>
            <a:endParaRPr/>
          </a:p>
          <a:p>
            <a:pPr marL="685800" marR="0" lvl="1" indent="-228600" algn="l" rtl="0">
              <a:lnSpc>
                <a:spcPct val="90000"/>
              </a:lnSpc>
              <a:spcBef>
                <a:spcPts val="500"/>
              </a:spcBef>
              <a:spcAft>
                <a:spcPts val="0"/>
              </a:spcAft>
              <a:buClr>
                <a:srgbClr val="FF0000"/>
              </a:buClr>
              <a:buSzPts val="2400"/>
              <a:buFont typeface="Noto Sans Symbols"/>
              <a:buChar char="➢"/>
            </a:pPr>
            <a:r>
              <a:rPr lang="en-GB" sz="2400" b="0" i="0" u="none" strike="noStrike" cap="none">
                <a:solidFill>
                  <a:srgbClr val="FF0000"/>
                </a:solidFill>
                <a:latin typeface="Calibri"/>
                <a:ea typeface="Calibri"/>
                <a:cs typeface="Calibri"/>
                <a:sym typeface="Calibri"/>
              </a:rPr>
              <a:t>Space Efficiency </a:t>
            </a:r>
            <a:r>
              <a:rPr lang="en-GB" sz="2400" b="0" i="0" u="none" strike="noStrike" cap="none">
                <a:solidFill>
                  <a:schemeClr val="dk1"/>
                </a:solidFill>
                <a:latin typeface="Calibri"/>
                <a:ea typeface="Calibri"/>
                <a:cs typeface="Calibri"/>
                <a:sym typeface="Calibri"/>
              </a:rPr>
              <a:t>– </a:t>
            </a:r>
            <a:r>
              <a:rPr lang="en-GB" sz="2400" b="0" i="1" u="none" strike="noStrike" cap="none">
                <a:solidFill>
                  <a:schemeClr val="dk1"/>
                </a:solidFill>
                <a:latin typeface="Calibri"/>
                <a:ea typeface="Calibri"/>
                <a:cs typeface="Calibri"/>
                <a:sym typeface="Calibri"/>
              </a:rPr>
              <a:t>Are space requirements minimized?</a:t>
            </a:r>
            <a:endParaRPr/>
          </a:p>
          <a:p>
            <a:pPr marL="685800" marR="0" lvl="1" indent="-228600" algn="l" rtl="0">
              <a:lnSpc>
                <a:spcPct val="90000"/>
              </a:lnSpc>
              <a:spcBef>
                <a:spcPts val="500"/>
              </a:spcBef>
              <a:spcAft>
                <a:spcPts val="0"/>
              </a:spcAft>
              <a:buClr>
                <a:srgbClr val="FF0000"/>
              </a:buClr>
              <a:buSzPts val="2400"/>
              <a:buFont typeface="Noto Sans Symbols"/>
              <a:buChar char="➢"/>
            </a:pPr>
            <a:r>
              <a:rPr lang="en-GB" sz="2400" b="0" i="0" u="none" strike="noStrike" cap="none">
                <a:solidFill>
                  <a:srgbClr val="FF0000"/>
                </a:solidFill>
                <a:latin typeface="Calibri"/>
                <a:ea typeface="Calibri"/>
                <a:cs typeface="Calibri"/>
                <a:sym typeface="Calibri"/>
              </a:rPr>
              <a:t>Optimality </a:t>
            </a:r>
            <a:r>
              <a:rPr lang="en-GB" sz="2400" b="0" i="0" u="none" strike="noStrike" cap="none">
                <a:solidFill>
                  <a:schemeClr val="dk1"/>
                </a:solidFill>
                <a:latin typeface="Calibri"/>
                <a:ea typeface="Calibri"/>
                <a:cs typeface="Calibri"/>
                <a:sym typeface="Calibri"/>
              </a:rPr>
              <a:t>– </a:t>
            </a:r>
            <a:r>
              <a:rPr lang="en-GB" sz="2400" b="0" i="1" u="none" strike="noStrike" cap="none">
                <a:solidFill>
                  <a:schemeClr val="dk1"/>
                </a:solidFill>
                <a:latin typeface="Calibri"/>
                <a:ea typeface="Calibri"/>
                <a:cs typeface="Calibri"/>
                <a:sym typeface="Calibri"/>
              </a:rPr>
              <a:t>Do we have the best balance between minimizing time and space?</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Theoretical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Theoretical Analysis Of Time Efficiency</a:t>
            </a:r>
            <a:r>
              <a:rPr lang="en-GB" sz="4400" b="0" i="0" u="none" strike="noStrike" cap="none">
                <a:solidFill>
                  <a:schemeClr val="dk1"/>
                </a:solidFill>
                <a:latin typeface="Calibri"/>
                <a:ea typeface="Calibri"/>
                <a:cs typeface="Calibri"/>
                <a:sym typeface="Calibri"/>
              </a:rPr>
              <a:t/>
            </a:r>
            <a:br>
              <a:rPr lang="en-GB" sz="4400" b="0" i="0" u="none" strike="noStrike" cap="none">
                <a:solidFill>
                  <a:schemeClr val="dk1"/>
                </a:solidFill>
                <a:latin typeface="Calibri"/>
                <a:ea typeface="Calibri"/>
                <a:cs typeface="Calibri"/>
                <a:sym typeface="Calibri"/>
              </a:rPr>
            </a:br>
            <a:endParaRPr sz="4400" b="0" i="0" u="none" strike="noStrike" cap="none">
              <a:solidFill>
                <a:schemeClr val="dk1"/>
              </a:solidFill>
              <a:latin typeface="Calibri"/>
              <a:ea typeface="Calibri"/>
              <a:cs typeface="Calibri"/>
              <a:sym typeface="Calibri"/>
            </a:endParaRPr>
          </a:p>
        </p:txBody>
      </p:sp>
      <p:sp>
        <p:nvSpPr>
          <p:cNvPr id="386" name="Google Shape;386;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FF0000"/>
              </a:buClr>
              <a:buSzPts val="2590"/>
              <a:buFont typeface="Arial"/>
              <a:buNone/>
            </a:pPr>
            <a:r>
              <a:rPr lang="en-GB" sz="2590" b="0" i="0" u="none" strike="noStrike" cap="none">
                <a:solidFill>
                  <a:srgbClr val="FF0000"/>
                </a:solidFill>
                <a:latin typeface="Calibri"/>
                <a:ea typeface="Calibri"/>
                <a:cs typeface="Calibri"/>
                <a:sym typeface="Calibri"/>
              </a:rPr>
              <a:t>Time efficiency </a:t>
            </a:r>
            <a:r>
              <a:rPr lang="en-GB" sz="2590" b="0" i="0" u="none" strike="noStrike" cap="none">
                <a:solidFill>
                  <a:schemeClr val="dk1"/>
                </a:solidFill>
                <a:latin typeface="Calibri"/>
                <a:ea typeface="Calibri"/>
                <a:cs typeface="Calibri"/>
                <a:sym typeface="Calibri"/>
              </a:rPr>
              <a:t>is analyzed by determining the number of repetitions of the </a:t>
            </a:r>
            <a:r>
              <a:rPr lang="en-GB" sz="2590" b="0" i="1" u="none" strike="noStrike" cap="none">
                <a:solidFill>
                  <a:schemeClr val="dk1"/>
                </a:solidFill>
                <a:latin typeface="Calibri"/>
                <a:ea typeface="Calibri"/>
                <a:cs typeface="Calibri"/>
                <a:sym typeface="Calibri"/>
              </a:rPr>
              <a:t>basic operation </a:t>
            </a:r>
            <a:r>
              <a:rPr lang="en-GB" sz="2590" b="0" i="0" u="none" strike="noStrike" cap="none">
                <a:solidFill>
                  <a:schemeClr val="dk1"/>
                </a:solidFill>
                <a:latin typeface="Calibri"/>
                <a:ea typeface="Calibri"/>
                <a:cs typeface="Calibri"/>
                <a:sym typeface="Calibri"/>
              </a:rPr>
              <a:t>as a</a:t>
            </a:r>
            <a:endParaRPr/>
          </a:p>
          <a:p>
            <a:pPr marL="0" marR="0" lvl="0" indent="0" algn="l" rtl="0">
              <a:lnSpc>
                <a:spcPct val="8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function of </a:t>
            </a:r>
            <a:r>
              <a:rPr lang="en-GB" sz="2590" b="0" i="1" u="none" strike="noStrike" cap="none">
                <a:solidFill>
                  <a:schemeClr val="dk1"/>
                </a:solidFill>
                <a:latin typeface="Calibri"/>
                <a:ea typeface="Calibri"/>
                <a:cs typeface="Calibri"/>
                <a:sym typeface="Calibri"/>
              </a:rPr>
              <a:t>input size</a:t>
            </a:r>
            <a:endParaRPr/>
          </a:p>
          <a:p>
            <a:pPr marL="0" marR="0" lvl="0" indent="0" algn="l" rtl="0">
              <a:lnSpc>
                <a:spcPct val="80000"/>
              </a:lnSpc>
              <a:spcBef>
                <a:spcPts val="1000"/>
              </a:spcBef>
              <a:spcAft>
                <a:spcPts val="0"/>
              </a:spcAft>
              <a:buClr>
                <a:srgbClr val="FF0000"/>
              </a:buClr>
              <a:buSzPts val="2590"/>
              <a:buFont typeface="Arial"/>
              <a:buNone/>
            </a:pPr>
            <a:r>
              <a:rPr lang="en-GB" sz="2590" b="0" i="1" u="none" strike="noStrike" cap="none">
                <a:solidFill>
                  <a:srgbClr val="FF0000"/>
                </a:solidFill>
                <a:latin typeface="Calibri"/>
                <a:ea typeface="Calibri"/>
                <a:cs typeface="Calibri"/>
                <a:sym typeface="Calibri"/>
              </a:rPr>
              <a:t>Basic operation</a:t>
            </a:r>
            <a:r>
              <a:rPr lang="en-GB" sz="2590" b="0" i="0" u="none" strike="noStrike" cap="none">
                <a:solidFill>
                  <a:schemeClr val="dk1"/>
                </a:solidFill>
                <a:latin typeface="Calibri"/>
                <a:ea typeface="Calibri"/>
                <a:cs typeface="Calibri"/>
                <a:sym typeface="Calibri"/>
              </a:rPr>
              <a:t>: the operation that contributes most towards the running time of the algorithm</a:t>
            </a:r>
            <a:endParaRPr/>
          </a:p>
          <a:p>
            <a:pPr marL="0" marR="0" lvl="0" indent="0" algn="l" rtl="0">
              <a:lnSpc>
                <a:spcPct val="80000"/>
              </a:lnSpc>
              <a:spcBef>
                <a:spcPts val="1000"/>
              </a:spcBef>
              <a:spcAft>
                <a:spcPts val="0"/>
              </a:spcAft>
              <a:buClr>
                <a:schemeClr val="dk1"/>
              </a:buClr>
              <a:buSzPts val="2590"/>
              <a:buFont typeface="Arial"/>
              <a:buNone/>
            </a:pPr>
            <a:r>
              <a:rPr lang="en-GB" sz="2590" b="0" i="1" u="none" strike="noStrike" cap="none">
                <a:solidFill>
                  <a:schemeClr val="dk1"/>
                </a:solidFill>
                <a:latin typeface="Calibri"/>
                <a:ea typeface="Calibri"/>
                <a:cs typeface="Calibri"/>
                <a:sym typeface="Calibri"/>
              </a:rPr>
              <a:t>	T</a:t>
            </a:r>
            <a:r>
              <a:rPr lang="en-GB" sz="2590" b="0" i="0" u="none" strike="noStrike" cap="none">
                <a:solidFill>
                  <a:schemeClr val="dk1"/>
                </a:solidFill>
                <a:latin typeface="Calibri"/>
                <a:ea typeface="Calibri"/>
                <a:cs typeface="Calibri"/>
                <a:sym typeface="Calibri"/>
              </a:rPr>
              <a:t>(</a:t>
            </a:r>
            <a:r>
              <a:rPr lang="en-GB" sz="2590" b="0" i="1" u="none" strike="noStrike" cap="none">
                <a:solidFill>
                  <a:schemeClr val="dk1"/>
                </a:solidFill>
                <a:latin typeface="Calibri"/>
                <a:ea typeface="Calibri"/>
                <a:cs typeface="Calibri"/>
                <a:sym typeface="Calibri"/>
              </a:rPr>
              <a:t>n</a:t>
            </a:r>
            <a:r>
              <a:rPr lang="en-GB" sz="2590" b="0" i="0" u="none" strike="noStrike" cap="none">
                <a:solidFill>
                  <a:schemeClr val="dk1"/>
                </a:solidFill>
                <a:latin typeface="Calibri"/>
                <a:ea typeface="Calibri"/>
                <a:cs typeface="Calibri"/>
                <a:sym typeface="Calibri"/>
              </a:rPr>
              <a:t>)  = </a:t>
            </a:r>
            <a:r>
              <a:rPr lang="en-GB" sz="2590" b="0" i="1" u="none" strike="noStrike" cap="none">
                <a:solidFill>
                  <a:schemeClr val="dk1"/>
                </a:solidFill>
                <a:latin typeface="Calibri"/>
                <a:ea typeface="Calibri"/>
                <a:cs typeface="Calibri"/>
                <a:sym typeface="Calibri"/>
              </a:rPr>
              <a:t>C</a:t>
            </a:r>
            <a:r>
              <a:rPr lang="en-GB" sz="2590" b="0" i="1" u="none" strike="noStrike" cap="none" baseline="-25000">
                <a:solidFill>
                  <a:schemeClr val="dk1"/>
                </a:solidFill>
                <a:latin typeface="Calibri"/>
                <a:ea typeface="Calibri"/>
                <a:cs typeface="Calibri"/>
                <a:sym typeface="Calibri"/>
              </a:rPr>
              <a:t>op </a:t>
            </a:r>
            <a:r>
              <a:rPr lang="en-GB" sz="2590" b="0" i="1" u="none" strike="noStrike" cap="none">
                <a:solidFill>
                  <a:schemeClr val="dk1"/>
                </a:solidFill>
                <a:latin typeface="Calibri"/>
                <a:ea typeface="Calibri"/>
                <a:cs typeface="Calibri"/>
                <a:sym typeface="Calibri"/>
              </a:rPr>
              <a:t>* C</a:t>
            </a:r>
            <a:r>
              <a:rPr lang="en-GB" sz="2590" b="0" i="0" u="none" strike="noStrike" cap="none">
                <a:solidFill>
                  <a:schemeClr val="dk1"/>
                </a:solidFill>
                <a:latin typeface="Calibri"/>
                <a:ea typeface="Calibri"/>
                <a:cs typeface="Calibri"/>
                <a:sym typeface="Calibri"/>
              </a:rPr>
              <a:t>(</a:t>
            </a:r>
            <a:r>
              <a:rPr lang="en-GB" sz="2590" b="0" i="1" u="none" strike="noStrike" cap="none">
                <a:solidFill>
                  <a:schemeClr val="dk1"/>
                </a:solidFill>
                <a:latin typeface="Calibri"/>
                <a:ea typeface="Calibri"/>
                <a:cs typeface="Calibri"/>
                <a:sym typeface="Calibri"/>
              </a:rPr>
              <a:t>n</a:t>
            </a:r>
            <a:r>
              <a:rPr lang="en-GB" sz="2590" b="0" i="0" u="none" strike="noStrike" cap="none">
                <a:solidFill>
                  <a:schemeClr val="dk1"/>
                </a:solidFill>
                <a:latin typeface="Calibri"/>
                <a:ea typeface="Calibri"/>
                <a:cs typeface="Calibri"/>
                <a:sym typeface="Calibri"/>
              </a:rPr>
              <a:t>)</a:t>
            </a:r>
            <a:endParaRPr/>
          </a:p>
          <a:p>
            <a:pPr marL="0" marR="0" lvl="0" indent="0" algn="l" rtl="0">
              <a:lnSpc>
                <a:spcPct val="8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Where, </a:t>
            </a:r>
            <a:endParaRPr sz="2590" b="0" i="0" u="none" strike="noStrike" cap="none">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ts val="2590"/>
              <a:buFont typeface="Arial"/>
              <a:buNone/>
            </a:pPr>
            <a:r>
              <a:rPr lang="en-GB" sz="2590" b="0" i="1" u="none" strike="noStrike" cap="none">
                <a:solidFill>
                  <a:schemeClr val="dk1"/>
                </a:solidFill>
                <a:latin typeface="Calibri"/>
                <a:ea typeface="Calibri"/>
                <a:cs typeface="Calibri"/>
                <a:sym typeface="Calibri"/>
              </a:rPr>
              <a:t>T</a:t>
            </a:r>
            <a:r>
              <a:rPr lang="en-GB" sz="2590" b="0" i="0" u="none" strike="noStrike" cap="none">
                <a:solidFill>
                  <a:schemeClr val="dk1"/>
                </a:solidFill>
                <a:latin typeface="Calibri"/>
                <a:ea typeface="Calibri"/>
                <a:cs typeface="Calibri"/>
                <a:sym typeface="Calibri"/>
              </a:rPr>
              <a:t>(</a:t>
            </a:r>
            <a:r>
              <a:rPr lang="en-GB" sz="2590" b="0" i="1" u="none" strike="noStrike" cap="none">
                <a:solidFill>
                  <a:schemeClr val="dk1"/>
                </a:solidFill>
                <a:latin typeface="Calibri"/>
                <a:ea typeface="Calibri"/>
                <a:cs typeface="Calibri"/>
                <a:sym typeface="Calibri"/>
              </a:rPr>
              <a:t>n</a:t>
            </a:r>
            <a:r>
              <a:rPr lang="en-GB" sz="2590" b="0" i="0" u="none" strike="noStrike" cap="none">
                <a:solidFill>
                  <a:schemeClr val="dk1"/>
                </a:solidFill>
                <a:latin typeface="Calibri"/>
                <a:ea typeface="Calibri"/>
                <a:cs typeface="Calibri"/>
                <a:sym typeface="Calibri"/>
              </a:rPr>
              <a:t>) = </a:t>
            </a:r>
            <a:r>
              <a:rPr lang="en-GB" sz="2590" b="0" i="1" u="none" strike="noStrike" cap="none">
                <a:solidFill>
                  <a:schemeClr val="dk1"/>
                </a:solidFill>
                <a:latin typeface="Calibri"/>
                <a:ea typeface="Calibri"/>
                <a:cs typeface="Calibri"/>
                <a:sym typeface="Calibri"/>
              </a:rPr>
              <a:t>Running Time</a:t>
            </a:r>
            <a:endParaRPr/>
          </a:p>
          <a:p>
            <a:pPr marL="0" marR="0" lvl="0" indent="0" algn="l" rtl="0">
              <a:lnSpc>
                <a:spcPct val="80000"/>
              </a:lnSpc>
              <a:spcBef>
                <a:spcPts val="1000"/>
              </a:spcBef>
              <a:spcAft>
                <a:spcPts val="0"/>
              </a:spcAft>
              <a:buClr>
                <a:schemeClr val="dk1"/>
              </a:buClr>
              <a:buSzPts val="2590"/>
              <a:buFont typeface="Arial"/>
              <a:buNone/>
            </a:pPr>
            <a:r>
              <a:rPr lang="en-GB" sz="2590" b="0" i="1" u="none" strike="noStrike" cap="none">
                <a:solidFill>
                  <a:schemeClr val="dk1"/>
                </a:solidFill>
                <a:latin typeface="Calibri"/>
                <a:ea typeface="Calibri"/>
                <a:cs typeface="Calibri"/>
                <a:sym typeface="Calibri"/>
              </a:rPr>
              <a:t>C</a:t>
            </a:r>
            <a:r>
              <a:rPr lang="en-GB" sz="2590" b="0" i="1" u="none" strike="noStrike" cap="none" baseline="-25000">
                <a:solidFill>
                  <a:schemeClr val="dk1"/>
                </a:solidFill>
                <a:latin typeface="Calibri"/>
                <a:ea typeface="Calibri"/>
                <a:cs typeface="Calibri"/>
                <a:sym typeface="Calibri"/>
              </a:rPr>
              <a:t>op </a:t>
            </a:r>
            <a:r>
              <a:rPr lang="en-GB" sz="2590" b="0" i="1" u="none" strike="noStrike" cap="none">
                <a:solidFill>
                  <a:schemeClr val="dk1"/>
                </a:solidFill>
                <a:latin typeface="Calibri"/>
                <a:ea typeface="Calibri"/>
                <a:cs typeface="Calibri"/>
                <a:sym typeface="Calibri"/>
              </a:rPr>
              <a:t>= Execution Time For Basic Operation</a:t>
            </a:r>
            <a:endParaRPr sz="2590" b="0" i="1" u="none" strike="noStrike" cap="none">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ts val="2590"/>
              <a:buFont typeface="Arial"/>
              <a:buNone/>
            </a:pPr>
            <a:r>
              <a:rPr lang="en-GB" sz="2590" b="0" i="1" u="none" strike="noStrike" cap="none">
                <a:solidFill>
                  <a:schemeClr val="dk1"/>
                </a:solidFill>
                <a:latin typeface="Calibri"/>
                <a:ea typeface="Calibri"/>
                <a:cs typeface="Calibri"/>
                <a:sym typeface="Calibri"/>
              </a:rPr>
              <a:t>C</a:t>
            </a:r>
            <a:r>
              <a:rPr lang="en-GB" sz="2590" b="0" i="0" u="none" strike="noStrike" cap="none">
                <a:solidFill>
                  <a:schemeClr val="dk1"/>
                </a:solidFill>
                <a:latin typeface="Calibri"/>
                <a:ea typeface="Calibri"/>
                <a:cs typeface="Calibri"/>
                <a:sym typeface="Calibri"/>
              </a:rPr>
              <a:t>(</a:t>
            </a:r>
            <a:r>
              <a:rPr lang="en-GB" sz="2590" b="0" i="1" u="none" strike="noStrike" cap="none">
                <a:solidFill>
                  <a:schemeClr val="dk1"/>
                </a:solidFill>
                <a:latin typeface="Calibri"/>
                <a:ea typeface="Calibri"/>
                <a:cs typeface="Calibri"/>
                <a:sym typeface="Calibri"/>
              </a:rPr>
              <a:t>n</a:t>
            </a:r>
            <a:r>
              <a:rPr lang="en-GB" sz="2590" b="0" i="0" u="none" strike="noStrike" cap="none">
                <a:solidFill>
                  <a:schemeClr val="dk1"/>
                </a:solidFill>
                <a:latin typeface="Calibri"/>
                <a:ea typeface="Calibri"/>
                <a:cs typeface="Calibri"/>
                <a:sym typeface="Calibri"/>
              </a:rPr>
              <a:t>) = </a:t>
            </a:r>
            <a:r>
              <a:rPr lang="en-GB" sz="2590" b="0" i="1" u="none" strike="noStrike" cap="none">
                <a:solidFill>
                  <a:schemeClr val="dk1"/>
                </a:solidFill>
                <a:latin typeface="Calibri"/>
                <a:ea typeface="Calibri"/>
                <a:cs typeface="Calibri"/>
                <a:sym typeface="Calibri"/>
              </a:rPr>
              <a:t>Number Of Times Basic Operation Is Executed</a:t>
            </a:r>
            <a:endParaRPr sz="2590" b="0" i="0" u="none" strike="noStrike" cap="none">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Theoretical Analysis Of Time Efficiency</a:t>
            </a:r>
            <a:r>
              <a:rPr lang="en-GB" sz="4400" b="0" i="0" u="none" strike="noStrike" cap="none">
                <a:solidFill>
                  <a:schemeClr val="dk1"/>
                </a:solidFill>
                <a:latin typeface="Calibri"/>
                <a:ea typeface="Calibri"/>
                <a:cs typeface="Calibri"/>
                <a:sym typeface="Calibri"/>
              </a:rPr>
              <a:t/>
            </a:r>
            <a:br>
              <a:rPr lang="en-GB" sz="4400" b="0" i="0" u="none" strike="noStrike" cap="none">
                <a:solidFill>
                  <a:schemeClr val="dk1"/>
                </a:solidFill>
                <a:latin typeface="Calibri"/>
                <a:ea typeface="Calibri"/>
                <a:cs typeface="Calibri"/>
                <a:sym typeface="Calibri"/>
              </a:rPr>
            </a:br>
            <a:endParaRPr sz="4400" b="0" i="0" u="none" strike="noStrike" cap="none">
              <a:solidFill>
                <a:schemeClr val="dk1"/>
              </a:solidFill>
              <a:latin typeface="Calibri"/>
              <a:ea typeface="Calibri"/>
              <a:cs typeface="Calibri"/>
              <a:sym typeface="Calibri"/>
            </a:endParaRPr>
          </a:p>
        </p:txBody>
      </p:sp>
      <p:sp>
        <p:nvSpPr>
          <p:cNvPr id="392" name="Google Shape;392;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FF0000"/>
              </a:buClr>
              <a:buSzPts val="2590"/>
              <a:buFont typeface="Arial"/>
              <a:buNone/>
            </a:pPr>
            <a:r>
              <a:rPr lang="en-GB" sz="2590" b="0" i="0" u="none" strike="noStrike" cap="none">
                <a:solidFill>
                  <a:srgbClr val="FF0000"/>
                </a:solidFill>
                <a:latin typeface="Calibri"/>
                <a:ea typeface="Calibri"/>
                <a:cs typeface="Calibri"/>
                <a:sym typeface="Calibri"/>
              </a:rPr>
              <a:t>Time efficiency </a:t>
            </a:r>
            <a:r>
              <a:rPr lang="en-GB" sz="2590" b="0" i="0" u="none" strike="noStrike" cap="none">
                <a:solidFill>
                  <a:schemeClr val="dk1"/>
                </a:solidFill>
                <a:latin typeface="Calibri"/>
                <a:ea typeface="Calibri"/>
                <a:cs typeface="Calibri"/>
                <a:sym typeface="Calibri"/>
              </a:rPr>
              <a:t>is analyzed by determining the number of repetitions of the </a:t>
            </a:r>
            <a:r>
              <a:rPr lang="en-GB" sz="2590" b="0" i="1" u="none" strike="noStrike" cap="none">
                <a:solidFill>
                  <a:schemeClr val="dk1"/>
                </a:solidFill>
                <a:latin typeface="Calibri"/>
                <a:ea typeface="Calibri"/>
                <a:cs typeface="Calibri"/>
                <a:sym typeface="Calibri"/>
              </a:rPr>
              <a:t>basic operation </a:t>
            </a:r>
            <a:r>
              <a:rPr lang="en-GB" sz="2590" b="0" i="0" u="none" strike="noStrike" cap="none">
                <a:solidFill>
                  <a:schemeClr val="dk1"/>
                </a:solidFill>
                <a:latin typeface="Calibri"/>
                <a:ea typeface="Calibri"/>
                <a:cs typeface="Calibri"/>
                <a:sym typeface="Calibri"/>
              </a:rPr>
              <a:t>as a</a:t>
            </a:r>
            <a:endParaRPr/>
          </a:p>
          <a:p>
            <a:pPr marL="0" marR="0" lvl="0" indent="0" algn="l" rtl="0">
              <a:lnSpc>
                <a:spcPct val="8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function of </a:t>
            </a:r>
            <a:r>
              <a:rPr lang="en-GB" sz="2590" b="0" i="1" u="none" strike="noStrike" cap="none">
                <a:solidFill>
                  <a:schemeClr val="dk1"/>
                </a:solidFill>
                <a:latin typeface="Calibri"/>
                <a:ea typeface="Calibri"/>
                <a:cs typeface="Calibri"/>
                <a:sym typeface="Calibri"/>
              </a:rPr>
              <a:t>input size</a:t>
            </a:r>
            <a:endParaRPr/>
          </a:p>
          <a:p>
            <a:pPr marL="0" marR="0" lvl="0" indent="0" algn="l" rtl="0">
              <a:lnSpc>
                <a:spcPct val="80000"/>
              </a:lnSpc>
              <a:spcBef>
                <a:spcPts val="1000"/>
              </a:spcBef>
              <a:spcAft>
                <a:spcPts val="0"/>
              </a:spcAft>
              <a:buClr>
                <a:srgbClr val="FF0000"/>
              </a:buClr>
              <a:buSzPts val="2590"/>
              <a:buFont typeface="Arial"/>
              <a:buNone/>
            </a:pPr>
            <a:r>
              <a:rPr lang="en-GB" sz="2590" b="0" i="1" u="none" strike="noStrike" cap="none">
                <a:solidFill>
                  <a:srgbClr val="FF0000"/>
                </a:solidFill>
                <a:latin typeface="Calibri"/>
                <a:ea typeface="Calibri"/>
                <a:cs typeface="Calibri"/>
                <a:sym typeface="Calibri"/>
              </a:rPr>
              <a:t>Basic operation</a:t>
            </a:r>
            <a:r>
              <a:rPr lang="en-GB" sz="2590" b="0" i="0" u="none" strike="noStrike" cap="none">
                <a:solidFill>
                  <a:schemeClr val="dk1"/>
                </a:solidFill>
                <a:latin typeface="Calibri"/>
                <a:ea typeface="Calibri"/>
                <a:cs typeface="Calibri"/>
                <a:sym typeface="Calibri"/>
              </a:rPr>
              <a:t>: the operation that contributes most towards the running time of the algorithm</a:t>
            </a:r>
            <a:endParaRPr/>
          </a:p>
          <a:p>
            <a:pPr marL="0" marR="0" lvl="0" indent="0" algn="l" rtl="0">
              <a:lnSpc>
                <a:spcPct val="80000"/>
              </a:lnSpc>
              <a:spcBef>
                <a:spcPts val="1000"/>
              </a:spcBef>
              <a:spcAft>
                <a:spcPts val="0"/>
              </a:spcAft>
              <a:buClr>
                <a:schemeClr val="dk1"/>
              </a:buClr>
              <a:buSzPts val="2590"/>
              <a:buFont typeface="Arial"/>
              <a:buNone/>
            </a:pPr>
            <a:r>
              <a:rPr lang="en-GB" sz="2590" b="0" i="1" u="none" strike="noStrike" cap="none">
                <a:solidFill>
                  <a:schemeClr val="dk1"/>
                </a:solidFill>
                <a:latin typeface="Calibri"/>
                <a:ea typeface="Calibri"/>
                <a:cs typeface="Calibri"/>
                <a:sym typeface="Calibri"/>
              </a:rPr>
              <a:t>	T</a:t>
            </a:r>
            <a:r>
              <a:rPr lang="en-GB" sz="2590" b="0" i="0" u="none" strike="noStrike" cap="none">
                <a:solidFill>
                  <a:schemeClr val="dk1"/>
                </a:solidFill>
                <a:latin typeface="Calibri"/>
                <a:ea typeface="Calibri"/>
                <a:cs typeface="Calibri"/>
                <a:sym typeface="Calibri"/>
              </a:rPr>
              <a:t>(</a:t>
            </a:r>
            <a:r>
              <a:rPr lang="en-GB" sz="2590" b="0" i="1" u="none" strike="noStrike" cap="none">
                <a:solidFill>
                  <a:schemeClr val="dk1"/>
                </a:solidFill>
                <a:latin typeface="Calibri"/>
                <a:ea typeface="Calibri"/>
                <a:cs typeface="Calibri"/>
                <a:sym typeface="Calibri"/>
              </a:rPr>
              <a:t>n</a:t>
            </a:r>
            <a:r>
              <a:rPr lang="en-GB" sz="2590" b="0" i="0" u="none" strike="noStrike" cap="none">
                <a:solidFill>
                  <a:schemeClr val="dk1"/>
                </a:solidFill>
                <a:latin typeface="Calibri"/>
                <a:ea typeface="Calibri"/>
                <a:cs typeface="Calibri"/>
                <a:sym typeface="Calibri"/>
              </a:rPr>
              <a:t>)  = </a:t>
            </a:r>
            <a:r>
              <a:rPr lang="en-GB" sz="2590" b="0" i="1" u="none" strike="noStrike" cap="none">
                <a:solidFill>
                  <a:schemeClr val="dk1"/>
                </a:solidFill>
                <a:latin typeface="Calibri"/>
                <a:ea typeface="Calibri"/>
                <a:cs typeface="Calibri"/>
                <a:sym typeface="Calibri"/>
              </a:rPr>
              <a:t>C</a:t>
            </a:r>
            <a:r>
              <a:rPr lang="en-GB" sz="2590" b="0" i="1" u="none" strike="noStrike" cap="none" baseline="-25000">
                <a:solidFill>
                  <a:schemeClr val="dk1"/>
                </a:solidFill>
                <a:latin typeface="Calibri"/>
                <a:ea typeface="Calibri"/>
                <a:cs typeface="Calibri"/>
                <a:sym typeface="Calibri"/>
              </a:rPr>
              <a:t>op </a:t>
            </a:r>
            <a:r>
              <a:rPr lang="en-GB" sz="2590" b="0" i="1" u="none" strike="noStrike" cap="none">
                <a:solidFill>
                  <a:schemeClr val="dk1"/>
                </a:solidFill>
                <a:latin typeface="Calibri"/>
                <a:ea typeface="Calibri"/>
                <a:cs typeface="Calibri"/>
                <a:sym typeface="Calibri"/>
              </a:rPr>
              <a:t>* C</a:t>
            </a:r>
            <a:r>
              <a:rPr lang="en-GB" sz="2590" b="0" i="0" u="none" strike="noStrike" cap="none">
                <a:solidFill>
                  <a:schemeClr val="dk1"/>
                </a:solidFill>
                <a:latin typeface="Calibri"/>
                <a:ea typeface="Calibri"/>
                <a:cs typeface="Calibri"/>
                <a:sym typeface="Calibri"/>
              </a:rPr>
              <a:t>(</a:t>
            </a:r>
            <a:r>
              <a:rPr lang="en-GB" sz="2590" b="0" i="1" u="none" strike="noStrike" cap="none">
                <a:solidFill>
                  <a:schemeClr val="dk1"/>
                </a:solidFill>
                <a:latin typeface="Calibri"/>
                <a:ea typeface="Calibri"/>
                <a:cs typeface="Calibri"/>
                <a:sym typeface="Calibri"/>
              </a:rPr>
              <a:t>n</a:t>
            </a:r>
            <a:r>
              <a:rPr lang="en-GB" sz="2590" b="0" i="0" u="none" strike="noStrike" cap="none">
                <a:solidFill>
                  <a:schemeClr val="dk1"/>
                </a:solidFill>
                <a:latin typeface="Calibri"/>
                <a:ea typeface="Calibri"/>
                <a:cs typeface="Calibri"/>
                <a:sym typeface="Calibri"/>
              </a:rPr>
              <a:t>)</a:t>
            </a:r>
            <a:endParaRPr/>
          </a:p>
          <a:p>
            <a:pPr marL="0" marR="0" lvl="0" indent="0" algn="l" rtl="0">
              <a:lnSpc>
                <a:spcPct val="80000"/>
              </a:lnSpc>
              <a:spcBef>
                <a:spcPts val="1000"/>
              </a:spcBef>
              <a:spcAft>
                <a:spcPts val="0"/>
              </a:spcAft>
              <a:buClr>
                <a:schemeClr val="dk1"/>
              </a:buClr>
              <a:buSzPts val="2590"/>
              <a:buFont typeface="Arial"/>
              <a:buNone/>
            </a:pPr>
            <a:r>
              <a:rPr lang="en-GB" sz="2590" b="0" i="0" u="none" strike="noStrike" cap="none">
                <a:solidFill>
                  <a:schemeClr val="dk1"/>
                </a:solidFill>
                <a:latin typeface="Calibri"/>
                <a:ea typeface="Calibri"/>
                <a:cs typeface="Calibri"/>
                <a:sym typeface="Calibri"/>
              </a:rPr>
              <a:t>Where, </a:t>
            </a:r>
            <a:endParaRPr/>
          </a:p>
          <a:p>
            <a:pPr marL="0" marR="0" lvl="0" indent="0" algn="l" rtl="0">
              <a:lnSpc>
                <a:spcPct val="80000"/>
              </a:lnSpc>
              <a:spcBef>
                <a:spcPts val="1000"/>
              </a:spcBef>
              <a:spcAft>
                <a:spcPts val="0"/>
              </a:spcAft>
              <a:buClr>
                <a:schemeClr val="dk1"/>
              </a:buClr>
              <a:buSzPts val="2590"/>
              <a:buFont typeface="Arial"/>
              <a:buNone/>
            </a:pPr>
            <a:r>
              <a:rPr lang="en-GB" sz="2590" b="0" i="1" u="none" strike="noStrike" cap="none">
                <a:solidFill>
                  <a:schemeClr val="dk1"/>
                </a:solidFill>
                <a:latin typeface="Calibri"/>
                <a:ea typeface="Calibri"/>
                <a:cs typeface="Calibri"/>
                <a:sym typeface="Calibri"/>
              </a:rPr>
              <a:t>T</a:t>
            </a:r>
            <a:r>
              <a:rPr lang="en-GB" sz="2590" b="0" i="0" u="none" strike="noStrike" cap="none">
                <a:solidFill>
                  <a:schemeClr val="dk1"/>
                </a:solidFill>
                <a:latin typeface="Calibri"/>
                <a:ea typeface="Calibri"/>
                <a:cs typeface="Calibri"/>
                <a:sym typeface="Calibri"/>
              </a:rPr>
              <a:t>(</a:t>
            </a:r>
            <a:r>
              <a:rPr lang="en-GB" sz="2590" b="0" i="1" u="none" strike="noStrike" cap="none">
                <a:solidFill>
                  <a:schemeClr val="dk1"/>
                </a:solidFill>
                <a:latin typeface="Calibri"/>
                <a:ea typeface="Calibri"/>
                <a:cs typeface="Calibri"/>
                <a:sym typeface="Calibri"/>
              </a:rPr>
              <a:t>n</a:t>
            </a:r>
            <a:r>
              <a:rPr lang="en-GB" sz="2590" b="0" i="0" u="none" strike="noStrike" cap="none">
                <a:solidFill>
                  <a:schemeClr val="dk1"/>
                </a:solidFill>
                <a:latin typeface="Calibri"/>
                <a:ea typeface="Calibri"/>
                <a:cs typeface="Calibri"/>
                <a:sym typeface="Calibri"/>
              </a:rPr>
              <a:t>) = </a:t>
            </a:r>
            <a:r>
              <a:rPr lang="en-GB" sz="2590" b="0" i="1" u="none" strike="noStrike" cap="none">
                <a:solidFill>
                  <a:schemeClr val="dk1"/>
                </a:solidFill>
                <a:latin typeface="Calibri"/>
                <a:ea typeface="Calibri"/>
                <a:cs typeface="Calibri"/>
                <a:sym typeface="Calibri"/>
              </a:rPr>
              <a:t>Running Time</a:t>
            </a:r>
            <a:endParaRPr/>
          </a:p>
          <a:p>
            <a:pPr marL="0" marR="0" lvl="0" indent="0" algn="l" rtl="0">
              <a:lnSpc>
                <a:spcPct val="80000"/>
              </a:lnSpc>
              <a:spcBef>
                <a:spcPts val="1000"/>
              </a:spcBef>
              <a:spcAft>
                <a:spcPts val="0"/>
              </a:spcAft>
              <a:buClr>
                <a:schemeClr val="dk1"/>
              </a:buClr>
              <a:buSzPts val="2590"/>
              <a:buFont typeface="Arial"/>
              <a:buNone/>
            </a:pPr>
            <a:r>
              <a:rPr lang="en-GB" sz="2590" b="0" i="1" u="none" strike="noStrike" cap="none">
                <a:solidFill>
                  <a:schemeClr val="dk1"/>
                </a:solidFill>
                <a:latin typeface="Calibri"/>
                <a:ea typeface="Calibri"/>
                <a:cs typeface="Calibri"/>
                <a:sym typeface="Calibri"/>
              </a:rPr>
              <a:t>C</a:t>
            </a:r>
            <a:r>
              <a:rPr lang="en-GB" sz="2590" b="0" i="1" u="none" strike="noStrike" cap="none" baseline="-25000">
                <a:solidFill>
                  <a:schemeClr val="dk1"/>
                </a:solidFill>
                <a:latin typeface="Calibri"/>
                <a:ea typeface="Calibri"/>
                <a:cs typeface="Calibri"/>
                <a:sym typeface="Calibri"/>
              </a:rPr>
              <a:t>op </a:t>
            </a:r>
            <a:r>
              <a:rPr lang="en-GB" sz="2590" b="0" i="1" u="none" strike="noStrike" cap="none">
                <a:solidFill>
                  <a:schemeClr val="dk1"/>
                </a:solidFill>
                <a:latin typeface="Calibri"/>
                <a:ea typeface="Calibri"/>
                <a:cs typeface="Calibri"/>
                <a:sym typeface="Calibri"/>
              </a:rPr>
              <a:t>= Execution Time For Basic Operation</a:t>
            </a:r>
            <a:endParaRPr/>
          </a:p>
          <a:p>
            <a:pPr marL="0" marR="0" lvl="0" indent="0" algn="l" rtl="0">
              <a:lnSpc>
                <a:spcPct val="80000"/>
              </a:lnSpc>
              <a:spcBef>
                <a:spcPts val="1000"/>
              </a:spcBef>
              <a:spcAft>
                <a:spcPts val="0"/>
              </a:spcAft>
              <a:buClr>
                <a:schemeClr val="dk1"/>
              </a:buClr>
              <a:buSzPts val="2590"/>
              <a:buFont typeface="Arial"/>
              <a:buNone/>
            </a:pPr>
            <a:r>
              <a:rPr lang="en-GB" sz="2590" b="0" i="1" u="none" strike="noStrike" cap="none">
                <a:solidFill>
                  <a:schemeClr val="dk1"/>
                </a:solidFill>
                <a:latin typeface="Calibri"/>
                <a:ea typeface="Calibri"/>
                <a:cs typeface="Calibri"/>
                <a:sym typeface="Calibri"/>
              </a:rPr>
              <a:t>C</a:t>
            </a:r>
            <a:r>
              <a:rPr lang="en-GB" sz="2590" b="0" i="0" u="none" strike="noStrike" cap="none">
                <a:solidFill>
                  <a:schemeClr val="dk1"/>
                </a:solidFill>
                <a:latin typeface="Calibri"/>
                <a:ea typeface="Calibri"/>
                <a:cs typeface="Calibri"/>
                <a:sym typeface="Calibri"/>
              </a:rPr>
              <a:t>(</a:t>
            </a:r>
            <a:r>
              <a:rPr lang="en-GB" sz="2590" b="0" i="1" u="none" strike="noStrike" cap="none">
                <a:solidFill>
                  <a:schemeClr val="dk1"/>
                </a:solidFill>
                <a:latin typeface="Calibri"/>
                <a:ea typeface="Calibri"/>
                <a:cs typeface="Calibri"/>
                <a:sym typeface="Calibri"/>
              </a:rPr>
              <a:t>n</a:t>
            </a:r>
            <a:r>
              <a:rPr lang="en-GB" sz="2590" b="0" i="0" u="none" strike="noStrike" cap="none">
                <a:solidFill>
                  <a:schemeClr val="dk1"/>
                </a:solidFill>
                <a:latin typeface="Calibri"/>
                <a:ea typeface="Calibri"/>
                <a:cs typeface="Calibri"/>
                <a:sym typeface="Calibri"/>
              </a:rPr>
              <a:t>) = </a:t>
            </a:r>
            <a:r>
              <a:rPr lang="en-GB" sz="2590" b="0" i="1" u="none" strike="noStrike" cap="none">
                <a:solidFill>
                  <a:schemeClr val="dk1"/>
                </a:solidFill>
                <a:latin typeface="Calibri"/>
                <a:ea typeface="Calibri"/>
                <a:cs typeface="Calibri"/>
                <a:sym typeface="Calibri"/>
              </a:rPr>
              <a:t>Number Of Times Basic Operation Is Executed</a:t>
            </a:r>
            <a:endParaRPr sz="2590" b="0" i="0" u="none" strike="noStrike" cap="none">
              <a:solidFill>
                <a:schemeClr val="dk1"/>
              </a:solidFill>
              <a:latin typeface="Calibri"/>
              <a:ea typeface="Calibri"/>
              <a:cs typeface="Calibri"/>
              <a:sym typeface="Calibri"/>
            </a:endParaRPr>
          </a:p>
        </p:txBody>
      </p:sp>
      <p:pic>
        <p:nvPicPr>
          <p:cNvPr id="393" name="Google Shape;393;p64"/>
          <p:cNvPicPr preferRelativeResize="0"/>
          <p:nvPr/>
        </p:nvPicPr>
        <p:blipFill rotWithShape="1">
          <a:blip r:embed="rId3">
            <a:alphaModFix/>
          </a:blip>
          <a:srcRect/>
          <a:stretch/>
        </p:blipFill>
        <p:spPr>
          <a:xfrm>
            <a:off x="838200" y="1189898"/>
            <a:ext cx="10178143" cy="531250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5"/>
          <p:cNvSpPr txBox="1">
            <a:spLocks noGrp="1"/>
          </p:cNvSpPr>
          <p:nvPr>
            <p:ph type="title"/>
          </p:nvPr>
        </p:nvSpPr>
        <p:spPr>
          <a:xfrm>
            <a:off x="838200" y="595086"/>
            <a:ext cx="10515600" cy="104502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3959"/>
              <a:buFont typeface="Calibri"/>
              <a:buNone/>
            </a:pP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Empirical Analysis Of Time Efficiency</a:t>
            </a: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endParaRPr sz="3959" b="0" i="0" u="none" strike="noStrike" cap="none">
              <a:solidFill>
                <a:schemeClr val="dk1"/>
              </a:solidFill>
              <a:latin typeface="Calibri"/>
              <a:ea typeface="Calibri"/>
              <a:cs typeface="Calibri"/>
              <a:sym typeface="Calibri"/>
            </a:endParaRPr>
          </a:p>
        </p:txBody>
      </p:sp>
      <p:sp>
        <p:nvSpPr>
          <p:cNvPr id="399" name="Google Shape;399;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Select a specific (typical) sample of inputs</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Use physical unit of time (e.g., milliseconds)</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or</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Count actual number of basic operation’s</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executions</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Analyze the empirical data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6"/>
          <p:cNvSpPr txBox="1">
            <a:spLocks noGrp="1"/>
          </p:cNvSpPr>
          <p:nvPr>
            <p:ph type="title"/>
          </p:nvPr>
        </p:nvSpPr>
        <p:spPr>
          <a:xfrm>
            <a:off x="504372" y="388711"/>
            <a:ext cx="10515600" cy="104502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3959"/>
              <a:buFont typeface="Calibri"/>
              <a:buNone/>
            </a:pP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Best-Case, Average-Case, Worst-Case</a:t>
            </a: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endParaRPr sz="3959" b="0" i="0" u="none" strike="noStrike" cap="none">
              <a:solidFill>
                <a:schemeClr val="dk1"/>
              </a:solidFill>
              <a:latin typeface="Calibri"/>
              <a:ea typeface="Calibri"/>
              <a:cs typeface="Calibri"/>
              <a:sym typeface="Calibri"/>
            </a:endParaRPr>
          </a:p>
        </p:txBody>
      </p:sp>
      <p:sp>
        <p:nvSpPr>
          <p:cNvPr id="405" name="Google Shape;405;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For some algorithms efficiency depends on</a:t>
            </a:r>
            <a:endParaRPr/>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form of input:</a:t>
            </a:r>
            <a:endParaRPr/>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 Worst case: C</a:t>
            </a:r>
            <a:r>
              <a:rPr lang="en-GB" sz="2800" b="0" i="0" u="none" strike="noStrike" cap="none" baseline="-25000">
                <a:solidFill>
                  <a:schemeClr val="dk1"/>
                </a:solidFill>
                <a:latin typeface="Calibri"/>
                <a:ea typeface="Calibri"/>
                <a:cs typeface="Calibri"/>
                <a:sym typeface="Calibri"/>
              </a:rPr>
              <a:t>worst</a:t>
            </a:r>
            <a:r>
              <a:rPr lang="en-GB" sz="2800" b="0" i="0" u="none" strike="noStrike" cap="none">
                <a:solidFill>
                  <a:schemeClr val="dk1"/>
                </a:solidFill>
                <a:latin typeface="Calibri"/>
                <a:ea typeface="Calibri"/>
                <a:cs typeface="Calibri"/>
                <a:sym typeface="Calibri"/>
              </a:rPr>
              <a:t>(n) – maximum over inputs of</a:t>
            </a:r>
            <a:endParaRPr/>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size n</a:t>
            </a:r>
            <a:endParaRPr/>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 Best case: C</a:t>
            </a:r>
            <a:r>
              <a:rPr lang="en-GB" sz="2800" b="0" i="0" u="none" strike="noStrike" cap="none" baseline="-25000">
                <a:solidFill>
                  <a:schemeClr val="dk1"/>
                </a:solidFill>
                <a:latin typeface="Calibri"/>
                <a:ea typeface="Calibri"/>
                <a:cs typeface="Calibri"/>
                <a:sym typeface="Calibri"/>
              </a:rPr>
              <a:t>best</a:t>
            </a:r>
            <a:r>
              <a:rPr lang="en-GB" sz="2800" b="0" i="0" u="none" strike="noStrike" cap="none">
                <a:solidFill>
                  <a:schemeClr val="dk1"/>
                </a:solidFill>
                <a:latin typeface="Calibri"/>
                <a:ea typeface="Calibri"/>
                <a:cs typeface="Calibri"/>
                <a:sym typeface="Calibri"/>
              </a:rPr>
              <a:t>(n) – minimum over inputs of</a:t>
            </a:r>
            <a:endParaRPr/>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size n</a:t>
            </a:r>
            <a:endParaRPr/>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 Average case: C</a:t>
            </a:r>
            <a:r>
              <a:rPr lang="en-GB" sz="2800" b="0" i="0" u="none" strike="noStrike" cap="none" baseline="-25000">
                <a:solidFill>
                  <a:schemeClr val="dk1"/>
                </a:solidFill>
                <a:latin typeface="Calibri"/>
                <a:ea typeface="Calibri"/>
                <a:cs typeface="Calibri"/>
                <a:sym typeface="Calibri"/>
              </a:rPr>
              <a:t>avg</a:t>
            </a:r>
            <a:r>
              <a:rPr lang="en-GB" sz="2800" b="0" i="0" u="none" strike="noStrike" cap="none">
                <a:solidFill>
                  <a:schemeClr val="dk1"/>
                </a:solidFill>
                <a:latin typeface="Calibri"/>
                <a:ea typeface="Calibri"/>
                <a:cs typeface="Calibri"/>
                <a:sym typeface="Calibri"/>
              </a:rPr>
              <a:t>(n) – “average” over inputs of</a:t>
            </a:r>
            <a:endParaRPr/>
          </a:p>
          <a:p>
            <a:pPr marL="0" marR="0" lvl="0" indent="0" algn="l" rtl="0">
              <a:lnSpc>
                <a:spcPct val="8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size n</a:t>
            </a:r>
            <a:endParaRPr/>
          </a:p>
          <a:p>
            <a:pPr marL="0" marR="0" lvl="0" indent="0" algn="l" rtl="0">
              <a:lnSpc>
                <a:spcPct val="8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7"/>
          <p:cNvSpPr txBox="1">
            <a:spLocks noGrp="1"/>
          </p:cNvSpPr>
          <p:nvPr>
            <p:ph type="title"/>
          </p:nvPr>
        </p:nvSpPr>
        <p:spPr>
          <a:xfrm>
            <a:off x="504372" y="388711"/>
            <a:ext cx="10515600" cy="104502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3959"/>
              <a:buFont typeface="Calibri"/>
              <a:buNone/>
            </a:pP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Average-Case</a:t>
            </a: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endParaRPr sz="3959" b="0" i="0" u="none" strike="noStrike" cap="none">
              <a:solidFill>
                <a:schemeClr val="dk1"/>
              </a:solidFill>
              <a:latin typeface="Calibri"/>
              <a:ea typeface="Calibri"/>
              <a:cs typeface="Calibri"/>
              <a:sym typeface="Calibri"/>
            </a:endParaRPr>
          </a:p>
        </p:txBody>
      </p:sp>
      <p:sp>
        <p:nvSpPr>
          <p:cNvPr id="411" name="Google Shape;411;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Average case: C</a:t>
            </a:r>
            <a:r>
              <a:rPr lang="en-GB" sz="2800" b="0" i="0" u="none" strike="noStrike" cap="none" baseline="-25000">
                <a:solidFill>
                  <a:schemeClr val="dk1"/>
                </a:solidFill>
                <a:latin typeface="Calibri"/>
                <a:ea typeface="Calibri"/>
                <a:cs typeface="Calibri"/>
                <a:sym typeface="Calibri"/>
              </a:rPr>
              <a:t>avg</a:t>
            </a:r>
            <a:r>
              <a:rPr lang="en-GB" sz="2800" b="0" i="0" u="none" strike="noStrike" cap="none">
                <a:solidFill>
                  <a:schemeClr val="dk1"/>
                </a:solidFill>
                <a:latin typeface="Calibri"/>
                <a:ea typeface="Calibri"/>
                <a:cs typeface="Calibri"/>
                <a:sym typeface="Calibri"/>
              </a:rPr>
              <a:t>(n) – “average” over inputs</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of size n</a:t>
            </a:r>
            <a:endParaRPr/>
          </a:p>
          <a:p>
            <a:pPr marL="685800" marR="0" lvl="1" indent="-228600" algn="l" rtl="0">
              <a:lnSpc>
                <a:spcPct val="90000"/>
              </a:lnSpc>
              <a:spcBef>
                <a:spcPts val="500"/>
              </a:spcBef>
              <a:spcAft>
                <a:spcPts val="0"/>
              </a:spcAft>
              <a:buClr>
                <a:schemeClr val="dk1"/>
              </a:buClr>
              <a:buSzPts val="2400"/>
              <a:buFont typeface="Noto Sans Symbols"/>
              <a:buChar char="❖"/>
            </a:pPr>
            <a:r>
              <a:rPr lang="en-GB" sz="2400" b="0" i="0" u="none" strike="noStrike" cap="none">
                <a:solidFill>
                  <a:schemeClr val="dk1"/>
                </a:solidFill>
                <a:latin typeface="Calibri"/>
                <a:ea typeface="Calibri"/>
                <a:cs typeface="Calibri"/>
                <a:sym typeface="Calibri"/>
              </a:rPr>
              <a:t>Number of times the basic operation will be executed on typical input NOT the average of worst and best case</a:t>
            </a:r>
            <a:endParaRPr/>
          </a:p>
          <a:p>
            <a:pPr marL="685800" marR="0" lvl="1" indent="-228600" algn="l" rtl="0">
              <a:lnSpc>
                <a:spcPct val="90000"/>
              </a:lnSpc>
              <a:spcBef>
                <a:spcPts val="500"/>
              </a:spcBef>
              <a:spcAft>
                <a:spcPts val="0"/>
              </a:spcAft>
              <a:buClr>
                <a:schemeClr val="dk1"/>
              </a:buClr>
              <a:buSzPts val="2400"/>
              <a:buFont typeface="Noto Sans Symbols"/>
              <a:buChar char="❖"/>
            </a:pPr>
            <a:r>
              <a:rPr lang="en-GB" sz="2400" b="0" i="0" u="none" strike="noStrike" cap="none">
                <a:solidFill>
                  <a:schemeClr val="dk1"/>
                </a:solidFill>
                <a:latin typeface="Calibri"/>
                <a:ea typeface="Calibri"/>
                <a:cs typeface="Calibri"/>
                <a:sym typeface="Calibri"/>
              </a:rPr>
              <a:t>Expected number of basic operations considered as a random variable under some assumption about the probability distribution of all possible inputs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8"/>
          <p:cNvSpPr txBox="1">
            <a:spLocks noGrp="1"/>
          </p:cNvSpPr>
          <p:nvPr>
            <p:ph type="title"/>
          </p:nvPr>
        </p:nvSpPr>
        <p:spPr>
          <a:xfrm>
            <a:off x="504372" y="388711"/>
            <a:ext cx="10515600" cy="104502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3959"/>
              <a:buFont typeface="Calibri"/>
              <a:buNone/>
            </a:pP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Average-Case</a:t>
            </a: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endParaRPr sz="3959" b="0" i="0" u="none" strike="noStrike" cap="none">
              <a:solidFill>
                <a:schemeClr val="dk1"/>
              </a:solidFill>
              <a:latin typeface="Calibri"/>
              <a:ea typeface="Calibri"/>
              <a:cs typeface="Calibri"/>
              <a:sym typeface="Calibri"/>
            </a:endParaRPr>
          </a:p>
        </p:txBody>
      </p:sp>
      <p:sp>
        <p:nvSpPr>
          <p:cNvPr id="417" name="Google Shape;417;p6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marR="0" lvl="1" indent="0" algn="l" rtl="0">
              <a:lnSpc>
                <a:spcPct val="9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418" name="Google Shape;418;p68"/>
          <p:cNvPicPr preferRelativeResize="0"/>
          <p:nvPr/>
        </p:nvPicPr>
        <p:blipFill rotWithShape="1">
          <a:blip r:embed="rId3">
            <a:alphaModFix/>
          </a:blip>
          <a:srcRect/>
          <a:stretch/>
        </p:blipFill>
        <p:spPr>
          <a:xfrm>
            <a:off x="838200" y="1293937"/>
            <a:ext cx="10515600" cy="48830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9"/>
          <p:cNvSpPr txBox="1">
            <a:spLocks noGrp="1"/>
          </p:cNvSpPr>
          <p:nvPr>
            <p:ph type="title"/>
          </p:nvPr>
        </p:nvSpPr>
        <p:spPr>
          <a:xfrm>
            <a:off x="504372" y="388711"/>
            <a:ext cx="10515600" cy="104502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3959"/>
              <a:buFont typeface="Calibri"/>
              <a:buNone/>
            </a:pP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Best-Case</a:t>
            </a: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endParaRPr sz="3959" b="0" i="0" u="none" strike="noStrike" cap="none">
              <a:solidFill>
                <a:schemeClr val="dk1"/>
              </a:solidFill>
              <a:latin typeface="Calibri"/>
              <a:ea typeface="Calibri"/>
              <a:cs typeface="Calibri"/>
              <a:sym typeface="Calibri"/>
            </a:endParaRPr>
          </a:p>
        </p:txBody>
      </p:sp>
      <p:sp>
        <p:nvSpPr>
          <p:cNvPr id="424" name="Google Shape;424;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marR="0" lvl="1" indent="0" algn="l" rtl="0">
              <a:lnSpc>
                <a:spcPct val="9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425" name="Google Shape;425;p69"/>
          <p:cNvPicPr preferRelativeResize="0"/>
          <p:nvPr/>
        </p:nvPicPr>
        <p:blipFill rotWithShape="1">
          <a:blip r:embed="rId3">
            <a:alphaModFix/>
          </a:blip>
          <a:srcRect/>
          <a:stretch/>
        </p:blipFill>
        <p:spPr>
          <a:xfrm>
            <a:off x="838200" y="1293937"/>
            <a:ext cx="10515600" cy="48830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0"/>
          <p:cNvSpPr txBox="1">
            <a:spLocks noGrp="1"/>
          </p:cNvSpPr>
          <p:nvPr>
            <p:ph type="title"/>
          </p:nvPr>
        </p:nvSpPr>
        <p:spPr>
          <a:xfrm>
            <a:off x="504372" y="388711"/>
            <a:ext cx="10515600" cy="104502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3959"/>
              <a:buFont typeface="Calibri"/>
              <a:buNone/>
            </a:pP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Average-Case</a:t>
            </a: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endParaRPr sz="3959" b="0" i="0" u="none" strike="noStrike" cap="none">
              <a:solidFill>
                <a:schemeClr val="dk1"/>
              </a:solidFill>
              <a:latin typeface="Calibri"/>
              <a:ea typeface="Calibri"/>
              <a:cs typeface="Calibri"/>
              <a:sym typeface="Calibri"/>
            </a:endParaRPr>
          </a:p>
        </p:txBody>
      </p:sp>
      <p:sp>
        <p:nvSpPr>
          <p:cNvPr id="431" name="Google Shape;431;p7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marR="0" lvl="1" indent="0" algn="l" rtl="0">
              <a:lnSpc>
                <a:spcPct val="9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432" name="Google Shape;432;p70"/>
          <p:cNvPicPr preferRelativeResize="0"/>
          <p:nvPr/>
        </p:nvPicPr>
        <p:blipFill rotWithShape="1">
          <a:blip r:embed="rId3">
            <a:alphaModFix/>
          </a:blip>
          <a:srcRect/>
          <a:stretch/>
        </p:blipFill>
        <p:spPr>
          <a:xfrm>
            <a:off x="838200" y="1293937"/>
            <a:ext cx="10515600" cy="48830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1"/>
          <p:cNvSpPr txBox="1">
            <a:spLocks noGrp="1"/>
          </p:cNvSpPr>
          <p:nvPr>
            <p:ph type="title"/>
          </p:nvPr>
        </p:nvSpPr>
        <p:spPr>
          <a:xfrm>
            <a:off x="185058" y="577397"/>
            <a:ext cx="10515600" cy="104502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3959"/>
              <a:buFont typeface="Calibri"/>
              <a:buNone/>
            </a:pP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Order of Growth</a:t>
            </a: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endParaRPr sz="3959" b="0" i="0" u="none" strike="noStrike" cap="none">
              <a:solidFill>
                <a:schemeClr val="dk1"/>
              </a:solidFill>
              <a:latin typeface="Calibri"/>
              <a:ea typeface="Calibri"/>
              <a:cs typeface="Calibri"/>
              <a:sym typeface="Calibri"/>
            </a:endParaRPr>
          </a:p>
        </p:txBody>
      </p:sp>
      <p:sp>
        <p:nvSpPr>
          <p:cNvPr id="438" name="Google Shape;438;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GB" sz="2800" b="1" i="1" u="none" strike="noStrike" cap="none">
                <a:solidFill>
                  <a:schemeClr val="dk1"/>
                </a:solidFill>
                <a:latin typeface="Calibri"/>
                <a:ea typeface="Calibri"/>
                <a:cs typeface="Calibri"/>
                <a:sym typeface="Calibri"/>
              </a:rPr>
              <a:t>Most important</a:t>
            </a:r>
            <a:r>
              <a:rPr lang="en-GB" sz="2800" b="0" i="0" u="none" strike="noStrike" cap="none">
                <a:solidFill>
                  <a:schemeClr val="dk1"/>
                </a:solidFill>
                <a:latin typeface="Calibri"/>
                <a:ea typeface="Calibri"/>
                <a:cs typeface="Calibri"/>
                <a:sym typeface="Calibri"/>
              </a:rPr>
              <a:t>: Order of growth within a constant multiple as n</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Example:</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How much faster will algorithm run on computer that is twice as fast?</a:t>
            </a:r>
            <a:endParaRPr/>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a:solidFill>
                  <a:schemeClr val="dk1"/>
                </a:solidFill>
                <a:latin typeface="Calibri"/>
                <a:ea typeface="Calibri"/>
                <a:cs typeface="Calibri"/>
                <a:sym typeface="Calibri"/>
              </a:rPr>
              <a:t>– How much longer does it take to solve problem of double input size?</a:t>
            </a:r>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Introduction to Algorithm </a:t>
            </a:r>
            <a:r>
              <a:rPr lang="en-GB" sz="2800" b="0" i="0" u="none" strike="noStrike" cap="none">
                <a:solidFill>
                  <a:srgbClr val="FF0000"/>
                </a:solidFill>
                <a:latin typeface="Calibri"/>
                <a:ea typeface="Calibri"/>
                <a:cs typeface="Calibri"/>
                <a:sym typeface="Calibri"/>
              </a:rPr>
              <a:t>(contd….)</a:t>
            </a:r>
            <a:endParaRPr sz="2800" b="0" i="0" u="none" strike="noStrike" cap="none">
              <a:solidFill>
                <a:srgbClr val="FF0000"/>
              </a:solidFill>
              <a:latin typeface="Calibri"/>
              <a:ea typeface="Calibri"/>
              <a:cs typeface="Calibri"/>
              <a:sym typeface="Calibri"/>
            </a:endParaRPr>
          </a:p>
        </p:txBody>
      </p:sp>
      <p:sp>
        <p:nvSpPr>
          <p:cNvPr id="115" name="Google Shape;115;p18"/>
          <p:cNvSpPr txBox="1">
            <a:spLocks noGrp="1"/>
          </p:cNvSpPr>
          <p:nvPr>
            <p:ph type="body" idx="1"/>
          </p:nvPr>
        </p:nvSpPr>
        <p:spPr>
          <a:xfrm>
            <a:off x="838200" y="1690688"/>
            <a:ext cx="10515600" cy="478045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dk1"/>
              </a:buClr>
              <a:buSzPts val="2170"/>
              <a:buFont typeface="Arial"/>
              <a:buNone/>
            </a:pPr>
            <a:r>
              <a:rPr lang="en-GB" sz="2170" b="0" i="0" u="none" strike="noStrike" cap="none">
                <a:solidFill>
                  <a:schemeClr val="dk1"/>
                </a:solidFill>
                <a:latin typeface="Times"/>
                <a:ea typeface="Times"/>
                <a:cs typeface="Times"/>
                <a:sym typeface="Times"/>
              </a:rPr>
              <a:t>For example, we might need to sort a sequence of numbers in ascending order. This problem arises frequently in practice and provides fertile ground for introducing many standard design techniques and analysis tools. Here is how we formally define the </a:t>
            </a:r>
            <a:r>
              <a:rPr lang="en-GB" sz="2170" b="1" i="1" u="none" strike="noStrike" cap="none">
                <a:solidFill>
                  <a:schemeClr val="dk1"/>
                </a:solidFill>
                <a:latin typeface="Times"/>
                <a:ea typeface="Times"/>
                <a:cs typeface="Times"/>
                <a:sym typeface="Times"/>
              </a:rPr>
              <a:t>sorting problem</a:t>
            </a:r>
            <a:r>
              <a:rPr lang="en-GB" sz="2170" b="0" i="0" u="none" strike="noStrike" cap="none">
                <a:solidFill>
                  <a:schemeClr val="dk1"/>
                </a:solidFill>
                <a:latin typeface="Times"/>
                <a:ea typeface="Times"/>
                <a:cs typeface="Times"/>
                <a:sym typeface="Times"/>
              </a:rPr>
              <a:t>:</a:t>
            </a:r>
            <a:endParaRPr/>
          </a:p>
          <a:p>
            <a:pPr marL="0" marR="0" lvl="0" indent="0" algn="l" rtl="0">
              <a:lnSpc>
                <a:spcPct val="70000"/>
              </a:lnSpc>
              <a:spcBef>
                <a:spcPts val="1000"/>
              </a:spcBef>
              <a:spcAft>
                <a:spcPts val="0"/>
              </a:spcAft>
              <a:buClr>
                <a:schemeClr val="dk1"/>
              </a:buClr>
              <a:buSzPts val="2170"/>
              <a:buFont typeface="Arial"/>
              <a:buNone/>
            </a:pPr>
            <a:endParaRPr sz="2170" b="0" i="0" u="none" strike="noStrike" cap="none">
              <a:solidFill>
                <a:schemeClr val="dk1"/>
              </a:solidFill>
              <a:latin typeface="Times"/>
              <a:ea typeface="Times"/>
              <a:cs typeface="Times"/>
              <a:sym typeface="Times"/>
            </a:endParaRPr>
          </a:p>
          <a:p>
            <a:pPr marL="0" marR="0" lvl="0" indent="0" algn="l" rtl="0">
              <a:lnSpc>
                <a:spcPct val="70000"/>
              </a:lnSpc>
              <a:spcBef>
                <a:spcPts val="1000"/>
              </a:spcBef>
              <a:spcAft>
                <a:spcPts val="0"/>
              </a:spcAft>
              <a:buClr>
                <a:schemeClr val="dk1"/>
              </a:buClr>
              <a:buSzPts val="2170"/>
              <a:buFont typeface="Arial"/>
              <a:buNone/>
            </a:pPr>
            <a:r>
              <a:rPr lang="en-GB" sz="2170" b="1" i="0" u="none" strike="noStrike" cap="none">
                <a:solidFill>
                  <a:schemeClr val="dk1"/>
                </a:solidFill>
                <a:latin typeface="Times"/>
                <a:ea typeface="Times"/>
                <a:cs typeface="Times"/>
                <a:sym typeface="Times"/>
              </a:rPr>
              <a:t>Input: </a:t>
            </a:r>
            <a:r>
              <a:rPr lang="en-GB" sz="2170" b="0" i="0" u="none" strike="noStrike" cap="none">
                <a:solidFill>
                  <a:schemeClr val="dk1"/>
                </a:solidFill>
                <a:latin typeface="Times"/>
                <a:ea typeface="Times"/>
                <a:cs typeface="Times"/>
                <a:sym typeface="Times"/>
              </a:rPr>
              <a:t>A sequence of </a:t>
            </a:r>
            <a:r>
              <a:rPr lang="en-GB" sz="2170" b="0" i="0" u="none" strike="noStrike" cap="none">
                <a:solidFill>
                  <a:schemeClr val="dk1"/>
                </a:solidFill>
                <a:latin typeface="Arial"/>
                <a:ea typeface="Arial"/>
                <a:cs typeface="Arial"/>
                <a:sym typeface="Arial"/>
              </a:rPr>
              <a:t>n </a:t>
            </a:r>
            <a:r>
              <a:rPr lang="en-GB" sz="2170" b="0" i="0" u="none" strike="noStrike" cap="none">
                <a:solidFill>
                  <a:schemeClr val="dk1"/>
                </a:solidFill>
                <a:latin typeface="Times"/>
                <a:ea typeface="Times"/>
                <a:cs typeface="Times"/>
                <a:sym typeface="Times"/>
              </a:rPr>
              <a:t>numbers (</a:t>
            </a:r>
            <a:r>
              <a:rPr lang="en-GB" sz="2170" b="0" i="0" u="none" strike="noStrike" cap="none">
                <a:solidFill>
                  <a:schemeClr val="dk1"/>
                </a:solidFill>
                <a:latin typeface="Arial"/>
                <a:ea typeface="Arial"/>
                <a:cs typeface="Arial"/>
                <a:sym typeface="Arial"/>
              </a:rPr>
              <a:t>a</a:t>
            </a:r>
            <a:r>
              <a:rPr lang="en-GB" sz="2170" b="0" i="0" u="none" strike="noStrike" cap="none" baseline="-25000">
                <a:solidFill>
                  <a:schemeClr val="dk1"/>
                </a:solidFill>
                <a:latin typeface="Arial"/>
                <a:ea typeface="Arial"/>
                <a:cs typeface="Arial"/>
                <a:sym typeface="Arial"/>
              </a:rPr>
              <a:t>1</a:t>
            </a:r>
            <a:r>
              <a:rPr lang="en-GB" sz="620" b="0" i="0" u="none" strike="noStrike" cap="none">
                <a:solidFill>
                  <a:schemeClr val="dk1"/>
                </a:solidFill>
                <a:latin typeface="Arial"/>
                <a:ea typeface="Arial"/>
                <a:cs typeface="Arial"/>
                <a:sym typeface="Arial"/>
              </a:rPr>
              <a:t>1</a:t>
            </a:r>
            <a:r>
              <a:rPr lang="en-GB" sz="2170" b="0" i="0" u="none" strike="noStrike" cap="none">
                <a:solidFill>
                  <a:schemeClr val="dk1"/>
                </a:solidFill>
                <a:latin typeface="Arial"/>
                <a:ea typeface="Arial"/>
                <a:cs typeface="Arial"/>
                <a:sym typeface="Arial"/>
              </a:rPr>
              <a:t> a</a:t>
            </a:r>
            <a:r>
              <a:rPr lang="en-GB" sz="2170" b="0" i="0" u="none" strike="noStrike" cap="none" baseline="-25000">
                <a:solidFill>
                  <a:schemeClr val="dk1"/>
                </a:solidFill>
                <a:latin typeface="Arial"/>
                <a:ea typeface="Arial"/>
                <a:cs typeface="Arial"/>
                <a:sym typeface="Arial"/>
              </a:rPr>
              <a:t>2</a:t>
            </a:r>
            <a:r>
              <a:rPr lang="en-GB" sz="2170" b="0" i="0" u="none" strike="noStrike" cap="none">
                <a:solidFill>
                  <a:schemeClr val="dk1"/>
                </a:solidFill>
                <a:latin typeface="Arial"/>
                <a:ea typeface="Arial"/>
                <a:cs typeface="Arial"/>
                <a:sym typeface="Arial"/>
              </a:rPr>
              <a:t>, ….. a</a:t>
            </a:r>
            <a:r>
              <a:rPr lang="en-GB" sz="2170" b="0" i="0" u="none" strike="noStrike" cap="none" baseline="-25000">
                <a:solidFill>
                  <a:schemeClr val="dk1"/>
                </a:solidFill>
                <a:latin typeface="Arial"/>
                <a:ea typeface="Arial"/>
                <a:cs typeface="Arial"/>
                <a:sym typeface="Arial"/>
              </a:rPr>
              <a:t>n</a:t>
            </a:r>
            <a:r>
              <a:rPr lang="en-GB" sz="2170" b="0" i="0" u="none" strike="noStrike" cap="none">
                <a:solidFill>
                  <a:schemeClr val="dk1"/>
                </a:solidFill>
                <a:latin typeface="Arial"/>
                <a:ea typeface="Arial"/>
                <a:cs typeface="Arial"/>
                <a:sym typeface="Arial"/>
              </a:rPr>
              <a:t>)</a:t>
            </a:r>
            <a:endParaRPr sz="2170" b="0" i="0" u="none" strike="noStrike" cap="none">
              <a:solidFill>
                <a:schemeClr val="dk1"/>
              </a:solidFill>
              <a:latin typeface="Times"/>
              <a:ea typeface="Times"/>
              <a:cs typeface="Times"/>
              <a:sym typeface="Times"/>
            </a:endParaRPr>
          </a:p>
          <a:p>
            <a:pPr marL="0" marR="0" lvl="0" indent="0" algn="l" rtl="0">
              <a:lnSpc>
                <a:spcPct val="70000"/>
              </a:lnSpc>
              <a:spcBef>
                <a:spcPts val="1000"/>
              </a:spcBef>
              <a:spcAft>
                <a:spcPts val="0"/>
              </a:spcAft>
              <a:buClr>
                <a:schemeClr val="dk1"/>
              </a:buClr>
              <a:buSzPts val="2170"/>
              <a:buFont typeface="Arial"/>
              <a:buNone/>
            </a:pPr>
            <a:r>
              <a:rPr lang="en-GB" sz="2170" b="1" i="0" u="none" strike="noStrike" cap="none">
                <a:solidFill>
                  <a:schemeClr val="dk1"/>
                </a:solidFill>
                <a:latin typeface="Times"/>
                <a:ea typeface="Times"/>
                <a:cs typeface="Times"/>
                <a:sym typeface="Times"/>
              </a:rPr>
              <a:t>Output: </a:t>
            </a:r>
            <a:r>
              <a:rPr lang="en-GB" sz="2170" b="0" i="0" u="none" strike="noStrike" cap="none">
                <a:solidFill>
                  <a:schemeClr val="dk1"/>
                </a:solidFill>
                <a:latin typeface="Times"/>
                <a:ea typeface="Times"/>
                <a:cs typeface="Times"/>
                <a:sym typeface="Times"/>
              </a:rPr>
              <a:t>A permutation (reordering) (</a:t>
            </a:r>
            <a:r>
              <a:rPr lang="en-GB" sz="2170" b="0" i="0" u="none" strike="noStrike" cap="none">
                <a:solidFill>
                  <a:schemeClr val="dk1"/>
                </a:solidFill>
                <a:latin typeface="Arial"/>
                <a:ea typeface="Arial"/>
                <a:cs typeface="Arial"/>
                <a:sym typeface="Arial"/>
              </a:rPr>
              <a:t>a’</a:t>
            </a:r>
            <a:r>
              <a:rPr lang="en-GB" sz="2170" b="0" i="0" u="none" strike="noStrike" cap="none" baseline="-25000">
                <a:solidFill>
                  <a:schemeClr val="dk1"/>
                </a:solidFill>
                <a:latin typeface="Arial"/>
                <a:ea typeface="Arial"/>
                <a:cs typeface="Arial"/>
                <a:sym typeface="Arial"/>
              </a:rPr>
              <a:t>1</a:t>
            </a:r>
            <a:r>
              <a:rPr lang="en-GB" sz="620" b="0" i="0" u="none" strike="noStrike" cap="none">
                <a:solidFill>
                  <a:schemeClr val="dk1"/>
                </a:solidFill>
                <a:latin typeface="Arial"/>
                <a:ea typeface="Arial"/>
                <a:cs typeface="Arial"/>
                <a:sym typeface="Arial"/>
              </a:rPr>
              <a:t>1</a:t>
            </a:r>
            <a:r>
              <a:rPr lang="en-GB" sz="2170" b="0" i="0" u="none" strike="noStrike" cap="none">
                <a:solidFill>
                  <a:schemeClr val="dk1"/>
                </a:solidFill>
                <a:latin typeface="Arial"/>
                <a:ea typeface="Arial"/>
                <a:cs typeface="Arial"/>
                <a:sym typeface="Arial"/>
              </a:rPr>
              <a:t> a’</a:t>
            </a:r>
            <a:r>
              <a:rPr lang="en-GB" sz="2170" b="0" i="0" u="none" strike="noStrike" cap="none" baseline="-25000">
                <a:solidFill>
                  <a:schemeClr val="dk1"/>
                </a:solidFill>
                <a:latin typeface="Arial"/>
                <a:ea typeface="Arial"/>
                <a:cs typeface="Arial"/>
                <a:sym typeface="Arial"/>
              </a:rPr>
              <a:t>2</a:t>
            </a:r>
            <a:r>
              <a:rPr lang="en-GB" sz="2170" b="0" i="0" u="none" strike="noStrike" cap="none">
                <a:solidFill>
                  <a:schemeClr val="dk1"/>
                </a:solidFill>
                <a:latin typeface="Arial"/>
                <a:ea typeface="Arial"/>
                <a:cs typeface="Arial"/>
                <a:sym typeface="Arial"/>
              </a:rPr>
              <a:t>, ….. a’</a:t>
            </a:r>
            <a:r>
              <a:rPr lang="en-GB" sz="2170" b="0" i="0" u="none" strike="noStrike" cap="none" baseline="-25000">
                <a:solidFill>
                  <a:schemeClr val="dk1"/>
                </a:solidFill>
                <a:latin typeface="Arial"/>
                <a:ea typeface="Arial"/>
                <a:cs typeface="Arial"/>
                <a:sym typeface="Arial"/>
              </a:rPr>
              <a:t>n</a:t>
            </a:r>
            <a:r>
              <a:rPr lang="en-GB" sz="2170" b="0" i="0" u="none" strike="noStrike" cap="none">
                <a:solidFill>
                  <a:schemeClr val="dk1"/>
                </a:solidFill>
                <a:latin typeface="Arial"/>
                <a:ea typeface="Arial"/>
                <a:cs typeface="Arial"/>
                <a:sym typeface="Arial"/>
              </a:rPr>
              <a:t>) i </a:t>
            </a:r>
            <a:r>
              <a:rPr lang="en-GB" sz="2170" b="0" i="0" u="none" strike="noStrike" cap="none">
                <a:solidFill>
                  <a:schemeClr val="dk1"/>
                </a:solidFill>
                <a:latin typeface="Times"/>
                <a:ea typeface="Times"/>
                <a:cs typeface="Times"/>
                <a:sym typeface="Times"/>
              </a:rPr>
              <a:t>of the input sequence such</a:t>
            </a:r>
            <a:endParaRPr/>
          </a:p>
          <a:p>
            <a:pPr marL="0" marR="0" lvl="0" indent="0" algn="l" rtl="0">
              <a:lnSpc>
                <a:spcPct val="70000"/>
              </a:lnSpc>
              <a:spcBef>
                <a:spcPts val="1000"/>
              </a:spcBef>
              <a:spcAft>
                <a:spcPts val="0"/>
              </a:spcAft>
              <a:buClr>
                <a:schemeClr val="dk1"/>
              </a:buClr>
              <a:buSzPts val="2170"/>
              <a:buFont typeface="Arial"/>
              <a:buNone/>
            </a:pPr>
            <a:r>
              <a:rPr lang="en-GB" sz="2170" b="0" i="0" u="none" strike="noStrike" cap="none">
                <a:solidFill>
                  <a:schemeClr val="dk1"/>
                </a:solidFill>
                <a:latin typeface="Times"/>
                <a:ea typeface="Times"/>
                <a:cs typeface="Times"/>
                <a:sym typeface="Times"/>
              </a:rPr>
              <a:t>that </a:t>
            </a:r>
            <a:r>
              <a:rPr lang="en-GB" sz="2170" b="0" i="0" u="none" strike="noStrike" cap="none">
                <a:solidFill>
                  <a:schemeClr val="dk1"/>
                </a:solidFill>
                <a:latin typeface="Arial"/>
                <a:ea typeface="Arial"/>
                <a:cs typeface="Arial"/>
                <a:sym typeface="Arial"/>
              </a:rPr>
              <a:t>a’</a:t>
            </a:r>
            <a:r>
              <a:rPr lang="en-GB" sz="2170" b="0" i="0" u="none" strike="noStrike" cap="none" baseline="-25000">
                <a:solidFill>
                  <a:schemeClr val="dk1"/>
                </a:solidFill>
                <a:latin typeface="Arial"/>
                <a:ea typeface="Arial"/>
                <a:cs typeface="Arial"/>
                <a:sym typeface="Arial"/>
              </a:rPr>
              <a:t>1</a:t>
            </a:r>
            <a:r>
              <a:rPr lang="en-GB" sz="620" b="0" i="0" u="none" strike="noStrike" cap="none">
                <a:solidFill>
                  <a:schemeClr val="dk1"/>
                </a:solidFill>
                <a:latin typeface="Arial"/>
                <a:ea typeface="Arial"/>
                <a:cs typeface="Arial"/>
                <a:sym typeface="Arial"/>
              </a:rPr>
              <a:t> </a:t>
            </a:r>
            <a:r>
              <a:rPr lang="en-GB" sz="2635" b="0" i="0" u="none" strike="noStrike" cap="none">
                <a:solidFill>
                  <a:schemeClr val="dk1"/>
                </a:solidFill>
                <a:latin typeface="Arial"/>
                <a:ea typeface="Arial"/>
                <a:cs typeface="Arial"/>
                <a:sym typeface="Arial"/>
              </a:rPr>
              <a:t>≤ </a:t>
            </a:r>
            <a:r>
              <a:rPr lang="en-GB" sz="2170" b="0" i="0" u="none" strike="noStrike" cap="none">
                <a:solidFill>
                  <a:schemeClr val="dk1"/>
                </a:solidFill>
                <a:latin typeface="Arial"/>
                <a:ea typeface="Arial"/>
                <a:cs typeface="Arial"/>
                <a:sym typeface="Arial"/>
              </a:rPr>
              <a:t>a’</a:t>
            </a:r>
            <a:r>
              <a:rPr lang="en-GB" sz="2170" b="0" i="0" u="none" strike="noStrike" cap="none" baseline="-25000">
                <a:solidFill>
                  <a:schemeClr val="dk1"/>
                </a:solidFill>
                <a:latin typeface="Arial"/>
                <a:ea typeface="Arial"/>
                <a:cs typeface="Arial"/>
                <a:sym typeface="Arial"/>
              </a:rPr>
              <a:t>2</a:t>
            </a:r>
            <a:r>
              <a:rPr lang="en-GB" sz="2170" b="0" i="0" u="none" strike="noStrike" cap="none">
                <a:solidFill>
                  <a:schemeClr val="dk1"/>
                </a:solidFill>
                <a:latin typeface="Arial"/>
                <a:ea typeface="Arial"/>
                <a:cs typeface="Arial"/>
                <a:sym typeface="Arial"/>
              </a:rPr>
              <a:t> ≤ ….. a’</a:t>
            </a:r>
            <a:r>
              <a:rPr lang="en-GB" sz="2170" b="0" i="0" u="none" strike="noStrike" cap="none" baseline="-25000">
                <a:solidFill>
                  <a:schemeClr val="dk1"/>
                </a:solidFill>
                <a:latin typeface="Arial"/>
                <a:ea typeface="Arial"/>
                <a:cs typeface="Arial"/>
                <a:sym typeface="Arial"/>
              </a:rPr>
              <a:t>n </a:t>
            </a:r>
            <a:r>
              <a:rPr lang="en-GB" sz="620" b="0" i="0" u="none" strike="noStrike" cap="none">
                <a:solidFill>
                  <a:schemeClr val="dk1"/>
                </a:solidFill>
                <a:latin typeface="Arial"/>
                <a:ea typeface="Arial"/>
                <a:cs typeface="Arial"/>
                <a:sym typeface="Arial"/>
              </a:rPr>
              <a:t>1 </a:t>
            </a:r>
            <a:endParaRPr sz="620" b="0" i="0" u="none" strike="noStrike" cap="none">
              <a:solidFill>
                <a:schemeClr val="dk1"/>
              </a:solidFill>
              <a:latin typeface="Arial"/>
              <a:ea typeface="Arial"/>
              <a:cs typeface="Arial"/>
              <a:sym typeface="Arial"/>
            </a:endParaRPr>
          </a:p>
          <a:p>
            <a:pPr marL="0" marR="0" lvl="0" indent="0" algn="l" rtl="0">
              <a:lnSpc>
                <a:spcPct val="70000"/>
              </a:lnSpc>
              <a:spcBef>
                <a:spcPts val="1000"/>
              </a:spcBef>
              <a:spcAft>
                <a:spcPts val="0"/>
              </a:spcAft>
              <a:buClr>
                <a:schemeClr val="dk1"/>
              </a:buClr>
              <a:buSzPts val="2170"/>
              <a:buFont typeface="Arial"/>
              <a:buNone/>
            </a:pPr>
            <a:endParaRPr sz="2170" b="0" i="0" u="none" strike="noStrike" cap="none">
              <a:solidFill>
                <a:schemeClr val="dk1"/>
              </a:solidFill>
              <a:latin typeface="Times"/>
              <a:ea typeface="Times"/>
              <a:cs typeface="Times"/>
              <a:sym typeface="Times"/>
            </a:endParaRPr>
          </a:p>
          <a:p>
            <a:pPr marL="0" marR="0" lvl="0" indent="0" algn="l" rtl="0">
              <a:lnSpc>
                <a:spcPct val="70000"/>
              </a:lnSpc>
              <a:spcBef>
                <a:spcPts val="1000"/>
              </a:spcBef>
              <a:spcAft>
                <a:spcPts val="0"/>
              </a:spcAft>
              <a:buClr>
                <a:schemeClr val="dk1"/>
              </a:buClr>
              <a:buSzPts val="2170"/>
              <a:buFont typeface="Arial"/>
              <a:buNone/>
            </a:pPr>
            <a:r>
              <a:rPr lang="en-GB" sz="2170" b="0" i="0" u="none" strike="noStrike" cap="none">
                <a:solidFill>
                  <a:schemeClr val="dk1"/>
                </a:solidFill>
                <a:latin typeface="Times"/>
                <a:ea typeface="Times"/>
                <a:cs typeface="Times"/>
                <a:sym typeface="Times"/>
              </a:rPr>
              <a:t>For example, given the input sequence </a:t>
            </a:r>
            <a:r>
              <a:rPr lang="en-GB" sz="2170" b="0" i="0" u="none" strike="noStrike" cap="none">
                <a:solidFill>
                  <a:schemeClr val="dk1"/>
                </a:solidFill>
                <a:latin typeface="Arial"/>
                <a:ea typeface="Arial"/>
                <a:cs typeface="Arial"/>
                <a:sym typeface="Arial"/>
              </a:rPr>
              <a:t>{31; 41; 59; 26; 41; 58}</a:t>
            </a:r>
            <a:r>
              <a:rPr lang="en-GB" sz="2170" b="0" i="0" u="none" strike="noStrike" cap="none">
                <a:solidFill>
                  <a:schemeClr val="dk1"/>
                </a:solidFill>
                <a:latin typeface="Times"/>
                <a:ea typeface="Times"/>
                <a:cs typeface="Times"/>
                <a:sym typeface="Times"/>
              </a:rPr>
              <a:t>, a sorting algorithm</a:t>
            </a:r>
            <a:endParaRPr/>
          </a:p>
          <a:p>
            <a:pPr marL="0" marR="0" lvl="0" indent="0" algn="l" rtl="0">
              <a:lnSpc>
                <a:spcPct val="70000"/>
              </a:lnSpc>
              <a:spcBef>
                <a:spcPts val="1000"/>
              </a:spcBef>
              <a:spcAft>
                <a:spcPts val="0"/>
              </a:spcAft>
              <a:buClr>
                <a:schemeClr val="dk1"/>
              </a:buClr>
              <a:buSzPts val="2170"/>
              <a:buFont typeface="Arial"/>
              <a:buNone/>
            </a:pPr>
            <a:r>
              <a:rPr lang="en-GB" sz="2170" b="0" i="0" u="none" strike="noStrike" cap="none">
                <a:solidFill>
                  <a:schemeClr val="dk1"/>
                </a:solidFill>
                <a:latin typeface="Times"/>
                <a:ea typeface="Times"/>
                <a:cs typeface="Times"/>
                <a:sym typeface="Times"/>
              </a:rPr>
              <a:t>returns as output the sequence {</a:t>
            </a:r>
            <a:r>
              <a:rPr lang="en-GB" sz="2170" b="0" i="0" u="none" strike="noStrike" cap="none">
                <a:solidFill>
                  <a:schemeClr val="dk1"/>
                </a:solidFill>
                <a:latin typeface="Arial"/>
                <a:ea typeface="Arial"/>
                <a:cs typeface="Arial"/>
                <a:sym typeface="Arial"/>
              </a:rPr>
              <a:t>26; 31; 41; 41; 58; 59}</a:t>
            </a:r>
            <a:r>
              <a:rPr lang="en-GB" sz="2170" b="0" i="0" u="none" strike="noStrike" cap="none">
                <a:solidFill>
                  <a:schemeClr val="dk1"/>
                </a:solidFill>
                <a:latin typeface="Times"/>
                <a:ea typeface="Times"/>
                <a:cs typeface="Times"/>
                <a:sym typeface="Times"/>
              </a:rPr>
              <a:t>. Such an input sequence is</a:t>
            </a:r>
            <a:endParaRPr/>
          </a:p>
          <a:p>
            <a:pPr marL="0" marR="0" lvl="0" indent="0" algn="l" rtl="0">
              <a:lnSpc>
                <a:spcPct val="70000"/>
              </a:lnSpc>
              <a:spcBef>
                <a:spcPts val="1000"/>
              </a:spcBef>
              <a:spcAft>
                <a:spcPts val="0"/>
              </a:spcAft>
              <a:buClr>
                <a:schemeClr val="dk1"/>
              </a:buClr>
              <a:buSzPts val="2170"/>
              <a:buFont typeface="Arial"/>
              <a:buNone/>
            </a:pPr>
            <a:r>
              <a:rPr lang="en-GB" sz="2170" b="0" i="0" u="none" strike="noStrike" cap="none">
                <a:solidFill>
                  <a:schemeClr val="dk1"/>
                </a:solidFill>
                <a:latin typeface="Times"/>
                <a:ea typeface="Times"/>
                <a:cs typeface="Times"/>
                <a:sym typeface="Times"/>
              </a:rPr>
              <a:t>called an </a:t>
            </a:r>
            <a:r>
              <a:rPr lang="en-GB" sz="2170" b="1" i="1" u="none" strike="noStrike" cap="none">
                <a:solidFill>
                  <a:schemeClr val="dk1"/>
                </a:solidFill>
                <a:latin typeface="Times"/>
                <a:ea typeface="Times"/>
                <a:cs typeface="Times"/>
                <a:sym typeface="Times"/>
              </a:rPr>
              <a:t>instance </a:t>
            </a:r>
            <a:r>
              <a:rPr lang="en-GB" sz="2170" b="0" i="0" u="none" strike="noStrike" cap="none">
                <a:solidFill>
                  <a:schemeClr val="dk1"/>
                </a:solidFill>
                <a:latin typeface="Times"/>
                <a:ea typeface="Times"/>
                <a:cs typeface="Times"/>
                <a:sym typeface="Times"/>
              </a:rPr>
              <a:t>of the sorting problem. In general, an </a:t>
            </a:r>
            <a:r>
              <a:rPr lang="en-GB" sz="2170" b="1" i="1" u="none" strike="noStrike" cap="none">
                <a:solidFill>
                  <a:schemeClr val="dk1"/>
                </a:solidFill>
                <a:latin typeface="Times"/>
                <a:ea typeface="Times"/>
                <a:cs typeface="Times"/>
                <a:sym typeface="Times"/>
              </a:rPr>
              <a:t>instance of a problem</a:t>
            </a:r>
            <a:endParaRPr/>
          </a:p>
          <a:p>
            <a:pPr marL="0" marR="0" lvl="0" indent="0" algn="l" rtl="0">
              <a:lnSpc>
                <a:spcPct val="70000"/>
              </a:lnSpc>
              <a:spcBef>
                <a:spcPts val="1000"/>
              </a:spcBef>
              <a:spcAft>
                <a:spcPts val="0"/>
              </a:spcAft>
              <a:buClr>
                <a:schemeClr val="dk1"/>
              </a:buClr>
              <a:buSzPts val="2170"/>
              <a:buFont typeface="Arial"/>
              <a:buNone/>
            </a:pPr>
            <a:r>
              <a:rPr lang="en-GB" sz="2170" b="0" i="0" u="none" strike="noStrike" cap="none">
                <a:solidFill>
                  <a:schemeClr val="dk1"/>
                </a:solidFill>
                <a:latin typeface="Times"/>
                <a:ea typeface="Times"/>
                <a:cs typeface="Times"/>
                <a:sym typeface="Times"/>
              </a:rPr>
              <a:t>consists of the input (satisfying whatever constraints are imposed in the problem</a:t>
            </a:r>
            <a:endParaRPr/>
          </a:p>
          <a:p>
            <a:pPr marL="0" marR="0" lvl="0" indent="0" algn="l" rtl="0">
              <a:lnSpc>
                <a:spcPct val="70000"/>
              </a:lnSpc>
              <a:spcBef>
                <a:spcPts val="1000"/>
              </a:spcBef>
              <a:spcAft>
                <a:spcPts val="0"/>
              </a:spcAft>
              <a:buClr>
                <a:schemeClr val="dk1"/>
              </a:buClr>
              <a:buSzPts val="2170"/>
              <a:buFont typeface="Arial"/>
              <a:buNone/>
            </a:pPr>
            <a:r>
              <a:rPr lang="en-GB" sz="2170" b="0" i="0" u="none" strike="noStrike" cap="none">
                <a:solidFill>
                  <a:schemeClr val="dk1"/>
                </a:solidFill>
                <a:latin typeface="Times"/>
                <a:ea typeface="Times"/>
                <a:cs typeface="Times"/>
                <a:sym typeface="Times"/>
              </a:rPr>
              <a:t>statement) needed to compute a solution to the problem.</a:t>
            </a:r>
            <a:endParaRPr sz="2170" b="0" i="0" u="none" strike="noStrike" cap="non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2"/>
          <p:cNvSpPr txBox="1">
            <a:spLocks noGrp="1"/>
          </p:cNvSpPr>
          <p:nvPr>
            <p:ph type="title"/>
          </p:nvPr>
        </p:nvSpPr>
        <p:spPr>
          <a:xfrm>
            <a:off x="185058" y="577397"/>
            <a:ext cx="10515600" cy="104502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3959"/>
              <a:buFont typeface="Calibri"/>
              <a:buNone/>
            </a:pP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Some values of important function</a:t>
            </a:r>
            <a:br>
              <a:rPr lang="en-GB" sz="3959" b="0" i="0" u="none" strike="noStrike" cap="none">
                <a:solidFill>
                  <a:srgbClr val="FF0000"/>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endParaRPr sz="3959" b="0" i="0" u="none" strike="noStrike" cap="none">
              <a:solidFill>
                <a:schemeClr val="dk1"/>
              </a:solidFill>
              <a:latin typeface="Calibri"/>
              <a:ea typeface="Calibri"/>
              <a:cs typeface="Calibri"/>
              <a:sym typeface="Calibri"/>
            </a:endParaRPr>
          </a:p>
        </p:txBody>
      </p:sp>
      <p:sp>
        <p:nvSpPr>
          <p:cNvPr id="444" name="Google Shape;444;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pic>
        <p:nvPicPr>
          <p:cNvPr id="445" name="Google Shape;445;p72"/>
          <p:cNvPicPr preferRelativeResize="0"/>
          <p:nvPr/>
        </p:nvPicPr>
        <p:blipFill rotWithShape="1">
          <a:blip r:embed="rId3">
            <a:alphaModFix/>
          </a:blip>
          <a:srcRect/>
          <a:stretch/>
        </p:blipFill>
        <p:spPr>
          <a:xfrm>
            <a:off x="1074057" y="2002971"/>
            <a:ext cx="7433469" cy="3962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3"/>
          <p:cNvSpPr txBox="1">
            <a:spLocks noGrp="1"/>
          </p:cNvSpPr>
          <p:nvPr>
            <p:ph type="title"/>
          </p:nvPr>
        </p:nvSpPr>
        <p:spPr>
          <a:xfrm>
            <a:off x="185058" y="577397"/>
            <a:ext cx="10515600" cy="104502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3959"/>
              <a:buFont typeface="Calibri"/>
              <a:buNone/>
            </a:pP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Some values of important function</a:t>
            </a:r>
            <a:br>
              <a:rPr lang="en-GB" sz="3959" b="0" i="0" u="none" strike="noStrike" cap="none">
                <a:solidFill>
                  <a:srgbClr val="FF0000"/>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endParaRPr sz="3959" b="0" i="0" u="none" strike="noStrike" cap="none">
              <a:solidFill>
                <a:schemeClr val="dk1"/>
              </a:solidFill>
              <a:latin typeface="Calibri"/>
              <a:ea typeface="Calibri"/>
              <a:cs typeface="Calibri"/>
              <a:sym typeface="Calibri"/>
            </a:endParaRPr>
          </a:p>
        </p:txBody>
      </p:sp>
      <p:sp>
        <p:nvSpPr>
          <p:cNvPr id="451" name="Google Shape;451;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pic>
        <p:nvPicPr>
          <p:cNvPr id="452" name="Google Shape;452;p73"/>
          <p:cNvPicPr preferRelativeResize="0"/>
          <p:nvPr/>
        </p:nvPicPr>
        <p:blipFill rotWithShape="1">
          <a:blip r:embed="rId3">
            <a:alphaModFix/>
          </a:blip>
          <a:srcRect/>
          <a:stretch/>
        </p:blipFill>
        <p:spPr>
          <a:xfrm>
            <a:off x="1074057" y="2002971"/>
            <a:ext cx="7433469" cy="39624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4"/>
          <p:cNvSpPr txBox="1">
            <a:spLocks noGrp="1"/>
          </p:cNvSpPr>
          <p:nvPr>
            <p:ph type="title"/>
          </p:nvPr>
        </p:nvSpPr>
        <p:spPr>
          <a:xfrm>
            <a:off x="185058" y="577397"/>
            <a:ext cx="10515600" cy="104502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3959"/>
              <a:buFont typeface="Calibri"/>
              <a:buNone/>
            </a:pP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Some values of important function</a:t>
            </a:r>
            <a:br>
              <a:rPr lang="en-GB" sz="3959" b="0" i="0" u="none" strike="noStrike" cap="none">
                <a:solidFill>
                  <a:srgbClr val="FF0000"/>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5400" b="0" i="0" u="none" strike="noStrike" cap="none">
                <a:solidFill>
                  <a:schemeClr val="dk1"/>
                </a:solidFill>
                <a:latin typeface="Arial"/>
                <a:ea typeface="Arial"/>
                <a:cs typeface="Arial"/>
                <a:sym typeface="Arial"/>
              </a:rPr>
              <a:t/>
            </a:r>
            <a:br>
              <a:rPr lang="en-GB" sz="5400" b="0" i="0" u="none" strike="noStrike" cap="none">
                <a:solidFill>
                  <a:schemeClr val="dk1"/>
                </a:solidFill>
                <a:latin typeface="Arial"/>
                <a:ea typeface="Arial"/>
                <a:cs typeface="Arial"/>
                <a:sym typeface="Arial"/>
              </a:rPr>
            </a:br>
            <a:r>
              <a:rPr lang="en-GB" sz="5400" b="0" i="0" u="none" strike="noStrike" cap="none">
                <a:solidFill>
                  <a:schemeClr val="dk1"/>
                </a:solidFill>
                <a:latin typeface="Arial"/>
                <a:ea typeface="Arial"/>
                <a:cs typeface="Arial"/>
                <a:sym typeface="Arial"/>
              </a:rPr>
              <a:t/>
            </a:r>
            <a:br>
              <a:rPr lang="en-GB" sz="5400" b="0" i="0" u="none" strike="noStrike" cap="none">
                <a:solidFill>
                  <a:schemeClr val="dk1"/>
                </a:solidFill>
                <a:latin typeface="Arial"/>
                <a:ea typeface="Arial"/>
                <a:cs typeface="Arial"/>
                <a:sym typeface="Arial"/>
              </a:rPr>
            </a:br>
            <a:r>
              <a:rPr lang="en-GB" sz="4860" b="0" i="0" u="none" strike="noStrike" cap="none">
                <a:solidFill>
                  <a:srgbClr val="FF0000"/>
                </a:solidFill>
                <a:latin typeface="Calibri"/>
                <a:ea typeface="Calibri"/>
                <a:cs typeface="Calibri"/>
                <a:sym typeface="Calibri"/>
              </a:rPr>
              <a:t>Order of Growth…</a:t>
            </a:r>
            <a:r>
              <a:rPr lang="en-GB" sz="5400" b="0" i="0" u="none" strike="noStrike" cap="none">
                <a:solidFill>
                  <a:schemeClr val="dk1"/>
                </a:solidFill>
                <a:latin typeface="Arial"/>
                <a:ea typeface="Arial"/>
                <a:cs typeface="Arial"/>
                <a:sym typeface="Arial"/>
              </a:rPr>
              <a:t/>
            </a:r>
            <a:br>
              <a:rPr lang="en-GB" sz="5400" b="0" i="0" u="none" strike="noStrike" cap="none">
                <a:solidFill>
                  <a:schemeClr val="dk1"/>
                </a:solidFill>
                <a:latin typeface="Arial"/>
                <a:ea typeface="Arial"/>
                <a:cs typeface="Arial"/>
                <a:sym typeface="Arial"/>
              </a:rPr>
            </a:br>
            <a:r>
              <a:rPr lang="en-GB" sz="5400" b="0" i="0" u="none" strike="noStrike" cap="none">
                <a:solidFill>
                  <a:schemeClr val="dk1"/>
                </a:solidFill>
                <a:latin typeface="Arial"/>
                <a:ea typeface="Arial"/>
                <a:cs typeface="Arial"/>
                <a:sym typeface="Arial"/>
              </a:rPr>
              <a:t/>
            </a:r>
            <a:br>
              <a:rPr lang="en-GB" sz="5400" b="0" i="0" u="none" strike="noStrike" cap="none">
                <a:solidFill>
                  <a:schemeClr val="dk1"/>
                </a:solidFill>
                <a:latin typeface="Arial"/>
                <a:ea typeface="Arial"/>
                <a:cs typeface="Arial"/>
                <a:sym typeface="Arial"/>
              </a:rPr>
            </a:br>
            <a:r>
              <a:rPr lang="en-GB" sz="5400" b="0" i="0" u="none" strike="noStrike" cap="none">
                <a:solidFill>
                  <a:schemeClr val="dk1"/>
                </a:solidFill>
                <a:latin typeface="Arial"/>
                <a:ea typeface="Arial"/>
                <a:cs typeface="Arial"/>
                <a:sym typeface="Arial"/>
              </a:rPr>
              <a:t/>
            </a:r>
            <a:br>
              <a:rPr lang="en-GB" sz="5400" b="0" i="0" u="none" strike="noStrike" cap="none">
                <a:solidFill>
                  <a:schemeClr val="dk1"/>
                </a:solidFill>
                <a:latin typeface="Arial"/>
                <a:ea typeface="Arial"/>
                <a:cs typeface="Arial"/>
                <a:sym typeface="Arial"/>
              </a:rPr>
            </a:br>
            <a:r>
              <a:rPr lang="en-GB" sz="5400" b="0" i="0" u="none" strike="noStrike" cap="none">
                <a:solidFill>
                  <a:schemeClr val="dk1"/>
                </a:solidFill>
                <a:latin typeface="Arial"/>
                <a:ea typeface="Arial"/>
                <a:cs typeface="Arial"/>
                <a:sym typeface="Arial"/>
              </a:rPr>
              <a:t/>
            </a:r>
            <a:br>
              <a:rPr lang="en-GB" sz="5400" b="0" i="0" u="none" strike="noStrike" cap="none">
                <a:solidFill>
                  <a:schemeClr val="dk1"/>
                </a:solidFill>
                <a:latin typeface="Arial"/>
                <a:ea typeface="Arial"/>
                <a:cs typeface="Arial"/>
                <a:sym typeface="Arial"/>
              </a:rPr>
            </a:br>
            <a:r>
              <a:rPr lang="en-GB" sz="5400" b="0" i="0" u="none" strike="noStrike" cap="none">
                <a:solidFill>
                  <a:schemeClr val="dk1"/>
                </a:solidFill>
                <a:latin typeface="Arial"/>
                <a:ea typeface="Arial"/>
                <a:cs typeface="Arial"/>
                <a:sym typeface="Arial"/>
              </a:rPr>
              <a:t/>
            </a:r>
            <a:br>
              <a:rPr lang="en-GB" sz="5400" b="0" i="0" u="none" strike="noStrike" cap="none">
                <a:solidFill>
                  <a:schemeClr val="dk1"/>
                </a:solidFill>
                <a:latin typeface="Arial"/>
                <a:ea typeface="Arial"/>
                <a:cs typeface="Arial"/>
                <a:sym typeface="Arial"/>
              </a:rPr>
            </a:br>
            <a:r>
              <a:rPr lang="en-GB" sz="5400" b="0" i="0" u="none" strike="noStrike" cap="none">
                <a:solidFill>
                  <a:schemeClr val="dk1"/>
                </a:solidFill>
                <a:latin typeface="Arial"/>
                <a:ea typeface="Arial"/>
                <a:cs typeface="Arial"/>
                <a:sym typeface="Arial"/>
              </a:rPr>
              <a:t>	</a:t>
            </a:r>
            <a:r>
              <a:rPr lang="en-GB" sz="2790" b="0" i="0" u="none" strike="noStrike" cap="none">
                <a:solidFill>
                  <a:srgbClr val="333333"/>
                </a:solidFill>
                <a:latin typeface="Arial"/>
                <a:ea typeface="Arial"/>
                <a:cs typeface="Arial"/>
                <a:sym typeface="Arial"/>
              </a:rPr>
              <a:t>The first thing is what constitutes a `primitive` operation. 	Most analysis of code is done in random access machine 	model, under which all arithmetic, comparison, assignment, 	logical operations fall.</a:t>
            </a:r>
            <a:r>
              <a:rPr lang="en-GB" sz="2790" b="0" i="0" u="none" strike="noStrike" cap="none">
                <a:solidFill>
                  <a:schemeClr val="dk1"/>
                </a:solidFill>
                <a:latin typeface="Calibri"/>
                <a:ea typeface="Calibri"/>
                <a:cs typeface="Calibri"/>
                <a:sym typeface="Calibri"/>
              </a:rPr>
              <a:t/>
            </a:r>
            <a:br>
              <a:rPr lang="en-GB" sz="2790" b="0" i="0" u="none" strike="noStrike" cap="none">
                <a:solidFill>
                  <a:schemeClr val="dk1"/>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endParaRPr sz="3959" b="0" i="0" u="none" strike="noStrike" cap="none">
              <a:solidFill>
                <a:schemeClr val="dk1"/>
              </a:solidFill>
              <a:latin typeface="Calibri"/>
              <a:ea typeface="Calibri"/>
              <a:cs typeface="Calibri"/>
              <a:sym typeface="Calibri"/>
            </a:endParaRPr>
          </a:p>
        </p:txBody>
      </p:sp>
      <p:sp>
        <p:nvSpPr>
          <p:cNvPr id="458" name="Google Shape;458;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333333"/>
              </a:buClr>
              <a:buSzPts val="2800"/>
              <a:buFont typeface="Arial"/>
              <a:buChar char="•"/>
            </a:pPr>
            <a:r>
              <a:rPr lang="en-GB" sz="2800" b="0" i="0" u="none" strike="noStrike" cap="none">
                <a:solidFill>
                  <a:srgbClr val="333333"/>
                </a:solidFill>
                <a:latin typeface="Arial"/>
                <a:ea typeface="Arial"/>
                <a:cs typeface="Arial"/>
                <a:sym typeface="Arial"/>
              </a:rPr>
              <a:t>The order of growth for a piece of code solving a particular problem is generally expressed as a polynomial, which represents the number of `primitive` operations required to be done expressed as a function of the input size. </a:t>
            </a:r>
            <a:r>
              <a:rPr lang="en-GB" sz="2400" b="0" i="0" u="none" strike="noStrike" cap="none">
                <a:solidFill>
                  <a:schemeClr val="dk1"/>
                </a:solidFill>
                <a:latin typeface="Calibri"/>
                <a:ea typeface="Calibri"/>
                <a:cs typeface="Calibri"/>
                <a:sym typeface="Calibri"/>
              </a:rPr>
              <a:t/>
            </a:r>
            <a:br>
              <a:rPr lang="en-GB" sz="2400" b="0" i="0" u="none" strike="noStrike" cap="none">
                <a:solidFill>
                  <a:schemeClr val="dk1"/>
                </a:solidFill>
                <a:latin typeface="Calibri"/>
                <a:ea typeface="Calibri"/>
                <a:cs typeface="Calibri"/>
                <a:sym typeface="Calibri"/>
              </a:rPr>
            </a:b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5"/>
          <p:cNvSpPr txBox="1">
            <a:spLocks noGrp="1"/>
          </p:cNvSpPr>
          <p:nvPr>
            <p:ph type="title"/>
          </p:nvPr>
        </p:nvSpPr>
        <p:spPr>
          <a:xfrm>
            <a:off x="185058" y="577397"/>
            <a:ext cx="10515600" cy="104502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3959"/>
              <a:buFont typeface="Calibri"/>
              <a:buNone/>
            </a:pP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Some values of important function</a:t>
            </a:r>
            <a:br>
              <a:rPr lang="en-GB" sz="3959" b="0" i="0" u="none" strike="noStrike" cap="none">
                <a:solidFill>
                  <a:srgbClr val="FF0000"/>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5400" b="0" i="0" u="none" strike="noStrike" cap="none">
                <a:solidFill>
                  <a:schemeClr val="dk1"/>
                </a:solidFill>
                <a:latin typeface="Calibri"/>
                <a:ea typeface="Calibri"/>
                <a:cs typeface="Calibri"/>
                <a:sym typeface="Calibri"/>
              </a:rPr>
              <a:t/>
            </a:r>
            <a:br>
              <a:rPr lang="en-GB" sz="5400" b="0" i="0" u="none" strike="noStrike" cap="none">
                <a:solidFill>
                  <a:schemeClr val="dk1"/>
                </a:solidFill>
                <a:latin typeface="Calibri"/>
                <a:ea typeface="Calibri"/>
                <a:cs typeface="Calibri"/>
                <a:sym typeface="Calibri"/>
              </a:rPr>
            </a:br>
            <a:r>
              <a:rPr lang="en-GB" sz="7919" b="0" i="0" u="none" strike="noStrike" cap="none">
                <a:solidFill>
                  <a:schemeClr val="dk1"/>
                </a:solidFill>
                <a:latin typeface="Arial"/>
                <a:ea typeface="Arial"/>
                <a:cs typeface="Arial"/>
                <a:sym typeface="Arial"/>
              </a:rPr>
              <a:t/>
            </a:r>
            <a:br>
              <a:rPr lang="en-GB" sz="7919" b="0" i="0" u="none" strike="noStrike" cap="none">
                <a:solidFill>
                  <a:schemeClr val="dk1"/>
                </a:solidFill>
                <a:latin typeface="Arial"/>
                <a:ea typeface="Arial"/>
                <a:cs typeface="Arial"/>
                <a:sym typeface="Arial"/>
              </a:rPr>
            </a:br>
            <a:r>
              <a:rPr lang="en-GB" sz="7919" b="0" i="0" u="none" strike="noStrike" cap="none">
                <a:solidFill>
                  <a:schemeClr val="dk1"/>
                </a:solidFill>
                <a:latin typeface="Arial"/>
                <a:ea typeface="Arial"/>
                <a:cs typeface="Arial"/>
                <a:sym typeface="Arial"/>
              </a:rPr>
              <a:t/>
            </a:r>
            <a:br>
              <a:rPr lang="en-GB" sz="7919" b="0" i="0" u="none" strike="noStrike" cap="none">
                <a:solidFill>
                  <a:schemeClr val="dk1"/>
                </a:solidFill>
                <a:latin typeface="Arial"/>
                <a:ea typeface="Arial"/>
                <a:cs typeface="Arial"/>
                <a:sym typeface="Arial"/>
              </a:rPr>
            </a:br>
            <a:r>
              <a:rPr lang="en-GB" sz="7919" b="0" i="0" u="none" strike="noStrike" cap="none">
                <a:solidFill>
                  <a:schemeClr val="dk1"/>
                </a:solidFill>
                <a:latin typeface="Arial"/>
                <a:ea typeface="Arial"/>
                <a:cs typeface="Arial"/>
                <a:sym typeface="Arial"/>
              </a:rPr>
              <a:t/>
            </a:r>
            <a:br>
              <a:rPr lang="en-GB" sz="7919" b="0" i="0" u="none" strike="noStrike" cap="none">
                <a:solidFill>
                  <a:schemeClr val="dk1"/>
                </a:solidFill>
                <a:latin typeface="Arial"/>
                <a:ea typeface="Arial"/>
                <a:cs typeface="Arial"/>
                <a:sym typeface="Arial"/>
              </a:rPr>
            </a:br>
            <a:r>
              <a:rPr lang="en-GB" sz="7919" b="0" i="0" u="none" strike="noStrike" cap="none">
                <a:solidFill>
                  <a:schemeClr val="dk1"/>
                </a:solidFill>
                <a:latin typeface="Arial"/>
                <a:ea typeface="Arial"/>
                <a:cs typeface="Arial"/>
                <a:sym typeface="Arial"/>
              </a:rPr>
              <a:t>	</a:t>
            </a:r>
            <a:r>
              <a:rPr lang="en-GB" sz="1620" b="0" i="0" u="none" strike="noStrike" cap="none">
                <a:solidFill>
                  <a:srgbClr val="333333"/>
                </a:solidFill>
                <a:latin typeface="Arial"/>
                <a:ea typeface="Arial"/>
                <a:cs typeface="Arial"/>
                <a:sym typeface="Arial"/>
              </a:rPr>
              <a:t>Now if you sum up all the primitive operations' cost you get</a:t>
            </a:r>
            <a:r>
              <a:rPr lang="en-GB" sz="1620" b="0" i="0" u="none" strike="noStrike" cap="none">
                <a:solidFill>
                  <a:schemeClr val="dk1"/>
                </a:solidFill>
                <a:latin typeface="Calibri"/>
                <a:ea typeface="Calibri"/>
                <a:cs typeface="Calibri"/>
                <a:sym typeface="Calibri"/>
              </a:rPr>
              <a:t/>
            </a:r>
            <a:br>
              <a:rPr lang="en-GB" sz="1620" b="0" i="0" u="none" strike="noStrike" cap="none">
                <a:solidFill>
                  <a:schemeClr val="dk1"/>
                </a:solidFill>
                <a:latin typeface="Calibri"/>
                <a:ea typeface="Calibri"/>
                <a:cs typeface="Calibri"/>
                <a:sym typeface="Calibri"/>
              </a:rPr>
            </a:br>
            <a:r>
              <a:rPr lang="en-GB" sz="1620" b="0" i="0" u="none" strike="noStrike" cap="none">
                <a:solidFill>
                  <a:schemeClr val="dk1"/>
                </a:solidFill>
                <a:latin typeface="Arial"/>
                <a:ea typeface="Arial"/>
                <a:cs typeface="Arial"/>
                <a:sym typeface="Arial"/>
              </a:rPr>
              <a:t/>
            </a:r>
            <a:br>
              <a:rPr lang="en-GB" sz="1620" b="0" i="0" u="none" strike="noStrike" cap="none">
                <a:solidFill>
                  <a:schemeClr val="dk1"/>
                </a:solidFill>
                <a:latin typeface="Arial"/>
                <a:ea typeface="Arial"/>
                <a:cs typeface="Arial"/>
                <a:sym typeface="Arial"/>
              </a:rPr>
            </a:br>
            <a:r>
              <a:rPr lang="en-GB" sz="1620" b="0" i="0" u="none" strike="noStrike" cap="none">
                <a:solidFill>
                  <a:schemeClr val="dk1"/>
                </a:solidFill>
                <a:latin typeface="Arial"/>
                <a:ea typeface="Arial"/>
                <a:cs typeface="Arial"/>
                <a:sym typeface="Arial"/>
              </a:rPr>
              <a:t>	</a:t>
            </a:r>
            <a:r>
              <a:rPr lang="en-GB" sz="1620" b="0" i="0" u="none" strike="noStrike" cap="none">
                <a:solidFill>
                  <a:srgbClr val="333333"/>
                </a:solidFill>
                <a:latin typeface="Arial"/>
                <a:ea typeface="Arial"/>
                <a:cs typeface="Arial"/>
                <a:sym typeface="Arial"/>
              </a:rPr>
              <a:t>C = c1 + n*c2 + 2*c3*n + c4</a:t>
            </a:r>
            <a:r>
              <a:rPr lang="en-GB" sz="1620" b="0" i="0" u="none" strike="noStrike" cap="none">
                <a:solidFill>
                  <a:schemeClr val="dk1"/>
                </a:solidFill>
                <a:latin typeface="Calibri"/>
                <a:ea typeface="Calibri"/>
                <a:cs typeface="Calibri"/>
                <a:sym typeface="Calibri"/>
              </a:rPr>
              <a:t/>
            </a:r>
            <a:br>
              <a:rPr lang="en-GB" sz="1620" b="0" i="0" u="none" strike="noStrike" cap="none">
                <a:solidFill>
                  <a:schemeClr val="dk1"/>
                </a:solidFill>
                <a:latin typeface="Calibri"/>
                <a:ea typeface="Calibri"/>
                <a:cs typeface="Calibri"/>
                <a:sym typeface="Calibri"/>
              </a:rPr>
            </a:br>
            <a:r>
              <a:rPr lang="en-GB" sz="1620" b="0" i="0" u="none" strike="noStrike" cap="none">
                <a:solidFill>
                  <a:srgbClr val="333333"/>
                </a:solidFill>
                <a:latin typeface="Arial"/>
                <a:ea typeface="Arial"/>
                <a:cs typeface="Arial"/>
                <a:sym typeface="Arial"/>
              </a:rPr>
              <a:t>  	 = (c1+c4) + n*(c2+c3)</a:t>
            </a:r>
            <a:r>
              <a:rPr lang="en-GB" sz="1620" b="0" i="0" u="none" strike="noStrike" cap="none">
                <a:solidFill>
                  <a:schemeClr val="dk1"/>
                </a:solidFill>
                <a:latin typeface="Calibri"/>
                <a:ea typeface="Calibri"/>
                <a:cs typeface="Calibri"/>
                <a:sym typeface="Calibri"/>
              </a:rPr>
              <a:t/>
            </a:r>
            <a:br>
              <a:rPr lang="en-GB" sz="1620" b="0" i="0" u="none" strike="noStrike" cap="none">
                <a:solidFill>
                  <a:schemeClr val="dk1"/>
                </a:solidFill>
                <a:latin typeface="Calibri"/>
                <a:ea typeface="Calibri"/>
                <a:cs typeface="Calibri"/>
                <a:sym typeface="Calibri"/>
              </a:rPr>
            </a:br>
            <a:r>
              <a:rPr lang="en-GB" sz="1620" b="0" i="0" u="none" strike="noStrike" cap="none">
                <a:solidFill>
                  <a:srgbClr val="333333"/>
                </a:solidFill>
                <a:latin typeface="Arial"/>
                <a:ea typeface="Arial"/>
                <a:cs typeface="Arial"/>
                <a:sym typeface="Arial"/>
              </a:rPr>
              <a:t>  	 = C1+n*C2</a:t>
            </a:r>
            <a:r>
              <a:rPr lang="en-GB" sz="1620" b="0" i="0" u="none" strike="noStrike" cap="none">
                <a:solidFill>
                  <a:schemeClr val="dk1"/>
                </a:solidFill>
                <a:latin typeface="Calibri"/>
                <a:ea typeface="Calibri"/>
                <a:cs typeface="Calibri"/>
                <a:sym typeface="Calibri"/>
              </a:rPr>
              <a:t> </a:t>
            </a:r>
            <a:r>
              <a:rPr lang="en-GB" sz="7919" b="0" i="0" u="none" strike="noStrike" cap="none">
                <a:solidFill>
                  <a:schemeClr val="dk1"/>
                </a:solidFill>
                <a:latin typeface="Arial"/>
                <a:ea typeface="Arial"/>
                <a:cs typeface="Arial"/>
                <a:sym typeface="Arial"/>
              </a:rPr>
              <a:t/>
            </a:r>
            <a:br>
              <a:rPr lang="en-GB" sz="7919" b="0" i="0" u="none" strike="noStrike" cap="none">
                <a:solidFill>
                  <a:schemeClr val="dk1"/>
                </a:solidFill>
                <a:latin typeface="Arial"/>
                <a:ea typeface="Arial"/>
                <a:cs typeface="Arial"/>
                <a:sym typeface="Arial"/>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endParaRPr sz="3959" b="0" i="0" u="none" strike="noStrike" cap="none">
              <a:solidFill>
                <a:schemeClr val="dk1"/>
              </a:solidFill>
              <a:latin typeface="Calibri"/>
              <a:ea typeface="Calibri"/>
              <a:cs typeface="Calibri"/>
              <a:sym typeface="Calibri"/>
            </a:endParaRPr>
          </a:p>
        </p:txBody>
      </p:sp>
      <p:sp>
        <p:nvSpPr>
          <p:cNvPr id="464" name="Google Shape;464;p7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70000"/>
              </a:lnSpc>
              <a:spcBef>
                <a:spcPts val="0"/>
              </a:spcBef>
              <a:spcAft>
                <a:spcPts val="0"/>
              </a:spcAft>
              <a:buClr>
                <a:srgbClr val="333333"/>
              </a:buClr>
              <a:buSzPts val="2210"/>
              <a:buFont typeface="Arial"/>
              <a:buChar char="•"/>
            </a:pPr>
            <a:r>
              <a:rPr lang="en-GB" sz="2210" b="0" i="0" u="none" strike="noStrike" cap="none">
                <a:solidFill>
                  <a:srgbClr val="333333"/>
                </a:solidFill>
                <a:latin typeface="Arial"/>
                <a:ea typeface="Arial"/>
                <a:cs typeface="Arial"/>
                <a:sym typeface="Arial"/>
              </a:rPr>
              <a:t>Consider this peace of code for calculating the factorial of a number</a:t>
            </a:r>
            <a:r>
              <a:rPr lang="en-GB" sz="1530" b="0" i="0" u="none" strike="noStrike" cap="none">
                <a:solidFill>
                  <a:srgbClr val="333333"/>
                </a:solidFill>
                <a:latin typeface="Arial"/>
                <a:ea typeface="Arial"/>
                <a:cs typeface="Arial"/>
                <a:sym typeface="Arial"/>
              </a:rPr>
              <a:t>:</a:t>
            </a:r>
            <a:endParaRPr/>
          </a:p>
          <a:p>
            <a:pPr marL="0" marR="0" lvl="0" indent="0" algn="l" rtl="0">
              <a:lnSpc>
                <a:spcPct val="70000"/>
              </a:lnSpc>
              <a:spcBef>
                <a:spcPts val="1000"/>
              </a:spcBef>
              <a:spcAft>
                <a:spcPts val="0"/>
              </a:spcAft>
              <a:buClr>
                <a:schemeClr val="dk1"/>
              </a:buClr>
              <a:buSzPts val="1190"/>
              <a:buFont typeface="Arial"/>
              <a:buNone/>
            </a:pPr>
            <a:r>
              <a:rPr lang="en-GB" sz="1190" b="0" i="0" u="none" strike="noStrike" cap="none">
                <a:solidFill>
                  <a:schemeClr val="dk1"/>
                </a:solidFill>
                <a:latin typeface="Calibri"/>
                <a:ea typeface="Calibri"/>
                <a:cs typeface="Calibri"/>
                <a:sym typeface="Calibri"/>
              </a:rPr>
              <a:t/>
            </a:r>
            <a:br>
              <a:rPr lang="en-GB" sz="1190" b="0" i="0" u="none" strike="noStrike" cap="none">
                <a:solidFill>
                  <a:schemeClr val="dk1"/>
                </a:solidFill>
                <a:latin typeface="Calibri"/>
                <a:ea typeface="Calibri"/>
                <a:cs typeface="Calibri"/>
                <a:sym typeface="Calibri"/>
              </a:rPr>
            </a:br>
            <a:r>
              <a:rPr lang="en-GB" sz="2380" b="1" i="0" u="none" strike="noStrike" cap="none">
                <a:solidFill>
                  <a:srgbClr val="007020"/>
                </a:solidFill>
                <a:latin typeface="Courier New"/>
                <a:ea typeface="Courier New"/>
                <a:cs typeface="Courier New"/>
                <a:sym typeface="Courier New"/>
              </a:rPr>
              <a:t>function</a:t>
            </a:r>
            <a:r>
              <a:rPr lang="en-GB" sz="2380" b="0" i="0" u="none" strike="noStrike" cap="none">
                <a:solidFill>
                  <a:srgbClr val="666666"/>
                </a:solidFill>
                <a:latin typeface="Courier New"/>
                <a:ea typeface="Courier New"/>
                <a:cs typeface="Courier New"/>
                <a:sym typeface="Courier New"/>
              </a:rPr>
              <a:t> factorial</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666666"/>
                </a:solidFill>
                <a:latin typeface="Courier New"/>
                <a:ea typeface="Courier New"/>
                <a:cs typeface="Courier New"/>
                <a:sym typeface="Courier New"/>
              </a:rPr>
              <a:t>n</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999999"/>
                </a:solidFill>
                <a:latin typeface="Courier New"/>
                <a:ea typeface="Courier New"/>
                <a:cs typeface="Courier New"/>
                <a:sym typeface="Courier New"/>
              </a:rPr>
              <a:t/>
            </a:r>
            <a:br>
              <a:rPr lang="en-GB" sz="2380" b="0" i="0" u="none" strike="noStrike" cap="none">
                <a:solidFill>
                  <a:srgbClr val="999999"/>
                </a:solidFill>
                <a:latin typeface="Courier New"/>
                <a:ea typeface="Courier New"/>
                <a:cs typeface="Courier New"/>
                <a:sym typeface="Courier New"/>
              </a:rPr>
            </a:br>
            <a:r>
              <a:rPr lang="en-GB" sz="2380" b="0" i="0" u="none" strike="noStrike" cap="none">
                <a:solidFill>
                  <a:srgbClr val="666666"/>
                </a:solidFill>
                <a:latin typeface="Courier New"/>
                <a:ea typeface="Courier New"/>
                <a:cs typeface="Courier New"/>
                <a:sym typeface="Courier New"/>
              </a:rPr>
              <a:t>fact </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666666"/>
                </a:solidFill>
                <a:latin typeface="Courier New"/>
                <a:ea typeface="Courier New"/>
                <a:cs typeface="Courier New"/>
                <a:sym typeface="Courier New"/>
              </a:rPr>
              <a:t> </a:t>
            </a:r>
            <a:r>
              <a:rPr lang="en-GB" sz="2380" b="0" i="0" u="none" strike="noStrike" cap="none">
                <a:solidFill>
                  <a:srgbClr val="40A070"/>
                </a:solidFill>
                <a:latin typeface="Courier New"/>
                <a:ea typeface="Courier New"/>
                <a:cs typeface="Courier New"/>
                <a:sym typeface="Courier New"/>
              </a:rPr>
              <a:t>1</a:t>
            </a:r>
            <a:r>
              <a:rPr lang="en-GB" sz="2380" b="0" i="0" u="none" strike="noStrike" cap="none">
                <a:solidFill>
                  <a:srgbClr val="666666"/>
                </a:solidFill>
                <a:latin typeface="Courier New"/>
                <a:ea typeface="Courier New"/>
                <a:cs typeface="Courier New"/>
                <a:sym typeface="Courier New"/>
              </a:rPr>
              <a:t> </a:t>
            </a:r>
            <a:r>
              <a:rPr lang="en-GB" sz="2380" b="0" i="0" u="none" strike="noStrike" cap="none">
                <a:solidFill>
                  <a:srgbClr val="999999"/>
                </a:solidFill>
                <a:latin typeface="Courier New"/>
                <a:ea typeface="Courier New"/>
                <a:cs typeface="Courier New"/>
                <a:sym typeface="Courier New"/>
              </a:rPr>
              <a:t/>
            </a:r>
            <a:br>
              <a:rPr lang="en-GB" sz="2380" b="0" i="0" u="none" strike="noStrike" cap="none">
                <a:solidFill>
                  <a:srgbClr val="999999"/>
                </a:solidFill>
                <a:latin typeface="Courier New"/>
                <a:ea typeface="Courier New"/>
                <a:cs typeface="Courier New"/>
                <a:sym typeface="Courier New"/>
              </a:rPr>
            </a:br>
            <a:r>
              <a:rPr lang="en-GB" sz="2380" b="1" i="0" u="none" strike="noStrike" cap="none">
                <a:solidFill>
                  <a:srgbClr val="007020"/>
                </a:solidFill>
                <a:latin typeface="Courier New"/>
                <a:ea typeface="Courier New"/>
                <a:cs typeface="Courier New"/>
                <a:sym typeface="Courier New"/>
              </a:rPr>
              <a:t>for</a:t>
            </a:r>
            <a:r>
              <a:rPr lang="en-GB" sz="2380" b="0" i="0" u="none" strike="noStrike" cap="none">
                <a:solidFill>
                  <a:srgbClr val="666666"/>
                </a:solidFill>
                <a:latin typeface="Courier New"/>
                <a:ea typeface="Courier New"/>
                <a:cs typeface="Courier New"/>
                <a:sym typeface="Courier New"/>
              </a:rPr>
              <a:t> i </a:t>
            </a:r>
            <a:r>
              <a:rPr lang="en-GB" sz="2380" b="1" i="0" u="none" strike="noStrike" cap="none">
                <a:solidFill>
                  <a:srgbClr val="007020"/>
                </a:solidFill>
                <a:latin typeface="Courier New"/>
                <a:ea typeface="Courier New"/>
                <a:cs typeface="Courier New"/>
                <a:sym typeface="Courier New"/>
              </a:rPr>
              <a:t>in</a:t>
            </a:r>
            <a:r>
              <a:rPr lang="en-GB" sz="2380" b="0" i="0" u="none" strike="noStrike" cap="none">
                <a:solidFill>
                  <a:srgbClr val="666666"/>
                </a:solidFill>
                <a:latin typeface="Courier New"/>
                <a:ea typeface="Courier New"/>
                <a:cs typeface="Courier New"/>
                <a:sym typeface="Courier New"/>
              </a:rPr>
              <a:t> range</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40A070"/>
                </a:solidFill>
                <a:latin typeface="Courier New"/>
                <a:ea typeface="Courier New"/>
                <a:cs typeface="Courier New"/>
                <a:sym typeface="Courier New"/>
              </a:rPr>
              <a:t>0</a:t>
            </a:r>
            <a:r>
              <a:rPr lang="en-GB" sz="2380" b="0" i="0" u="none" strike="noStrike" cap="none">
                <a:solidFill>
                  <a:srgbClr val="666666"/>
                </a:solidFill>
                <a:latin typeface="Courier New"/>
                <a:ea typeface="Courier New"/>
                <a:cs typeface="Courier New"/>
                <a:sym typeface="Courier New"/>
              </a:rPr>
              <a:t> to n</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40A070"/>
                </a:solidFill>
                <a:latin typeface="Courier New"/>
                <a:ea typeface="Courier New"/>
                <a:cs typeface="Courier New"/>
                <a:sym typeface="Courier New"/>
              </a:rPr>
              <a:t>1</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999999"/>
                </a:solidFill>
                <a:latin typeface="Courier New"/>
                <a:ea typeface="Courier New"/>
                <a:cs typeface="Courier New"/>
                <a:sym typeface="Courier New"/>
              </a:rPr>
              <a:t/>
            </a:r>
            <a:br>
              <a:rPr lang="en-GB" sz="2380" b="0" i="0" u="none" strike="noStrike" cap="none">
                <a:solidFill>
                  <a:srgbClr val="999999"/>
                </a:solidFill>
                <a:latin typeface="Courier New"/>
                <a:ea typeface="Courier New"/>
                <a:cs typeface="Courier New"/>
                <a:sym typeface="Courier New"/>
              </a:rPr>
            </a:br>
            <a:r>
              <a:rPr lang="en-GB" sz="2380" b="0" i="0" u="none" strike="noStrike" cap="none">
                <a:solidFill>
                  <a:srgbClr val="999999"/>
                </a:solidFill>
                <a:latin typeface="Courier New"/>
                <a:ea typeface="Courier New"/>
                <a:cs typeface="Courier New"/>
                <a:sym typeface="Courier New"/>
              </a:rPr>
              <a:t>  </a:t>
            </a:r>
            <a:r>
              <a:rPr lang="en-GB" sz="2380" b="0" i="0" u="none" strike="noStrike" cap="none">
                <a:solidFill>
                  <a:srgbClr val="666666"/>
                </a:solidFill>
                <a:latin typeface="Courier New"/>
                <a:ea typeface="Courier New"/>
                <a:cs typeface="Courier New"/>
                <a:sym typeface="Courier New"/>
              </a:rPr>
              <a:t>fact </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666666"/>
                </a:solidFill>
                <a:latin typeface="Courier New"/>
                <a:ea typeface="Courier New"/>
                <a:cs typeface="Courier New"/>
                <a:sym typeface="Courier New"/>
              </a:rPr>
              <a:t> fact </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666666"/>
                </a:solidFill>
                <a:latin typeface="Courier New"/>
                <a:ea typeface="Courier New"/>
                <a:cs typeface="Courier New"/>
                <a:sym typeface="Courier New"/>
              </a:rPr>
              <a:t> i </a:t>
            </a:r>
            <a:r>
              <a:rPr lang="en-GB" sz="2380" b="0" i="0" u="none" strike="noStrike" cap="none">
                <a:solidFill>
                  <a:srgbClr val="999999"/>
                </a:solidFill>
                <a:latin typeface="Courier New"/>
                <a:ea typeface="Courier New"/>
                <a:cs typeface="Courier New"/>
                <a:sym typeface="Courier New"/>
              </a:rPr>
              <a:t/>
            </a:r>
            <a:br>
              <a:rPr lang="en-GB" sz="2380" b="0" i="0" u="none" strike="noStrike" cap="none">
                <a:solidFill>
                  <a:srgbClr val="999999"/>
                </a:solidFill>
                <a:latin typeface="Courier New"/>
                <a:ea typeface="Courier New"/>
                <a:cs typeface="Courier New"/>
                <a:sym typeface="Courier New"/>
              </a:rPr>
            </a:br>
            <a:r>
              <a:rPr lang="en-GB" sz="2380" b="1" i="0" u="none" strike="noStrike" cap="none">
                <a:solidFill>
                  <a:srgbClr val="007020"/>
                </a:solidFill>
                <a:latin typeface="Courier New"/>
                <a:ea typeface="Courier New"/>
                <a:cs typeface="Courier New"/>
                <a:sym typeface="Courier New"/>
              </a:rPr>
              <a:t>return</a:t>
            </a:r>
            <a:r>
              <a:rPr lang="en-GB" sz="2380" b="0" i="0" u="none" strike="noStrike" cap="none">
                <a:solidFill>
                  <a:srgbClr val="666666"/>
                </a:solidFill>
                <a:latin typeface="Courier New"/>
                <a:ea typeface="Courier New"/>
                <a:cs typeface="Courier New"/>
                <a:sym typeface="Courier New"/>
              </a:rPr>
              <a:t> fact</a:t>
            </a:r>
            <a:r>
              <a:rPr lang="en-GB" sz="2380" b="0" i="0" u="none" strike="noStrike" cap="none">
                <a:solidFill>
                  <a:srgbClr val="333333"/>
                </a:solidFill>
                <a:latin typeface="Courier New"/>
                <a:ea typeface="Courier New"/>
                <a:cs typeface="Courier New"/>
                <a:sym typeface="Courier New"/>
              </a:rPr>
              <a:t/>
            </a:r>
            <a:br>
              <a:rPr lang="en-GB" sz="2380" b="0" i="0" u="none" strike="noStrike" cap="none">
                <a:solidFill>
                  <a:srgbClr val="333333"/>
                </a:solidFill>
                <a:latin typeface="Courier New"/>
                <a:ea typeface="Courier New"/>
                <a:cs typeface="Courier New"/>
                <a:sym typeface="Courier New"/>
              </a:rPr>
            </a:br>
            <a:endParaRPr sz="238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rgbClr val="333333"/>
              </a:buClr>
              <a:buSzPts val="1190"/>
              <a:buFont typeface="Arial"/>
              <a:buNone/>
            </a:pPr>
            <a:r>
              <a:rPr lang="en-GB" sz="1190" b="0" i="0" u="none" strike="noStrike" cap="none">
                <a:solidFill>
                  <a:srgbClr val="333333"/>
                </a:solidFill>
                <a:latin typeface="Courier New"/>
                <a:ea typeface="Courier New"/>
                <a:cs typeface="Courier New"/>
                <a:sym typeface="Courier New"/>
              </a:rPr>
              <a:t>  </a:t>
            </a:r>
            <a:endParaRPr/>
          </a:p>
          <a:p>
            <a:pPr marL="0" marR="0" lvl="0" indent="0" algn="l" rtl="0">
              <a:lnSpc>
                <a:spcPct val="70000"/>
              </a:lnSpc>
              <a:spcBef>
                <a:spcPts val="1000"/>
              </a:spcBef>
              <a:spcAft>
                <a:spcPts val="0"/>
              </a:spcAft>
              <a:buClr>
                <a:srgbClr val="333333"/>
              </a:buClr>
              <a:buSzPts val="1190"/>
              <a:buFont typeface="Arial"/>
              <a:buNone/>
            </a:pPr>
            <a:r>
              <a:rPr lang="en-GB" sz="1190" b="0" i="0" u="none" strike="noStrike" cap="none">
                <a:solidFill>
                  <a:srgbClr val="333333"/>
                </a:solidFill>
                <a:latin typeface="Courier New"/>
                <a:ea typeface="Courier New"/>
                <a:cs typeface="Courier New"/>
                <a:sym typeface="Courier New"/>
              </a:rPr>
              <a:t>   </a:t>
            </a:r>
            <a:r>
              <a:rPr lang="en-GB" sz="1190" b="0" i="0" u="none" strike="noStrike" cap="none">
                <a:solidFill>
                  <a:srgbClr val="333333"/>
                </a:solidFill>
                <a:latin typeface="Arial"/>
                <a:ea typeface="Arial"/>
                <a:cs typeface="Arial"/>
                <a:sym typeface="Arial"/>
              </a:rPr>
              <a:t>C = θ(n)</a:t>
            </a:r>
            <a:r>
              <a:rPr lang="en-GB" sz="1020" b="0" i="0" u="none" strike="noStrike" cap="none">
                <a:solidFill>
                  <a:schemeClr val="dk1"/>
                </a:solidFill>
                <a:latin typeface="Calibri"/>
                <a:ea typeface="Calibri"/>
                <a:cs typeface="Calibri"/>
                <a:sym typeface="Calibri"/>
              </a:rPr>
              <a:t/>
            </a:r>
            <a:br>
              <a:rPr lang="en-GB" sz="1020" b="0" i="0" u="none" strike="noStrike" cap="none">
                <a:solidFill>
                  <a:schemeClr val="dk1"/>
                </a:solidFill>
                <a:latin typeface="Calibri"/>
                <a:ea typeface="Calibri"/>
                <a:cs typeface="Calibri"/>
                <a:sym typeface="Calibri"/>
              </a:rPr>
            </a:br>
            <a:endParaRPr sz="1700" b="0" i="0" u="none" strike="noStrike" cap="none">
              <a:solidFill>
                <a:schemeClr val="dk1"/>
              </a:solidFill>
              <a:latin typeface="Arial"/>
              <a:ea typeface="Arial"/>
              <a:cs typeface="Arial"/>
              <a:sym typeface="Arial"/>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6"/>
          <p:cNvSpPr txBox="1">
            <a:spLocks noGrp="1"/>
          </p:cNvSpPr>
          <p:nvPr>
            <p:ph type="title"/>
          </p:nvPr>
        </p:nvSpPr>
        <p:spPr>
          <a:xfrm>
            <a:off x="185058" y="577397"/>
            <a:ext cx="10515600" cy="104502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3959"/>
              <a:buFont typeface="Calibri"/>
              <a:buNone/>
            </a:pP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
            </a:r>
            <a:br>
              <a:rPr lang="en-GB" sz="3959" b="0" i="0" u="none" strike="noStrike" cap="none">
                <a:solidFill>
                  <a:srgbClr val="FF0000"/>
                </a:solidFill>
                <a:latin typeface="Calibri"/>
                <a:ea typeface="Calibri"/>
                <a:cs typeface="Calibri"/>
                <a:sym typeface="Calibri"/>
              </a:rPr>
            </a:br>
            <a:r>
              <a:rPr lang="en-GB" sz="3959" b="0" i="0" u="none" strike="noStrike" cap="none">
                <a:solidFill>
                  <a:srgbClr val="FF0000"/>
                </a:solidFill>
                <a:latin typeface="Calibri"/>
                <a:ea typeface="Calibri"/>
                <a:cs typeface="Calibri"/>
                <a:sym typeface="Calibri"/>
              </a:rPr>
              <a:t>Some values of important function</a:t>
            </a:r>
            <a:br>
              <a:rPr lang="en-GB" sz="3959" b="0" i="0" u="none" strike="noStrike" cap="none">
                <a:solidFill>
                  <a:srgbClr val="FF0000"/>
                </a:solidFill>
                <a:latin typeface="Calibri"/>
                <a:ea typeface="Calibri"/>
                <a:cs typeface="Calibri"/>
                <a:sym typeface="Calibri"/>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r>
              <a:rPr lang="en-GB" sz="5400" b="0" i="0" u="none" strike="noStrike" cap="none">
                <a:solidFill>
                  <a:schemeClr val="dk1"/>
                </a:solidFill>
                <a:latin typeface="Calibri"/>
                <a:ea typeface="Calibri"/>
                <a:cs typeface="Calibri"/>
                <a:sym typeface="Calibri"/>
              </a:rPr>
              <a:t/>
            </a:r>
            <a:br>
              <a:rPr lang="en-GB" sz="5400" b="0" i="0" u="none" strike="noStrike" cap="none">
                <a:solidFill>
                  <a:schemeClr val="dk1"/>
                </a:solidFill>
                <a:latin typeface="Calibri"/>
                <a:ea typeface="Calibri"/>
                <a:cs typeface="Calibri"/>
                <a:sym typeface="Calibri"/>
              </a:rPr>
            </a:br>
            <a:r>
              <a:rPr lang="en-GB" sz="7919" b="0" i="0" u="none" strike="noStrike" cap="none">
                <a:solidFill>
                  <a:schemeClr val="dk1"/>
                </a:solidFill>
                <a:latin typeface="Arial"/>
                <a:ea typeface="Arial"/>
                <a:cs typeface="Arial"/>
                <a:sym typeface="Arial"/>
              </a:rPr>
              <a:t/>
            </a:r>
            <a:br>
              <a:rPr lang="en-GB" sz="7919" b="0" i="0" u="none" strike="noStrike" cap="none">
                <a:solidFill>
                  <a:schemeClr val="dk1"/>
                </a:solidFill>
                <a:latin typeface="Arial"/>
                <a:ea typeface="Arial"/>
                <a:cs typeface="Arial"/>
                <a:sym typeface="Arial"/>
              </a:rPr>
            </a:br>
            <a:r>
              <a:rPr lang="en-GB" sz="7919" b="0" i="0" u="none" strike="noStrike" cap="none">
                <a:solidFill>
                  <a:schemeClr val="dk1"/>
                </a:solidFill>
                <a:latin typeface="Arial"/>
                <a:ea typeface="Arial"/>
                <a:cs typeface="Arial"/>
                <a:sym typeface="Arial"/>
              </a:rPr>
              <a:t/>
            </a:r>
            <a:br>
              <a:rPr lang="en-GB" sz="7919" b="0" i="0" u="none" strike="noStrike" cap="none">
                <a:solidFill>
                  <a:schemeClr val="dk1"/>
                </a:solidFill>
                <a:latin typeface="Arial"/>
                <a:ea typeface="Arial"/>
                <a:cs typeface="Arial"/>
                <a:sym typeface="Arial"/>
              </a:rPr>
            </a:br>
            <a:r>
              <a:rPr lang="en-GB" sz="7919" b="0" i="0" u="none" strike="noStrike" cap="none">
                <a:solidFill>
                  <a:schemeClr val="dk1"/>
                </a:solidFill>
                <a:latin typeface="Arial"/>
                <a:ea typeface="Arial"/>
                <a:cs typeface="Arial"/>
                <a:sym typeface="Arial"/>
              </a:rPr>
              <a:t/>
            </a:r>
            <a:br>
              <a:rPr lang="en-GB" sz="7919" b="0" i="0" u="none" strike="noStrike" cap="none">
                <a:solidFill>
                  <a:schemeClr val="dk1"/>
                </a:solidFill>
                <a:latin typeface="Arial"/>
                <a:ea typeface="Arial"/>
                <a:cs typeface="Arial"/>
                <a:sym typeface="Arial"/>
              </a:rPr>
            </a:br>
            <a:r>
              <a:rPr lang="en-GB" sz="7919" b="0" i="0" u="none" strike="noStrike" cap="none">
                <a:solidFill>
                  <a:schemeClr val="dk1"/>
                </a:solidFill>
                <a:latin typeface="Arial"/>
                <a:ea typeface="Arial"/>
                <a:cs typeface="Arial"/>
                <a:sym typeface="Arial"/>
              </a:rPr>
              <a:t>	</a:t>
            </a:r>
            <a:r>
              <a:rPr lang="en-GB" sz="1620" b="0" i="0" u="none" strike="noStrike" cap="none">
                <a:solidFill>
                  <a:srgbClr val="333333"/>
                </a:solidFill>
                <a:latin typeface="Arial"/>
                <a:ea typeface="Arial"/>
                <a:cs typeface="Arial"/>
                <a:sym typeface="Arial"/>
              </a:rPr>
              <a:t>Now if you sum up all the primitive operations' cost you get</a:t>
            </a:r>
            <a:r>
              <a:rPr lang="en-GB" sz="1620" b="0" i="0" u="none" strike="noStrike" cap="none">
                <a:solidFill>
                  <a:schemeClr val="dk1"/>
                </a:solidFill>
                <a:latin typeface="Calibri"/>
                <a:ea typeface="Calibri"/>
                <a:cs typeface="Calibri"/>
                <a:sym typeface="Calibri"/>
              </a:rPr>
              <a:t/>
            </a:r>
            <a:br>
              <a:rPr lang="en-GB" sz="1620" b="0" i="0" u="none" strike="noStrike" cap="none">
                <a:solidFill>
                  <a:schemeClr val="dk1"/>
                </a:solidFill>
                <a:latin typeface="Calibri"/>
                <a:ea typeface="Calibri"/>
                <a:cs typeface="Calibri"/>
                <a:sym typeface="Calibri"/>
              </a:rPr>
            </a:br>
            <a:r>
              <a:rPr lang="en-GB" sz="1620" b="0" i="0" u="none" strike="noStrike" cap="none">
                <a:solidFill>
                  <a:schemeClr val="dk1"/>
                </a:solidFill>
                <a:latin typeface="Arial"/>
                <a:ea typeface="Arial"/>
                <a:cs typeface="Arial"/>
                <a:sym typeface="Arial"/>
              </a:rPr>
              <a:t/>
            </a:r>
            <a:br>
              <a:rPr lang="en-GB" sz="1620" b="0" i="0" u="none" strike="noStrike" cap="none">
                <a:solidFill>
                  <a:schemeClr val="dk1"/>
                </a:solidFill>
                <a:latin typeface="Arial"/>
                <a:ea typeface="Arial"/>
                <a:cs typeface="Arial"/>
                <a:sym typeface="Arial"/>
              </a:rPr>
            </a:br>
            <a:r>
              <a:rPr lang="en-GB" sz="1620" b="0" i="0" u="none" strike="noStrike" cap="none">
                <a:solidFill>
                  <a:schemeClr val="dk1"/>
                </a:solidFill>
                <a:latin typeface="Arial"/>
                <a:ea typeface="Arial"/>
                <a:cs typeface="Arial"/>
                <a:sym typeface="Arial"/>
              </a:rPr>
              <a:t>	</a:t>
            </a:r>
            <a:r>
              <a:rPr lang="en-GB" sz="1620" b="0" i="0" u="none" strike="noStrike" cap="none">
                <a:solidFill>
                  <a:srgbClr val="333333"/>
                </a:solidFill>
                <a:latin typeface="Arial"/>
                <a:ea typeface="Arial"/>
                <a:cs typeface="Arial"/>
                <a:sym typeface="Arial"/>
              </a:rPr>
              <a:t>C = c1 + n*c2 + 2*c3*n + c4</a:t>
            </a:r>
            <a:r>
              <a:rPr lang="en-GB" sz="1620" b="0" i="0" u="none" strike="noStrike" cap="none">
                <a:solidFill>
                  <a:schemeClr val="dk1"/>
                </a:solidFill>
                <a:latin typeface="Calibri"/>
                <a:ea typeface="Calibri"/>
                <a:cs typeface="Calibri"/>
                <a:sym typeface="Calibri"/>
              </a:rPr>
              <a:t/>
            </a:r>
            <a:br>
              <a:rPr lang="en-GB" sz="1620" b="0" i="0" u="none" strike="noStrike" cap="none">
                <a:solidFill>
                  <a:schemeClr val="dk1"/>
                </a:solidFill>
                <a:latin typeface="Calibri"/>
                <a:ea typeface="Calibri"/>
                <a:cs typeface="Calibri"/>
                <a:sym typeface="Calibri"/>
              </a:rPr>
            </a:br>
            <a:r>
              <a:rPr lang="en-GB" sz="1620" b="0" i="0" u="none" strike="noStrike" cap="none">
                <a:solidFill>
                  <a:srgbClr val="333333"/>
                </a:solidFill>
                <a:latin typeface="Arial"/>
                <a:ea typeface="Arial"/>
                <a:cs typeface="Arial"/>
                <a:sym typeface="Arial"/>
              </a:rPr>
              <a:t>  	 = (c1+c4) + n*(c2+c3)</a:t>
            </a:r>
            <a:r>
              <a:rPr lang="en-GB" sz="1620" b="0" i="0" u="none" strike="noStrike" cap="none">
                <a:solidFill>
                  <a:schemeClr val="dk1"/>
                </a:solidFill>
                <a:latin typeface="Calibri"/>
                <a:ea typeface="Calibri"/>
                <a:cs typeface="Calibri"/>
                <a:sym typeface="Calibri"/>
              </a:rPr>
              <a:t/>
            </a:r>
            <a:br>
              <a:rPr lang="en-GB" sz="1620" b="0" i="0" u="none" strike="noStrike" cap="none">
                <a:solidFill>
                  <a:schemeClr val="dk1"/>
                </a:solidFill>
                <a:latin typeface="Calibri"/>
                <a:ea typeface="Calibri"/>
                <a:cs typeface="Calibri"/>
                <a:sym typeface="Calibri"/>
              </a:rPr>
            </a:br>
            <a:r>
              <a:rPr lang="en-GB" sz="1620" b="0" i="0" u="none" strike="noStrike" cap="none">
                <a:solidFill>
                  <a:srgbClr val="333333"/>
                </a:solidFill>
                <a:latin typeface="Arial"/>
                <a:ea typeface="Arial"/>
                <a:cs typeface="Arial"/>
                <a:sym typeface="Arial"/>
              </a:rPr>
              <a:t>  	 = C1+n*C2</a:t>
            </a:r>
            <a:r>
              <a:rPr lang="en-GB" sz="1620" b="0" i="0" u="none" strike="noStrike" cap="none">
                <a:solidFill>
                  <a:schemeClr val="dk1"/>
                </a:solidFill>
                <a:latin typeface="Calibri"/>
                <a:ea typeface="Calibri"/>
                <a:cs typeface="Calibri"/>
                <a:sym typeface="Calibri"/>
              </a:rPr>
              <a:t> </a:t>
            </a:r>
            <a:r>
              <a:rPr lang="en-GB" sz="7919" b="0" i="0" u="none" strike="noStrike" cap="none">
                <a:solidFill>
                  <a:schemeClr val="dk1"/>
                </a:solidFill>
                <a:latin typeface="Arial"/>
                <a:ea typeface="Arial"/>
                <a:cs typeface="Arial"/>
                <a:sym typeface="Arial"/>
              </a:rPr>
              <a:t/>
            </a:r>
            <a:br>
              <a:rPr lang="en-GB" sz="7919" b="0" i="0" u="none" strike="noStrike" cap="none">
                <a:solidFill>
                  <a:schemeClr val="dk1"/>
                </a:solidFill>
                <a:latin typeface="Arial"/>
                <a:ea typeface="Arial"/>
                <a:cs typeface="Arial"/>
                <a:sym typeface="Arial"/>
              </a:rPr>
            </a:br>
            <a:r>
              <a:rPr lang="en-GB" sz="3959" b="0" i="0" u="none" strike="noStrike" cap="none">
                <a:solidFill>
                  <a:schemeClr val="dk1"/>
                </a:solidFill>
                <a:latin typeface="Calibri"/>
                <a:ea typeface="Calibri"/>
                <a:cs typeface="Calibri"/>
                <a:sym typeface="Calibri"/>
              </a:rPr>
              <a:t/>
            </a:r>
            <a:br>
              <a:rPr lang="en-GB" sz="3959" b="0" i="0" u="none" strike="noStrike" cap="none">
                <a:solidFill>
                  <a:schemeClr val="dk1"/>
                </a:solidFill>
                <a:latin typeface="Calibri"/>
                <a:ea typeface="Calibri"/>
                <a:cs typeface="Calibri"/>
                <a:sym typeface="Calibri"/>
              </a:rPr>
            </a:br>
            <a:endParaRPr sz="3959" b="0" i="0" u="none" strike="noStrike" cap="none">
              <a:solidFill>
                <a:schemeClr val="dk1"/>
              </a:solidFill>
              <a:latin typeface="Calibri"/>
              <a:ea typeface="Calibri"/>
              <a:cs typeface="Calibri"/>
              <a:sym typeface="Calibri"/>
            </a:endParaRPr>
          </a:p>
        </p:txBody>
      </p:sp>
      <p:sp>
        <p:nvSpPr>
          <p:cNvPr id="470" name="Google Shape;470;p7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70000"/>
              </a:lnSpc>
              <a:spcBef>
                <a:spcPts val="0"/>
              </a:spcBef>
              <a:spcAft>
                <a:spcPts val="0"/>
              </a:spcAft>
              <a:buClr>
                <a:srgbClr val="333333"/>
              </a:buClr>
              <a:buSzPts val="2210"/>
              <a:buFont typeface="Arial"/>
              <a:buChar char="•"/>
            </a:pPr>
            <a:r>
              <a:rPr lang="en-GB" sz="2210" b="0" i="0" u="none" strike="noStrike" cap="none">
                <a:solidFill>
                  <a:srgbClr val="333333"/>
                </a:solidFill>
                <a:latin typeface="Arial"/>
                <a:ea typeface="Arial"/>
                <a:cs typeface="Arial"/>
                <a:sym typeface="Arial"/>
              </a:rPr>
              <a:t>Consider this peace of code for calculating the factorial of a number</a:t>
            </a:r>
            <a:r>
              <a:rPr lang="en-GB" sz="1530" b="0" i="0" u="none" strike="noStrike" cap="none">
                <a:solidFill>
                  <a:srgbClr val="333333"/>
                </a:solidFill>
                <a:latin typeface="Arial"/>
                <a:ea typeface="Arial"/>
                <a:cs typeface="Arial"/>
                <a:sym typeface="Arial"/>
              </a:rPr>
              <a:t>:</a:t>
            </a:r>
            <a:endParaRPr/>
          </a:p>
          <a:p>
            <a:pPr marL="0" marR="0" lvl="0" indent="0" algn="l" rtl="0">
              <a:lnSpc>
                <a:spcPct val="70000"/>
              </a:lnSpc>
              <a:spcBef>
                <a:spcPts val="1000"/>
              </a:spcBef>
              <a:spcAft>
                <a:spcPts val="0"/>
              </a:spcAft>
              <a:buClr>
                <a:schemeClr val="dk1"/>
              </a:buClr>
              <a:buSzPts val="1190"/>
              <a:buFont typeface="Arial"/>
              <a:buNone/>
            </a:pPr>
            <a:r>
              <a:rPr lang="en-GB" sz="1190" b="0" i="0" u="none" strike="noStrike" cap="none">
                <a:solidFill>
                  <a:schemeClr val="dk1"/>
                </a:solidFill>
                <a:latin typeface="Calibri"/>
                <a:ea typeface="Calibri"/>
                <a:cs typeface="Calibri"/>
                <a:sym typeface="Calibri"/>
              </a:rPr>
              <a:t/>
            </a:r>
            <a:br>
              <a:rPr lang="en-GB" sz="1190" b="0" i="0" u="none" strike="noStrike" cap="none">
                <a:solidFill>
                  <a:schemeClr val="dk1"/>
                </a:solidFill>
                <a:latin typeface="Calibri"/>
                <a:ea typeface="Calibri"/>
                <a:cs typeface="Calibri"/>
                <a:sym typeface="Calibri"/>
              </a:rPr>
            </a:br>
            <a:r>
              <a:rPr lang="en-GB" sz="2380" b="1" i="0" u="none" strike="noStrike" cap="none">
                <a:solidFill>
                  <a:srgbClr val="007020"/>
                </a:solidFill>
                <a:latin typeface="Courier New"/>
                <a:ea typeface="Courier New"/>
                <a:cs typeface="Courier New"/>
                <a:sym typeface="Courier New"/>
              </a:rPr>
              <a:t>function</a:t>
            </a:r>
            <a:r>
              <a:rPr lang="en-GB" sz="2380" b="0" i="0" u="none" strike="noStrike" cap="none">
                <a:solidFill>
                  <a:srgbClr val="666666"/>
                </a:solidFill>
                <a:latin typeface="Courier New"/>
                <a:ea typeface="Courier New"/>
                <a:cs typeface="Courier New"/>
                <a:sym typeface="Courier New"/>
              </a:rPr>
              <a:t> factorial</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666666"/>
                </a:solidFill>
                <a:latin typeface="Courier New"/>
                <a:ea typeface="Courier New"/>
                <a:cs typeface="Courier New"/>
                <a:sym typeface="Courier New"/>
              </a:rPr>
              <a:t>n</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999999"/>
                </a:solidFill>
                <a:latin typeface="Courier New"/>
                <a:ea typeface="Courier New"/>
                <a:cs typeface="Courier New"/>
                <a:sym typeface="Courier New"/>
              </a:rPr>
              <a:t/>
            </a:r>
            <a:br>
              <a:rPr lang="en-GB" sz="2380" b="0" i="0" u="none" strike="noStrike" cap="none">
                <a:solidFill>
                  <a:srgbClr val="999999"/>
                </a:solidFill>
                <a:latin typeface="Courier New"/>
                <a:ea typeface="Courier New"/>
                <a:cs typeface="Courier New"/>
                <a:sym typeface="Courier New"/>
              </a:rPr>
            </a:br>
            <a:r>
              <a:rPr lang="en-GB" sz="2380" b="0" i="0" u="none" strike="noStrike" cap="none">
                <a:solidFill>
                  <a:srgbClr val="666666"/>
                </a:solidFill>
                <a:latin typeface="Courier New"/>
                <a:ea typeface="Courier New"/>
                <a:cs typeface="Courier New"/>
                <a:sym typeface="Courier New"/>
              </a:rPr>
              <a:t>fact </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666666"/>
                </a:solidFill>
                <a:latin typeface="Courier New"/>
                <a:ea typeface="Courier New"/>
                <a:cs typeface="Courier New"/>
                <a:sym typeface="Courier New"/>
              </a:rPr>
              <a:t> </a:t>
            </a:r>
            <a:r>
              <a:rPr lang="en-GB" sz="2380" b="0" i="0" u="none" strike="noStrike" cap="none">
                <a:solidFill>
                  <a:srgbClr val="40A070"/>
                </a:solidFill>
                <a:latin typeface="Courier New"/>
                <a:ea typeface="Courier New"/>
                <a:cs typeface="Courier New"/>
                <a:sym typeface="Courier New"/>
              </a:rPr>
              <a:t>1</a:t>
            </a:r>
            <a:r>
              <a:rPr lang="en-GB" sz="2380" b="0" i="0" u="none" strike="noStrike" cap="none">
                <a:solidFill>
                  <a:srgbClr val="666666"/>
                </a:solidFill>
                <a:latin typeface="Courier New"/>
                <a:ea typeface="Courier New"/>
                <a:cs typeface="Courier New"/>
                <a:sym typeface="Courier New"/>
              </a:rPr>
              <a:t> </a:t>
            </a:r>
            <a:r>
              <a:rPr lang="en-GB" sz="2380" b="0" i="0" u="none" strike="noStrike" cap="none">
                <a:solidFill>
                  <a:srgbClr val="999999"/>
                </a:solidFill>
                <a:latin typeface="Courier New"/>
                <a:ea typeface="Courier New"/>
                <a:cs typeface="Courier New"/>
                <a:sym typeface="Courier New"/>
              </a:rPr>
              <a:t/>
            </a:r>
            <a:br>
              <a:rPr lang="en-GB" sz="2380" b="0" i="0" u="none" strike="noStrike" cap="none">
                <a:solidFill>
                  <a:srgbClr val="999999"/>
                </a:solidFill>
                <a:latin typeface="Courier New"/>
                <a:ea typeface="Courier New"/>
                <a:cs typeface="Courier New"/>
                <a:sym typeface="Courier New"/>
              </a:rPr>
            </a:br>
            <a:r>
              <a:rPr lang="en-GB" sz="2380" b="1" i="0" u="none" strike="noStrike" cap="none">
                <a:solidFill>
                  <a:srgbClr val="007020"/>
                </a:solidFill>
                <a:latin typeface="Courier New"/>
                <a:ea typeface="Courier New"/>
                <a:cs typeface="Courier New"/>
                <a:sym typeface="Courier New"/>
              </a:rPr>
              <a:t>for</a:t>
            </a:r>
            <a:r>
              <a:rPr lang="en-GB" sz="2380" b="0" i="0" u="none" strike="noStrike" cap="none">
                <a:solidFill>
                  <a:srgbClr val="666666"/>
                </a:solidFill>
                <a:latin typeface="Courier New"/>
                <a:ea typeface="Courier New"/>
                <a:cs typeface="Courier New"/>
                <a:sym typeface="Courier New"/>
              </a:rPr>
              <a:t> i </a:t>
            </a:r>
            <a:r>
              <a:rPr lang="en-GB" sz="2380" b="1" i="0" u="none" strike="noStrike" cap="none">
                <a:solidFill>
                  <a:srgbClr val="007020"/>
                </a:solidFill>
                <a:latin typeface="Courier New"/>
                <a:ea typeface="Courier New"/>
                <a:cs typeface="Courier New"/>
                <a:sym typeface="Courier New"/>
              </a:rPr>
              <a:t>in</a:t>
            </a:r>
            <a:r>
              <a:rPr lang="en-GB" sz="2380" b="0" i="0" u="none" strike="noStrike" cap="none">
                <a:solidFill>
                  <a:srgbClr val="666666"/>
                </a:solidFill>
                <a:latin typeface="Courier New"/>
                <a:ea typeface="Courier New"/>
                <a:cs typeface="Courier New"/>
                <a:sym typeface="Courier New"/>
              </a:rPr>
              <a:t> range</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40A070"/>
                </a:solidFill>
                <a:latin typeface="Courier New"/>
                <a:ea typeface="Courier New"/>
                <a:cs typeface="Courier New"/>
                <a:sym typeface="Courier New"/>
              </a:rPr>
              <a:t>0</a:t>
            </a:r>
            <a:r>
              <a:rPr lang="en-GB" sz="2380" b="0" i="0" u="none" strike="noStrike" cap="none">
                <a:solidFill>
                  <a:srgbClr val="666666"/>
                </a:solidFill>
                <a:latin typeface="Courier New"/>
                <a:ea typeface="Courier New"/>
                <a:cs typeface="Courier New"/>
                <a:sym typeface="Courier New"/>
              </a:rPr>
              <a:t> to n</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40A070"/>
                </a:solidFill>
                <a:latin typeface="Courier New"/>
                <a:ea typeface="Courier New"/>
                <a:cs typeface="Courier New"/>
                <a:sym typeface="Courier New"/>
              </a:rPr>
              <a:t>1</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999999"/>
                </a:solidFill>
                <a:latin typeface="Courier New"/>
                <a:ea typeface="Courier New"/>
                <a:cs typeface="Courier New"/>
                <a:sym typeface="Courier New"/>
              </a:rPr>
              <a:t/>
            </a:r>
            <a:br>
              <a:rPr lang="en-GB" sz="2380" b="0" i="0" u="none" strike="noStrike" cap="none">
                <a:solidFill>
                  <a:srgbClr val="999999"/>
                </a:solidFill>
                <a:latin typeface="Courier New"/>
                <a:ea typeface="Courier New"/>
                <a:cs typeface="Courier New"/>
                <a:sym typeface="Courier New"/>
              </a:rPr>
            </a:br>
            <a:r>
              <a:rPr lang="en-GB" sz="2380" b="0" i="0" u="none" strike="noStrike" cap="none">
                <a:solidFill>
                  <a:srgbClr val="999999"/>
                </a:solidFill>
                <a:latin typeface="Courier New"/>
                <a:ea typeface="Courier New"/>
                <a:cs typeface="Courier New"/>
                <a:sym typeface="Courier New"/>
              </a:rPr>
              <a:t>  </a:t>
            </a:r>
            <a:r>
              <a:rPr lang="en-GB" sz="2380" b="0" i="0" u="none" strike="noStrike" cap="none">
                <a:solidFill>
                  <a:srgbClr val="666666"/>
                </a:solidFill>
                <a:latin typeface="Courier New"/>
                <a:ea typeface="Courier New"/>
                <a:cs typeface="Courier New"/>
                <a:sym typeface="Courier New"/>
              </a:rPr>
              <a:t>fact </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666666"/>
                </a:solidFill>
                <a:latin typeface="Courier New"/>
                <a:ea typeface="Courier New"/>
                <a:cs typeface="Courier New"/>
                <a:sym typeface="Courier New"/>
              </a:rPr>
              <a:t> fact </a:t>
            </a:r>
            <a:r>
              <a:rPr lang="en-GB" sz="2380" b="0" i="0" u="none" strike="noStrike" cap="none">
                <a:solidFill>
                  <a:srgbClr val="666600"/>
                </a:solidFill>
                <a:latin typeface="Courier New"/>
                <a:ea typeface="Courier New"/>
                <a:cs typeface="Courier New"/>
                <a:sym typeface="Courier New"/>
              </a:rPr>
              <a:t>*</a:t>
            </a:r>
            <a:r>
              <a:rPr lang="en-GB" sz="2380" b="0" i="0" u="none" strike="noStrike" cap="none">
                <a:solidFill>
                  <a:srgbClr val="666666"/>
                </a:solidFill>
                <a:latin typeface="Courier New"/>
                <a:ea typeface="Courier New"/>
                <a:cs typeface="Courier New"/>
                <a:sym typeface="Courier New"/>
              </a:rPr>
              <a:t> i </a:t>
            </a:r>
            <a:r>
              <a:rPr lang="en-GB" sz="2380" b="0" i="0" u="none" strike="noStrike" cap="none">
                <a:solidFill>
                  <a:srgbClr val="999999"/>
                </a:solidFill>
                <a:latin typeface="Courier New"/>
                <a:ea typeface="Courier New"/>
                <a:cs typeface="Courier New"/>
                <a:sym typeface="Courier New"/>
              </a:rPr>
              <a:t/>
            </a:r>
            <a:br>
              <a:rPr lang="en-GB" sz="2380" b="0" i="0" u="none" strike="noStrike" cap="none">
                <a:solidFill>
                  <a:srgbClr val="999999"/>
                </a:solidFill>
                <a:latin typeface="Courier New"/>
                <a:ea typeface="Courier New"/>
                <a:cs typeface="Courier New"/>
                <a:sym typeface="Courier New"/>
              </a:rPr>
            </a:br>
            <a:r>
              <a:rPr lang="en-GB" sz="2380" b="1" i="0" u="none" strike="noStrike" cap="none">
                <a:solidFill>
                  <a:srgbClr val="007020"/>
                </a:solidFill>
                <a:latin typeface="Courier New"/>
                <a:ea typeface="Courier New"/>
                <a:cs typeface="Courier New"/>
                <a:sym typeface="Courier New"/>
              </a:rPr>
              <a:t>return</a:t>
            </a:r>
            <a:r>
              <a:rPr lang="en-GB" sz="2380" b="0" i="0" u="none" strike="noStrike" cap="none">
                <a:solidFill>
                  <a:srgbClr val="666666"/>
                </a:solidFill>
                <a:latin typeface="Courier New"/>
                <a:ea typeface="Courier New"/>
                <a:cs typeface="Courier New"/>
                <a:sym typeface="Courier New"/>
              </a:rPr>
              <a:t> fact</a:t>
            </a:r>
            <a:r>
              <a:rPr lang="en-GB" sz="2380" b="0" i="0" u="none" strike="noStrike" cap="none">
                <a:solidFill>
                  <a:srgbClr val="333333"/>
                </a:solidFill>
                <a:latin typeface="Courier New"/>
                <a:ea typeface="Courier New"/>
                <a:cs typeface="Courier New"/>
                <a:sym typeface="Courier New"/>
              </a:rPr>
              <a:t/>
            </a:r>
            <a:br>
              <a:rPr lang="en-GB" sz="2380" b="0" i="0" u="none" strike="noStrike" cap="none">
                <a:solidFill>
                  <a:srgbClr val="333333"/>
                </a:solidFill>
                <a:latin typeface="Courier New"/>
                <a:ea typeface="Courier New"/>
                <a:cs typeface="Courier New"/>
                <a:sym typeface="Courier New"/>
              </a:rPr>
            </a:br>
            <a:endParaRPr sz="238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rgbClr val="333333"/>
              </a:solidFill>
              <a:latin typeface="Courier New"/>
              <a:ea typeface="Courier New"/>
              <a:cs typeface="Courier New"/>
              <a:sym typeface="Courier New"/>
            </a:endParaRPr>
          </a:p>
          <a:p>
            <a:pPr marL="0" marR="0" lvl="0" indent="0" algn="l" rtl="0">
              <a:lnSpc>
                <a:spcPct val="70000"/>
              </a:lnSpc>
              <a:spcBef>
                <a:spcPts val="1000"/>
              </a:spcBef>
              <a:spcAft>
                <a:spcPts val="0"/>
              </a:spcAft>
              <a:buClr>
                <a:srgbClr val="333333"/>
              </a:buClr>
              <a:buSzPts val="1190"/>
              <a:buFont typeface="Arial"/>
              <a:buNone/>
            </a:pPr>
            <a:r>
              <a:rPr lang="en-GB" sz="1190" b="0" i="0" u="none" strike="noStrike" cap="none">
                <a:solidFill>
                  <a:srgbClr val="333333"/>
                </a:solidFill>
                <a:latin typeface="Courier New"/>
                <a:ea typeface="Courier New"/>
                <a:cs typeface="Courier New"/>
                <a:sym typeface="Courier New"/>
              </a:rPr>
              <a:t>  </a:t>
            </a:r>
            <a:endParaRPr/>
          </a:p>
          <a:p>
            <a:pPr marL="0" marR="0" lvl="0" indent="0" algn="l" rtl="0">
              <a:lnSpc>
                <a:spcPct val="70000"/>
              </a:lnSpc>
              <a:spcBef>
                <a:spcPts val="1000"/>
              </a:spcBef>
              <a:spcAft>
                <a:spcPts val="0"/>
              </a:spcAft>
              <a:buClr>
                <a:srgbClr val="333333"/>
              </a:buClr>
              <a:buSzPts val="1190"/>
              <a:buFont typeface="Arial"/>
              <a:buNone/>
            </a:pPr>
            <a:r>
              <a:rPr lang="en-GB" sz="1190" b="0" i="0" u="none" strike="noStrike" cap="none">
                <a:solidFill>
                  <a:srgbClr val="333333"/>
                </a:solidFill>
                <a:latin typeface="Courier New"/>
                <a:ea typeface="Courier New"/>
                <a:cs typeface="Courier New"/>
                <a:sym typeface="Courier New"/>
              </a:rPr>
              <a:t>   </a:t>
            </a:r>
            <a:r>
              <a:rPr lang="en-GB" sz="1190" b="0" i="0" u="none" strike="noStrike" cap="none">
                <a:solidFill>
                  <a:srgbClr val="333333"/>
                </a:solidFill>
                <a:latin typeface="Arial"/>
                <a:ea typeface="Arial"/>
                <a:cs typeface="Arial"/>
                <a:sym typeface="Arial"/>
              </a:rPr>
              <a:t>C = θ(n)</a:t>
            </a:r>
            <a:r>
              <a:rPr lang="en-GB" sz="1020" b="0" i="0" u="none" strike="noStrike" cap="none">
                <a:solidFill>
                  <a:schemeClr val="dk1"/>
                </a:solidFill>
                <a:latin typeface="Calibri"/>
                <a:ea typeface="Calibri"/>
                <a:cs typeface="Calibri"/>
                <a:sym typeface="Calibri"/>
              </a:rPr>
              <a:t/>
            </a:r>
            <a:br>
              <a:rPr lang="en-GB" sz="1020" b="0" i="0" u="none" strike="noStrike" cap="none">
                <a:solidFill>
                  <a:schemeClr val="dk1"/>
                </a:solidFill>
                <a:latin typeface="Calibri"/>
                <a:ea typeface="Calibri"/>
                <a:cs typeface="Calibri"/>
                <a:sym typeface="Calibri"/>
              </a:rPr>
            </a:br>
            <a:endParaRPr sz="1700" b="0" i="0" u="none" strike="noStrike" cap="none">
              <a:solidFill>
                <a:schemeClr val="dk1"/>
              </a:solidFill>
              <a:latin typeface="Arial"/>
              <a:ea typeface="Arial"/>
              <a:cs typeface="Arial"/>
              <a:sym typeface="Arial"/>
            </a:endParaRPr>
          </a:p>
          <a:p>
            <a:pPr marL="0" marR="0" lvl="0" indent="0" algn="l" rtl="0">
              <a:lnSpc>
                <a:spcPct val="70000"/>
              </a:lnSpc>
              <a:spcBef>
                <a:spcPts val="1000"/>
              </a:spcBef>
              <a:spcAft>
                <a:spcPts val="0"/>
              </a:spcAft>
              <a:buClr>
                <a:schemeClr val="dk1"/>
              </a:buClr>
              <a:buSzPts val="1190"/>
              <a:buFont typeface="Arial"/>
              <a:buNone/>
            </a:pPr>
            <a:endParaRPr sz="1190" b="0" i="0" u="none" strike="noStrike" cap="none">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7"/>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	Polynomial Order of Algorithms</a:t>
            </a:r>
            <a:endParaRPr sz="4400" b="0" i="0" u="none" strike="noStrike" cap="none">
              <a:solidFill>
                <a:srgbClr val="FF0000"/>
              </a:solidFill>
              <a:latin typeface="Calibri"/>
              <a:ea typeface="Calibri"/>
              <a:cs typeface="Calibri"/>
              <a:sym typeface="Calibri"/>
            </a:endParaRPr>
          </a:p>
        </p:txBody>
      </p:sp>
      <p:sp>
        <p:nvSpPr>
          <p:cNvPr id="476" name="Google Shape;476;p77"/>
          <p:cNvSpPr txBox="1">
            <a:spLocks noGrp="1"/>
          </p:cNvSpPr>
          <p:nvPr>
            <p:ph type="body" idx="1"/>
          </p:nvPr>
        </p:nvSpPr>
        <p:spPr>
          <a:xfrm>
            <a:off x="952500" y="1277472"/>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dk1"/>
              </a:buClr>
              <a:buSzPts val="2480"/>
              <a:buFont typeface="Arial"/>
              <a:buNone/>
            </a:pPr>
            <a:r>
              <a:rPr lang="en-GB" sz="2480" b="1" i="0" u="none" strike="noStrike" cap="none" dirty="0">
                <a:solidFill>
                  <a:schemeClr val="dk1"/>
                </a:solidFill>
                <a:latin typeface="Calibri"/>
                <a:ea typeface="Calibri"/>
                <a:cs typeface="Calibri"/>
                <a:sym typeface="Calibri"/>
              </a:rPr>
              <a:t>P</a:t>
            </a:r>
            <a:r>
              <a:rPr lang="en-GB" sz="2480" b="0" i="0" u="none" strike="noStrike" cap="none" dirty="0">
                <a:solidFill>
                  <a:schemeClr val="dk1"/>
                </a:solidFill>
                <a:latin typeface="Calibri"/>
                <a:ea typeface="Calibri"/>
                <a:cs typeface="Calibri"/>
                <a:sym typeface="Calibri"/>
              </a:rPr>
              <a:t> - Problems that can be </a:t>
            </a:r>
            <a:r>
              <a:rPr lang="en-GB" sz="2480" b="1" i="0" u="none" strike="noStrike" cap="none" dirty="0">
                <a:solidFill>
                  <a:schemeClr val="dk1"/>
                </a:solidFill>
                <a:latin typeface="Calibri"/>
                <a:ea typeface="Calibri"/>
                <a:cs typeface="Calibri"/>
                <a:sym typeface="Calibri"/>
              </a:rPr>
              <a:t>solved</a:t>
            </a:r>
            <a:r>
              <a:rPr lang="en-GB" sz="2480" b="0" i="0" u="none" strike="noStrike" cap="none" dirty="0">
                <a:solidFill>
                  <a:schemeClr val="dk1"/>
                </a:solidFill>
                <a:latin typeface="Calibri"/>
                <a:ea typeface="Calibri"/>
                <a:cs typeface="Calibri"/>
                <a:sym typeface="Calibri"/>
              </a:rPr>
              <a:t> in polynomial time.</a:t>
            </a:r>
            <a:endParaRPr dirty="0"/>
          </a:p>
          <a:p>
            <a:pPr marL="0" marR="0" lvl="0" indent="0" algn="l" rtl="0">
              <a:lnSpc>
                <a:spcPct val="70000"/>
              </a:lnSpc>
              <a:spcBef>
                <a:spcPts val="1000"/>
              </a:spcBef>
              <a:spcAft>
                <a:spcPts val="0"/>
              </a:spcAft>
              <a:buClr>
                <a:schemeClr val="dk1"/>
              </a:buClr>
              <a:buSzPts val="2480"/>
              <a:buFont typeface="Arial"/>
              <a:buNone/>
            </a:pPr>
            <a:r>
              <a:rPr lang="en-GB" sz="2480" b="1" i="0" u="none" strike="noStrike" cap="none" dirty="0">
                <a:solidFill>
                  <a:schemeClr val="dk1"/>
                </a:solidFill>
                <a:latin typeface="Calibri"/>
                <a:ea typeface="Calibri"/>
                <a:cs typeface="Calibri"/>
                <a:sym typeface="Calibri"/>
              </a:rPr>
              <a:t>P</a:t>
            </a:r>
            <a:r>
              <a:rPr lang="en-GB" sz="2480" b="0" i="0" u="none" strike="noStrike" cap="none" dirty="0">
                <a:solidFill>
                  <a:schemeClr val="dk1"/>
                </a:solidFill>
                <a:latin typeface="Calibri"/>
                <a:ea typeface="Calibri"/>
                <a:cs typeface="Calibri"/>
                <a:sym typeface="Calibri"/>
              </a:rPr>
              <a:t>- Polynomial time </a:t>
            </a:r>
            <a:r>
              <a:rPr lang="en-GB" sz="2480" b="1" i="0" u="none" strike="noStrike" cap="none" dirty="0">
                <a:solidFill>
                  <a:schemeClr val="dk1"/>
                </a:solidFill>
                <a:latin typeface="Calibri"/>
                <a:ea typeface="Calibri"/>
                <a:cs typeface="Calibri"/>
                <a:sym typeface="Calibri"/>
              </a:rPr>
              <a:t>solving</a:t>
            </a:r>
            <a:r>
              <a:rPr lang="en-GB" sz="2480" b="0" i="0" u="none" strike="noStrike" cap="none" dirty="0">
                <a:solidFill>
                  <a:schemeClr val="dk1"/>
                </a:solidFill>
                <a:latin typeface="Calibri"/>
                <a:ea typeface="Calibri"/>
                <a:cs typeface="Calibri"/>
                <a:sym typeface="Calibri"/>
              </a:rPr>
              <a:t> . Problems which can be solved in polynomial time, which take time like O(n), O(n2), O(n3). </a:t>
            </a:r>
            <a:r>
              <a:rPr lang="en-GB" sz="2480" b="0" i="0" u="none" strike="noStrike" cap="none" dirty="0" err="1">
                <a:solidFill>
                  <a:schemeClr val="dk1"/>
                </a:solidFill>
                <a:latin typeface="Calibri"/>
                <a:ea typeface="Calibri"/>
                <a:cs typeface="Calibri"/>
                <a:sym typeface="Calibri"/>
              </a:rPr>
              <a:t>Eg</a:t>
            </a:r>
            <a:r>
              <a:rPr lang="en-GB" sz="2480" b="0" i="0" u="none" strike="noStrike" cap="none" dirty="0">
                <a:solidFill>
                  <a:schemeClr val="dk1"/>
                </a:solidFill>
                <a:latin typeface="Calibri"/>
                <a:ea typeface="Calibri"/>
                <a:cs typeface="Calibri"/>
                <a:sym typeface="Calibri"/>
              </a:rPr>
              <a:t>: finding maximum element in an array or to check whether a string is palindrome or not. so there are many problems which can be solved in polynomial time.</a:t>
            </a:r>
            <a:endParaRPr dirty="0"/>
          </a:p>
          <a:p>
            <a:pPr marL="0" marR="0" lvl="0" indent="0" algn="l" rtl="0">
              <a:lnSpc>
                <a:spcPct val="70000"/>
              </a:lnSpc>
              <a:spcBef>
                <a:spcPts val="1000"/>
              </a:spcBef>
              <a:spcAft>
                <a:spcPts val="0"/>
              </a:spcAft>
              <a:buClr>
                <a:schemeClr val="dk1"/>
              </a:buClr>
              <a:buSzPts val="2480"/>
              <a:buFont typeface="Arial"/>
              <a:buNone/>
            </a:pPr>
            <a:endParaRPr sz="2480" b="0" i="0" u="none" strike="noStrike" cap="none" dirty="0">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2480"/>
              <a:buFont typeface="Arial"/>
              <a:buNone/>
            </a:pPr>
            <a:r>
              <a:rPr lang="en-GB" sz="2480" b="1" i="0" u="none" strike="noStrike" cap="none" dirty="0">
                <a:solidFill>
                  <a:schemeClr val="dk1"/>
                </a:solidFill>
                <a:latin typeface="Calibri"/>
                <a:ea typeface="Calibri"/>
                <a:cs typeface="Calibri"/>
                <a:sym typeface="Calibri"/>
              </a:rPr>
              <a:t>NP</a:t>
            </a:r>
            <a:r>
              <a:rPr lang="en-GB" sz="2480" b="0" i="0" u="none" strike="noStrike" cap="none" dirty="0">
                <a:solidFill>
                  <a:schemeClr val="dk1"/>
                </a:solidFill>
                <a:latin typeface="Calibri"/>
                <a:ea typeface="Calibri"/>
                <a:cs typeface="Calibri"/>
                <a:sym typeface="Calibri"/>
              </a:rPr>
              <a:t> - Problems that can be </a:t>
            </a:r>
            <a:r>
              <a:rPr lang="en-GB" sz="2480" b="1" i="0" u="none" strike="noStrike" cap="none" dirty="0">
                <a:solidFill>
                  <a:schemeClr val="dk1"/>
                </a:solidFill>
                <a:latin typeface="Calibri"/>
                <a:ea typeface="Calibri"/>
                <a:cs typeface="Calibri"/>
                <a:sym typeface="Calibri"/>
              </a:rPr>
              <a:t>verified</a:t>
            </a:r>
            <a:r>
              <a:rPr lang="en-GB" sz="2480" b="0" i="0" u="none" strike="noStrike" cap="none" dirty="0">
                <a:solidFill>
                  <a:schemeClr val="dk1"/>
                </a:solidFill>
                <a:latin typeface="Calibri"/>
                <a:ea typeface="Calibri"/>
                <a:cs typeface="Calibri"/>
                <a:sym typeface="Calibri"/>
              </a:rPr>
              <a:t> in polynomial time.</a:t>
            </a:r>
            <a:endParaRPr dirty="0"/>
          </a:p>
          <a:p>
            <a:pPr marL="0" marR="0" lvl="0" indent="0" algn="l" rtl="0">
              <a:lnSpc>
                <a:spcPct val="70000"/>
              </a:lnSpc>
              <a:spcBef>
                <a:spcPts val="1000"/>
              </a:spcBef>
              <a:spcAft>
                <a:spcPts val="0"/>
              </a:spcAft>
              <a:buClr>
                <a:schemeClr val="dk1"/>
              </a:buClr>
              <a:buSzPts val="2480"/>
              <a:buFont typeface="Arial"/>
              <a:buNone/>
            </a:pPr>
            <a:r>
              <a:rPr lang="en-GB" sz="2480" b="0" i="0" u="none" strike="noStrike" cap="none" dirty="0">
                <a:solidFill>
                  <a:schemeClr val="dk1"/>
                </a:solidFill>
                <a:latin typeface="Calibri"/>
                <a:ea typeface="Calibri"/>
                <a:cs typeface="Calibri"/>
                <a:sym typeface="Calibri"/>
              </a:rPr>
              <a:t>Therefore, Every P problem is also a NP as every P problem can also be verified in polynomial time, but </a:t>
            </a:r>
            <a:r>
              <a:rPr lang="en-GB" sz="2480" b="0" i="0" u="none" strike="noStrike" cap="none" dirty="0" err="1">
                <a:solidFill>
                  <a:schemeClr val="dk1"/>
                </a:solidFill>
                <a:latin typeface="Calibri"/>
                <a:ea typeface="Calibri"/>
                <a:cs typeface="Calibri"/>
                <a:sym typeface="Calibri"/>
              </a:rPr>
              <a:t>viceversa</a:t>
            </a:r>
            <a:r>
              <a:rPr lang="en-GB" sz="2480" b="0" i="0" u="none" strike="noStrike" cap="none" dirty="0">
                <a:solidFill>
                  <a:schemeClr val="dk1"/>
                </a:solidFill>
                <a:latin typeface="Calibri"/>
                <a:ea typeface="Calibri"/>
                <a:cs typeface="Calibri"/>
                <a:sym typeface="Calibri"/>
              </a:rPr>
              <a:t> is not true because every NP problem cannot be solved in polynomial time.</a:t>
            </a:r>
            <a:endParaRPr dirty="0"/>
          </a:p>
          <a:p>
            <a:pPr marL="228600" marR="0" lvl="0" indent="-228600" algn="l" rtl="0">
              <a:lnSpc>
                <a:spcPct val="70000"/>
              </a:lnSpc>
              <a:spcBef>
                <a:spcPts val="1000"/>
              </a:spcBef>
              <a:spcAft>
                <a:spcPts val="0"/>
              </a:spcAft>
              <a:buClr>
                <a:schemeClr val="dk1"/>
              </a:buClr>
              <a:buSzPts val="2480"/>
              <a:buFont typeface="Arial"/>
              <a:buChar char="•"/>
            </a:pPr>
            <a:r>
              <a:rPr lang="en-GB" sz="2480" b="1" i="0" u="none" strike="noStrike" cap="none" dirty="0">
                <a:solidFill>
                  <a:schemeClr val="dk1"/>
                </a:solidFill>
                <a:latin typeface="Calibri"/>
                <a:ea typeface="Calibri"/>
                <a:cs typeface="Calibri"/>
                <a:sym typeface="Calibri"/>
              </a:rPr>
              <a:t>NP</a:t>
            </a:r>
            <a:r>
              <a:rPr lang="en-GB" sz="2480" b="0" i="0" u="none" strike="noStrike" cap="none" dirty="0">
                <a:solidFill>
                  <a:schemeClr val="dk1"/>
                </a:solidFill>
                <a:latin typeface="Calibri"/>
                <a:ea typeface="Calibri"/>
                <a:cs typeface="Calibri"/>
                <a:sym typeface="Calibri"/>
              </a:rPr>
              <a:t>- Non deterministic Polynomial time solving. Problem which can't be solved in polynomial time like TSP( travelling salesman problem) or An easy example of this is subset sum: given a set of numbers, does there exist a subset whose sum is zero?.</a:t>
            </a:r>
            <a:endParaRPr dirty="0"/>
          </a:p>
          <a:p>
            <a:pPr marL="228600" marR="0" lvl="0" indent="-228600" algn="l" rtl="0">
              <a:lnSpc>
                <a:spcPct val="70000"/>
              </a:lnSpc>
              <a:spcBef>
                <a:spcPts val="1000"/>
              </a:spcBef>
              <a:spcAft>
                <a:spcPts val="0"/>
              </a:spcAft>
              <a:buClr>
                <a:schemeClr val="dk1"/>
              </a:buClr>
              <a:buSzPts val="2480"/>
              <a:buFont typeface="Arial"/>
              <a:buChar char="•"/>
            </a:pPr>
            <a:r>
              <a:rPr lang="en-GB" sz="2480" b="0" i="0" u="none" strike="noStrike" cap="none" dirty="0">
                <a:solidFill>
                  <a:schemeClr val="dk1"/>
                </a:solidFill>
                <a:latin typeface="Calibri"/>
                <a:ea typeface="Calibri"/>
                <a:cs typeface="Calibri"/>
                <a:sym typeface="Calibri"/>
              </a:rPr>
              <a:t>but NP problems are </a:t>
            </a:r>
            <a:r>
              <a:rPr lang="en-GB" sz="2480" b="1" i="0" u="none" strike="noStrike" cap="none" dirty="0">
                <a:solidFill>
                  <a:schemeClr val="dk1"/>
                </a:solidFill>
                <a:latin typeface="Calibri"/>
                <a:ea typeface="Calibri"/>
                <a:cs typeface="Calibri"/>
                <a:sym typeface="Calibri"/>
              </a:rPr>
              <a:t>checkable</a:t>
            </a:r>
            <a:r>
              <a:rPr lang="en-GB" sz="2480" b="0" i="0" u="none" strike="noStrike" cap="none" dirty="0">
                <a:solidFill>
                  <a:schemeClr val="dk1"/>
                </a:solidFill>
                <a:latin typeface="Calibri"/>
                <a:ea typeface="Calibri"/>
                <a:cs typeface="Calibri"/>
                <a:sym typeface="Calibri"/>
              </a:rPr>
              <a:t> in polynomial time means that given a solution of a problem , we can check that whether the solution is correct or not in polynomial time.</a:t>
            </a:r>
            <a:endParaRPr dirty="0"/>
          </a:p>
          <a:p>
            <a:pPr marL="0" marR="0" lvl="0" indent="0" algn="l" rtl="0">
              <a:lnSpc>
                <a:spcPct val="70000"/>
              </a:lnSpc>
              <a:spcBef>
                <a:spcPts val="1000"/>
              </a:spcBef>
              <a:spcAft>
                <a:spcPts val="0"/>
              </a:spcAft>
              <a:buClr>
                <a:schemeClr val="dk1"/>
              </a:buClr>
              <a:buSzPts val="2480"/>
              <a:buFont typeface="Arial"/>
              <a:buNone/>
            </a:pPr>
            <a:endParaRPr sz="248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8"/>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	NP-Hard and NP Complete Problems</a:t>
            </a:r>
            <a:endParaRPr sz="4400" b="0" i="0" u="none" strike="noStrike" cap="none">
              <a:solidFill>
                <a:srgbClr val="FF0000"/>
              </a:solidFill>
              <a:latin typeface="Calibri"/>
              <a:ea typeface="Calibri"/>
              <a:cs typeface="Calibri"/>
              <a:sym typeface="Calibri"/>
            </a:endParaRPr>
          </a:p>
        </p:txBody>
      </p:sp>
      <p:sp>
        <p:nvSpPr>
          <p:cNvPr id="482" name="Google Shape;482;p78"/>
          <p:cNvSpPr txBox="1">
            <a:spLocks noGrp="1"/>
          </p:cNvSpPr>
          <p:nvPr>
            <p:ph type="body" idx="1"/>
          </p:nvPr>
        </p:nvSpPr>
        <p:spPr>
          <a:xfrm>
            <a:off x="952500" y="1277472"/>
            <a:ext cx="10515600" cy="558052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200"/>
              <a:buFont typeface="Arial"/>
              <a:buNone/>
            </a:pPr>
            <a:r>
              <a:rPr lang="en-GB" sz="3200" b="1" i="0" u="none" strike="noStrike" cap="none" dirty="0">
                <a:solidFill>
                  <a:schemeClr val="dk1"/>
                </a:solidFill>
                <a:latin typeface="Calibri"/>
                <a:ea typeface="Calibri"/>
                <a:cs typeface="Calibri"/>
                <a:sym typeface="Calibri"/>
              </a:rPr>
              <a:t>P</a:t>
            </a:r>
            <a:r>
              <a:rPr lang="en-GB" sz="3200" b="0" i="0" u="none" strike="noStrike" cap="none" dirty="0">
                <a:solidFill>
                  <a:schemeClr val="dk1"/>
                </a:solidFill>
                <a:latin typeface="Calibri"/>
                <a:ea typeface="Calibri"/>
                <a:cs typeface="Calibri"/>
                <a:sym typeface="Calibri"/>
              </a:rPr>
              <a:t> - Problems that can be </a:t>
            </a:r>
            <a:r>
              <a:rPr lang="en-GB" sz="3200" b="1" i="0" u="none" strike="noStrike" cap="none" dirty="0">
                <a:solidFill>
                  <a:schemeClr val="dk1"/>
                </a:solidFill>
                <a:latin typeface="Calibri"/>
                <a:ea typeface="Calibri"/>
                <a:cs typeface="Calibri"/>
                <a:sym typeface="Calibri"/>
              </a:rPr>
              <a:t>solved</a:t>
            </a:r>
            <a:r>
              <a:rPr lang="en-GB" sz="3200" b="0" i="0" u="none" strike="noStrike" cap="none" dirty="0">
                <a:solidFill>
                  <a:schemeClr val="dk1"/>
                </a:solidFill>
                <a:latin typeface="Calibri"/>
                <a:ea typeface="Calibri"/>
                <a:cs typeface="Calibri"/>
                <a:sym typeface="Calibri"/>
              </a:rPr>
              <a:t> in polynomial time.</a:t>
            </a:r>
            <a:endParaRPr dirty="0"/>
          </a:p>
          <a:p>
            <a:pPr marL="0" marR="0" lvl="0" indent="0" algn="l" rtl="0">
              <a:lnSpc>
                <a:spcPct val="90000"/>
              </a:lnSpc>
              <a:spcBef>
                <a:spcPts val="1000"/>
              </a:spcBef>
              <a:spcAft>
                <a:spcPts val="0"/>
              </a:spcAft>
              <a:buClr>
                <a:schemeClr val="dk1"/>
              </a:buClr>
              <a:buSzPts val="3200"/>
              <a:buFont typeface="Arial"/>
              <a:buNone/>
            </a:pPr>
            <a:r>
              <a:rPr lang="en-GB" sz="3200" b="1" i="0" u="none" strike="noStrike" cap="none" dirty="0">
                <a:solidFill>
                  <a:schemeClr val="dk1"/>
                </a:solidFill>
                <a:latin typeface="Calibri"/>
                <a:ea typeface="Calibri"/>
                <a:cs typeface="Calibri"/>
                <a:sym typeface="Calibri"/>
              </a:rPr>
              <a:t>NP</a:t>
            </a:r>
            <a:r>
              <a:rPr lang="en-GB" sz="3200" b="0" i="0" u="none" strike="noStrike" cap="none" dirty="0">
                <a:solidFill>
                  <a:schemeClr val="dk1"/>
                </a:solidFill>
                <a:latin typeface="Calibri"/>
                <a:ea typeface="Calibri"/>
                <a:cs typeface="Calibri"/>
                <a:sym typeface="Calibri"/>
              </a:rPr>
              <a:t> - Problems that can be </a:t>
            </a:r>
            <a:r>
              <a:rPr lang="en-GB" sz="3200" b="1" i="0" u="none" strike="noStrike" cap="none" dirty="0">
                <a:solidFill>
                  <a:schemeClr val="dk1"/>
                </a:solidFill>
                <a:latin typeface="Calibri"/>
                <a:ea typeface="Calibri"/>
                <a:cs typeface="Calibri"/>
                <a:sym typeface="Calibri"/>
              </a:rPr>
              <a:t>verified</a:t>
            </a:r>
            <a:r>
              <a:rPr lang="en-GB" sz="3200" b="0" i="0" u="none" strike="noStrike" cap="none" dirty="0">
                <a:solidFill>
                  <a:schemeClr val="dk1"/>
                </a:solidFill>
                <a:latin typeface="Calibri"/>
                <a:ea typeface="Calibri"/>
                <a:cs typeface="Calibri"/>
                <a:sym typeface="Calibri"/>
              </a:rPr>
              <a:t> in polynomial time.</a:t>
            </a:r>
            <a:endParaRPr dirty="0"/>
          </a:p>
          <a:p>
            <a:pPr marL="0" marR="0" lvl="0" indent="0" algn="l" rtl="0">
              <a:lnSpc>
                <a:spcPct val="90000"/>
              </a:lnSpc>
              <a:spcBef>
                <a:spcPts val="1000"/>
              </a:spcBef>
              <a:spcAft>
                <a:spcPts val="0"/>
              </a:spcAft>
              <a:buClr>
                <a:schemeClr val="dk1"/>
              </a:buClr>
              <a:buSzPts val="3200"/>
              <a:buFont typeface="Arial"/>
              <a:buNone/>
            </a:pPr>
            <a:r>
              <a:rPr lang="en-GB" sz="3200" b="0" i="0" u="none" strike="noStrike" cap="none" dirty="0">
                <a:solidFill>
                  <a:schemeClr val="dk1"/>
                </a:solidFill>
                <a:latin typeface="Calibri"/>
                <a:ea typeface="Calibri"/>
                <a:cs typeface="Calibri"/>
                <a:sym typeface="Calibri"/>
              </a:rPr>
              <a:t>Therefore, Every P problem is also a NP as every P problem can also be verified in polynomial time, but </a:t>
            </a:r>
            <a:r>
              <a:rPr lang="en-GB" sz="3200" b="0" i="0" u="none" strike="noStrike" cap="none" dirty="0" err="1">
                <a:solidFill>
                  <a:schemeClr val="dk1"/>
                </a:solidFill>
                <a:latin typeface="Calibri"/>
                <a:ea typeface="Calibri"/>
                <a:cs typeface="Calibri"/>
                <a:sym typeface="Calibri"/>
              </a:rPr>
              <a:t>viceversa</a:t>
            </a:r>
            <a:r>
              <a:rPr lang="en-GB" sz="3200" b="0" i="0" u="none" strike="noStrike" cap="none" dirty="0">
                <a:solidFill>
                  <a:schemeClr val="dk1"/>
                </a:solidFill>
                <a:latin typeface="Calibri"/>
                <a:ea typeface="Calibri"/>
                <a:cs typeface="Calibri"/>
                <a:sym typeface="Calibri"/>
              </a:rPr>
              <a:t> is not true because every NP problem cannot be solved in polynomial time.</a:t>
            </a:r>
            <a:endParaRPr dirty="0"/>
          </a:p>
          <a:p>
            <a:pPr marL="228600" marR="0" lvl="0" indent="-228600" algn="l" rtl="0">
              <a:lnSpc>
                <a:spcPct val="90000"/>
              </a:lnSpc>
              <a:spcBef>
                <a:spcPts val="1000"/>
              </a:spcBef>
              <a:spcAft>
                <a:spcPts val="0"/>
              </a:spcAft>
              <a:buClr>
                <a:schemeClr val="dk1"/>
              </a:buClr>
              <a:buSzPts val="3200"/>
              <a:buFont typeface="Arial"/>
              <a:buChar char="•"/>
            </a:pPr>
            <a:r>
              <a:rPr lang="en-GB" sz="3200" b="0" i="0" u="none" strike="noStrike" cap="none" dirty="0">
                <a:solidFill>
                  <a:schemeClr val="dk1"/>
                </a:solidFill>
                <a:latin typeface="Calibri"/>
                <a:ea typeface="Calibri"/>
                <a:cs typeface="Calibri"/>
                <a:sym typeface="Calibri"/>
              </a:rPr>
              <a:t>Now here are our problems depicted in using a </a:t>
            </a:r>
            <a:r>
              <a:rPr lang="en-GB" sz="3200" b="0" i="0" u="none" strike="noStrike" cap="none" dirty="0" err="1">
                <a:solidFill>
                  <a:schemeClr val="dk1"/>
                </a:solidFill>
                <a:latin typeface="Calibri"/>
                <a:ea typeface="Calibri"/>
                <a:cs typeface="Calibri"/>
                <a:sym typeface="Calibri"/>
              </a:rPr>
              <a:t>venn</a:t>
            </a:r>
            <a:r>
              <a:rPr lang="en-GB" sz="3200" b="0" i="0" u="none" strike="noStrike" cap="none" dirty="0">
                <a:solidFill>
                  <a:schemeClr val="dk1"/>
                </a:solidFill>
                <a:latin typeface="Calibri"/>
                <a:ea typeface="Calibri"/>
                <a:cs typeface="Calibri"/>
                <a:sym typeface="Calibri"/>
              </a:rPr>
              <a:t> diagram,</a:t>
            </a: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9"/>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	Reducibility</a:t>
            </a:r>
            <a:endParaRPr sz="4400" b="0" i="0" u="none" strike="noStrike" cap="none">
              <a:solidFill>
                <a:srgbClr val="FF0000"/>
              </a:solidFill>
              <a:latin typeface="Calibri"/>
              <a:ea typeface="Calibri"/>
              <a:cs typeface="Calibri"/>
              <a:sym typeface="Calibri"/>
            </a:endParaRPr>
          </a:p>
        </p:txBody>
      </p:sp>
      <p:sp>
        <p:nvSpPr>
          <p:cNvPr id="488" name="Google Shape;488;p79"/>
          <p:cNvSpPr txBox="1">
            <a:spLocks noGrp="1"/>
          </p:cNvSpPr>
          <p:nvPr>
            <p:ph type="body" idx="1"/>
          </p:nvPr>
        </p:nvSpPr>
        <p:spPr>
          <a:xfrm>
            <a:off x="952500" y="1277472"/>
            <a:ext cx="10515600" cy="5580527"/>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3200"/>
              <a:buFont typeface="Arial"/>
              <a:buChar char="•"/>
            </a:pPr>
            <a:r>
              <a:rPr lang="en-GB" sz="3200" b="0" i="0" u="none" strike="noStrike" cap="none">
                <a:solidFill>
                  <a:schemeClr val="dk1"/>
                </a:solidFill>
                <a:latin typeface="Calibri"/>
                <a:ea typeface="Calibri"/>
                <a:cs typeface="Calibri"/>
                <a:sym typeface="Calibri"/>
              </a:rPr>
              <a:t>Take two problems A and B both are NP problems.</a:t>
            </a:r>
            <a:endParaRPr/>
          </a:p>
          <a:p>
            <a:pPr marL="228600" marR="0" lvl="0" indent="-228600" algn="l" rtl="0">
              <a:lnSpc>
                <a:spcPct val="80000"/>
              </a:lnSpc>
              <a:spcBef>
                <a:spcPts val="1000"/>
              </a:spcBef>
              <a:spcAft>
                <a:spcPts val="0"/>
              </a:spcAft>
              <a:buClr>
                <a:schemeClr val="dk1"/>
              </a:buClr>
              <a:buSzPts val="3200"/>
              <a:buFont typeface="Arial"/>
              <a:buChar char="•"/>
            </a:pPr>
            <a:r>
              <a:rPr lang="en-GB" sz="3200" b="1" i="0" u="none" strike="noStrike" cap="none">
                <a:solidFill>
                  <a:schemeClr val="dk1"/>
                </a:solidFill>
                <a:latin typeface="Calibri"/>
                <a:ea typeface="Calibri"/>
                <a:cs typeface="Calibri"/>
                <a:sym typeface="Calibri"/>
              </a:rPr>
              <a:t>Reducibility</a:t>
            </a:r>
            <a:r>
              <a:rPr lang="en-GB" sz="3200" b="0" i="0" u="none" strike="noStrike" cap="none">
                <a:solidFill>
                  <a:schemeClr val="dk1"/>
                </a:solidFill>
                <a:latin typeface="Calibri"/>
                <a:ea typeface="Calibri"/>
                <a:cs typeface="Calibri"/>
                <a:sym typeface="Calibri"/>
              </a:rPr>
              <a:t>- If we can convert one instance of a problem A into problem B (NP problem) then it means that A is reducible to B.</a:t>
            </a:r>
            <a:endParaRPr/>
          </a:p>
          <a:p>
            <a:pPr marL="228600" marR="0" lvl="0" indent="-228600" algn="l" rtl="0">
              <a:lnSpc>
                <a:spcPct val="80000"/>
              </a:lnSpc>
              <a:spcBef>
                <a:spcPts val="1000"/>
              </a:spcBef>
              <a:spcAft>
                <a:spcPts val="0"/>
              </a:spcAft>
              <a:buClr>
                <a:schemeClr val="dk1"/>
              </a:buClr>
              <a:buSzPts val="3200"/>
              <a:buFont typeface="Arial"/>
              <a:buChar char="•"/>
            </a:pPr>
            <a:r>
              <a:rPr lang="en-GB" sz="3200" b="1" i="0" u="none" strike="noStrike" cap="none">
                <a:solidFill>
                  <a:schemeClr val="dk1"/>
                </a:solidFill>
                <a:latin typeface="Calibri"/>
                <a:ea typeface="Calibri"/>
                <a:cs typeface="Calibri"/>
                <a:sym typeface="Calibri"/>
              </a:rPr>
              <a:t>NP-hard</a:t>
            </a:r>
            <a:r>
              <a:rPr lang="en-GB" sz="3200" b="0" i="0" u="none" strike="noStrike" cap="none">
                <a:solidFill>
                  <a:schemeClr val="dk1"/>
                </a:solidFill>
                <a:latin typeface="Calibri"/>
                <a:ea typeface="Calibri"/>
                <a:cs typeface="Calibri"/>
                <a:sym typeface="Calibri"/>
              </a:rPr>
              <a:t>-- Now suppose we found that A is reducible to B, then it means that B is at least as hard as A.</a:t>
            </a:r>
            <a:endParaRPr/>
          </a:p>
          <a:p>
            <a:pPr marL="228600" marR="0" lvl="0" indent="-228600" algn="l" rtl="0">
              <a:lnSpc>
                <a:spcPct val="80000"/>
              </a:lnSpc>
              <a:spcBef>
                <a:spcPts val="1000"/>
              </a:spcBef>
              <a:spcAft>
                <a:spcPts val="0"/>
              </a:spcAft>
              <a:buClr>
                <a:schemeClr val="dk1"/>
              </a:buClr>
              <a:buSzPts val="3200"/>
              <a:buFont typeface="Arial"/>
              <a:buChar char="•"/>
            </a:pPr>
            <a:r>
              <a:rPr lang="en-GB" sz="3200" b="1" i="0" u="none" strike="noStrike" cap="none">
                <a:solidFill>
                  <a:schemeClr val="dk1"/>
                </a:solidFill>
                <a:latin typeface="Calibri"/>
                <a:ea typeface="Calibri"/>
                <a:cs typeface="Calibri"/>
                <a:sym typeface="Calibri"/>
              </a:rPr>
              <a:t>NP-Complete</a:t>
            </a:r>
            <a:r>
              <a:rPr lang="en-GB" sz="3200" b="0" i="0" u="none" strike="noStrike" cap="none">
                <a:solidFill>
                  <a:schemeClr val="dk1"/>
                </a:solidFill>
                <a:latin typeface="Calibri"/>
                <a:ea typeface="Calibri"/>
                <a:cs typeface="Calibri"/>
                <a:sym typeface="Calibri"/>
              </a:rPr>
              <a:t> -- The group of problems which are both in NP and NP-hard are known as NP-Complete problem.</a:t>
            </a:r>
            <a:endParaRPr/>
          </a:p>
          <a:p>
            <a:pPr marL="228600" marR="0" lvl="0" indent="-228600" algn="l" rtl="0">
              <a:lnSpc>
                <a:spcPct val="80000"/>
              </a:lnSpc>
              <a:spcBef>
                <a:spcPts val="1000"/>
              </a:spcBef>
              <a:spcAft>
                <a:spcPts val="0"/>
              </a:spcAft>
              <a:buClr>
                <a:schemeClr val="dk1"/>
              </a:buClr>
              <a:buSzPts val="3200"/>
              <a:buFont typeface="Arial"/>
              <a:buChar char="•"/>
            </a:pPr>
            <a:r>
              <a:rPr lang="en-GB" sz="3200" b="0" i="0" u="none" strike="noStrike" cap="none">
                <a:solidFill>
                  <a:schemeClr val="dk1"/>
                </a:solidFill>
                <a:latin typeface="Calibri"/>
                <a:ea typeface="Calibri"/>
                <a:cs typeface="Calibri"/>
                <a:sym typeface="Calibri"/>
              </a:rPr>
              <a:t>Now suppose we have a NP-Complete problem R and it is reducible to Q then Q is at least as hard as R and since R is an NP-hard problem. therefore Q will also be at least NP-hard , it may be NP-complete also.</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9"/>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	Reducibility</a:t>
            </a:r>
            <a:endParaRPr sz="4400" b="0" i="0" u="none" strike="noStrike" cap="none">
              <a:solidFill>
                <a:srgbClr val="FF0000"/>
              </a:solidFill>
              <a:latin typeface="Calibri"/>
              <a:ea typeface="Calibri"/>
              <a:cs typeface="Calibri"/>
              <a:sym typeface="Calibri"/>
            </a:endParaRPr>
          </a:p>
        </p:txBody>
      </p:sp>
      <p:sp>
        <p:nvSpPr>
          <p:cNvPr id="488" name="Google Shape;488;p79"/>
          <p:cNvSpPr txBox="1">
            <a:spLocks noGrp="1"/>
          </p:cNvSpPr>
          <p:nvPr>
            <p:ph type="body" idx="1"/>
          </p:nvPr>
        </p:nvSpPr>
        <p:spPr>
          <a:xfrm>
            <a:off x="952500" y="1277472"/>
            <a:ext cx="10515600" cy="5580527"/>
          </a:xfrm>
          <a:prstGeom prst="rect">
            <a:avLst/>
          </a:prstGeom>
          <a:noFill/>
          <a:ln>
            <a:noFill/>
          </a:ln>
        </p:spPr>
        <p:txBody>
          <a:bodyPr spcFirstLastPara="1" wrap="square" lIns="91425" tIns="45700" rIns="91425" bIns="45700" anchor="t" anchorCtr="0">
            <a:noAutofit/>
          </a:bodyPr>
          <a:lstStyle/>
          <a:p>
            <a:r>
              <a:rPr lang="en-GB" sz="3200" b="1" dirty="0"/>
              <a:t>NP-hard</a:t>
            </a:r>
            <a:r>
              <a:rPr lang="en-GB" sz="3200" dirty="0"/>
              <a:t>-- Now suppose we found that A is reducible to B, then it means that B is at least as hard as A.</a:t>
            </a:r>
          </a:p>
          <a:p>
            <a:r>
              <a:rPr lang="en-GB" sz="3200" b="1" dirty="0"/>
              <a:t>NP-Complete</a:t>
            </a:r>
            <a:r>
              <a:rPr lang="en-GB" sz="3200" dirty="0"/>
              <a:t> -- The group of problems which are both in NP and NP-hard are known as NP-Complete problem.</a:t>
            </a:r>
          </a:p>
          <a:p>
            <a:r>
              <a:rPr lang="en-GB" sz="3200" dirty="0"/>
              <a:t>Now suppose we have a NP-Complete problem R and it is reducible to Q then Q is at least as hard as R and since R is an NP-hard problem. </a:t>
            </a:r>
            <a:r>
              <a:rPr lang="en-GB" sz="3200"/>
              <a:t>therefore Q will also be at least NP-hard , it may be NP-complete also.</a:t>
            </a:r>
          </a:p>
        </p:txBody>
      </p:sp>
    </p:spTree>
    <p:extLst>
      <p:ext uri="{BB962C8B-B14F-4D97-AF65-F5344CB8AC3E}">
        <p14:creationId xmlns:p14="http://schemas.microsoft.com/office/powerpoint/2010/main" val="6142682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a:xfrm>
            <a:off x="1166292" y="5311287"/>
            <a:ext cx="10544696" cy="3735348"/>
          </a:xfrm>
        </p:spPr>
        <p:txBody>
          <a:bodyPr/>
          <a:lstStyle/>
          <a:p>
            <a:endParaRPr lang="en-GB" dirty="0"/>
          </a:p>
        </p:txBody>
      </p:sp>
      <p:pic>
        <p:nvPicPr>
          <p:cNvPr id="1026" name="Picture 2" descr="https://upload.wikimedia.org/wikipedia/commons/thumb/a/a0/P_np_np-complete_np-hard.svg/1024px-P_np_np-complete_np-hard.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57756"/>
            <a:ext cx="9780588" cy="575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61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Introduction to Algorithm </a:t>
            </a:r>
            <a:r>
              <a:rPr lang="en-GB" sz="2800" b="0" i="0" u="none" strike="noStrike" cap="none">
                <a:solidFill>
                  <a:srgbClr val="FF0000"/>
                </a:solidFill>
                <a:latin typeface="Calibri"/>
                <a:ea typeface="Calibri"/>
                <a:cs typeface="Calibri"/>
                <a:sym typeface="Calibri"/>
              </a:rPr>
              <a:t>(contd….)</a:t>
            </a:r>
            <a:endParaRPr sz="2800" b="0" i="0" u="none" strike="noStrike" cap="none">
              <a:solidFill>
                <a:srgbClr val="FF0000"/>
              </a:solidFill>
              <a:latin typeface="Calibri"/>
              <a:ea typeface="Calibri"/>
              <a:cs typeface="Calibri"/>
              <a:sym typeface="Calibri"/>
            </a:endParaRPr>
          </a:p>
        </p:txBody>
      </p:sp>
      <p:sp>
        <p:nvSpPr>
          <p:cNvPr id="121" name="Google Shape;121;p19"/>
          <p:cNvSpPr txBox="1">
            <a:spLocks noGrp="1"/>
          </p:cNvSpPr>
          <p:nvPr>
            <p:ph type="body" idx="1"/>
          </p:nvPr>
        </p:nvSpPr>
        <p:spPr>
          <a:xfrm>
            <a:off x="838200" y="1547446"/>
            <a:ext cx="10515600" cy="4923692"/>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dk1"/>
              </a:buClr>
              <a:buSzPts val="1540"/>
              <a:buFont typeface="Arial"/>
              <a:buNone/>
            </a:pPr>
            <a:r>
              <a:rPr lang="en-GB" sz="1540" b="0" i="0" u="none" strike="noStrike" cap="none" dirty="0">
                <a:solidFill>
                  <a:schemeClr val="dk1"/>
                </a:solidFill>
                <a:latin typeface="Times"/>
                <a:ea typeface="Times"/>
                <a:cs typeface="Times"/>
                <a:sym typeface="Times"/>
              </a:rPr>
              <a:t>The major goal of this course is to develop techniques for developing efficient algorithms.</a:t>
            </a:r>
            <a:endParaRPr dirty="0"/>
          </a:p>
          <a:p>
            <a:pPr marL="0" marR="0" lvl="0" indent="0" algn="l" rtl="0">
              <a:lnSpc>
                <a:spcPct val="70000"/>
              </a:lnSpc>
              <a:spcBef>
                <a:spcPts val="1000"/>
              </a:spcBef>
              <a:spcAft>
                <a:spcPts val="0"/>
              </a:spcAft>
              <a:buClr>
                <a:schemeClr val="dk1"/>
              </a:buClr>
              <a:buSzPts val="1540"/>
              <a:buFont typeface="Arial"/>
              <a:buNone/>
            </a:pPr>
            <a:endParaRPr sz="1540" b="0" i="0" u="none" strike="noStrike" cap="none" dirty="0">
              <a:solidFill>
                <a:schemeClr val="dk1"/>
              </a:solidFill>
              <a:latin typeface="Times"/>
              <a:ea typeface="Times"/>
              <a:cs typeface="Times"/>
              <a:sym typeface="Times"/>
            </a:endParaRPr>
          </a:p>
          <a:p>
            <a:pPr marL="0" marR="0" lvl="0" indent="0" algn="l" rtl="0">
              <a:lnSpc>
                <a:spcPct val="70000"/>
              </a:lnSpc>
              <a:spcBef>
                <a:spcPts val="1000"/>
              </a:spcBef>
              <a:spcAft>
                <a:spcPts val="0"/>
              </a:spcAft>
              <a:buClr>
                <a:srgbClr val="0070C0"/>
              </a:buClr>
              <a:buSzPts val="1540"/>
              <a:buFont typeface="Arial"/>
              <a:buNone/>
            </a:pPr>
            <a:r>
              <a:rPr lang="en-GB" sz="1540" b="1" i="1" u="none" strike="noStrike" cap="none" dirty="0">
                <a:solidFill>
                  <a:srgbClr val="0070C0"/>
                </a:solidFill>
                <a:latin typeface="Times"/>
                <a:ea typeface="Times"/>
                <a:cs typeface="Times"/>
                <a:sym typeface="Times"/>
              </a:rPr>
              <a:t>Why efficient algorithms?</a:t>
            </a:r>
            <a:endParaRPr dirty="0"/>
          </a:p>
          <a:p>
            <a:pPr marL="228600" marR="0" lvl="0" indent="-228600" algn="l" rtl="0">
              <a:lnSpc>
                <a:spcPct val="70000"/>
              </a:lnSpc>
              <a:spcBef>
                <a:spcPts val="1000"/>
              </a:spcBef>
              <a:spcAft>
                <a:spcPts val="0"/>
              </a:spcAft>
              <a:buClr>
                <a:schemeClr val="dk1"/>
              </a:buClr>
              <a:buSzPts val="1540"/>
              <a:buFont typeface="Noto Sans Symbols"/>
              <a:buChar char="❖"/>
            </a:pPr>
            <a:r>
              <a:rPr lang="en-GB" sz="1540" b="0" i="0" u="none" strike="noStrike" cap="none" dirty="0">
                <a:solidFill>
                  <a:schemeClr val="dk1"/>
                </a:solidFill>
                <a:latin typeface="Times"/>
                <a:ea typeface="Times"/>
                <a:cs typeface="Times"/>
                <a:sym typeface="Times"/>
              </a:rPr>
              <a:t>Efficient algorithms lead to efficient program</a:t>
            </a:r>
            <a:endParaRPr dirty="0"/>
          </a:p>
          <a:p>
            <a:pPr marL="228600" marR="0" lvl="0" indent="-228600" algn="l" rtl="0">
              <a:lnSpc>
                <a:spcPct val="70000"/>
              </a:lnSpc>
              <a:spcBef>
                <a:spcPts val="1000"/>
              </a:spcBef>
              <a:spcAft>
                <a:spcPts val="0"/>
              </a:spcAft>
              <a:buClr>
                <a:schemeClr val="dk1"/>
              </a:buClr>
              <a:buSzPts val="1540"/>
              <a:buFont typeface="Noto Sans Symbols"/>
              <a:buChar char="❖"/>
            </a:pPr>
            <a:r>
              <a:rPr lang="en-GB" sz="1540" b="0" i="0" u="none" strike="noStrike" cap="none" dirty="0">
                <a:solidFill>
                  <a:schemeClr val="dk1"/>
                </a:solidFill>
                <a:latin typeface="Times"/>
                <a:ea typeface="Times"/>
                <a:cs typeface="Times"/>
                <a:sym typeface="Times"/>
              </a:rPr>
              <a:t>Efficient programs sell better</a:t>
            </a:r>
            <a:endParaRPr dirty="0"/>
          </a:p>
          <a:p>
            <a:pPr marL="228600" marR="0" lvl="0" indent="-228600" algn="l" rtl="0">
              <a:lnSpc>
                <a:spcPct val="70000"/>
              </a:lnSpc>
              <a:spcBef>
                <a:spcPts val="1000"/>
              </a:spcBef>
              <a:spcAft>
                <a:spcPts val="0"/>
              </a:spcAft>
              <a:buClr>
                <a:schemeClr val="dk1"/>
              </a:buClr>
              <a:buSzPts val="1540"/>
              <a:buFont typeface="Noto Sans Symbols"/>
              <a:buChar char="❖"/>
            </a:pPr>
            <a:r>
              <a:rPr lang="en-GB" sz="1540" b="0" i="0" u="none" strike="noStrike" cap="none" dirty="0">
                <a:solidFill>
                  <a:schemeClr val="dk1"/>
                </a:solidFill>
                <a:latin typeface="Times"/>
                <a:ea typeface="Times"/>
                <a:cs typeface="Times"/>
                <a:sym typeface="Times"/>
              </a:rPr>
              <a:t>Efficient programs make better use of hardware</a:t>
            </a:r>
            <a:endParaRPr dirty="0"/>
          </a:p>
          <a:p>
            <a:pPr marL="228600" marR="0" lvl="0" indent="-228600" algn="l" rtl="0">
              <a:lnSpc>
                <a:spcPct val="70000"/>
              </a:lnSpc>
              <a:spcBef>
                <a:spcPts val="1000"/>
              </a:spcBef>
              <a:spcAft>
                <a:spcPts val="0"/>
              </a:spcAft>
              <a:buClr>
                <a:schemeClr val="dk1"/>
              </a:buClr>
              <a:buSzPts val="1540"/>
              <a:buFont typeface="Noto Sans Symbols"/>
              <a:buChar char="❖"/>
            </a:pPr>
            <a:r>
              <a:rPr lang="en-GB" sz="1540" b="0" i="0" u="none" strike="noStrike" cap="none" dirty="0">
                <a:solidFill>
                  <a:schemeClr val="dk1"/>
                </a:solidFill>
                <a:latin typeface="Times"/>
                <a:ea typeface="Times"/>
                <a:cs typeface="Times"/>
                <a:sym typeface="Times"/>
              </a:rPr>
              <a:t>Programmers who write efficient programs are more marketable than those who don’t</a:t>
            </a:r>
            <a:endParaRPr dirty="0"/>
          </a:p>
          <a:p>
            <a:pPr marL="0" marR="0" lvl="0" indent="0" algn="l" rtl="0">
              <a:lnSpc>
                <a:spcPct val="70000"/>
              </a:lnSpc>
              <a:spcBef>
                <a:spcPts val="1000"/>
              </a:spcBef>
              <a:spcAft>
                <a:spcPts val="0"/>
              </a:spcAft>
              <a:buClr>
                <a:schemeClr val="dk1"/>
              </a:buClr>
              <a:buSzPts val="1540"/>
              <a:buFont typeface="Arial"/>
              <a:buNone/>
            </a:pPr>
            <a:endParaRPr sz="1540" b="0" i="0" u="none" strike="noStrike" cap="none" dirty="0">
              <a:solidFill>
                <a:schemeClr val="dk1"/>
              </a:solidFill>
              <a:latin typeface="Times"/>
              <a:ea typeface="Times"/>
              <a:cs typeface="Times"/>
              <a:sym typeface="Times"/>
            </a:endParaRPr>
          </a:p>
          <a:p>
            <a:pPr marL="0" marR="0" lvl="0" indent="0" algn="l" rtl="0">
              <a:lnSpc>
                <a:spcPct val="70000"/>
              </a:lnSpc>
              <a:spcBef>
                <a:spcPts val="1000"/>
              </a:spcBef>
              <a:spcAft>
                <a:spcPts val="0"/>
              </a:spcAft>
              <a:buClr>
                <a:srgbClr val="0070C0"/>
              </a:buClr>
              <a:buSzPts val="1540"/>
              <a:buFont typeface="Arial"/>
              <a:buNone/>
            </a:pPr>
            <a:r>
              <a:rPr lang="en-GB" sz="1540" b="0" i="0" u="none" strike="noStrike" cap="none" dirty="0">
                <a:solidFill>
                  <a:srgbClr val="0070C0"/>
                </a:solidFill>
                <a:latin typeface="Times"/>
                <a:ea typeface="Times"/>
                <a:cs typeface="Times"/>
                <a:sym typeface="Times"/>
              </a:rPr>
              <a:t>Factors influencing program efficiency</a:t>
            </a:r>
            <a:endParaRPr dirty="0"/>
          </a:p>
          <a:p>
            <a:pPr marL="228600" marR="0" lvl="0" indent="-228600" algn="l" rtl="0">
              <a:lnSpc>
                <a:spcPct val="70000"/>
              </a:lnSpc>
              <a:spcBef>
                <a:spcPts val="1000"/>
              </a:spcBef>
              <a:spcAft>
                <a:spcPts val="0"/>
              </a:spcAft>
              <a:buClr>
                <a:schemeClr val="dk1"/>
              </a:buClr>
              <a:buSzPts val="1540"/>
              <a:buFont typeface="Arial"/>
              <a:buChar char="•"/>
            </a:pPr>
            <a:r>
              <a:rPr lang="en-GB" sz="1540" b="0" i="0" u="none" strike="noStrike" cap="none" dirty="0">
                <a:solidFill>
                  <a:schemeClr val="dk1"/>
                </a:solidFill>
                <a:latin typeface="Times"/>
                <a:ea typeface="Times"/>
                <a:cs typeface="Times"/>
                <a:sym typeface="Times"/>
              </a:rPr>
              <a:t>Problem being solved</a:t>
            </a:r>
            <a:endParaRPr dirty="0"/>
          </a:p>
          <a:p>
            <a:pPr marL="228600" marR="0" lvl="0" indent="-228600" algn="l" rtl="0">
              <a:lnSpc>
                <a:spcPct val="70000"/>
              </a:lnSpc>
              <a:spcBef>
                <a:spcPts val="1000"/>
              </a:spcBef>
              <a:spcAft>
                <a:spcPts val="0"/>
              </a:spcAft>
              <a:buClr>
                <a:schemeClr val="dk1"/>
              </a:buClr>
              <a:buSzPts val="1540"/>
              <a:buFont typeface="Arial"/>
              <a:buChar char="•"/>
            </a:pPr>
            <a:r>
              <a:rPr lang="en-GB" sz="1540" b="0" i="0" u="none" strike="noStrike" cap="none" dirty="0">
                <a:solidFill>
                  <a:schemeClr val="dk1"/>
                </a:solidFill>
                <a:latin typeface="Times"/>
                <a:ea typeface="Times"/>
                <a:cs typeface="Times"/>
                <a:sym typeface="Times"/>
              </a:rPr>
              <a:t>Programming languages</a:t>
            </a:r>
            <a:endParaRPr dirty="0"/>
          </a:p>
          <a:p>
            <a:pPr marL="228600" marR="0" lvl="0" indent="-228600" algn="l" rtl="0">
              <a:lnSpc>
                <a:spcPct val="70000"/>
              </a:lnSpc>
              <a:spcBef>
                <a:spcPts val="1000"/>
              </a:spcBef>
              <a:spcAft>
                <a:spcPts val="0"/>
              </a:spcAft>
              <a:buClr>
                <a:schemeClr val="dk1"/>
              </a:buClr>
              <a:buSzPts val="1540"/>
              <a:buFont typeface="Arial"/>
              <a:buChar char="•"/>
            </a:pPr>
            <a:r>
              <a:rPr lang="en-GB" sz="1540" b="0" i="0" u="none" strike="noStrike" cap="none" dirty="0">
                <a:solidFill>
                  <a:schemeClr val="dk1"/>
                </a:solidFill>
                <a:latin typeface="Times"/>
                <a:ea typeface="Times"/>
                <a:cs typeface="Times"/>
                <a:sym typeface="Times"/>
              </a:rPr>
              <a:t>Compiler</a:t>
            </a:r>
            <a:endParaRPr dirty="0"/>
          </a:p>
          <a:p>
            <a:pPr marL="228600" marR="0" lvl="0" indent="-228600" algn="l" rtl="0">
              <a:lnSpc>
                <a:spcPct val="70000"/>
              </a:lnSpc>
              <a:spcBef>
                <a:spcPts val="1000"/>
              </a:spcBef>
              <a:spcAft>
                <a:spcPts val="0"/>
              </a:spcAft>
              <a:buClr>
                <a:schemeClr val="dk1"/>
              </a:buClr>
              <a:buSzPts val="1540"/>
              <a:buFont typeface="Arial"/>
              <a:buChar char="•"/>
            </a:pPr>
            <a:r>
              <a:rPr lang="en-GB" sz="1540" b="0" i="0" u="none" strike="noStrike" cap="none" dirty="0">
                <a:solidFill>
                  <a:schemeClr val="dk1"/>
                </a:solidFill>
                <a:latin typeface="Times"/>
                <a:ea typeface="Times"/>
                <a:cs typeface="Times"/>
                <a:sym typeface="Times"/>
              </a:rPr>
              <a:t>Computer hardware</a:t>
            </a:r>
            <a:endParaRPr dirty="0"/>
          </a:p>
          <a:p>
            <a:pPr marL="228600" marR="0" lvl="0" indent="-228600" algn="l" rtl="0">
              <a:lnSpc>
                <a:spcPct val="70000"/>
              </a:lnSpc>
              <a:spcBef>
                <a:spcPts val="1000"/>
              </a:spcBef>
              <a:spcAft>
                <a:spcPts val="0"/>
              </a:spcAft>
              <a:buClr>
                <a:schemeClr val="dk1"/>
              </a:buClr>
              <a:buSzPts val="1540"/>
              <a:buFont typeface="Arial"/>
              <a:buChar char="•"/>
            </a:pPr>
            <a:r>
              <a:rPr lang="en-GB" sz="1540" b="0" i="0" u="none" strike="noStrike" cap="none" dirty="0">
                <a:solidFill>
                  <a:schemeClr val="dk1"/>
                </a:solidFill>
                <a:latin typeface="Times"/>
                <a:ea typeface="Times"/>
                <a:cs typeface="Times"/>
                <a:sym typeface="Times"/>
              </a:rPr>
              <a:t>Programmer ability</a:t>
            </a:r>
            <a:endParaRPr dirty="0"/>
          </a:p>
          <a:p>
            <a:pPr marL="228600" marR="0" lvl="0" indent="-228600" algn="l" rtl="0">
              <a:lnSpc>
                <a:spcPct val="70000"/>
              </a:lnSpc>
              <a:spcBef>
                <a:spcPts val="1000"/>
              </a:spcBef>
              <a:spcAft>
                <a:spcPts val="0"/>
              </a:spcAft>
              <a:buClr>
                <a:schemeClr val="dk1"/>
              </a:buClr>
              <a:buSzPts val="1540"/>
              <a:buFont typeface="Arial"/>
              <a:buChar char="•"/>
            </a:pPr>
            <a:r>
              <a:rPr lang="en-GB" sz="1540" b="0" i="0" u="none" strike="noStrike" cap="none" dirty="0">
                <a:solidFill>
                  <a:schemeClr val="dk1"/>
                </a:solidFill>
                <a:latin typeface="Times"/>
                <a:ea typeface="Times"/>
                <a:cs typeface="Times"/>
                <a:sym typeface="Times"/>
              </a:rPr>
              <a:t>Programmer effectiveness</a:t>
            </a:r>
            <a:endParaRPr dirty="0"/>
          </a:p>
          <a:p>
            <a:pPr marL="228600" marR="0" lvl="0" indent="-228600" algn="l" rtl="0">
              <a:lnSpc>
                <a:spcPct val="70000"/>
              </a:lnSpc>
              <a:spcBef>
                <a:spcPts val="1000"/>
              </a:spcBef>
              <a:spcAft>
                <a:spcPts val="0"/>
              </a:spcAft>
              <a:buClr>
                <a:schemeClr val="dk1"/>
              </a:buClr>
              <a:buSzPts val="1540"/>
              <a:buFont typeface="Arial"/>
              <a:buChar char="•"/>
            </a:pPr>
            <a:r>
              <a:rPr lang="en-GB" sz="1540" b="0" i="0" u="none" strike="noStrike" cap="none" dirty="0">
                <a:solidFill>
                  <a:schemeClr val="dk1"/>
                </a:solidFill>
                <a:latin typeface="Times"/>
                <a:ea typeface="Times"/>
                <a:cs typeface="Times"/>
                <a:sym typeface="Times"/>
              </a:rPr>
              <a:t>Algorithm</a:t>
            </a:r>
            <a:endParaRPr dirty="0"/>
          </a:p>
          <a:p>
            <a:pPr marL="0" marR="0" lvl="0" indent="0" algn="l" rtl="0">
              <a:lnSpc>
                <a:spcPct val="70000"/>
              </a:lnSpc>
              <a:spcBef>
                <a:spcPts val="1000"/>
              </a:spcBef>
              <a:spcAft>
                <a:spcPts val="0"/>
              </a:spcAft>
              <a:buClr>
                <a:schemeClr val="dk1"/>
              </a:buClr>
              <a:buSzPts val="1540"/>
              <a:buFont typeface="Arial"/>
              <a:buNone/>
            </a:pPr>
            <a:endParaRPr sz="1540" b="0" i="0" u="none" strike="noStrike" cap="none" dirty="0">
              <a:solidFill>
                <a:schemeClr val="dk1"/>
              </a:solidFill>
              <a:latin typeface="Times"/>
              <a:ea typeface="Times"/>
              <a:cs typeface="Times"/>
              <a:sym typeface="Times"/>
            </a:endParaRPr>
          </a:p>
          <a:p>
            <a:pPr marL="0" marR="0" lvl="0" indent="0" algn="l" rtl="0">
              <a:lnSpc>
                <a:spcPct val="70000"/>
              </a:lnSpc>
              <a:spcBef>
                <a:spcPts val="1000"/>
              </a:spcBef>
              <a:spcAft>
                <a:spcPts val="0"/>
              </a:spcAft>
              <a:buClr>
                <a:schemeClr val="dk1"/>
              </a:buClr>
              <a:buSzPts val="1540"/>
              <a:buFont typeface="Arial"/>
              <a:buNone/>
            </a:pPr>
            <a:endParaRPr sz="1540" b="0" i="0" u="none" strike="noStrike" cap="none" dirty="0">
              <a:solidFill>
                <a:schemeClr val="dk1"/>
              </a:solidFill>
              <a:latin typeface="Times"/>
              <a:ea typeface="Times"/>
              <a:cs typeface="Times"/>
              <a:sym typeface="Time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9"/>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	Reducibility</a:t>
            </a:r>
            <a:endParaRPr sz="4400" b="0" i="0" u="none" strike="noStrike" cap="none">
              <a:solidFill>
                <a:srgbClr val="FF0000"/>
              </a:solidFill>
              <a:latin typeface="Calibri"/>
              <a:ea typeface="Calibri"/>
              <a:cs typeface="Calibri"/>
              <a:sym typeface="Calibri"/>
            </a:endParaRPr>
          </a:p>
        </p:txBody>
      </p:sp>
      <p:sp>
        <p:nvSpPr>
          <p:cNvPr id="488" name="Google Shape;488;p79"/>
          <p:cNvSpPr txBox="1">
            <a:spLocks noGrp="1"/>
          </p:cNvSpPr>
          <p:nvPr>
            <p:ph type="body" idx="1"/>
          </p:nvPr>
        </p:nvSpPr>
        <p:spPr>
          <a:xfrm>
            <a:off x="952500" y="1277472"/>
            <a:ext cx="10515600" cy="5580527"/>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3200"/>
              <a:buFont typeface="Arial"/>
              <a:buChar char="•"/>
            </a:pPr>
            <a:r>
              <a:rPr lang="en-GB" sz="3200" b="0" i="0" u="none" strike="noStrike" cap="none">
                <a:solidFill>
                  <a:schemeClr val="dk1"/>
                </a:solidFill>
                <a:latin typeface="Calibri"/>
                <a:ea typeface="Calibri"/>
                <a:cs typeface="Calibri"/>
                <a:sym typeface="Calibri"/>
              </a:rPr>
              <a:t>Take two problems A and B both are NP problems.</a:t>
            </a:r>
            <a:endParaRPr/>
          </a:p>
          <a:p>
            <a:pPr marL="228600" marR="0" lvl="0" indent="-228600" algn="l" rtl="0">
              <a:lnSpc>
                <a:spcPct val="80000"/>
              </a:lnSpc>
              <a:spcBef>
                <a:spcPts val="1000"/>
              </a:spcBef>
              <a:spcAft>
                <a:spcPts val="0"/>
              </a:spcAft>
              <a:buClr>
                <a:schemeClr val="dk1"/>
              </a:buClr>
              <a:buSzPts val="3200"/>
              <a:buFont typeface="Arial"/>
              <a:buChar char="•"/>
            </a:pPr>
            <a:r>
              <a:rPr lang="en-GB" sz="3200" b="1" i="0" u="none" strike="noStrike" cap="none">
                <a:solidFill>
                  <a:schemeClr val="dk1"/>
                </a:solidFill>
                <a:latin typeface="Calibri"/>
                <a:ea typeface="Calibri"/>
                <a:cs typeface="Calibri"/>
                <a:sym typeface="Calibri"/>
              </a:rPr>
              <a:t>Reducibility</a:t>
            </a:r>
            <a:r>
              <a:rPr lang="en-GB" sz="3200" b="0" i="0" u="none" strike="noStrike" cap="none">
                <a:solidFill>
                  <a:schemeClr val="dk1"/>
                </a:solidFill>
                <a:latin typeface="Calibri"/>
                <a:ea typeface="Calibri"/>
                <a:cs typeface="Calibri"/>
                <a:sym typeface="Calibri"/>
              </a:rPr>
              <a:t>- If we can convert one instance of a problem A into problem B (NP problem) then it means that A is reducible to B.</a:t>
            </a:r>
            <a:endParaRPr/>
          </a:p>
          <a:p>
            <a:pPr marL="228600" marR="0" lvl="0" indent="-228600" algn="l" rtl="0">
              <a:lnSpc>
                <a:spcPct val="80000"/>
              </a:lnSpc>
              <a:spcBef>
                <a:spcPts val="1000"/>
              </a:spcBef>
              <a:spcAft>
                <a:spcPts val="0"/>
              </a:spcAft>
              <a:buClr>
                <a:schemeClr val="dk1"/>
              </a:buClr>
              <a:buSzPts val="3200"/>
              <a:buFont typeface="Arial"/>
              <a:buChar char="•"/>
            </a:pPr>
            <a:r>
              <a:rPr lang="en-GB" sz="3200" b="1" i="0" u="none" strike="noStrike" cap="none">
                <a:solidFill>
                  <a:schemeClr val="dk1"/>
                </a:solidFill>
                <a:latin typeface="Calibri"/>
                <a:ea typeface="Calibri"/>
                <a:cs typeface="Calibri"/>
                <a:sym typeface="Calibri"/>
              </a:rPr>
              <a:t>NP-hard</a:t>
            </a:r>
            <a:r>
              <a:rPr lang="en-GB" sz="3200" b="0" i="0" u="none" strike="noStrike" cap="none">
                <a:solidFill>
                  <a:schemeClr val="dk1"/>
                </a:solidFill>
                <a:latin typeface="Calibri"/>
                <a:ea typeface="Calibri"/>
                <a:cs typeface="Calibri"/>
                <a:sym typeface="Calibri"/>
              </a:rPr>
              <a:t>-- Now suppose we found that A is reducible to B, then it means that B is at least as hard as A.</a:t>
            </a:r>
            <a:endParaRPr/>
          </a:p>
          <a:p>
            <a:pPr marL="228600" marR="0" lvl="0" indent="-228600" algn="l" rtl="0">
              <a:lnSpc>
                <a:spcPct val="80000"/>
              </a:lnSpc>
              <a:spcBef>
                <a:spcPts val="1000"/>
              </a:spcBef>
              <a:spcAft>
                <a:spcPts val="0"/>
              </a:spcAft>
              <a:buClr>
                <a:schemeClr val="dk1"/>
              </a:buClr>
              <a:buSzPts val="3200"/>
              <a:buFont typeface="Arial"/>
              <a:buChar char="•"/>
            </a:pPr>
            <a:r>
              <a:rPr lang="en-GB" sz="3200" b="1" i="0" u="none" strike="noStrike" cap="none">
                <a:solidFill>
                  <a:schemeClr val="dk1"/>
                </a:solidFill>
                <a:latin typeface="Calibri"/>
                <a:ea typeface="Calibri"/>
                <a:cs typeface="Calibri"/>
                <a:sym typeface="Calibri"/>
              </a:rPr>
              <a:t>NP-Complete</a:t>
            </a:r>
            <a:r>
              <a:rPr lang="en-GB" sz="3200" b="0" i="0" u="none" strike="noStrike" cap="none">
                <a:solidFill>
                  <a:schemeClr val="dk1"/>
                </a:solidFill>
                <a:latin typeface="Calibri"/>
                <a:ea typeface="Calibri"/>
                <a:cs typeface="Calibri"/>
                <a:sym typeface="Calibri"/>
              </a:rPr>
              <a:t> -- The group of problems which are both in NP and NP-hard are known as NP-Complete problem.</a:t>
            </a:r>
            <a:endParaRPr/>
          </a:p>
          <a:p>
            <a:pPr marL="228600" marR="0" lvl="0" indent="-228600" algn="l" rtl="0">
              <a:lnSpc>
                <a:spcPct val="80000"/>
              </a:lnSpc>
              <a:spcBef>
                <a:spcPts val="1000"/>
              </a:spcBef>
              <a:spcAft>
                <a:spcPts val="0"/>
              </a:spcAft>
              <a:buClr>
                <a:schemeClr val="dk1"/>
              </a:buClr>
              <a:buSzPts val="3200"/>
              <a:buFont typeface="Arial"/>
              <a:buChar char="•"/>
            </a:pPr>
            <a:r>
              <a:rPr lang="en-GB" sz="3200" b="0" i="0" u="none" strike="noStrike" cap="none">
                <a:solidFill>
                  <a:schemeClr val="dk1"/>
                </a:solidFill>
                <a:latin typeface="Calibri"/>
                <a:ea typeface="Calibri"/>
                <a:cs typeface="Calibri"/>
                <a:sym typeface="Calibri"/>
              </a:rPr>
              <a:t>Now suppose we have a NP-Complete problem R and it is reducible to Q then Q is at least as hard as R and since R is an NP-hard problem. therefore Q will also be at least NP-hard , it may be NP-complete also.</a:t>
            </a:r>
            <a:endParaRPr/>
          </a:p>
        </p:txBody>
      </p:sp>
    </p:spTree>
    <p:extLst>
      <p:ext uri="{BB962C8B-B14F-4D97-AF65-F5344CB8AC3E}">
        <p14:creationId xmlns:p14="http://schemas.microsoft.com/office/powerpoint/2010/main" val="41832198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0"/>
          <p:cNvSpPr txBox="1">
            <a:spLocks noGrp="1"/>
          </p:cNvSpPr>
          <p:nvPr>
            <p:ph type="title"/>
          </p:nvPr>
        </p:nvSpPr>
        <p:spPr>
          <a:xfrm>
            <a:off x="838200" y="365126"/>
            <a:ext cx="10515600" cy="9123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	Polynomial Order of Algorithms</a:t>
            </a:r>
            <a:endParaRPr sz="4400" b="0" i="0" u="none" strike="noStrike" cap="none">
              <a:solidFill>
                <a:srgbClr val="FF0000"/>
              </a:solidFill>
              <a:latin typeface="Calibri"/>
              <a:ea typeface="Calibri"/>
              <a:cs typeface="Calibri"/>
              <a:sym typeface="Calibri"/>
            </a:endParaRPr>
          </a:p>
        </p:txBody>
      </p:sp>
      <p:sp>
        <p:nvSpPr>
          <p:cNvPr id="494" name="Google Shape;494;p80"/>
          <p:cNvSpPr txBox="1">
            <a:spLocks noGrp="1"/>
          </p:cNvSpPr>
          <p:nvPr>
            <p:ph type="body" idx="1"/>
          </p:nvPr>
        </p:nvSpPr>
        <p:spPr>
          <a:xfrm>
            <a:off x="838200" y="1277473"/>
            <a:ext cx="10515600" cy="5580527"/>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3200"/>
              <a:buFont typeface="Arial"/>
              <a:buNone/>
            </a:pPr>
            <a:r>
              <a:rPr lang="en-GB" sz="3200" b="0" i="0" u="none" strike="noStrike" cap="none">
                <a:solidFill>
                  <a:schemeClr val="dk1"/>
                </a:solidFill>
                <a:latin typeface="Calibri"/>
                <a:ea typeface="Calibri"/>
                <a:cs typeface="Calibri"/>
                <a:sym typeface="Calibri"/>
              </a:rPr>
              <a:t>Backtracking helps in solving an overall issue by finding a solution to the first sub-problem and then recursively attempting to resolve other sub-problems based on the solution of the first issue. </a:t>
            </a:r>
            <a:endParaRPr sz="3200" b="0" i="0" u="none" strike="noStrike" cap="none">
              <a:solidFill>
                <a:schemeClr val="dk1"/>
              </a:solidFill>
              <a:latin typeface="Calibri"/>
              <a:ea typeface="Calibri"/>
              <a:cs typeface="Calibri"/>
              <a:sym typeface="Calibri"/>
            </a:endParaRPr>
          </a:p>
          <a:p>
            <a:pPr marL="0" marR="0" lvl="0" indent="0" algn="just" rtl="0">
              <a:lnSpc>
                <a:spcPct val="90000"/>
              </a:lnSpc>
              <a:spcBef>
                <a:spcPts val="1000"/>
              </a:spcBef>
              <a:spcAft>
                <a:spcPts val="0"/>
              </a:spcAft>
              <a:buClr>
                <a:schemeClr val="dk1"/>
              </a:buClr>
              <a:buSzPts val="3200"/>
              <a:buFont typeface="Arial"/>
              <a:buNone/>
            </a:pPr>
            <a:r>
              <a:rPr lang="en-GB" sz="3200" b="0" i="0" u="none" strike="noStrike" cap="none">
                <a:solidFill>
                  <a:schemeClr val="dk1"/>
                </a:solidFill>
                <a:latin typeface="Calibri"/>
                <a:ea typeface="Calibri"/>
                <a:cs typeface="Calibri"/>
                <a:sym typeface="Calibri"/>
              </a:rPr>
              <a:t>If the current issue cannot be resolved, the step is backtracked and the next possible solution is applied to previous steps, and then proceeds further. In fact, one of the key things in backtracking is recursion.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2.0	Types of Algorithm</a:t>
            </a:r>
            <a:endParaRPr sz="2800" b="0" i="0" u="none" strike="noStrike" cap="none">
              <a:solidFill>
                <a:srgbClr val="FF0000"/>
              </a:solidFill>
              <a:latin typeface="Calibri"/>
              <a:ea typeface="Calibri"/>
              <a:cs typeface="Calibri"/>
              <a:sym typeface="Calibri"/>
            </a:endParaRPr>
          </a:p>
        </p:txBody>
      </p:sp>
      <p:sp>
        <p:nvSpPr>
          <p:cNvPr id="127" name="Google Shape;127;p20"/>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rgbClr val="C00000"/>
              </a:buClr>
              <a:buSzPts val="2380"/>
              <a:buFont typeface="Arial"/>
              <a:buNone/>
            </a:pPr>
            <a:r>
              <a:rPr lang="en-GB" sz="2380" b="0" i="0" u="none" strike="noStrike" cap="none">
                <a:solidFill>
                  <a:srgbClr val="C00000"/>
                </a:solidFill>
                <a:latin typeface="Times"/>
                <a:ea typeface="Times"/>
                <a:cs typeface="Times"/>
                <a:sym typeface="Times"/>
              </a:rPr>
              <a:t>General Types of Algorithms</a:t>
            </a:r>
            <a:endParaRPr sz="2380" b="0" i="0" u="none" strike="noStrike" cap="none">
              <a:solidFill>
                <a:srgbClr val="C00000"/>
              </a:solidFill>
              <a:latin typeface="Times"/>
              <a:ea typeface="Times"/>
              <a:cs typeface="Times"/>
              <a:sym typeface="Times"/>
            </a:endParaRPr>
          </a:p>
          <a:p>
            <a:pPr marL="0" marR="0" lvl="0" indent="0" algn="l" rtl="0">
              <a:lnSpc>
                <a:spcPct val="70000"/>
              </a:lnSpc>
              <a:spcBef>
                <a:spcPts val="1000"/>
              </a:spcBef>
              <a:spcAft>
                <a:spcPts val="0"/>
              </a:spcAft>
              <a:buClr>
                <a:schemeClr val="accent1"/>
              </a:buClr>
              <a:buSzPts val="2380"/>
              <a:buFont typeface="Arial"/>
              <a:buNone/>
            </a:pPr>
            <a:r>
              <a:rPr lang="en-GB" sz="2380" b="0" i="0" u="none" strike="noStrike" cap="none">
                <a:solidFill>
                  <a:schemeClr val="accent1"/>
                </a:solidFill>
                <a:latin typeface="Times"/>
                <a:ea typeface="Times"/>
                <a:cs typeface="Times"/>
                <a:sym typeface="Times"/>
              </a:rPr>
              <a:t>Category A:  </a:t>
            </a:r>
            <a:r>
              <a:rPr lang="en-GB" sz="2380" b="1" i="0" u="none" strike="noStrike" cap="none">
                <a:solidFill>
                  <a:schemeClr val="dk1"/>
                </a:solidFill>
                <a:latin typeface="Calibri"/>
                <a:ea typeface="Calibri"/>
                <a:cs typeface="Calibri"/>
                <a:sym typeface="Calibri"/>
              </a:rPr>
              <a:t>Deterministic vs. Randomized</a:t>
            </a:r>
            <a:endParaRPr/>
          </a:p>
          <a:p>
            <a:pPr marL="0" marR="0" lvl="0" indent="0" algn="l" rtl="0">
              <a:lnSpc>
                <a:spcPct val="70000"/>
              </a:lnSpc>
              <a:spcBef>
                <a:spcPts val="1000"/>
              </a:spcBef>
              <a:spcAft>
                <a:spcPts val="0"/>
              </a:spcAft>
              <a:buClr>
                <a:schemeClr val="dk1"/>
              </a:buClr>
              <a:buSzPts val="2380"/>
              <a:buFont typeface="Arial"/>
              <a:buNone/>
            </a:pPr>
            <a:r>
              <a:rPr lang="en-GB" sz="2380" b="0" i="0" u="none" strike="noStrike" cap="none">
                <a:solidFill>
                  <a:schemeClr val="dk1"/>
                </a:solidFill>
                <a:latin typeface="Calibri"/>
                <a:ea typeface="Calibri"/>
                <a:cs typeface="Calibri"/>
                <a:sym typeface="Calibri"/>
              </a:rPr>
              <a:t>One important (and exclusive) distinction one can make is, whether the algorithm is deterministic or randomized.</a:t>
            </a:r>
            <a:endParaRPr/>
          </a:p>
          <a:p>
            <a:pPr marL="0" marR="0" lvl="0" indent="0" algn="l" rtl="0">
              <a:lnSpc>
                <a:spcPct val="70000"/>
              </a:lnSpc>
              <a:spcBef>
                <a:spcPts val="1000"/>
              </a:spcBef>
              <a:spcAft>
                <a:spcPts val="0"/>
              </a:spcAft>
              <a:buClr>
                <a:srgbClr val="00B0F0"/>
              </a:buClr>
              <a:buSzPts val="2380"/>
              <a:buFont typeface="Arial"/>
              <a:buNone/>
            </a:pPr>
            <a:r>
              <a:rPr lang="en-GB" sz="2380" b="0" i="1" u="none" strike="noStrike" cap="none">
                <a:solidFill>
                  <a:srgbClr val="00B0F0"/>
                </a:solidFill>
                <a:latin typeface="Calibri"/>
                <a:ea typeface="Calibri"/>
                <a:cs typeface="Calibri"/>
                <a:sym typeface="Calibri"/>
              </a:rPr>
              <a:t>Deterministic algorithms </a:t>
            </a:r>
            <a:r>
              <a:rPr lang="en-GB" sz="2380" b="0" i="0" u="none" strike="noStrike" cap="none">
                <a:solidFill>
                  <a:schemeClr val="dk1"/>
                </a:solidFill>
                <a:latin typeface="Calibri"/>
                <a:ea typeface="Calibri"/>
                <a:cs typeface="Calibri"/>
                <a:sym typeface="Calibri"/>
              </a:rPr>
              <a:t>produce on a given input the same results following the same computation steps. </a:t>
            </a:r>
            <a:r>
              <a:rPr lang="en-GB" sz="2380" b="0" i="1" u="none" strike="noStrike" cap="none">
                <a:solidFill>
                  <a:srgbClr val="00B0F0"/>
                </a:solidFill>
                <a:latin typeface="Calibri"/>
                <a:ea typeface="Calibri"/>
                <a:cs typeface="Calibri"/>
                <a:sym typeface="Calibri"/>
              </a:rPr>
              <a:t>Randomized algorithms </a:t>
            </a:r>
            <a:r>
              <a:rPr lang="en-GB" sz="2380" b="0" i="0" u="none" strike="noStrike" cap="none">
                <a:solidFill>
                  <a:schemeClr val="dk1"/>
                </a:solidFill>
                <a:latin typeface="Calibri"/>
                <a:ea typeface="Calibri"/>
                <a:cs typeface="Calibri"/>
                <a:sym typeface="Calibri"/>
              </a:rPr>
              <a:t>throw coins during execution. Hence either the order of execution or the result of the algorithm might be different for each run on the same input.</a:t>
            </a:r>
            <a:endParaRPr/>
          </a:p>
          <a:p>
            <a:pPr marL="0" marR="0" lvl="0" indent="0" algn="l" rtl="0">
              <a:lnSpc>
                <a:spcPct val="70000"/>
              </a:lnSpc>
              <a:spcBef>
                <a:spcPts val="1000"/>
              </a:spcBef>
              <a:spcAft>
                <a:spcPts val="0"/>
              </a:spcAft>
              <a:buClr>
                <a:schemeClr val="dk1"/>
              </a:buClr>
              <a:buSzPts val="2380"/>
              <a:buFont typeface="Arial"/>
              <a:buNone/>
            </a:pPr>
            <a:r>
              <a:rPr lang="en-GB" sz="2380" b="0" i="0" u="none" strike="noStrike" cap="none">
                <a:solidFill>
                  <a:schemeClr val="dk1"/>
                </a:solidFill>
                <a:latin typeface="Calibri"/>
                <a:ea typeface="Calibri"/>
                <a:cs typeface="Calibri"/>
                <a:sym typeface="Calibri"/>
              </a:rPr>
              <a:t>There are subclasses for randomized algorithms. Monte Carlo type algorithms and Las Vegas type algorithms.</a:t>
            </a:r>
            <a:endParaRPr/>
          </a:p>
          <a:p>
            <a:pPr marL="0" marR="0" lvl="0" indent="0" algn="l" rtl="0">
              <a:lnSpc>
                <a:spcPct val="70000"/>
              </a:lnSpc>
              <a:spcBef>
                <a:spcPts val="1000"/>
              </a:spcBef>
              <a:spcAft>
                <a:spcPts val="0"/>
              </a:spcAft>
              <a:buClr>
                <a:schemeClr val="dk1"/>
              </a:buClr>
              <a:buSzPts val="2380"/>
              <a:buFont typeface="Arial"/>
              <a:buNone/>
            </a:pPr>
            <a:r>
              <a:rPr lang="en-GB" sz="2380" b="0" i="0" u="none" strike="noStrike" cap="none">
                <a:solidFill>
                  <a:schemeClr val="dk1"/>
                </a:solidFill>
                <a:latin typeface="Calibri"/>
                <a:ea typeface="Calibri"/>
                <a:cs typeface="Calibri"/>
                <a:sym typeface="Calibri"/>
              </a:rPr>
              <a:t>A Las Vegas algorithm will always produce the same result on a given input. Randomization will only affect the order of the internal executions.</a:t>
            </a:r>
            <a:endParaRPr/>
          </a:p>
          <a:p>
            <a:pPr marL="0" marR="0" lvl="0" indent="0" algn="l" rtl="0">
              <a:lnSpc>
                <a:spcPct val="70000"/>
              </a:lnSpc>
              <a:spcBef>
                <a:spcPts val="1000"/>
              </a:spcBef>
              <a:spcAft>
                <a:spcPts val="0"/>
              </a:spcAft>
              <a:buClr>
                <a:schemeClr val="dk1"/>
              </a:buClr>
              <a:buSzPts val="2380"/>
              <a:buFont typeface="Arial"/>
              <a:buNone/>
            </a:pPr>
            <a:r>
              <a:rPr lang="en-GB" sz="2380" b="0" i="0" u="none" strike="noStrike" cap="none">
                <a:solidFill>
                  <a:schemeClr val="dk1"/>
                </a:solidFill>
                <a:latin typeface="Calibri"/>
                <a:ea typeface="Calibri"/>
                <a:cs typeface="Calibri"/>
                <a:sym typeface="Calibri"/>
              </a:rPr>
              <a:t>In the case of Monte Carlo algorithms, the result may might change, even be wrong. However, a Monte Carlo algorithm will produce the correct result with a certain probability.</a:t>
            </a:r>
            <a:endParaRPr/>
          </a:p>
          <a:p>
            <a:pPr marL="0" marR="0" lvl="0" indent="0" algn="l" rtl="0">
              <a:lnSpc>
                <a:spcPct val="70000"/>
              </a:lnSpc>
              <a:spcBef>
                <a:spcPts val="1000"/>
              </a:spcBef>
              <a:spcAft>
                <a:spcPts val="0"/>
              </a:spcAft>
              <a:buClr>
                <a:schemeClr val="dk1"/>
              </a:buClr>
              <a:buSzPts val="2380"/>
              <a:buFont typeface="Arial"/>
              <a:buNone/>
            </a:pPr>
            <a:endParaRPr sz="2380" b="0" i="0" u="none" strike="noStrike" cap="none">
              <a:solidFill>
                <a:schemeClr val="dk1"/>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4400"/>
              <a:buFont typeface="Calibri"/>
              <a:buNone/>
            </a:pPr>
            <a:r>
              <a:rPr lang="en-GB" sz="4400" b="0" i="0" u="none" strike="noStrike" cap="none">
                <a:solidFill>
                  <a:srgbClr val="FF0000"/>
                </a:solidFill>
                <a:latin typeface="Calibri"/>
                <a:ea typeface="Calibri"/>
                <a:cs typeface="Calibri"/>
                <a:sym typeface="Calibri"/>
              </a:rPr>
              <a:t>A.	Deterministic vs. Randomized</a:t>
            </a:r>
            <a:endParaRPr/>
          </a:p>
        </p:txBody>
      </p:sp>
      <p:sp>
        <p:nvSpPr>
          <p:cNvPr id="133" name="Google Shape;133;p21"/>
          <p:cNvSpPr txBox="1">
            <a:spLocks noGrp="1"/>
          </p:cNvSpPr>
          <p:nvPr>
            <p:ph type="body" idx="1"/>
          </p:nvPr>
        </p:nvSpPr>
        <p:spPr>
          <a:xfrm>
            <a:off x="838200" y="1690687"/>
            <a:ext cx="10515600" cy="486485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GB" sz="2800" b="0" i="0" u="none" strike="noStrike" cap="none" dirty="0">
                <a:solidFill>
                  <a:schemeClr val="dk1"/>
                </a:solidFill>
                <a:latin typeface="Calibri"/>
                <a:ea typeface="Calibri"/>
                <a:cs typeface="Calibri"/>
                <a:sym typeface="Calibri"/>
              </a:rPr>
              <a:t>So of course the question arises: What are randomized algorithms good for? The computation might change depending on coin throws. Monte Carlo algorithms do not even have to produce the correct result.</a:t>
            </a:r>
            <a:endParaRPr dirty="0"/>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dirty="0">
                <a:solidFill>
                  <a:schemeClr val="dk1"/>
                </a:solidFill>
                <a:latin typeface="Calibri"/>
                <a:ea typeface="Calibri"/>
                <a:cs typeface="Calibri"/>
                <a:sym typeface="Calibri"/>
              </a:rPr>
              <a:t>Why would that be desirable?</a:t>
            </a:r>
            <a:endParaRPr dirty="0"/>
          </a:p>
          <a:p>
            <a:pPr marL="0" marR="0" lvl="0" indent="0" algn="l" rtl="0">
              <a:lnSpc>
                <a:spcPct val="90000"/>
              </a:lnSpc>
              <a:spcBef>
                <a:spcPts val="1000"/>
              </a:spcBef>
              <a:spcAft>
                <a:spcPts val="0"/>
              </a:spcAft>
              <a:buClr>
                <a:schemeClr val="dk1"/>
              </a:buClr>
              <a:buSzPts val="2800"/>
              <a:buFont typeface="Arial"/>
              <a:buNone/>
            </a:pPr>
            <a:r>
              <a:rPr lang="en-GB" sz="2800" b="0" i="0" u="none" strike="noStrike" cap="none" dirty="0">
                <a:solidFill>
                  <a:schemeClr val="dk1"/>
                </a:solidFill>
                <a:latin typeface="Calibri"/>
                <a:ea typeface="Calibri"/>
                <a:cs typeface="Calibri"/>
                <a:sym typeface="Calibri"/>
              </a:rPr>
              <a:t>The answer is two fold:</a:t>
            </a:r>
            <a:endParaRPr dirty="0"/>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 Randomized algorithms usually have the effect of perturbing the input. Or put it differently, the input looks random, which makes bad cases very seldom.</a:t>
            </a:r>
            <a:endParaRPr dirty="0"/>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 Randomized algorithms are often conceptually very easy to implement. At the same time they are in run time often superior to their deterministic counterparts.</a:t>
            </a:r>
            <a:endParaRPr dirty="0"/>
          </a:p>
          <a:p>
            <a:pPr marL="0" marR="0" lvl="0" indent="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6330</TotalTime>
  <Words>3477</Words>
  <Application>Microsoft Office PowerPoint</Application>
  <PresentationFormat>Widescreen</PresentationFormat>
  <Paragraphs>550</Paragraphs>
  <Slides>71</Slides>
  <Notes>70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Courier New</vt:lpstr>
      <vt:lpstr>Noto Sans Symbols</vt:lpstr>
      <vt:lpstr>Times</vt:lpstr>
      <vt:lpstr>Times New Roman</vt:lpstr>
      <vt:lpstr>Office Theme</vt:lpstr>
      <vt:lpstr>Algorithm and Complexity (CSC 405)</vt:lpstr>
      <vt:lpstr>Content </vt:lpstr>
      <vt:lpstr>1.0 Introduction to Algorithm</vt:lpstr>
      <vt:lpstr>Introduction to Algorithm….</vt:lpstr>
      <vt:lpstr>Introduction to Algorithm</vt:lpstr>
      <vt:lpstr>Introduction to Algorithm (contd….)</vt:lpstr>
      <vt:lpstr>Introduction to Algorithm (contd….)</vt:lpstr>
      <vt:lpstr>2.0 Types of Algorithm</vt:lpstr>
      <vt:lpstr>A. Deterministic vs. Randomized</vt:lpstr>
      <vt:lpstr>Types of Algorithm (Contd…)</vt:lpstr>
      <vt:lpstr>Types of Algorithm (Contd…)</vt:lpstr>
      <vt:lpstr>Types of Algorithm (Contd…)</vt:lpstr>
      <vt:lpstr>Types of Algorithm (Contd…)</vt:lpstr>
      <vt:lpstr>C. Exact vs approximate</vt:lpstr>
      <vt:lpstr>C. Exact vs approximate ……</vt:lpstr>
      <vt:lpstr>D.  Heuristic and Operational</vt:lpstr>
      <vt:lpstr>E.  Metaheuristic</vt:lpstr>
      <vt:lpstr>E.  Metaheuristic…..</vt:lpstr>
      <vt:lpstr>F.  Combinatorial Algorithm</vt:lpstr>
      <vt:lpstr>F.  Combinatorial Algorithms…</vt:lpstr>
      <vt:lpstr>F.  Combinatorial Algorithms…</vt:lpstr>
      <vt:lpstr>G.  Operational Algorithms</vt:lpstr>
      <vt:lpstr>3.0  Algorithm Design Methodologies</vt:lpstr>
      <vt:lpstr>A. Simple Recursive Algorithms</vt:lpstr>
      <vt:lpstr>B. Backtracking Algorithm</vt:lpstr>
      <vt:lpstr>B. Backtracking Algorithm</vt:lpstr>
      <vt:lpstr>B. Backtracking Algorithm</vt:lpstr>
      <vt:lpstr>B. Backtracking Algorithm….</vt:lpstr>
      <vt:lpstr>B. Backtracking Algorithm….</vt:lpstr>
      <vt:lpstr>B. Divide-and-conquer algorithms</vt:lpstr>
      <vt:lpstr>B. Divide-and-conquer algorithms</vt:lpstr>
      <vt:lpstr>Quick Sort</vt:lpstr>
      <vt:lpstr>Quick Sort example….</vt:lpstr>
      <vt:lpstr>Quick Sort</vt:lpstr>
      <vt:lpstr>Quick Sort</vt:lpstr>
      <vt:lpstr>Merge Sort</vt:lpstr>
      <vt:lpstr>Merge Sort</vt:lpstr>
      <vt:lpstr>Merge Sort</vt:lpstr>
      <vt:lpstr>Merge Sort</vt:lpstr>
      <vt:lpstr>Merge Sort Algorithm</vt:lpstr>
      <vt:lpstr>Merge Sort Algorithm</vt:lpstr>
      <vt:lpstr>Merge Sort Algorithm</vt:lpstr>
      <vt:lpstr>Dynamic Programming Algorithm</vt:lpstr>
      <vt:lpstr>Dynamic Programming Algorithm….</vt:lpstr>
      <vt:lpstr>Greedy Algorithm</vt:lpstr>
      <vt:lpstr>Branch-and-Bound Algorithm</vt:lpstr>
      <vt:lpstr>Greedy Algorithm….</vt:lpstr>
      <vt:lpstr>PowerPoint Presentation</vt:lpstr>
      <vt:lpstr>Analysis of Algorithms </vt:lpstr>
      <vt:lpstr>Analysis of Algorithms - Issues </vt:lpstr>
      <vt:lpstr>Theoretical Analysis Of Time Efficiency </vt:lpstr>
      <vt:lpstr>Theoretical Analysis Of Time Efficiency </vt:lpstr>
      <vt:lpstr> Empirical Analysis Of Time Efficiency  </vt:lpstr>
      <vt:lpstr>   Best-Case, Average-Case, Worst-Case   </vt:lpstr>
      <vt:lpstr>  Average-Case   </vt:lpstr>
      <vt:lpstr>  Average-Case   </vt:lpstr>
      <vt:lpstr>  Best-Case   </vt:lpstr>
      <vt:lpstr>  Average-Case   </vt:lpstr>
      <vt:lpstr>    Order of Growth    </vt:lpstr>
      <vt:lpstr>    Some values of important function    </vt:lpstr>
      <vt:lpstr>    Some values of important function    </vt:lpstr>
      <vt:lpstr>    Some values of important function     Order of Growth…      The first thing is what constitutes a `primitive` operation.  Most analysis of code is done in random access machine  model, under which all arithmetic, comparison, assignment,  logical operations fall.  </vt:lpstr>
      <vt:lpstr>    Some values of important function       Now if you sum up all the primitive operations' cost you get   C = c1 + n*c2 + 2*c3*n + c4     = (c1+c4) + n*(c2+c3)     = C1+n*C2   </vt:lpstr>
      <vt:lpstr>    Some values of important function       Now if you sum up all the primitive operations' cost you get   C = c1 + n*c2 + 2*c3*n + c4     = (c1+c4) + n*(c2+c3)     = C1+n*C2   </vt:lpstr>
      <vt:lpstr> Polynomial Order of Algorithms</vt:lpstr>
      <vt:lpstr> NP-Hard and NP Complete Problems</vt:lpstr>
      <vt:lpstr> Reducibility</vt:lpstr>
      <vt:lpstr> Reducibility</vt:lpstr>
      <vt:lpstr>PowerPoint Presentation</vt:lpstr>
      <vt:lpstr> Reducibility</vt:lpstr>
      <vt:lpstr> Polynomial Order of Algorithms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and Complexity (CSC 405)</dc:title>
  <cp:lastModifiedBy>ADESINA S. SODIYA</cp:lastModifiedBy>
  <cp:revision>8</cp:revision>
  <dcterms:modified xsi:type="dcterms:W3CDTF">2019-09-16T10:45:09Z</dcterms:modified>
</cp:coreProperties>
</file>