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  <p:sldMasterId id="2147483679" r:id="rId2"/>
    <p:sldMasterId id="2147483688" r:id="rId3"/>
  </p:sldMasterIdLst>
  <p:notesMasterIdLst>
    <p:notesMasterId r:id="rId27"/>
  </p:notesMasterIdLst>
  <p:sldIdLst>
    <p:sldId id="256" r:id="rId4"/>
    <p:sldId id="351" r:id="rId5"/>
    <p:sldId id="547" r:id="rId6"/>
    <p:sldId id="549" r:id="rId7"/>
    <p:sldId id="548" r:id="rId8"/>
    <p:sldId id="550" r:id="rId9"/>
    <p:sldId id="551" r:id="rId10"/>
    <p:sldId id="302" r:id="rId11"/>
    <p:sldId id="552" r:id="rId12"/>
    <p:sldId id="554" r:id="rId13"/>
    <p:sldId id="555" r:id="rId14"/>
    <p:sldId id="556" r:id="rId15"/>
    <p:sldId id="558" r:id="rId16"/>
    <p:sldId id="559" r:id="rId17"/>
    <p:sldId id="561" r:id="rId18"/>
    <p:sldId id="562" r:id="rId19"/>
    <p:sldId id="560" r:id="rId20"/>
    <p:sldId id="563" r:id="rId21"/>
    <p:sldId id="564" r:id="rId22"/>
    <p:sldId id="557" r:id="rId23"/>
    <p:sldId id="565" r:id="rId24"/>
    <p:sldId id="546" r:id="rId25"/>
    <p:sldId id="264" r:id="rId26"/>
  </p:sldIdLst>
  <p:sldSz cx="18288000" cy="1028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2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433"/>
    <a:srgbClr val="E5E5E5"/>
    <a:srgbClr val="C066CC"/>
    <a:srgbClr val="60D2A1"/>
    <a:srgbClr val="FECCF9"/>
    <a:srgbClr val="FF7F65"/>
    <a:srgbClr val="FBFBCF"/>
    <a:srgbClr val="262A2F"/>
    <a:srgbClr val="1E2027"/>
    <a:srgbClr val="F0D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3046" autoAdjust="0"/>
  </p:normalViewPr>
  <p:slideViewPr>
    <p:cSldViewPr snapToGrid="0" snapToObjects="1" showGuides="1">
      <p:cViewPr varScale="1">
        <p:scale>
          <a:sx n="62" d="100"/>
          <a:sy n="62" d="100"/>
        </p:scale>
        <p:origin x="78" y="1392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99C65-997D-9345-8B34-299522DB2A91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FE198-1678-7848-BAD1-C40EFA911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487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1pPr>
    <a:lvl2pPr marL="669341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2pPr>
    <a:lvl3pPr marL="1338682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3pPr>
    <a:lvl4pPr marL="2008022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4pPr>
    <a:lvl5pPr marL="2677363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5pPr>
    <a:lvl6pPr marL="3346704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6pPr>
    <a:lvl7pPr marL="4016045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7pPr>
    <a:lvl8pPr marL="4685386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8pPr>
    <a:lvl9pPr marL="5354726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572399"/>
            <a:ext cx="16383600" cy="612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1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0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НАЗВАНИЕ</a:t>
            </a:r>
          </a:p>
          <a:p>
            <a:pPr lvl="0"/>
            <a:r>
              <a:rPr lang="ru-RU" dirty="0"/>
              <a:t>ПРЕЗЕНТАЦИИ</a:t>
            </a:r>
            <a:r>
              <a:rPr lang="en-US" dirty="0"/>
              <a:t> </a:t>
            </a:r>
            <a:r>
              <a:rPr lang="ru-RU" dirty="0"/>
              <a:t>(НЕ ДЛИННЕЕ 4-Х СТРОК)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E3D5216-5AFB-014E-9BCA-DDE974496F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7811789"/>
            <a:ext cx="14589866" cy="19044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1371600" rtl="0" eaLnBrk="1" fontAlgn="auto" latinLnBrk="0" hangingPunct="1">
              <a:lnSpc>
                <a:spcPts val="5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KARPOV.COURSE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95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2">
            <a:extLst>
              <a:ext uri="{FF2B5EF4-FFF2-40B4-BE49-F238E27FC236}">
                <a16:creationId xmlns:a16="http://schemas.microsoft.com/office/drawing/2014/main" id="{D9FA0F2C-FC49-F847-8AB9-2EB41FA35AFC}"/>
              </a:ext>
            </a:extLst>
          </p:cNvPr>
          <p:cNvSpPr txBox="1">
            <a:spLocks/>
          </p:cNvSpPr>
          <p:nvPr userDrawn="1"/>
        </p:nvSpPr>
        <p:spPr>
          <a:xfrm>
            <a:off x="2036014" y="2652011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Первый этап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A21B1DC-72DC-5445-9DA8-B14958596E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199" y="2622764"/>
            <a:ext cx="812800" cy="8128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4191B6B-E85B-DC44-9FE7-43EFA095B8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3199" y="4235103"/>
            <a:ext cx="812800" cy="8128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FB3690F-C62A-3D43-810E-347AFAFEFB7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3199" y="5847442"/>
            <a:ext cx="812800" cy="812800"/>
          </a:xfrm>
          <a:prstGeom prst="rect">
            <a:avLst/>
          </a:prstGeom>
        </p:spPr>
      </p:pic>
      <p:sp>
        <p:nvSpPr>
          <p:cNvPr id="19" name="Текст 2">
            <a:extLst>
              <a:ext uri="{FF2B5EF4-FFF2-40B4-BE49-F238E27FC236}">
                <a16:creationId xmlns:a16="http://schemas.microsoft.com/office/drawing/2014/main" id="{CC2A6BCE-1907-FA49-95EB-7F01C7EFEC81}"/>
              </a:ext>
            </a:extLst>
          </p:cNvPr>
          <p:cNvSpPr txBox="1">
            <a:spLocks/>
          </p:cNvSpPr>
          <p:nvPr userDrawn="1"/>
        </p:nvSpPr>
        <p:spPr>
          <a:xfrm>
            <a:off x="2036014" y="5847442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Третий этап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2865ECF-A604-AB4D-A303-F2BD2DDA6A8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63199" y="7584349"/>
            <a:ext cx="812800" cy="812800"/>
          </a:xfrm>
          <a:prstGeom prst="rect">
            <a:avLst/>
          </a:prstGeom>
        </p:spPr>
      </p:pic>
      <p:sp>
        <p:nvSpPr>
          <p:cNvPr id="21" name="Текст 2">
            <a:extLst>
              <a:ext uri="{FF2B5EF4-FFF2-40B4-BE49-F238E27FC236}">
                <a16:creationId xmlns:a16="http://schemas.microsoft.com/office/drawing/2014/main" id="{632E570F-97FC-3849-B171-7F018ED9AB7D}"/>
              </a:ext>
            </a:extLst>
          </p:cNvPr>
          <p:cNvSpPr txBox="1">
            <a:spLocks/>
          </p:cNvSpPr>
          <p:nvPr userDrawn="1"/>
        </p:nvSpPr>
        <p:spPr>
          <a:xfrm>
            <a:off x="2036011" y="7583872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Четвертый этап</a:t>
            </a:r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0014BE81-FED8-DE4B-8EE1-55FED3A52626}"/>
              </a:ext>
            </a:extLst>
          </p:cNvPr>
          <p:cNvSpPr txBox="1">
            <a:spLocks/>
          </p:cNvSpPr>
          <p:nvPr userDrawn="1"/>
        </p:nvSpPr>
        <p:spPr>
          <a:xfrm>
            <a:off x="2036014" y="4264827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Второй этап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C2BFF1A-7B5B-5E43-BE14-0BE1935C751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63199" y="9196688"/>
            <a:ext cx="812800" cy="812800"/>
          </a:xfrm>
          <a:prstGeom prst="rect">
            <a:avLst/>
          </a:prstGeom>
        </p:spPr>
      </p:pic>
      <p:sp>
        <p:nvSpPr>
          <p:cNvPr id="24" name="Текст 2">
            <a:extLst>
              <a:ext uri="{FF2B5EF4-FFF2-40B4-BE49-F238E27FC236}">
                <a16:creationId xmlns:a16="http://schemas.microsoft.com/office/drawing/2014/main" id="{32526DCF-1390-E747-9339-45D6842C7847}"/>
              </a:ext>
            </a:extLst>
          </p:cNvPr>
          <p:cNvSpPr txBox="1">
            <a:spLocks/>
          </p:cNvSpPr>
          <p:nvPr userDrawn="1"/>
        </p:nvSpPr>
        <p:spPr>
          <a:xfrm>
            <a:off x="2036012" y="9196688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Пятый этап</a:t>
            </a:r>
          </a:p>
        </p:txBody>
      </p:sp>
      <p:sp>
        <p:nvSpPr>
          <p:cNvPr id="25" name="Текст 3">
            <a:extLst>
              <a:ext uri="{FF2B5EF4-FFF2-40B4-BE49-F238E27FC236}">
                <a16:creationId xmlns:a16="http://schemas.microsoft.com/office/drawing/2014/main" id="{7FED22DA-500A-8043-B8A8-C0C0169FD57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38229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baseline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477818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•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marL="0" marR="0" lvl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ЗАГОЛОВОК (заглавными буквами, </a:t>
            </a:r>
          </a:p>
          <a:p>
            <a:pPr marL="0" marR="0" lvl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не длиннее 2-х строк)</a:t>
            </a:r>
          </a:p>
          <a:p>
            <a:pPr lvl="0"/>
            <a:endParaRPr lang="ru-RU" dirty="0"/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3344294"/>
            <a:ext cx="16383600" cy="36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</p:spTree>
    <p:extLst>
      <p:ext uri="{BB962C8B-B14F-4D97-AF65-F5344CB8AC3E}">
        <p14:creationId xmlns:p14="http://schemas.microsoft.com/office/powerpoint/2010/main" val="213621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заголовок • Текст 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424429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8F2A8AE7-D4C0-3F47-8F9D-34788DC480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3199" y="2827479"/>
            <a:ext cx="16383600" cy="108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ПОДЗАГОЛОВКИ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620381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улл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2795590"/>
            <a:ext cx="16383600" cy="3600000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262A2F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тире.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1CC81C1F-E569-604D-AEEE-5C8D38FC05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2958310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Булл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3">
            <a:extLst>
              <a:ext uri="{FF2B5EF4-FFF2-40B4-BE49-F238E27FC236}">
                <a16:creationId xmlns:a16="http://schemas.microsoft.com/office/drawing/2014/main" id="{1CC81C1F-E569-604D-AEEE-5C8D38FC05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899B25-35C0-0040-A54E-82091F3707D7}"/>
              </a:ext>
            </a:extLst>
          </p:cNvPr>
          <p:cNvSpPr/>
          <p:nvPr userDrawn="1"/>
        </p:nvSpPr>
        <p:spPr>
          <a:xfrm>
            <a:off x="763199" y="2795590"/>
            <a:ext cx="7315200" cy="70233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24169FF0-7F47-EF43-9859-428A6345DF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191" y="3104092"/>
            <a:ext cx="6665215" cy="62230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6E47F1E6-E6CC-0147-BA7A-2C059DFB9C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8191" y="4138996"/>
            <a:ext cx="6665215" cy="5368391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FBD0322-8462-FF45-8854-C61367096BF8}"/>
              </a:ext>
            </a:extLst>
          </p:cNvPr>
          <p:cNvSpPr/>
          <p:nvPr userDrawn="1"/>
        </p:nvSpPr>
        <p:spPr>
          <a:xfrm>
            <a:off x="8535599" y="2795590"/>
            <a:ext cx="7315200" cy="70233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3">
            <a:extLst>
              <a:ext uri="{FF2B5EF4-FFF2-40B4-BE49-F238E27FC236}">
                <a16:creationId xmlns:a16="http://schemas.microsoft.com/office/drawing/2014/main" id="{DFE4C16C-3AE0-7C46-B551-FC96337990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60591" y="3104092"/>
            <a:ext cx="6665215" cy="62230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4" name="Текст 3">
            <a:extLst>
              <a:ext uri="{FF2B5EF4-FFF2-40B4-BE49-F238E27FC236}">
                <a16:creationId xmlns:a16="http://schemas.microsoft.com/office/drawing/2014/main" id="{40556BDA-DA78-8140-87DA-3F1E5F29F8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60591" y="4138996"/>
            <a:ext cx="6665215" cy="5368391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0591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5">
            <a:extLst>
              <a:ext uri="{FF2B5EF4-FFF2-40B4-BE49-F238E27FC236}">
                <a16:creationId xmlns:a16="http://schemas.microsoft.com/office/drawing/2014/main" id="{ACF658B9-5EF6-D849-B8C6-C427A963DB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2581200"/>
            <a:ext cx="10857600" cy="7239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B6ADAFFB-EB86-6B40-AAB7-F7BF10DB5F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1095937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5">
            <a:extLst>
              <a:ext uri="{FF2B5EF4-FFF2-40B4-BE49-F238E27FC236}">
                <a16:creationId xmlns:a16="http://schemas.microsoft.com/office/drawing/2014/main" id="{ACF658B9-5EF6-D849-B8C6-C427A963DB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2581200"/>
            <a:ext cx="5716800" cy="38088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20FE5877-A176-8A44-9FB6-A28800CAC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33200" y="2581200"/>
            <a:ext cx="9813599" cy="723938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262A2F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0045A300-A4F4-E54F-95BA-0796B71725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33244194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2">
            <a:extLst>
              <a:ext uri="{FF2B5EF4-FFF2-40B4-BE49-F238E27FC236}">
                <a16:creationId xmlns:a16="http://schemas.microsoft.com/office/drawing/2014/main" id="{D9FA0F2C-FC49-F847-8AB9-2EB41FA35AFC}"/>
              </a:ext>
            </a:extLst>
          </p:cNvPr>
          <p:cNvSpPr txBox="1">
            <a:spLocks/>
          </p:cNvSpPr>
          <p:nvPr userDrawn="1"/>
        </p:nvSpPr>
        <p:spPr>
          <a:xfrm>
            <a:off x="2036014" y="2652011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262A2F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Первый этап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A21B1DC-72DC-5445-9DA8-B14958596E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199" y="2622764"/>
            <a:ext cx="812800" cy="8128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4191B6B-E85B-DC44-9FE7-43EFA095B8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3199" y="4235103"/>
            <a:ext cx="812800" cy="8128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FB3690F-C62A-3D43-810E-347AFAFEFB7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3199" y="5847442"/>
            <a:ext cx="812800" cy="812800"/>
          </a:xfrm>
          <a:prstGeom prst="rect">
            <a:avLst/>
          </a:prstGeom>
        </p:spPr>
      </p:pic>
      <p:sp>
        <p:nvSpPr>
          <p:cNvPr id="19" name="Текст 2">
            <a:extLst>
              <a:ext uri="{FF2B5EF4-FFF2-40B4-BE49-F238E27FC236}">
                <a16:creationId xmlns:a16="http://schemas.microsoft.com/office/drawing/2014/main" id="{CC2A6BCE-1907-FA49-95EB-7F01C7EFEC81}"/>
              </a:ext>
            </a:extLst>
          </p:cNvPr>
          <p:cNvSpPr txBox="1">
            <a:spLocks/>
          </p:cNvSpPr>
          <p:nvPr userDrawn="1"/>
        </p:nvSpPr>
        <p:spPr>
          <a:xfrm>
            <a:off x="2036014" y="5847442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262A2F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Третий этап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2865ECF-A604-AB4D-A303-F2BD2DDA6A8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63199" y="7584349"/>
            <a:ext cx="812800" cy="812800"/>
          </a:xfrm>
          <a:prstGeom prst="rect">
            <a:avLst/>
          </a:prstGeom>
        </p:spPr>
      </p:pic>
      <p:sp>
        <p:nvSpPr>
          <p:cNvPr id="21" name="Текст 2">
            <a:extLst>
              <a:ext uri="{FF2B5EF4-FFF2-40B4-BE49-F238E27FC236}">
                <a16:creationId xmlns:a16="http://schemas.microsoft.com/office/drawing/2014/main" id="{632E570F-97FC-3849-B171-7F018ED9AB7D}"/>
              </a:ext>
            </a:extLst>
          </p:cNvPr>
          <p:cNvSpPr txBox="1">
            <a:spLocks/>
          </p:cNvSpPr>
          <p:nvPr userDrawn="1"/>
        </p:nvSpPr>
        <p:spPr>
          <a:xfrm>
            <a:off x="2036011" y="7583872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262A2F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Четвертый этап</a:t>
            </a:r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0014BE81-FED8-DE4B-8EE1-55FED3A52626}"/>
              </a:ext>
            </a:extLst>
          </p:cNvPr>
          <p:cNvSpPr txBox="1">
            <a:spLocks/>
          </p:cNvSpPr>
          <p:nvPr userDrawn="1"/>
        </p:nvSpPr>
        <p:spPr>
          <a:xfrm>
            <a:off x="2036014" y="4264827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262A2F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Второй этап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C2BFF1A-7B5B-5E43-BE14-0BE1935C751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63199" y="9196688"/>
            <a:ext cx="812800" cy="812800"/>
          </a:xfrm>
          <a:prstGeom prst="rect">
            <a:avLst/>
          </a:prstGeom>
        </p:spPr>
      </p:pic>
      <p:sp>
        <p:nvSpPr>
          <p:cNvPr id="24" name="Текст 2">
            <a:extLst>
              <a:ext uri="{FF2B5EF4-FFF2-40B4-BE49-F238E27FC236}">
                <a16:creationId xmlns:a16="http://schemas.microsoft.com/office/drawing/2014/main" id="{32526DCF-1390-E747-9339-45D6842C7847}"/>
              </a:ext>
            </a:extLst>
          </p:cNvPr>
          <p:cNvSpPr txBox="1">
            <a:spLocks/>
          </p:cNvSpPr>
          <p:nvPr userDrawn="1"/>
        </p:nvSpPr>
        <p:spPr>
          <a:xfrm>
            <a:off x="2036012" y="9196688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262A2F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Пятый этап</a:t>
            </a:r>
          </a:p>
        </p:txBody>
      </p:sp>
      <p:sp>
        <p:nvSpPr>
          <p:cNvPr id="25" name="Текст 3">
            <a:extLst>
              <a:ext uri="{FF2B5EF4-FFF2-40B4-BE49-F238E27FC236}">
                <a16:creationId xmlns:a16="http://schemas.microsoft.com/office/drawing/2014/main" id="{7FED22DA-500A-8043-B8A8-C0C0169FD57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345985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572399"/>
            <a:ext cx="16383600" cy="138109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1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0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СПАСИБО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E3D5216-5AFB-014E-9BCA-DDE974496F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23401" y="7407233"/>
            <a:ext cx="11129780" cy="2308956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1371600" rtl="0" eaLnBrk="1" fontAlgn="auto" latinLnBrk="0" hangingPunct="1">
              <a:lnSpc>
                <a:spcPts val="5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ИМЯ ФАМИЛИЯ </a:t>
            </a:r>
          </a:p>
          <a:p>
            <a:pPr lvl="0"/>
            <a:r>
              <a:rPr lang="ru-RU" dirty="0"/>
              <a:t>укажите почту + добавьте гиперссылку</a:t>
            </a:r>
          </a:p>
        </p:txBody>
      </p:sp>
      <p:sp>
        <p:nvSpPr>
          <p:cNvPr id="5" name="Объект 5">
            <a:extLst>
              <a:ext uri="{FF2B5EF4-FFF2-40B4-BE49-F238E27FC236}">
                <a16:creationId xmlns:a16="http://schemas.microsoft.com/office/drawing/2014/main" id="{18C42460-6A98-5F42-8E12-6BFE2D0EB6A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6380018"/>
            <a:ext cx="3829583" cy="3336172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84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251596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•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marL="0" marR="0" lvl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ЗАГОЛОВОК (заглавными буквами, </a:t>
            </a:r>
          </a:p>
          <a:p>
            <a:pPr marL="0" marR="0" lvl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не длиннее 2-х строк)</a:t>
            </a:r>
          </a:p>
          <a:p>
            <a:pPr lvl="0"/>
            <a:endParaRPr lang="ru-RU" dirty="0"/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3344294"/>
            <a:ext cx="16383600" cy="36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</p:spTree>
    <p:extLst>
      <p:ext uri="{BB962C8B-B14F-4D97-AF65-F5344CB8AC3E}">
        <p14:creationId xmlns:p14="http://schemas.microsoft.com/office/powerpoint/2010/main" val="61635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заголовок • Текст 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424429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8F2A8AE7-D4C0-3F47-8F9D-34788DC480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3199" y="2827479"/>
            <a:ext cx="16383600" cy="108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ПОДЗАГОЛОВКИ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423488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улл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2795590"/>
            <a:ext cx="16383600" cy="3600000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тире.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1CC81C1F-E569-604D-AEEE-5C8D38FC05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313986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Булл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3">
            <a:extLst>
              <a:ext uri="{FF2B5EF4-FFF2-40B4-BE49-F238E27FC236}">
                <a16:creationId xmlns:a16="http://schemas.microsoft.com/office/drawing/2014/main" id="{1CC81C1F-E569-604D-AEEE-5C8D38FC05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899B25-35C0-0040-A54E-82091F3707D7}"/>
              </a:ext>
            </a:extLst>
          </p:cNvPr>
          <p:cNvSpPr/>
          <p:nvPr userDrawn="1"/>
        </p:nvSpPr>
        <p:spPr>
          <a:xfrm>
            <a:off x="763199" y="2795590"/>
            <a:ext cx="7315200" cy="7023370"/>
          </a:xfrm>
          <a:prstGeom prst="rect">
            <a:avLst/>
          </a:prstGeom>
          <a:solidFill>
            <a:srgbClr val="1E2027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24169FF0-7F47-EF43-9859-428A6345DF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191" y="3104092"/>
            <a:ext cx="6665215" cy="62230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6E47F1E6-E6CC-0147-BA7A-2C059DFB9C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8191" y="4138996"/>
            <a:ext cx="6665215" cy="5368391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FBD0322-8462-FF45-8854-C61367096BF8}"/>
              </a:ext>
            </a:extLst>
          </p:cNvPr>
          <p:cNvSpPr/>
          <p:nvPr userDrawn="1"/>
        </p:nvSpPr>
        <p:spPr>
          <a:xfrm>
            <a:off x="8535599" y="2795590"/>
            <a:ext cx="7315200" cy="7023370"/>
          </a:xfrm>
          <a:prstGeom prst="rect">
            <a:avLst/>
          </a:prstGeom>
          <a:solidFill>
            <a:srgbClr val="1E2027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3">
            <a:extLst>
              <a:ext uri="{FF2B5EF4-FFF2-40B4-BE49-F238E27FC236}">
                <a16:creationId xmlns:a16="http://schemas.microsoft.com/office/drawing/2014/main" id="{DFE4C16C-3AE0-7C46-B551-FC96337990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60591" y="3104092"/>
            <a:ext cx="6665215" cy="62230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4" name="Текст 3">
            <a:extLst>
              <a:ext uri="{FF2B5EF4-FFF2-40B4-BE49-F238E27FC236}">
                <a16:creationId xmlns:a16="http://schemas.microsoft.com/office/drawing/2014/main" id="{40556BDA-DA78-8140-87DA-3F1E5F29F8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60591" y="4138996"/>
            <a:ext cx="6665215" cy="5368391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027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5">
            <a:extLst>
              <a:ext uri="{FF2B5EF4-FFF2-40B4-BE49-F238E27FC236}">
                <a16:creationId xmlns:a16="http://schemas.microsoft.com/office/drawing/2014/main" id="{ACF658B9-5EF6-D849-B8C6-C427A963DB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2581200"/>
            <a:ext cx="10857600" cy="7239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B6ADAFFB-EB86-6B40-AAB7-F7BF10DB5F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117185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5">
            <a:extLst>
              <a:ext uri="{FF2B5EF4-FFF2-40B4-BE49-F238E27FC236}">
                <a16:creationId xmlns:a16="http://schemas.microsoft.com/office/drawing/2014/main" id="{ACF658B9-5EF6-D849-B8C6-C427A963DB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2581200"/>
            <a:ext cx="5716800" cy="38088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20FE5877-A176-8A44-9FB6-A28800CAC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33200" y="2581200"/>
            <a:ext cx="9813599" cy="723938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0045A300-A4F4-E54F-95BA-0796B71725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91947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54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81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62A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0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5" r:id="rId3"/>
    <p:sldLayoutId id="2147483682" r:id="rId4"/>
    <p:sldLayoutId id="2147483686" r:id="rId5"/>
    <p:sldLayoutId id="2147483684" r:id="rId6"/>
    <p:sldLayoutId id="2147483683" r:id="rId7"/>
    <p:sldLayoutId id="2147483687" r:id="rId8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31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1DE53E1-5184-004D-8025-8ECB99888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START ML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FFB56E-FC6A-1B44-A056-35D6562AE0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KARPOV.COURSES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8748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8474931" cy="4970362"/>
              </a:xfrm>
            </p:spPr>
            <p:txBody>
              <a:bodyPr/>
              <a:lstStyle/>
              <a:p>
                <a:r>
                  <a:rPr lang="ru-RU" dirty="0"/>
                  <a:t>Точка </a:t>
                </a:r>
                <a:r>
                  <a:rPr lang="ru-RU" i="1" dirty="0"/>
                  <a:t>ядровая</a:t>
                </a:r>
                <a:r>
                  <a:rPr lang="en-US" dirty="0"/>
                  <a:t>: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|≥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rgbClr val="FF5433"/>
                  </a:solidFill>
                </a:endParaRPr>
              </a:p>
              <a:p>
                <a:r>
                  <a:rPr lang="ru-RU" dirty="0"/>
                  <a:t>Точка </a:t>
                </a:r>
                <a:r>
                  <a:rPr lang="ru-RU" i="1" dirty="0">
                    <a:solidFill>
                      <a:srgbClr val="60D2A1"/>
                    </a:solidFill>
                  </a:rPr>
                  <a:t>пограничная</a:t>
                </a:r>
                <a:r>
                  <a:rPr lang="en-US" dirty="0"/>
                  <a:t>:</a:t>
                </a:r>
                <a:r>
                  <a:rPr lang="ru-RU" dirty="0"/>
                  <a:t> не</a:t>
                </a:r>
                <a:r>
                  <a:rPr lang="en-US" dirty="0"/>
                  <a:t> </a:t>
                </a:r>
                <a:r>
                  <a:rPr lang="ru-RU" dirty="0"/>
                  <a:t>ядровая</a:t>
                </a:r>
                <a:r>
                  <a:rPr lang="en-US" dirty="0"/>
                  <a:t>,</a:t>
                </a:r>
                <a:r>
                  <a:rPr lang="ru-RU" dirty="0"/>
                  <a:t> при</a:t>
                </a:r>
                <a:r>
                  <a:rPr lang="en-US" dirty="0"/>
                  <a:t> </a:t>
                </a:r>
                <a:r>
                  <a:rPr lang="ru-RU" dirty="0"/>
                  <a:t>этом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  и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ядровая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ru-RU" dirty="0"/>
                  <a:t>Точка </a:t>
                </a:r>
                <a:r>
                  <a:rPr lang="ru-RU" i="1" dirty="0">
                    <a:solidFill>
                      <a:srgbClr val="C066CC"/>
                    </a:solidFill>
                  </a:rPr>
                  <a:t>шумовая</a:t>
                </a:r>
                <a:r>
                  <a:rPr lang="en-US" dirty="0"/>
                  <a:t>:</a:t>
                </a:r>
                <a:r>
                  <a:rPr lang="ru-RU" dirty="0"/>
                  <a:t> не ядровая и не пограничная</a:t>
                </a:r>
              </a:p>
              <a:p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8474931" cy="4970362"/>
              </a:xfrm>
              <a:blipFill>
                <a:blip r:embed="rId2"/>
                <a:stretch>
                  <a:fillRect l="-2950" t="-11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КЛАСТЕРИЗАЦИЯ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5433"/>
                </a:solidFill>
              </a:rPr>
              <a:t>DBSCAN</a:t>
            </a:r>
            <a:endParaRPr lang="ru-RU" dirty="0">
              <a:solidFill>
                <a:srgbClr val="FF5433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D87604F-D377-6603-4BE1-B73C9B245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588" y="3778775"/>
            <a:ext cx="5918866" cy="523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4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КЛАСТЕРИЗАЦИЯ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5433"/>
                </a:solidFill>
              </a:rPr>
              <a:t>DBSCAN</a:t>
            </a:r>
            <a:endParaRPr lang="ru-RU" dirty="0">
              <a:solidFill>
                <a:srgbClr val="FF5433"/>
              </a:solidFill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D8B6121-DAAC-4ABD-04E7-C09F99F29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99" y="3646911"/>
            <a:ext cx="15554118" cy="62138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Текст 1">
                <a:extLst>
                  <a:ext uri="{FF2B5EF4-FFF2-40B4-BE49-F238E27FC236}">
                    <a16:creationId xmlns:a16="http://schemas.microsoft.com/office/drawing/2014/main" id="{80FEF3F5-C88D-D38A-7038-F48542CD5DEF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3321550" y="2827479"/>
                <a:ext cx="12182909" cy="88750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Скажем</a:t>
                </a:r>
                <a:r>
                  <a:rPr lang="en-US" dirty="0"/>
                  <a:t>,</a:t>
                </a:r>
                <a:r>
                  <a:rPr lang="ru-RU" dirty="0"/>
                  <a:t> в начале все точки не принадлежат никакому классу</a:t>
                </a:r>
                <a:r>
                  <a:rPr lang="en-US" dirty="0"/>
                  <a:t>,</a:t>
                </a:r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" name="Текст 1">
                <a:extLst>
                  <a:ext uri="{FF2B5EF4-FFF2-40B4-BE49-F238E27FC236}">
                    <a16:creationId xmlns:a16="http://schemas.microsoft.com/office/drawing/2014/main" id="{80FEF3F5-C88D-D38A-7038-F48542CD5D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3321550" y="2827479"/>
                <a:ext cx="12182909" cy="887506"/>
              </a:xfrm>
              <a:blipFill>
                <a:blip r:embed="rId3"/>
                <a:stretch>
                  <a:fillRect l="-2002" t="-41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881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КЛАСТЕРИЗАЦИЯ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5433"/>
                </a:solidFill>
              </a:rPr>
              <a:t>DBSCAN</a:t>
            </a:r>
            <a:endParaRPr lang="ru-RU" dirty="0">
              <a:solidFill>
                <a:srgbClr val="FF5433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D522C1-FA3E-39EC-34E0-4F01F11E5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764" y="3967034"/>
            <a:ext cx="6388472" cy="500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264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E2E72C4-0119-F59E-AAE9-DE7E2570A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763" y="3967034"/>
            <a:ext cx="6388473" cy="5003362"/>
          </a:xfrm>
          <a:prstGeom prst="rect">
            <a:avLst/>
          </a:prstGeom>
        </p:spPr>
      </p:pic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КЛАСТЕРИЗАЦИЯ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5433"/>
                </a:solidFill>
              </a:rPr>
              <a:t>DBSCAN</a:t>
            </a:r>
            <a:endParaRPr lang="ru-RU" dirty="0">
              <a:solidFill>
                <a:srgbClr val="FF54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390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0228B0-ACD8-4A05-2A78-F249A3339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763" y="3967034"/>
            <a:ext cx="6388472" cy="5003361"/>
          </a:xfrm>
          <a:prstGeom prst="rect">
            <a:avLst/>
          </a:prstGeom>
        </p:spPr>
      </p:pic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КЛАСТЕРИЗАЦИЯ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5433"/>
                </a:solidFill>
              </a:rPr>
              <a:t>DBSCAN</a:t>
            </a:r>
            <a:endParaRPr lang="ru-RU" dirty="0">
              <a:solidFill>
                <a:srgbClr val="FF54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211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E518A01-7A04-6FC0-CC94-57992CD22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763" y="3967035"/>
            <a:ext cx="6388471" cy="5003360"/>
          </a:xfrm>
          <a:prstGeom prst="rect">
            <a:avLst/>
          </a:prstGeom>
        </p:spPr>
      </p:pic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КЛАСТЕРИЗАЦИЯ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5433"/>
                </a:solidFill>
              </a:rPr>
              <a:t>DBSCAN</a:t>
            </a:r>
            <a:endParaRPr lang="ru-RU" dirty="0">
              <a:solidFill>
                <a:srgbClr val="FF54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178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DFAB02-EC7D-D4B0-24E9-41515EF71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762" y="3967035"/>
            <a:ext cx="6388471" cy="5003360"/>
          </a:xfrm>
          <a:prstGeom prst="rect">
            <a:avLst/>
          </a:prstGeom>
        </p:spPr>
      </p:pic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КЛАСТЕРИЗАЦИЯ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5433"/>
                </a:solidFill>
              </a:rPr>
              <a:t>DBSCAN</a:t>
            </a:r>
            <a:endParaRPr lang="ru-RU" dirty="0">
              <a:solidFill>
                <a:srgbClr val="FF54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561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6F8CE75-C697-4054-DA05-13A46C71A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764" y="3967035"/>
            <a:ext cx="6388470" cy="5003359"/>
          </a:xfrm>
          <a:prstGeom prst="rect">
            <a:avLst/>
          </a:prstGeom>
        </p:spPr>
      </p:pic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КЛАСТЕРИЗАЦИЯ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5433"/>
                </a:solidFill>
              </a:rPr>
              <a:t>DBSCAN</a:t>
            </a:r>
            <a:endParaRPr lang="ru-RU" dirty="0">
              <a:solidFill>
                <a:srgbClr val="FF54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299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9962CA8-07B4-AFF3-C140-01BDC8259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764" y="3967036"/>
            <a:ext cx="6388469" cy="5003358"/>
          </a:xfrm>
          <a:prstGeom prst="rect">
            <a:avLst/>
          </a:prstGeom>
        </p:spPr>
      </p:pic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КЛАСТЕРИЗАЦИЯ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5433"/>
                </a:solidFill>
              </a:rPr>
              <a:t>DBSCAN</a:t>
            </a:r>
            <a:endParaRPr lang="ru-RU" dirty="0">
              <a:solidFill>
                <a:srgbClr val="FF54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937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D183F3D-D555-55C5-E86D-566CD529D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763" y="3967035"/>
            <a:ext cx="6388469" cy="5003359"/>
          </a:xfrm>
          <a:prstGeom prst="rect">
            <a:avLst/>
          </a:prstGeom>
        </p:spPr>
      </p:pic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КЛАСТЕРИЗАЦИЯ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5433"/>
                </a:solidFill>
              </a:rPr>
              <a:t>DBSCAN</a:t>
            </a:r>
            <a:endParaRPr lang="ru-RU" dirty="0">
              <a:solidFill>
                <a:srgbClr val="FF54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50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10858531" cy="6045084"/>
              </a:xfrm>
            </p:spPr>
            <p:txBody>
              <a:bodyPr/>
              <a:lstStyle/>
              <a:p>
                <a:r>
                  <a:rPr lang="ru-RU" dirty="0"/>
                  <a:t>Пусть дан набор объектов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ru-RU" dirty="0"/>
                  <a:t>Решить задачу кластеризации – значит выделить в данных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/>
                  <a:t> кластеров – по факту</a:t>
                </a:r>
                <a:r>
                  <a:rPr lang="en-US" dirty="0"/>
                  <a:t>,</a:t>
                </a:r>
                <a:r>
                  <a:rPr lang="ru-RU" dirty="0"/>
                  <a:t> областей в пространстве признаков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:    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→{1, …, 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rgbClr val="FF5433"/>
                  </a:solidFill>
                </a:endParaRPr>
              </a:p>
              <a:p>
                <a:r>
                  <a:rPr lang="ru-RU" dirty="0"/>
                  <a:t>Главное требование к кластерам – хотим получить похожие друг на друга объекты внутри!</a:t>
                </a:r>
              </a:p>
              <a:p>
                <a:r>
                  <a:rPr lang="ru-RU" dirty="0"/>
                  <a:t>И при этом непохожие на объекты другого кластера</a:t>
                </a:r>
              </a:p>
              <a:p>
                <a:r>
                  <a:rPr lang="ru-RU" dirty="0"/>
                  <a:t>Почти классификация</a:t>
                </a:r>
                <a:r>
                  <a:rPr lang="en-US" dirty="0"/>
                  <a:t>,</a:t>
                </a:r>
                <a:r>
                  <a:rPr lang="ru-RU" dirty="0"/>
                  <a:t> просто без явного </a:t>
                </a:r>
                <a:r>
                  <a:rPr lang="ru-RU" dirty="0" err="1"/>
                  <a:t>таргета</a:t>
                </a:r>
                <a:r>
                  <a:rPr lang="ru-RU" dirty="0"/>
                  <a:t>!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10858531" cy="6045084"/>
              </a:xfrm>
              <a:blipFill>
                <a:blip r:embed="rId2"/>
                <a:stretch>
                  <a:fillRect l="-2302" t="-907" r="-1067" b="-9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КЛАСТЕРИЗАЦИЯ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ОБЩАЯ ИДЕЯ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A76E133-0D6A-D6A9-C50A-AFA772127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7854" y="3534770"/>
            <a:ext cx="2349397" cy="233308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482D316-F30F-27B1-BC01-6CFA279B4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4082" y="6633973"/>
            <a:ext cx="2459710" cy="2442630"/>
          </a:xfrm>
          <a:prstGeom prst="rect">
            <a:avLst/>
          </a:prstGeom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474853B-22BA-0A68-AA8F-5E78B1FF8F99}"/>
              </a:ext>
            </a:extLst>
          </p:cNvPr>
          <p:cNvCxnSpPr>
            <a:cxnSpLocks/>
          </p:cNvCxnSpPr>
          <p:nvPr/>
        </p:nvCxnSpPr>
        <p:spPr>
          <a:xfrm>
            <a:off x="13598923" y="6339568"/>
            <a:ext cx="263486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21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F3883F1B-3B39-9D47-AB43-F741F00EC1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РЕЗЮМЕ</a:t>
            </a:r>
            <a:r>
              <a:rPr lang="en-US" dirty="0"/>
              <a:t> DBSCAN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40AF32-C774-5649-95A2-5DFB7B6309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sz="3200" dirty="0"/>
              <a:t>ПРЕИМУЩЕСТВА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AD230B-E907-AA47-99A8-F07013867C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8191" y="4138996"/>
            <a:ext cx="6665215" cy="4776403"/>
          </a:xfrm>
        </p:spPr>
        <p:txBody>
          <a:bodyPr/>
          <a:lstStyle/>
          <a:p>
            <a:r>
              <a:rPr lang="ru-RU" dirty="0"/>
              <a:t>Нет необходимости выбирать количество кластеров</a:t>
            </a:r>
          </a:p>
          <a:p>
            <a:r>
              <a:rPr lang="ru-RU" dirty="0"/>
              <a:t>Может выделять сколь угодно сложные формы кластеров</a:t>
            </a:r>
          </a:p>
          <a:p>
            <a:r>
              <a:rPr lang="ru-RU" dirty="0"/>
              <a:t>Указывает на шум в данных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93587F-CD48-8546-9369-502071C88C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3200" dirty="0"/>
              <a:t>НЕДОСТАТКИ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Текст 5">
                <a:extLst>
                  <a:ext uri="{FF2B5EF4-FFF2-40B4-BE49-F238E27FC236}">
                    <a16:creationId xmlns:a16="http://schemas.microsoft.com/office/drawing/2014/main" id="{2AEE3947-7CC6-C84F-8070-09C71CAE7AD5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ru-RU" dirty="0"/>
                  <a:t>Необходимо делать предположения о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rgbClr val="FF5433"/>
                  </a:solidFill>
                </a:endParaRPr>
              </a:p>
              <a:p>
                <a:r>
                  <a:rPr lang="ru-RU" dirty="0"/>
                  <a:t>Сложно </a:t>
                </a:r>
                <a:r>
                  <a:rPr lang="ru-RU" dirty="0" err="1"/>
                  <a:t>параллелить</a:t>
                </a:r>
                <a:endParaRPr lang="ru-RU" dirty="0"/>
              </a:p>
              <a:p>
                <a:r>
                  <a:rPr lang="ru-RU" dirty="0"/>
                  <a:t>Без дополнительных модификаций не получится разделить кластеры разной плотности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6" name="Текст 5">
                <a:extLst>
                  <a:ext uri="{FF2B5EF4-FFF2-40B4-BE49-F238E27FC236}">
                    <a16:creationId xmlns:a16="http://schemas.microsoft.com/office/drawing/2014/main" id="{2AEE3947-7CC6-C84F-8070-09C71CAE7A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3751" t="-1022" r="-22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675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КЛАСТЕРИЗАЦИЯ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5433"/>
                </a:solidFill>
              </a:rPr>
              <a:t>DBSCAN:</a:t>
            </a:r>
            <a:r>
              <a:rPr lang="ru-RU" dirty="0">
                <a:solidFill>
                  <a:srgbClr val="FF5433"/>
                </a:solidFill>
              </a:rPr>
              <a:t> РАЗНАЯ ПЛОТНОСТЬ КЛАСТЕРОВ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Текст 1">
                <a:extLst>
                  <a:ext uri="{FF2B5EF4-FFF2-40B4-BE49-F238E27FC236}">
                    <a16:creationId xmlns:a16="http://schemas.microsoft.com/office/drawing/2014/main" id="{AFD7315C-9225-A0F2-182F-C3B7BD8480E3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2689665" y="4418152"/>
                <a:ext cx="2675711" cy="88750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Маленький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Текст 1">
                <a:extLst>
                  <a:ext uri="{FF2B5EF4-FFF2-40B4-BE49-F238E27FC236}">
                    <a16:creationId xmlns:a16="http://schemas.microsoft.com/office/drawing/2014/main" id="{AFD7315C-9225-A0F2-182F-C3B7BD8480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2689665" y="4418152"/>
                <a:ext cx="2675711" cy="887506"/>
              </a:xfrm>
              <a:blipFill>
                <a:blip r:embed="rId2"/>
                <a:stretch>
                  <a:fillRect l="-9112" t="-41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Текст 1">
                <a:extLst>
                  <a:ext uri="{FF2B5EF4-FFF2-40B4-BE49-F238E27FC236}">
                    <a16:creationId xmlns:a16="http://schemas.microsoft.com/office/drawing/2014/main" id="{AE0546A9-CDCF-D06C-C39E-F2A8B23B35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84770" y="4418152"/>
                <a:ext cx="2675711" cy="887506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457200" marR="0" indent="-457200" algn="l" defTabSz="1371600" rtl="0" eaLnBrk="1" fontAlgn="auto" latinLnBrk="0" hangingPunct="1">
                  <a:lnSpc>
                    <a:spcPts val="48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FF5433"/>
                  </a:buClr>
                  <a:buSzTx/>
                  <a:buFont typeface="Системный шрифт, обычный"/>
                  <a:buChar char="—"/>
                  <a:tabLst/>
                  <a:defRPr sz="3150" b="0" i="0" kern="1200">
                    <a:solidFill>
                      <a:srgbClr val="E5E5E5"/>
                    </a:solidFill>
                    <a:latin typeface="InputMono" panose="02000509020000090004" pitchFamily="49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Системный шрифт, обычный"/>
                  <a:buNone/>
                </a:pPr>
                <a:r>
                  <a:rPr lang="ru-RU" dirty="0"/>
                  <a:t>Большой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Текст 1">
                <a:extLst>
                  <a:ext uri="{FF2B5EF4-FFF2-40B4-BE49-F238E27FC236}">
                    <a16:creationId xmlns:a16="http://schemas.microsoft.com/office/drawing/2014/main" id="{AE0546A9-CDCF-D06C-C39E-F2A8B23B3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4770" y="4418152"/>
                <a:ext cx="2675711" cy="887506"/>
              </a:xfrm>
              <a:prstGeom prst="rect">
                <a:avLst/>
              </a:prstGeom>
              <a:blipFill>
                <a:blip r:embed="rId3"/>
                <a:stretch>
                  <a:fillRect l="-9112" t="-41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5E1C522-88FC-7AC2-6879-560283FD1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3123" y="5678755"/>
            <a:ext cx="4825253" cy="388213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53D4C25-803A-D736-BD7A-563968CD5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09998" y="5678754"/>
            <a:ext cx="4825253" cy="388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16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3F2D32F-D92B-4256-9916-FE9CE5F747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795589"/>
            <a:ext cx="16383600" cy="6183311"/>
          </a:xfrm>
        </p:spPr>
        <p:txBody>
          <a:bodyPr/>
          <a:lstStyle/>
          <a:p>
            <a:r>
              <a:rPr lang="ru-RU" dirty="0"/>
              <a:t>Познакомились с основными подходами кластеризации</a:t>
            </a:r>
            <a:endParaRPr lang="en-US" dirty="0"/>
          </a:p>
          <a:p>
            <a:r>
              <a:rPr lang="ru-RU" dirty="0"/>
              <a:t>Обсудили механизм работы и плюсы и недостатки алгоритмов</a:t>
            </a:r>
          </a:p>
          <a:p>
            <a:r>
              <a:rPr lang="ru-RU" dirty="0"/>
              <a:t>В машинном обучении есть еще более продвинутые способы</a:t>
            </a:r>
          </a:p>
          <a:p>
            <a:r>
              <a:rPr lang="ru-RU" dirty="0"/>
              <a:t>А также более сложные задачи кластеризации</a:t>
            </a:r>
            <a:r>
              <a:rPr lang="en-US" dirty="0"/>
              <a:t>:</a:t>
            </a:r>
            <a:r>
              <a:rPr lang="ru-RU" dirty="0"/>
              <a:t> иерархическая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ru-RU" dirty="0" err="1"/>
              <a:t>графовая</a:t>
            </a:r>
            <a:endParaRPr lang="ru-RU" dirty="0"/>
          </a:p>
          <a:p>
            <a:r>
              <a:rPr lang="ru-RU" dirty="0"/>
              <a:t>На них останавливаться не будем</a:t>
            </a:r>
          </a:p>
          <a:p>
            <a:endParaRPr lang="ru-RU" dirty="0"/>
          </a:p>
          <a:p>
            <a:r>
              <a:rPr lang="ru-RU" dirty="0"/>
              <a:t>Пора к практике! </a:t>
            </a:r>
            <a:r>
              <a:rPr lang="ru-RU" dirty="0">
                <a:sym typeface="Wingdings" panose="05000000000000000000" pitchFamily="2" charset="2"/>
              </a:rPr>
              <a:t> 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916012-4A97-4159-A75A-E6A752C65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РЕЗЮМЕ</a:t>
            </a:r>
          </a:p>
        </p:txBody>
      </p:sp>
    </p:spTree>
    <p:extLst>
      <p:ext uri="{BB962C8B-B14F-4D97-AF65-F5344CB8AC3E}">
        <p14:creationId xmlns:p14="http://schemas.microsoft.com/office/powerpoint/2010/main" val="4281406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298ADA22-3CC1-7448-B8AF-FA66ADD45F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СПАСИБО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699D30-8DAE-A944-BE2E-3FEA816B32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ТАБАКАЕВ НИКИТА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70CFDD-0AFE-8548-AA28-EF9AC36059F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68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4921471-9763-4413-91A5-56B21293E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8" y="3797120"/>
            <a:ext cx="10550235" cy="6045084"/>
          </a:xfrm>
        </p:spPr>
        <p:txBody>
          <a:bodyPr/>
          <a:lstStyle/>
          <a:p>
            <a:r>
              <a:rPr lang="ru-RU" dirty="0"/>
              <a:t>Выявление структуры данных и</a:t>
            </a:r>
            <a:r>
              <a:rPr lang="en-US" dirty="0"/>
              <a:t>,</a:t>
            </a:r>
            <a:r>
              <a:rPr lang="ru-RU" dirty="0"/>
              <a:t> например</a:t>
            </a:r>
            <a:r>
              <a:rPr lang="en-US" dirty="0"/>
              <a:t>,</a:t>
            </a:r>
            <a:r>
              <a:rPr lang="ru-RU" dirty="0"/>
              <a:t> использование кластеров как категорий для будущего анализа</a:t>
            </a:r>
          </a:p>
          <a:p>
            <a:endParaRPr lang="ru-RU" dirty="0"/>
          </a:p>
          <a:p>
            <a:r>
              <a:rPr lang="ru-RU" dirty="0"/>
              <a:t>Сжатие данных</a:t>
            </a:r>
            <a:r>
              <a:rPr lang="en-US" dirty="0"/>
              <a:t>:</a:t>
            </a:r>
            <a:r>
              <a:rPr lang="ru-RU" dirty="0"/>
              <a:t> выделяем часть представителей каждого полученного кластера</a:t>
            </a:r>
          </a:p>
          <a:p>
            <a:endParaRPr lang="ru-RU" dirty="0"/>
          </a:p>
          <a:p>
            <a:r>
              <a:rPr lang="ru-RU" dirty="0"/>
              <a:t>Обнаружение аномалий</a:t>
            </a:r>
            <a:r>
              <a:rPr lang="en-US" dirty="0"/>
              <a:t>,</a:t>
            </a:r>
            <a:r>
              <a:rPr lang="ru-RU" dirty="0"/>
              <a:t> шума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КЛАСТЕРИЗАЦИЯ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МОТИВАЦИЯ</a:t>
            </a:r>
          </a:p>
        </p:txBody>
      </p:sp>
      <p:pic>
        <p:nvPicPr>
          <p:cNvPr id="5" name="Рисунок 4" descr="Remote work со сплошной заливкой">
            <a:extLst>
              <a:ext uri="{FF2B5EF4-FFF2-40B4-BE49-F238E27FC236}">
                <a16:creationId xmlns:a16="http://schemas.microsoft.com/office/drawing/2014/main" id="{06B26680-E64D-103C-8159-ED51864F8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85464" y="3702990"/>
            <a:ext cx="1563667" cy="156366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14AA66D-A522-3B55-9F99-F07620250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8171" y="5916359"/>
            <a:ext cx="5791486" cy="137575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4CDB51F-3D29-156E-C5ED-BBA7A26F96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71424" y="7941816"/>
            <a:ext cx="3591745" cy="127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1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10550235" cy="6045084"/>
              </a:xfrm>
            </p:spPr>
            <p:txBody>
              <a:bodyPr/>
              <a:lstStyle/>
              <a:p>
                <a:r>
                  <a:rPr lang="ru-RU" dirty="0"/>
                  <a:t>Как оценить качество кластеризации</a:t>
                </a:r>
                <a:r>
                  <a:rPr lang="en-US" dirty="0"/>
                  <a:t>?</a:t>
                </a:r>
                <a:endParaRPr lang="ru-RU" dirty="0"/>
              </a:p>
              <a:p>
                <a:r>
                  <a:rPr lang="ru-RU" dirty="0"/>
                  <a:t>Пусть у каждого кластера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есть некоторый центр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/>
                  <a:t>!</a:t>
                </a:r>
              </a:p>
              <a:p>
                <a:r>
                  <a:rPr lang="ru-RU" dirty="0" err="1"/>
                  <a:t>Внутрикластерное</a:t>
                </a:r>
                <a:r>
                  <a:rPr lang="ru-RU" dirty="0"/>
                  <a:t> расстояние</a:t>
                </a:r>
                <a:r>
                  <a:rPr lang="en-US" dirty="0"/>
                  <a:t>:</a:t>
                </a:r>
                <a:endParaRPr lang="ru-RU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endParaRPr lang="ru-RU" dirty="0"/>
              </a:p>
              <a:p>
                <a:r>
                  <a:rPr lang="ru-RU" dirty="0" err="1"/>
                  <a:t>Межкластерное</a:t>
                </a:r>
                <a:r>
                  <a:rPr lang="ru-RU" dirty="0"/>
                  <a:t> расстояние</a:t>
                </a:r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10550235" cy="6045084"/>
              </a:xfrm>
              <a:blipFill>
                <a:blip r:embed="rId2"/>
                <a:stretch>
                  <a:fillRect l="-2369" t="-9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КЛАСТЕРИЗАЦИЯ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МЕТРИКИ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3A5988-16E4-BE59-8076-25234DB52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4306" y="3634028"/>
            <a:ext cx="2591684" cy="241026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103B9EB-14DE-5495-BA7F-3754C977C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4306" y="6499982"/>
            <a:ext cx="2591684" cy="241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5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14687473" cy="6045084"/>
              </a:xfrm>
            </p:spPr>
            <p:txBody>
              <a:bodyPr/>
              <a:lstStyle/>
              <a:p>
                <a:r>
                  <a:rPr lang="ru-RU" dirty="0"/>
                  <a:t>Заранее решим</a:t>
                </a:r>
                <a:r>
                  <a:rPr lang="en-US" dirty="0"/>
                  <a:t>,</a:t>
                </a:r>
                <a:r>
                  <a:rPr lang="ru-RU" dirty="0"/>
                  <a:t> какое количество кластеров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хотим выделить</a:t>
                </a:r>
                <a:endParaRPr lang="en-US" dirty="0"/>
              </a:p>
              <a:p>
                <a:r>
                  <a:rPr lang="ru-RU" dirty="0"/>
                  <a:t>Случайным образом инициализируем центры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ru-RU" dirty="0"/>
                  <a:t>кластеров</a:t>
                </a:r>
                <a:endParaRPr lang="en-US" dirty="0"/>
              </a:p>
              <a:p>
                <a:r>
                  <a:rPr lang="ru-RU" dirty="0"/>
                  <a:t>Повторяем до сходимости</a:t>
                </a:r>
                <a:r>
                  <a:rPr lang="en-US" dirty="0"/>
                  <a:t>:</a:t>
                </a:r>
                <a:endParaRPr lang="ru-RU" dirty="0"/>
              </a:p>
              <a:p>
                <a:r>
                  <a:rPr lang="ru-RU" i="1" dirty="0"/>
                  <a:t>Каждой точке присваиваем тот кластер</a:t>
                </a:r>
                <a:r>
                  <a:rPr lang="en-US" i="1" dirty="0"/>
                  <a:t>,</a:t>
                </a:r>
                <a:r>
                  <a:rPr lang="ru-RU" i="1" dirty="0"/>
                  <a:t> чей центр ближе</a:t>
                </a:r>
              </a:p>
              <a:p>
                <a:r>
                  <a:rPr lang="ru-RU" i="1" dirty="0"/>
                  <a:t>Пересчитываем центры кластеров</a:t>
                </a:r>
                <a:r>
                  <a:rPr lang="en-US" i="1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ru-RU" i="1" dirty="0"/>
              </a:p>
              <a:p>
                <a:endParaRPr lang="ru-RU" dirty="0"/>
              </a:p>
              <a:p>
                <a:r>
                  <a:rPr lang="ru-RU" dirty="0"/>
                  <a:t>В качестве критерия останова можно выбрать фиксацию центров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14687473" cy="6045084"/>
              </a:xfrm>
              <a:blipFill>
                <a:blip r:embed="rId2"/>
                <a:stretch>
                  <a:fillRect l="-1701" t="-9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КЛАСТЕРИЗАЦИЯ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5433"/>
                </a:solidFill>
              </a:rPr>
              <a:t>K-MEANS</a:t>
            </a:r>
            <a:endParaRPr lang="ru-RU" dirty="0">
              <a:solidFill>
                <a:srgbClr val="FF54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74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КЛАСТЕРИЗАЦИЯ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5433"/>
                </a:solidFill>
              </a:rPr>
              <a:t>K-MEANS</a:t>
            </a:r>
            <a:endParaRPr lang="ru-RU" dirty="0">
              <a:solidFill>
                <a:srgbClr val="FF5433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E753661-8D23-D516-1378-D816DAF16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99" y="5144294"/>
            <a:ext cx="2648572" cy="246317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086C8B6-7DCF-671F-8356-527BBACBE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751" y="5138465"/>
            <a:ext cx="2648572" cy="246317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478171C-855F-E541-5B95-8A49785F1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303" y="5138465"/>
            <a:ext cx="2648572" cy="246317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B039E0B-3DE3-DFD5-8B6F-1121FEA10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3855" y="5144294"/>
            <a:ext cx="2648572" cy="246317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A429F03-88CA-F654-9C2D-76A80EC57D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1249" y="5138465"/>
            <a:ext cx="2648572" cy="2463172"/>
          </a:xfrm>
          <a:prstGeom prst="rect">
            <a:avLst/>
          </a:prstGeom>
        </p:spPr>
      </p:pic>
      <p:sp>
        <p:nvSpPr>
          <p:cNvPr id="19" name="Текст 1">
            <a:extLst>
              <a:ext uri="{FF2B5EF4-FFF2-40B4-BE49-F238E27FC236}">
                <a16:creationId xmlns:a16="http://schemas.microsoft.com/office/drawing/2014/main" id="{8013AB07-422D-7E97-C0AA-5945313470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16751" y="8484179"/>
            <a:ext cx="2907848" cy="1061275"/>
          </a:xfrm>
        </p:spPr>
        <p:txBody>
          <a:bodyPr/>
          <a:lstStyle/>
          <a:p>
            <a:pPr marL="0" indent="0" algn="ctr">
              <a:buNone/>
            </a:pPr>
            <a:r>
              <a:rPr lang="ru-RU" sz="2800" dirty="0"/>
              <a:t>Инициализируем центры кластеров</a:t>
            </a:r>
            <a:endParaRPr lang="en-US" sz="2800" dirty="0"/>
          </a:p>
        </p:txBody>
      </p:sp>
      <p:sp>
        <p:nvSpPr>
          <p:cNvPr id="20" name="Текст 1">
            <a:extLst>
              <a:ext uri="{FF2B5EF4-FFF2-40B4-BE49-F238E27FC236}">
                <a16:creationId xmlns:a16="http://schemas.microsoft.com/office/drawing/2014/main" id="{C3C61804-3DE3-0229-D5E6-CF0B2443789E}"/>
              </a:ext>
            </a:extLst>
          </p:cNvPr>
          <p:cNvSpPr txBox="1">
            <a:spLocks/>
          </p:cNvSpPr>
          <p:nvPr/>
        </p:nvSpPr>
        <p:spPr>
          <a:xfrm>
            <a:off x="4807604" y="3969974"/>
            <a:ext cx="12794416" cy="804454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Системный шрифт, обычный"/>
              <a:buNone/>
            </a:pPr>
            <a:r>
              <a:rPr lang="ru-RU" dirty="0"/>
              <a:t>Такой подход оптимизирует </a:t>
            </a:r>
            <a:r>
              <a:rPr lang="ru-RU" dirty="0" err="1"/>
              <a:t>внутрикластерное</a:t>
            </a:r>
            <a:r>
              <a:rPr lang="ru-RU" dirty="0"/>
              <a:t> евклидово расстояние!</a:t>
            </a:r>
            <a:endParaRPr lang="en-US" dirty="0"/>
          </a:p>
        </p:txBody>
      </p:sp>
      <p:sp>
        <p:nvSpPr>
          <p:cNvPr id="21" name="Текст 1">
            <a:extLst>
              <a:ext uri="{FF2B5EF4-FFF2-40B4-BE49-F238E27FC236}">
                <a16:creationId xmlns:a16="http://schemas.microsoft.com/office/drawing/2014/main" id="{967D5B8A-DC3A-DCDB-32A7-BC6555099937}"/>
              </a:ext>
            </a:extLst>
          </p:cNvPr>
          <p:cNvSpPr txBox="1">
            <a:spLocks/>
          </p:cNvSpPr>
          <p:nvPr/>
        </p:nvSpPr>
        <p:spPr>
          <a:xfrm>
            <a:off x="7286849" y="8484179"/>
            <a:ext cx="3336300" cy="1061275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Системный шрифт, обычный"/>
              <a:buNone/>
            </a:pPr>
            <a:r>
              <a:rPr lang="ru-RU" sz="2800" dirty="0"/>
              <a:t>Присваиваем ближайшие кластеры</a:t>
            </a:r>
            <a:endParaRPr lang="en-US" sz="2800" dirty="0"/>
          </a:p>
        </p:txBody>
      </p:sp>
      <p:sp>
        <p:nvSpPr>
          <p:cNvPr id="22" name="Текст 1">
            <a:extLst>
              <a:ext uri="{FF2B5EF4-FFF2-40B4-BE49-F238E27FC236}">
                <a16:creationId xmlns:a16="http://schemas.microsoft.com/office/drawing/2014/main" id="{8640D32F-297A-7A68-2CF6-72E4A46EA718}"/>
              </a:ext>
            </a:extLst>
          </p:cNvPr>
          <p:cNvSpPr txBox="1">
            <a:spLocks/>
          </p:cNvSpPr>
          <p:nvPr/>
        </p:nvSpPr>
        <p:spPr>
          <a:xfrm>
            <a:off x="10823855" y="8484179"/>
            <a:ext cx="3336300" cy="1061275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Системный шрифт, обычный"/>
              <a:buNone/>
            </a:pPr>
            <a:r>
              <a:rPr lang="ru-RU" sz="2800" dirty="0"/>
              <a:t>Пересчитываем центры </a:t>
            </a:r>
            <a:endParaRPr lang="en-US" sz="2800" dirty="0"/>
          </a:p>
        </p:txBody>
      </p:sp>
      <p:sp>
        <p:nvSpPr>
          <p:cNvPr id="23" name="Текст 1">
            <a:extLst>
              <a:ext uri="{FF2B5EF4-FFF2-40B4-BE49-F238E27FC236}">
                <a16:creationId xmlns:a16="http://schemas.microsoft.com/office/drawing/2014/main" id="{D52D489A-F12E-C57E-8539-D6F84E141754}"/>
              </a:ext>
            </a:extLst>
          </p:cNvPr>
          <p:cNvSpPr txBox="1">
            <a:spLocks/>
          </p:cNvSpPr>
          <p:nvPr/>
        </p:nvSpPr>
        <p:spPr>
          <a:xfrm>
            <a:off x="13827385" y="8484179"/>
            <a:ext cx="3336300" cy="1061275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Системный шрифт, обычный"/>
              <a:buNone/>
            </a:pPr>
            <a:r>
              <a:rPr lang="ru-RU" sz="2800" dirty="0"/>
              <a:t>Повторяем до сходимости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843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20" grpId="0"/>
      <p:bldP spid="21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4921471-9763-4413-91A5-56B21293E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8" y="3797120"/>
            <a:ext cx="14230273" cy="6045084"/>
          </a:xfrm>
        </p:spPr>
        <p:txBody>
          <a:bodyPr/>
          <a:lstStyle/>
          <a:p>
            <a:r>
              <a:rPr lang="ru-RU" dirty="0"/>
              <a:t>Можно</a:t>
            </a:r>
            <a:r>
              <a:rPr lang="en-US" dirty="0"/>
              <a:t>,</a:t>
            </a:r>
            <a:r>
              <a:rPr lang="ru-RU" dirty="0"/>
              <a:t> вообще говоря</a:t>
            </a:r>
            <a:r>
              <a:rPr lang="en-US" dirty="0"/>
              <a:t>,</a:t>
            </a:r>
            <a:r>
              <a:rPr lang="ru-RU" dirty="0"/>
              <a:t> оптимизировать и не евклидовое расстояние между кластерами</a:t>
            </a:r>
          </a:p>
          <a:p>
            <a:r>
              <a:rPr lang="ru-RU" dirty="0"/>
              <a:t>Например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ru-RU" dirty="0" err="1"/>
              <a:t>Манхэттана</a:t>
            </a:r>
            <a:r>
              <a:rPr lang="ru-RU" dirty="0"/>
              <a:t>!</a:t>
            </a:r>
          </a:p>
          <a:p>
            <a:r>
              <a:rPr lang="ru-RU" dirty="0"/>
              <a:t>В таком случае</a:t>
            </a:r>
            <a:r>
              <a:rPr lang="en-US" dirty="0"/>
              <a:t>,</a:t>
            </a:r>
            <a:r>
              <a:rPr lang="ru-RU" dirty="0"/>
              <a:t> центры кластеров на каждой итерации будут пересчитываться по иной формуле</a:t>
            </a:r>
            <a:r>
              <a:rPr lang="en-US" dirty="0"/>
              <a:t>,</a:t>
            </a:r>
            <a:r>
              <a:rPr lang="ru-RU" dirty="0"/>
              <a:t> и метод будет носить уже другое название</a:t>
            </a:r>
          </a:p>
          <a:p>
            <a:r>
              <a:rPr lang="ru-RU" dirty="0"/>
              <a:t>Например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dirty="0"/>
              <a:t>K-medians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КЛАСТЕРИЗАЦИЯ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5433"/>
                </a:solidFill>
              </a:rPr>
              <a:t>K-MEANS</a:t>
            </a:r>
            <a:endParaRPr lang="ru-RU" dirty="0">
              <a:solidFill>
                <a:srgbClr val="FF54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39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F3883F1B-3B39-9D47-AB43-F741F00EC1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РЕЗЮМЕ</a:t>
            </a:r>
            <a:r>
              <a:rPr lang="en-US" dirty="0"/>
              <a:t> K-MEANS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40AF32-C774-5649-95A2-5DFB7B6309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sz="3200" dirty="0"/>
              <a:t>ПРЕИМУЩЕСТВА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AD230B-E907-AA47-99A8-F07013867C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Прост в реализации</a:t>
            </a:r>
          </a:p>
          <a:p>
            <a:r>
              <a:rPr lang="ru-RU" dirty="0"/>
              <a:t>Можно </a:t>
            </a:r>
            <a:r>
              <a:rPr lang="ru-RU" dirty="0" err="1"/>
              <a:t>параллелить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93587F-CD48-8546-9369-502071C88C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3200" dirty="0"/>
              <a:t>НЕДОСТАТКИ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2AEE3947-7CC6-C84F-8070-09C71CAE7A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Получаем кластеры крайне простой формы</a:t>
            </a:r>
            <a:r>
              <a:rPr lang="en-US" dirty="0"/>
              <a:t>:</a:t>
            </a:r>
            <a:r>
              <a:rPr lang="ru-RU" dirty="0"/>
              <a:t> сферы</a:t>
            </a:r>
            <a:r>
              <a:rPr lang="en-US" dirty="0"/>
              <a:t>/</a:t>
            </a:r>
            <a:r>
              <a:rPr lang="ru-RU" dirty="0" err="1"/>
              <a:t>параллепипиды</a:t>
            </a:r>
            <a:endParaRPr lang="ru-RU" dirty="0"/>
          </a:p>
          <a:p>
            <a:r>
              <a:rPr lang="ru-RU" dirty="0"/>
              <a:t>Нужно задавать число кластеров</a:t>
            </a:r>
          </a:p>
          <a:p>
            <a:r>
              <a:rPr lang="ru-RU" dirty="0"/>
              <a:t>Никак не учитываем шумовые объекты</a:t>
            </a:r>
          </a:p>
          <a:p>
            <a:r>
              <a:rPr lang="ru-RU" dirty="0"/>
              <a:t>Неустойчив к инициализации 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EF683F-E2EE-4269-DAFA-2020397B4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308" y="6823191"/>
            <a:ext cx="2648572" cy="246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97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14687473" cy="6045084"/>
              </a:xfrm>
            </p:spPr>
            <p:txBody>
              <a:bodyPr/>
              <a:lstStyle/>
              <a:p>
                <a:r>
                  <a:rPr lang="en-US" dirty="0"/>
                  <a:t>Density-based spatial clustering of applications with noise</a:t>
                </a:r>
              </a:p>
              <a:p>
                <a:r>
                  <a:rPr lang="ru-RU" dirty="0"/>
                  <a:t>У метода два </a:t>
                </a:r>
                <a:r>
                  <a:rPr lang="ru-RU" dirty="0" err="1"/>
                  <a:t>гиперпараметра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rgbClr val="FF5433"/>
                  </a:solidFill>
                </a:endParaRPr>
              </a:p>
              <a:p>
                <a:r>
                  <a:rPr lang="ru-RU" dirty="0"/>
                  <a:t>Введем некоторые определения объектов для </a:t>
                </a:r>
                <a:r>
                  <a:rPr lang="en-US" dirty="0"/>
                  <a:t>DBSCAN:</a:t>
                </a:r>
                <a:endParaRPr lang="ru-RU" dirty="0"/>
              </a:p>
              <a:p>
                <a:r>
                  <a:rPr lang="ru-RU" dirty="0"/>
                  <a:t>Окрестность точки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)={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rgbClr val="FF5433"/>
                  </a:solidFill>
                </a:endParaRPr>
              </a:p>
              <a:p>
                <a:endParaRPr lang="en-US" dirty="0">
                  <a:solidFill>
                    <a:srgbClr val="FF5433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)={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rgbClr val="FF5433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|=3</m:t>
                    </m:r>
                  </m:oMath>
                </a14:m>
                <a:endParaRPr lang="ru-RU" dirty="0">
                  <a:solidFill>
                    <a:srgbClr val="FF5433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14687473" cy="6045084"/>
              </a:xfrm>
              <a:blipFill>
                <a:blip r:embed="rId2"/>
                <a:stretch>
                  <a:fillRect l="-1701" t="-9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КЛАСТЕРИЗАЦИЯ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5433"/>
                </a:solidFill>
              </a:rPr>
              <a:t>DBSCAN</a:t>
            </a:r>
            <a:endParaRPr lang="ru-RU" dirty="0">
              <a:solidFill>
                <a:srgbClr val="FF5433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BDFB4B6-4086-D221-BCF6-3DF687E5D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5741" y="5642795"/>
            <a:ext cx="3810000" cy="33718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BC726DE-A541-E75A-CE35-BAE68FA75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0206" y="379712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5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Обложка-2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Основной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Основной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26734</TotalTime>
  <Words>495</Words>
  <Application>Microsoft Office PowerPoint</Application>
  <PresentationFormat>Произвольный</PresentationFormat>
  <Paragraphs>113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23</vt:i4>
      </vt:variant>
    </vt:vector>
  </HeadingPairs>
  <TitlesOfParts>
    <vt:vector size="32" baseType="lpstr">
      <vt:lpstr>Arial</vt:lpstr>
      <vt:lpstr>Calibri</vt:lpstr>
      <vt:lpstr>Cambria Math</vt:lpstr>
      <vt:lpstr>Formular</vt:lpstr>
      <vt:lpstr>InputMono</vt:lpstr>
      <vt:lpstr>Системный шрифт, обычный</vt:lpstr>
      <vt:lpstr>Обложка-2</vt:lpstr>
      <vt:lpstr>Основной</vt:lpstr>
      <vt:lpstr>1_Основной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Илона Кравченко</dc:creator>
  <cp:lastModifiedBy>Табакаев Никита Сергеевич</cp:lastModifiedBy>
  <cp:revision>59</cp:revision>
  <dcterms:created xsi:type="dcterms:W3CDTF">2020-10-16T14:01:52Z</dcterms:created>
  <dcterms:modified xsi:type="dcterms:W3CDTF">2022-05-21T22:22:03Z</dcterms:modified>
</cp:coreProperties>
</file>