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9" r:id="rId2"/>
    <p:sldMasterId id="2147483688" r:id="rId3"/>
  </p:sldMasterIdLst>
  <p:notesMasterIdLst>
    <p:notesMasterId r:id="rId50"/>
  </p:notesMasterIdLst>
  <p:sldIdLst>
    <p:sldId id="256" r:id="rId4"/>
    <p:sldId id="351" r:id="rId5"/>
    <p:sldId id="526" r:id="rId6"/>
    <p:sldId id="527" r:id="rId7"/>
    <p:sldId id="528" r:id="rId8"/>
    <p:sldId id="529" r:id="rId9"/>
    <p:sldId id="531" r:id="rId10"/>
    <p:sldId id="534" r:id="rId11"/>
    <p:sldId id="530" r:id="rId12"/>
    <p:sldId id="532" r:id="rId13"/>
    <p:sldId id="533" r:id="rId14"/>
    <p:sldId id="535" r:id="rId15"/>
    <p:sldId id="536" r:id="rId16"/>
    <p:sldId id="539" r:id="rId17"/>
    <p:sldId id="537" r:id="rId18"/>
    <p:sldId id="540" r:id="rId19"/>
    <p:sldId id="541" r:id="rId20"/>
    <p:sldId id="542" r:id="rId21"/>
    <p:sldId id="543" r:id="rId22"/>
    <p:sldId id="547" r:id="rId23"/>
    <p:sldId id="545" r:id="rId24"/>
    <p:sldId id="568" r:id="rId25"/>
    <p:sldId id="569" r:id="rId26"/>
    <p:sldId id="546" r:id="rId27"/>
    <p:sldId id="503" r:id="rId28"/>
    <p:sldId id="548" r:id="rId29"/>
    <p:sldId id="550" r:id="rId30"/>
    <p:sldId id="549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264" r:id="rId49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33"/>
    <a:srgbClr val="E5E5E5"/>
    <a:srgbClr val="60D2A1"/>
    <a:srgbClr val="FECCF9"/>
    <a:srgbClr val="C066CC"/>
    <a:srgbClr val="FF7F65"/>
    <a:srgbClr val="FBFBCF"/>
    <a:srgbClr val="262A2F"/>
    <a:srgbClr val="1E2027"/>
    <a:srgbClr val="F0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046" autoAdjust="0"/>
  </p:normalViewPr>
  <p:slideViewPr>
    <p:cSldViewPr snapToGrid="0" snapToObjects="1" showGuides="1">
      <p:cViewPr varScale="1">
        <p:scale>
          <a:sx n="65" d="100"/>
          <a:sy n="65" d="100"/>
        </p:scale>
        <p:origin x="84" y="1290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  <a:r>
              <a:rPr lang="en-US" dirty="0"/>
              <a:t> </a:t>
            </a:r>
            <a:r>
              <a:rPr lang="ru-RU" dirty="0"/>
              <a:t>(НЕ ДЛИННЕЕ 4-Х СТРОК)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7811789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KARPOV.COURSE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822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baseline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778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13621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6203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95831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0959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32441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4598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13810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СПАСИБО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3401" y="7407233"/>
            <a:ext cx="11129780" cy="2308956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ФАМИЛИЯ </a:t>
            </a:r>
          </a:p>
          <a:p>
            <a:pPr lvl="0"/>
            <a:r>
              <a:rPr lang="ru-RU" dirty="0"/>
              <a:t>укажите почту + добавьте гиперссылку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18C42460-6A98-5F42-8E12-6BFE2D0EB6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6380018"/>
            <a:ext cx="3829583" cy="333617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2" r:id="rId4"/>
    <p:sldLayoutId id="2147483686" r:id="rId5"/>
    <p:sldLayoutId id="2147483684" r:id="rId6"/>
    <p:sldLayoutId id="2147483683" r:id="rId7"/>
    <p:sldLayoutId id="2147483687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53.png"/><Relationship Id="rId18" Type="http://schemas.openxmlformats.org/officeDocument/2006/relationships/image" Target="../media/image7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6.png"/><Relationship Id="rId2" Type="http://schemas.openxmlformats.org/officeDocument/2006/relationships/image" Target="../media/image2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svg"/><Relationship Id="rId15" Type="http://schemas.openxmlformats.org/officeDocument/2006/relationships/image" Target="../media/image55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7.sv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7.sv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DE53E1-5184-004D-8025-8ECB9988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ML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FB56E-FC6A-1B44-A056-35D6562AE0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</p:spPr>
            <p:txBody>
              <a:bodyPr/>
              <a:lstStyle/>
              <a:p>
                <a:r>
                  <a:rPr lang="ru-RU" dirty="0"/>
                  <a:t>Пусть опять оптимизируем какую-то метрику с функцией потерь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Ансамблевая модель – это сумма базовых с некоторыми весами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ru-RU" dirty="0">
                    <a:solidFill>
                      <a:srgbClr val="E5E5E5"/>
                    </a:solidFill>
                  </a:rPr>
                  <a:t>Пусть мы построили композицию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>
                    <a:solidFill>
                      <a:srgbClr val="E5E5E5"/>
                    </a:solidFill>
                  </a:rPr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−1 базового</m:t>
                    </m:r>
                    <m:r>
                      <a:rPr lang="ru-RU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 алгоритма</m:t>
                    </m:r>
                  </m:oMath>
                </a14:m>
                <a:endParaRPr lang="ru-RU" dirty="0">
                  <a:solidFill>
                    <a:srgbClr val="E5E5E5"/>
                  </a:solidFill>
                </a:endParaRPr>
              </a:p>
              <a:p>
                <a:r>
                  <a:rPr lang="ru-RU" dirty="0"/>
                  <a:t>Какую модель следует добавить к этой композиции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ru-RU" dirty="0">
                  <a:solidFill>
                    <a:srgbClr val="E5E5E5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  <a:blipFill>
                <a:blip r:embed="rId2"/>
                <a:stretch>
                  <a:fillRect l="-1576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3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ru-RU" dirty="0"/>
                  <a:t>Какие значения должна возвращать новая базовая модель</a:t>
                </a:r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Пусть это какие-то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ru-RU" dirty="0"/>
                  <a:t>какими они должны быть</a:t>
                </a:r>
                <a:r>
                  <a:rPr lang="en-US" dirty="0"/>
                  <a:t>?</a:t>
                </a:r>
                <a:endParaRPr lang="ru-RU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…,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ru-RU" dirty="0"/>
              </a:p>
              <a:p>
                <a:r>
                  <a:rPr lang="ru-RU" dirty="0">
                    <a:solidFill>
                      <a:srgbClr val="E5E5E5"/>
                    </a:solidFill>
                  </a:rPr>
                  <a:t>Вообще говоря</a:t>
                </a:r>
                <a:r>
                  <a:rPr lang="en-US" dirty="0">
                    <a:solidFill>
                      <a:srgbClr val="E5E5E5"/>
                    </a:solidFill>
                  </a:rPr>
                  <a:t>,</a:t>
                </a:r>
                <a:r>
                  <a:rPr lang="ru-RU" dirty="0">
                    <a:solidFill>
                      <a:srgbClr val="E5E5E5"/>
                    </a:solidFill>
                  </a:rPr>
                  <a:t> хотим с добавлением нового алгоритма как можно сильнее минимизировать функционал выше</a:t>
                </a:r>
                <a:r>
                  <a:rPr lang="en-US" dirty="0">
                    <a:solidFill>
                      <a:srgbClr val="E5E5E5"/>
                    </a:solidFill>
                  </a:rPr>
                  <a:t>,</a:t>
                </a:r>
                <a:r>
                  <a:rPr lang="ru-RU" dirty="0">
                    <a:solidFill>
                      <a:srgbClr val="E5E5E5"/>
                    </a:solidFill>
                  </a:rPr>
                  <a:t> то есть сделать шаг в сторону антиградиента</a:t>
                </a:r>
                <a:endParaRPr lang="ru-RU" dirty="0"/>
              </a:p>
              <a:p>
                <a:r>
                  <a:rPr lang="ru-RU" dirty="0">
                    <a:solidFill>
                      <a:srgbClr val="E5E5E5"/>
                    </a:solidFill>
                  </a:rPr>
                  <a:t>Тогда пусть желаемые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solidFill>
                    <a:srgbClr val="E5E5E5"/>
                  </a:solidFill>
                </a:endParaRPr>
              </a:p>
              <a:p>
                <a:endParaRPr lang="en-US" dirty="0"/>
              </a:p>
              <a:p>
                <a:endParaRPr lang="ru-RU" dirty="0">
                  <a:solidFill>
                    <a:srgbClr val="E5E5E5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  <a:blipFill>
                <a:blip r:embed="rId2"/>
                <a:stretch>
                  <a:fillRect l="-1576" t="-1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2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</p:spPr>
            <p:txBody>
              <a:bodyPr/>
              <a:lstStyle/>
              <a:p>
                <a:r>
                  <a:rPr lang="ru-RU" dirty="0"/>
                  <a:t>Итого желаем</a:t>
                </a:r>
                <a:r>
                  <a:rPr lang="en-US" dirty="0"/>
                  <a:t>,</a:t>
                </a:r>
                <a:r>
                  <a:rPr lang="ru-RU" dirty="0"/>
                  <a:t> чтобы новый базовый алгоритм возвращал значения</a:t>
                </a:r>
                <a:r>
                  <a:rPr lang="en-US" dirty="0"/>
                  <a:t>,</a:t>
                </a:r>
                <a:r>
                  <a:rPr lang="ru-RU" dirty="0"/>
                  <a:t> схожие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solidFill>
                    <a:srgbClr val="E5E5E5"/>
                  </a:solidFill>
                </a:endParaRPr>
              </a:p>
              <a:p>
                <a:r>
                  <a:rPr lang="ru-RU" dirty="0"/>
                  <a:t>Тогда давайте подбирать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следующей схеме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ru-RU" dirty="0"/>
                  <a:t>Заметим</a:t>
                </a:r>
                <a:r>
                  <a:rPr lang="en-US" dirty="0"/>
                  <a:t>,</a:t>
                </a:r>
                <a:r>
                  <a:rPr lang="ru-RU" dirty="0"/>
                  <a:t> что здесь используем квадратичную функцию потерь независимо от того</a:t>
                </a:r>
                <a:r>
                  <a:rPr lang="en-US" dirty="0"/>
                  <a:t>,</a:t>
                </a:r>
                <a:r>
                  <a:rPr lang="ru-RU" dirty="0"/>
                  <a:t> какой </a:t>
                </a:r>
                <a:r>
                  <a:rPr lang="en-US" dirty="0"/>
                  <a:t>loss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был выбран для глобальной задачи</a:t>
                </a:r>
              </a:p>
              <a:p>
                <a:r>
                  <a:rPr lang="ru-RU" dirty="0">
                    <a:solidFill>
                      <a:srgbClr val="E5E5E5"/>
                    </a:solidFill>
                  </a:rPr>
                  <a:t>Можно использовать и другие функционалы</a:t>
                </a:r>
                <a:r>
                  <a:rPr lang="en-US" dirty="0">
                    <a:solidFill>
                      <a:srgbClr val="E5E5E5"/>
                    </a:solidFill>
                  </a:rPr>
                  <a:t>,</a:t>
                </a:r>
                <a:r>
                  <a:rPr lang="ru-RU" dirty="0">
                    <a:solidFill>
                      <a:srgbClr val="E5E5E5"/>
                    </a:solidFill>
                  </a:rPr>
                  <a:t> но квадратичного почти всегда оказывается достаточно</a:t>
                </a:r>
                <a:endParaRPr lang="en-US" dirty="0">
                  <a:solidFill>
                    <a:srgbClr val="E5E5E5"/>
                  </a:solidFill>
                </a:endParaRPr>
              </a:p>
              <a:p>
                <a:endParaRPr lang="en-US" dirty="0"/>
              </a:p>
              <a:p>
                <a:endParaRPr lang="ru-RU" dirty="0">
                  <a:solidFill>
                    <a:srgbClr val="E5E5E5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  <a:blipFill>
                <a:blip r:embed="rId2"/>
                <a:stretch>
                  <a:fillRect l="-1576" t="-907" r="-1653" b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</p:spPr>
            <p:txBody>
              <a:bodyPr/>
              <a:lstStyle/>
              <a:p>
                <a:r>
                  <a:rPr lang="ru-RU" dirty="0"/>
                  <a:t>После того как новый алгоритм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для общей композиции найден</a:t>
                </a:r>
                <a:r>
                  <a:rPr lang="en-US" dirty="0"/>
                  <a:t>,</a:t>
                </a:r>
                <a:r>
                  <a:rPr lang="ru-RU" dirty="0"/>
                  <a:t> осталось найти вес этой базовой модели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ru-RU" dirty="0"/>
                  <a:t>Здесь мы уже в явном виде оптимизируем изначальный функционал ошибки по единственному параметру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E5E5E5"/>
                    </a:solidFill>
                  </a:rPr>
                  <a:t>,</a:t>
                </a:r>
                <a:r>
                  <a:rPr lang="ru-RU" dirty="0">
                    <a:solidFill>
                      <a:srgbClr val="E5E5E5"/>
                    </a:solidFill>
                  </a:rPr>
                  <a:t> что почти наверняка будет достаточно легко сделать</a:t>
                </a:r>
              </a:p>
              <a:p>
                <a:r>
                  <a:rPr lang="ru-RU" dirty="0"/>
                  <a:t>Когда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E5E5E5"/>
                    </a:solidFill>
                  </a:rPr>
                  <a:t> найдены</a:t>
                </a:r>
                <a:r>
                  <a:rPr lang="en-US" dirty="0">
                    <a:solidFill>
                      <a:srgbClr val="E5E5E5"/>
                    </a:solidFill>
                  </a:rPr>
                  <a:t>,</a:t>
                </a:r>
                <a:r>
                  <a:rPr lang="ru-RU" dirty="0">
                    <a:solidFill>
                      <a:srgbClr val="E5E5E5"/>
                    </a:solidFill>
                  </a:rPr>
                  <a:t> добавляем их к ансамблю</a:t>
                </a:r>
                <a:r>
                  <a:rPr lang="en-US" dirty="0">
                    <a:solidFill>
                      <a:srgbClr val="E5E5E5"/>
                    </a:solidFill>
                  </a:rPr>
                  <a:t>:</a:t>
                </a:r>
                <a:endParaRPr lang="ru-RU" dirty="0">
                  <a:solidFill>
                    <a:srgbClr val="E5E5E5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E5E5E5"/>
                  </a:solidFill>
                </a:endParaRPr>
              </a:p>
              <a:p>
                <a:endParaRPr lang="en-US" dirty="0"/>
              </a:p>
              <a:p>
                <a:endParaRPr lang="ru-RU" dirty="0">
                  <a:solidFill>
                    <a:srgbClr val="E5E5E5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  <a:blipFill>
                <a:blip r:embed="rId2"/>
                <a:stretch>
                  <a:fillRect l="-1576" t="-907" r="-1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6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1046A6F7-416D-3E92-8178-4693D8A7A782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28" name="Рисунок 27" descr="Ссылка со сплошной заливкой">
            <a:extLst>
              <a:ext uri="{FF2B5EF4-FFF2-40B4-BE49-F238E27FC236}">
                <a16:creationId xmlns:a16="http://schemas.microsoft.com/office/drawing/2014/main" id="{3F34C6C6-1DD1-E7E9-DFDE-00504B8C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Текст 1">
                <a:extLst>
                  <a:ext uri="{FF2B5EF4-FFF2-40B4-BE49-F238E27FC236}">
                    <a16:creationId xmlns:a16="http://schemas.microsoft.com/office/drawing/2014/main" id="{DBF1906F-253E-A313-D865-ECF62FFEF11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9044479" cy="6045084"/>
              </a:xfrm>
            </p:spPr>
            <p:txBody>
              <a:bodyPr/>
              <a:lstStyle/>
              <a:p>
                <a:r>
                  <a:rPr lang="ru-RU" dirty="0"/>
                  <a:t>Пусть решаем задачу регрессии и используем несимметричную функцию потерь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ru-RU" dirty="0"/>
                  <a:t>Построим в начале простой базовый алгоритм</a:t>
                </a:r>
                <a:r>
                  <a:rPr lang="en-US" dirty="0"/>
                  <a:t>,</a:t>
                </a:r>
                <a:r>
                  <a:rPr lang="ru-RU" dirty="0"/>
                  <a:t> который будет возвращать просто средний </a:t>
                </a:r>
                <a:r>
                  <a:rPr lang="ru-RU" dirty="0" err="1"/>
                  <a:t>таргет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5433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 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  <a:p>
                <a:endParaRPr lang="ru-RU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1" name="Текст 1">
                <a:extLst>
                  <a:ext uri="{FF2B5EF4-FFF2-40B4-BE49-F238E27FC236}">
                    <a16:creationId xmlns:a16="http://schemas.microsoft.com/office/drawing/2014/main" id="{DBF1906F-253E-A313-D865-ECF62FFEF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9044479" cy="6045084"/>
              </a:xfrm>
              <a:blipFill>
                <a:blip r:embed="rId4"/>
                <a:stretch>
                  <a:fillRect l="-2763" t="-907" r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B1303D-5B3E-F18F-FC1B-874D98EB0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145" y="3534770"/>
            <a:ext cx="7218033" cy="54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2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1046A6F7-416D-3E92-8178-4693D8A7A782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28" name="Рисунок 27" descr="Ссылка со сплошной заливкой">
            <a:extLst>
              <a:ext uri="{FF2B5EF4-FFF2-40B4-BE49-F238E27FC236}">
                <a16:creationId xmlns:a16="http://schemas.microsoft.com/office/drawing/2014/main" id="{3F34C6C6-1DD1-E7E9-DFDE-00504B8C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Текст 1">
                <a:extLst>
                  <a:ext uri="{FF2B5EF4-FFF2-40B4-BE49-F238E27FC236}">
                    <a16:creationId xmlns:a16="http://schemas.microsoft.com/office/drawing/2014/main" id="{DBF1906F-253E-A313-D865-ECF62FFEF11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9044479" cy="60450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FF5433"/>
                    </a:solidFill>
                  </a:rPr>
                  <a:t>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r>
                  <a:rPr lang="ru-RU" dirty="0"/>
                  <a:t>Как будет выглядеть следующая модель</a:t>
                </a:r>
                <a:r>
                  <a:rPr lang="en-US" dirty="0"/>
                  <a:t>?</a:t>
                </a:r>
              </a:p>
              <a:p>
                <a:r>
                  <a:rPr lang="ru-RU" dirty="0">
                    <a:solidFill>
                      <a:srgbClr val="E5E5E5"/>
                    </a:solidFill>
                  </a:rPr>
                  <a:t>П</a:t>
                </a:r>
                <a:r>
                  <a:rPr lang="ru-RU" dirty="0"/>
                  <a:t>ока что наша композиция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…,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>
                    <a:solidFill>
                      <a:srgbClr val="E5E5E5"/>
                    </a:solidFill>
                  </a:rPr>
                  <a:t>Вычислим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>
                  <a:solidFill>
                    <a:srgbClr val="E5E5E5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1" name="Текст 1">
                <a:extLst>
                  <a:ext uri="{FF2B5EF4-FFF2-40B4-BE49-F238E27FC236}">
                    <a16:creationId xmlns:a16="http://schemas.microsoft.com/office/drawing/2014/main" id="{DBF1906F-253E-A313-D865-ECF62FFEF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9044479" cy="6045084"/>
              </a:xfrm>
              <a:blipFill>
                <a:blip r:embed="rId4"/>
                <a:stretch>
                  <a:fillRect l="-2763" t="-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6CB9E27-312C-A6BB-F406-4ED4C1222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87662"/>
              </p:ext>
            </p:extLst>
          </p:nvPr>
        </p:nvGraphicFramePr>
        <p:xfrm>
          <a:off x="12623139" y="4822550"/>
          <a:ext cx="3756162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5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33" name="Двойные круглые скобки 32">
            <a:extLst>
              <a:ext uri="{FF2B5EF4-FFF2-40B4-BE49-F238E27FC236}">
                <a16:creationId xmlns:a16="http://schemas.microsoft.com/office/drawing/2014/main" id="{5A7CFB51-B40C-106D-D68C-8D143806A129}"/>
              </a:ext>
            </a:extLst>
          </p:cNvPr>
          <p:cNvSpPr/>
          <p:nvPr/>
        </p:nvSpPr>
        <p:spPr>
          <a:xfrm>
            <a:off x="11117943" y="4822550"/>
            <a:ext cx="5799458" cy="3285235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94E53D-0CE0-75AE-B70E-5EA28A695347}"/>
                  </a:ext>
                </a:extLst>
              </p:cNvPr>
              <p:cNvSpPr txBox="1"/>
              <p:nvPr/>
            </p:nvSpPr>
            <p:spPr>
              <a:xfrm>
                <a:off x="12133954" y="3860327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94E53D-0CE0-75AE-B70E-5EA28A69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954" y="3860327"/>
                <a:ext cx="590012" cy="430887"/>
              </a:xfrm>
              <a:prstGeom prst="rect">
                <a:avLst/>
              </a:prstGeom>
              <a:blipFill>
                <a:blip r:embed="rId5"/>
                <a:stretch>
                  <a:fillRect r="-30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D5D488-67E5-0794-F356-DCC10DE6A596}"/>
                  </a:ext>
                </a:extLst>
              </p:cNvPr>
              <p:cNvSpPr txBox="1"/>
              <p:nvPr/>
            </p:nvSpPr>
            <p:spPr>
              <a:xfrm>
                <a:off x="13578902" y="3871254"/>
                <a:ext cx="590012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D5D488-67E5-0794-F356-DCC10DE6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8902" y="3871254"/>
                <a:ext cx="590012" cy="490262"/>
              </a:xfrm>
              <a:prstGeom prst="rect">
                <a:avLst/>
              </a:prstGeom>
              <a:blipFill>
                <a:blip r:embed="rId6"/>
                <a:stretch>
                  <a:fillRect r="-54167" b="-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754CF-A89B-8850-64E5-8C23D244CFBC}"/>
                  </a:ext>
                </a:extLst>
              </p:cNvPr>
              <p:cNvSpPr txBox="1"/>
              <p:nvPr/>
            </p:nvSpPr>
            <p:spPr>
              <a:xfrm>
                <a:off x="15023850" y="3871064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цена</m:t>
                      </m:r>
                    </m:oMath>
                  </m:oMathPara>
                </a14:m>
                <a:endParaRPr lang="ru-RU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754CF-A89B-8850-64E5-8C23D244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850" y="3871064"/>
                <a:ext cx="590012" cy="430887"/>
              </a:xfrm>
              <a:prstGeom prst="rect">
                <a:avLst/>
              </a:prstGeom>
              <a:blipFill>
                <a:blip r:embed="rId7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8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8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1046A6F7-416D-3E92-8178-4693D8A7A782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28" name="Рисунок 27" descr="Ссылка со сплошной заливкой">
            <a:extLst>
              <a:ext uri="{FF2B5EF4-FFF2-40B4-BE49-F238E27FC236}">
                <a16:creationId xmlns:a16="http://schemas.microsoft.com/office/drawing/2014/main" id="{3F34C6C6-1DD1-E7E9-DFDE-00504B8C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  <p:sp>
        <p:nvSpPr>
          <p:cNvPr id="31" name="Текст 1">
            <a:extLst>
              <a:ext uri="{FF2B5EF4-FFF2-40B4-BE49-F238E27FC236}">
                <a16:creationId xmlns:a16="http://schemas.microsoft.com/office/drawing/2014/main" id="{DBF1906F-253E-A313-D865-ECF62FFEF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9044479" cy="6045084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5433"/>
              </a:solidFill>
            </a:endParaRPr>
          </a:p>
          <a:p>
            <a:endParaRPr lang="en-US" dirty="0">
              <a:solidFill>
                <a:srgbClr val="FF5433"/>
              </a:solidFill>
            </a:endParaRPr>
          </a:p>
          <a:p>
            <a:endParaRPr lang="en-US" dirty="0">
              <a:solidFill>
                <a:srgbClr val="FF5433"/>
              </a:solidFill>
            </a:endParaRPr>
          </a:p>
          <a:p>
            <a:endParaRPr lang="en-US" dirty="0">
              <a:solidFill>
                <a:srgbClr val="FF5433"/>
              </a:solidFill>
            </a:endParaRPr>
          </a:p>
          <a:p>
            <a:endParaRPr lang="en-US" dirty="0">
              <a:solidFill>
                <a:srgbClr val="FF5433"/>
              </a:solidFill>
            </a:endParaRPr>
          </a:p>
          <a:p>
            <a:endParaRPr lang="ru-RU" dirty="0">
              <a:solidFill>
                <a:srgbClr val="E5E5E5"/>
              </a:solidFill>
            </a:endParaRPr>
          </a:p>
        </p:txBody>
      </p:sp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6CB9E27-312C-A6BB-F406-4ED4C12222B9}"/>
              </a:ext>
            </a:extLst>
          </p:cNvPr>
          <p:cNvGraphicFramePr>
            <a:graphicFrameLocks noGrp="1"/>
          </p:cNvGraphicFramePr>
          <p:nvPr/>
        </p:nvGraphicFramePr>
        <p:xfrm>
          <a:off x="12623139" y="4822550"/>
          <a:ext cx="3756162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5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33" name="Двойные круглые скобки 32">
            <a:extLst>
              <a:ext uri="{FF2B5EF4-FFF2-40B4-BE49-F238E27FC236}">
                <a16:creationId xmlns:a16="http://schemas.microsoft.com/office/drawing/2014/main" id="{5A7CFB51-B40C-106D-D68C-8D143806A129}"/>
              </a:ext>
            </a:extLst>
          </p:cNvPr>
          <p:cNvSpPr/>
          <p:nvPr/>
        </p:nvSpPr>
        <p:spPr>
          <a:xfrm>
            <a:off x="11117943" y="4822550"/>
            <a:ext cx="5799458" cy="3285235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94E53D-0CE0-75AE-B70E-5EA28A695347}"/>
                  </a:ext>
                </a:extLst>
              </p:cNvPr>
              <p:cNvSpPr txBox="1"/>
              <p:nvPr/>
            </p:nvSpPr>
            <p:spPr>
              <a:xfrm>
                <a:off x="12133954" y="3860327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94E53D-0CE0-75AE-B70E-5EA28A69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954" y="3860327"/>
                <a:ext cx="590012" cy="430887"/>
              </a:xfrm>
              <a:prstGeom prst="rect">
                <a:avLst/>
              </a:prstGeom>
              <a:blipFill>
                <a:blip r:embed="rId4"/>
                <a:stretch>
                  <a:fillRect r="-30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D5D488-67E5-0794-F356-DCC10DE6A596}"/>
                  </a:ext>
                </a:extLst>
              </p:cNvPr>
              <p:cNvSpPr txBox="1"/>
              <p:nvPr/>
            </p:nvSpPr>
            <p:spPr>
              <a:xfrm>
                <a:off x="13578902" y="3871254"/>
                <a:ext cx="590012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D5D488-67E5-0794-F356-DCC10DE6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8902" y="3871254"/>
                <a:ext cx="590012" cy="490262"/>
              </a:xfrm>
              <a:prstGeom prst="rect">
                <a:avLst/>
              </a:prstGeom>
              <a:blipFill>
                <a:blip r:embed="rId5"/>
                <a:stretch>
                  <a:fillRect r="-54167" b="-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754CF-A89B-8850-64E5-8C23D244CFBC}"/>
                  </a:ext>
                </a:extLst>
              </p:cNvPr>
              <p:cNvSpPr txBox="1"/>
              <p:nvPr/>
            </p:nvSpPr>
            <p:spPr>
              <a:xfrm>
                <a:off x="15023850" y="3871064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цена</m:t>
                      </m:r>
                    </m:oMath>
                  </m:oMathPara>
                </a14:m>
                <a:endParaRPr lang="ru-RU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754CF-A89B-8850-64E5-8C23D244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850" y="3871064"/>
                <a:ext cx="590012" cy="430887"/>
              </a:xfrm>
              <a:prstGeom prst="rect">
                <a:avLst/>
              </a:prstGeom>
              <a:blipFill>
                <a:blip r:embed="rId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94D17D20-1D17-71F5-675F-54D3922350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5598" y="3949520"/>
                <a:ext cx="11060092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Системный шрифт, обычный"/>
                  <a:buNone/>
                </a:pPr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Font typeface="Системный шрифт, обычный"/>
                  <a:buNone/>
                </a:pPr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ru-RU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−2⋅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−1          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=−1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=6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=16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94D17D20-1D17-71F5-675F-54D39223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98" y="3949520"/>
                <a:ext cx="11060092" cy="60450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8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1046A6F7-416D-3E92-8178-4693D8A7A782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28" name="Рисунок 27" descr="Ссылка со сплошной заливкой">
            <a:extLst>
              <a:ext uri="{FF2B5EF4-FFF2-40B4-BE49-F238E27FC236}">
                <a16:creationId xmlns:a16="http://schemas.microsoft.com/office/drawing/2014/main" id="{3F34C6C6-1DD1-E7E9-DFDE-00504B8C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  <p:sp>
        <p:nvSpPr>
          <p:cNvPr id="31" name="Текст 1">
            <a:extLst>
              <a:ext uri="{FF2B5EF4-FFF2-40B4-BE49-F238E27FC236}">
                <a16:creationId xmlns:a16="http://schemas.microsoft.com/office/drawing/2014/main" id="{DBF1906F-253E-A313-D865-ECF62FFEF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9044479" cy="6045084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5433"/>
              </a:solidFill>
            </a:endParaRPr>
          </a:p>
          <a:p>
            <a:endParaRPr lang="en-US" dirty="0">
              <a:solidFill>
                <a:srgbClr val="FF5433"/>
              </a:solidFill>
            </a:endParaRPr>
          </a:p>
          <a:p>
            <a:endParaRPr lang="en-US" dirty="0">
              <a:solidFill>
                <a:srgbClr val="FF5433"/>
              </a:solidFill>
            </a:endParaRPr>
          </a:p>
          <a:p>
            <a:endParaRPr lang="en-US" dirty="0">
              <a:solidFill>
                <a:srgbClr val="FF5433"/>
              </a:solidFill>
            </a:endParaRPr>
          </a:p>
          <a:p>
            <a:endParaRPr lang="en-US" dirty="0">
              <a:solidFill>
                <a:srgbClr val="FF5433"/>
              </a:solidFill>
            </a:endParaRPr>
          </a:p>
          <a:p>
            <a:endParaRPr lang="ru-RU" dirty="0">
              <a:solidFill>
                <a:srgbClr val="E5E5E5"/>
              </a:solidFill>
            </a:endParaRPr>
          </a:p>
        </p:txBody>
      </p:sp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6CB9E27-312C-A6BB-F406-4ED4C12222B9}"/>
              </a:ext>
            </a:extLst>
          </p:cNvPr>
          <p:cNvGraphicFramePr>
            <a:graphicFrameLocks noGrp="1"/>
          </p:cNvGraphicFramePr>
          <p:nvPr/>
        </p:nvGraphicFramePr>
        <p:xfrm>
          <a:off x="12623139" y="4822550"/>
          <a:ext cx="3756162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5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33" name="Двойные круглые скобки 32">
            <a:extLst>
              <a:ext uri="{FF2B5EF4-FFF2-40B4-BE49-F238E27FC236}">
                <a16:creationId xmlns:a16="http://schemas.microsoft.com/office/drawing/2014/main" id="{5A7CFB51-B40C-106D-D68C-8D143806A129}"/>
              </a:ext>
            </a:extLst>
          </p:cNvPr>
          <p:cNvSpPr/>
          <p:nvPr/>
        </p:nvSpPr>
        <p:spPr>
          <a:xfrm>
            <a:off x="11117943" y="4822550"/>
            <a:ext cx="5799458" cy="3285235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94E53D-0CE0-75AE-B70E-5EA28A695347}"/>
                  </a:ext>
                </a:extLst>
              </p:cNvPr>
              <p:cNvSpPr txBox="1"/>
              <p:nvPr/>
            </p:nvSpPr>
            <p:spPr>
              <a:xfrm>
                <a:off x="12133954" y="3860327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94E53D-0CE0-75AE-B70E-5EA28A69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954" y="3860327"/>
                <a:ext cx="590012" cy="430887"/>
              </a:xfrm>
              <a:prstGeom prst="rect">
                <a:avLst/>
              </a:prstGeom>
              <a:blipFill>
                <a:blip r:embed="rId4"/>
                <a:stretch>
                  <a:fillRect r="-30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D5D488-67E5-0794-F356-DCC10DE6A596}"/>
                  </a:ext>
                </a:extLst>
              </p:cNvPr>
              <p:cNvSpPr txBox="1"/>
              <p:nvPr/>
            </p:nvSpPr>
            <p:spPr>
              <a:xfrm>
                <a:off x="13578902" y="3871254"/>
                <a:ext cx="590012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D5D488-67E5-0794-F356-DCC10DE6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8902" y="3871254"/>
                <a:ext cx="590012" cy="490262"/>
              </a:xfrm>
              <a:prstGeom prst="rect">
                <a:avLst/>
              </a:prstGeom>
              <a:blipFill>
                <a:blip r:embed="rId5"/>
                <a:stretch>
                  <a:fillRect r="-54167" b="-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754CF-A89B-8850-64E5-8C23D244CFBC}"/>
                  </a:ext>
                </a:extLst>
              </p:cNvPr>
              <p:cNvSpPr txBox="1"/>
              <p:nvPr/>
            </p:nvSpPr>
            <p:spPr>
              <a:xfrm>
                <a:off x="15023850" y="3871064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цена</m:t>
                      </m:r>
                    </m:oMath>
                  </m:oMathPara>
                </a14:m>
                <a:endParaRPr lang="ru-RU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754CF-A89B-8850-64E5-8C23D244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850" y="3871064"/>
                <a:ext cx="590012" cy="430887"/>
              </a:xfrm>
              <a:prstGeom prst="rect">
                <a:avLst/>
              </a:prstGeom>
              <a:blipFill>
                <a:blip r:embed="rId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94D17D20-1D17-71F5-675F-54D3922350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5598" y="3949520"/>
                <a:ext cx="10202345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Системный шрифт, обычный"/>
                  <a:buNone/>
                </a:pPr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Имеем вектор сдвигов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=(−1   −1   6   16   −1)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Обучим новую базовую модель на этих сдвигах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это будет дерево с прогнозами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(−1   −2   5   14   −3)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Зафиксировали модель! Теперь подбираем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94D17D20-1D17-71F5-675F-54D39223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98" y="3949520"/>
                <a:ext cx="10202345" cy="6045084"/>
              </a:xfrm>
              <a:prstGeom prst="rect">
                <a:avLst/>
              </a:prstGeom>
              <a:blipFill>
                <a:blip r:embed="rId7"/>
                <a:stretch>
                  <a:fillRect l="-2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23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8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1046A6F7-416D-3E92-8178-4693D8A7A782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28" name="Рисунок 27" descr="Ссылка со сплошной заливкой">
            <a:extLst>
              <a:ext uri="{FF2B5EF4-FFF2-40B4-BE49-F238E27FC236}">
                <a16:creationId xmlns:a16="http://schemas.microsoft.com/office/drawing/2014/main" id="{3F34C6C6-1DD1-E7E9-DFDE-00504B8C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Текст 1">
                <a:extLst>
                  <a:ext uri="{FF2B5EF4-FFF2-40B4-BE49-F238E27FC236}">
                    <a16:creationId xmlns:a16="http://schemas.microsoft.com/office/drawing/2014/main" id="{DBF1906F-253E-A313-D865-ECF62FFEF11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9499809" cy="60450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−1   −2   5   14   −3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ru-RU" dirty="0">
                    <a:solidFill>
                      <a:srgbClr val="FF5433"/>
                    </a:solidFill>
                  </a:rPr>
                  <a:t> =</a:t>
                </a:r>
                <a:br>
                  <a:rPr lang="en-US" dirty="0">
                    <a:solidFill>
                      <a:srgbClr val="FF5433"/>
                    </a:solidFill>
                  </a:rPr>
                </a:br>
                <a:br>
                  <a:rPr lang="ru-RU" dirty="0">
                    <a:solidFill>
                      <a:srgbClr val="FF5433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dirty="0">
                    <a:solidFill>
                      <a:srgbClr val="FF5433"/>
                    </a:solidFill>
                  </a:rPr>
                </a:br>
                <a:endParaRPr lang="en-US" dirty="0">
                  <a:solidFill>
                    <a:srgbClr val="FF5433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5433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⋅1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i="1" dirty="0">
                    <a:solidFill>
                      <a:srgbClr val="FF5433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10−12+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12−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≥10</m:t>
                          </m:r>
                        </m:e>
                      </m:d>
                    </m:oMath>
                  </m:oMathPara>
                </a14:m>
                <a:br>
                  <a:rPr lang="en-US" b="0" i="1" dirty="0">
                    <a:solidFill>
                      <a:srgbClr val="FF5433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>
                    <a:solidFill>
                      <a:srgbClr val="FF5433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10−12+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⋅[12−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&lt;10]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1" name="Текст 1">
                <a:extLst>
                  <a:ext uri="{FF2B5EF4-FFF2-40B4-BE49-F238E27FC236}">
                    <a16:creationId xmlns:a16="http://schemas.microsoft.com/office/drawing/2014/main" id="{DBF1906F-253E-A313-D865-ECF62FFEF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9499809" cy="604508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6CB9E27-312C-A6BB-F406-4ED4C12222B9}"/>
              </a:ext>
            </a:extLst>
          </p:cNvPr>
          <p:cNvGraphicFramePr>
            <a:graphicFrameLocks noGrp="1"/>
          </p:cNvGraphicFramePr>
          <p:nvPr/>
        </p:nvGraphicFramePr>
        <p:xfrm>
          <a:off x="12623139" y="4822550"/>
          <a:ext cx="3756162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5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33" name="Двойные круглые скобки 32">
            <a:extLst>
              <a:ext uri="{FF2B5EF4-FFF2-40B4-BE49-F238E27FC236}">
                <a16:creationId xmlns:a16="http://schemas.microsoft.com/office/drawing/2014/main" id="{5A7CFB51-B40C-106D-D68C-8D143806A129}"/>
              </a:ext>
            </a:extLst>
          </p:cNvPr>
          <p:cNvSpPr/>
          <p:nvPr/>
        </p:nvSpPr>
        <p:spPr>
          <a:xfrm>
            <a:off x="11117943" y="4822550"/>
            <a:ext cx="5799458" cy="3285235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94E53D-0CE0-75AE-B70E-5EA28A695347}"/>
                  </a:ext>
                </a:extLst>
              </p:cNvPr>
              <p:cNvSpPr txBox="1"/>
              <p:nvPr/>
            </p:nvSpPr>
            <p:spPr>
              <a:xfrm>
                <a:off x="12133954" y="3860327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94E53D-0CE0-75AE-B70E-5EA28A69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954" y="3860327"/>
                <a:ext cx="590012" cy="430887"/>
              </a:xfrm>
              <a:prstGeom prst="rect">
                <a:avLst/>
              </a:prstGeom>
              <a:blipFill>
                <a:blip r:embed="rId5"/>
                <a:stretch>
                  <a:fillRect r="-30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D5D488-67E5-0794-F356-DCC10DE6A596}"/>
                  </a:ext>
                </a:extLst>
              </p:cNvPr>
              <p:cNvSpPr txBox="1"/>
              <p:nvPr/>
            </p:nvSpPr>
            <p:spPr>
              <a:xfrm>
                <a:off x="13578902" y="3871254"/>
                <a:ext cx="590012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D5D488-67E5-0794-F356-DCC10DE6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8902" y="3871254"/>
                <a:ext cx="590012" cy="490262"/>
              </a:xfrm>
              <a:prstGeom prst="rect">
                <a:avLst/>
              </a:prstGeom>
              <a:blipFill>
                <a:blip r:embed="rId6"/>
                <a:stretch>
                  <a:fillRect r="-54167" b="-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754CF-A89B-8850-64E5-8C23D244CFBC}"/>
                  </a:ext>
                </a:extLst>
              </p:cNvPr>
              <p:cNvSpPr txBox="1"/>
              <p:nvPr/>
            </p:nvSpPr>
            <p:spPr>
              <a:xfrm>
                <a:off x="15023850" y="3871064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цена</m:t>
                      </m:r>
                    </m:oMath>
                  </m:oMathPara>
                </a14:m>
                <a:endParaRPr lang="ru-RU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754CF-A89B-8850-64E5-8C23D244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850" y="3871064"/>
                <a:ext cx="590012" cy="430887"/>
              </a:xfrm>
              <a:prstGeom prst="rect">
                <a:avLst/>
              </a:prstGeom>
              <a:blipFill>
                <a:blip r:embed="rId7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23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8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1046A6F7-416D-3E92-8178-4693D8A7A782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28" name="Рисунок 27" descr="Ссылка со сплошной заливкой">
            <a:extLst>
              <a:ext uri="{FF2B5EF4-FFF2-40B4-BE49-F238E27FC236}">
                <a16:creationId xmlns:a16="http://schemas.microsoft.com/office/drawing/2014/main" id="{3F34C6C6-1DD1-E7E9-DFDE-00504B8C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6CB9E27-312C-A6BB-F406-4ED4C12222B9}"/>
              </a:ext>
            </a:extLst>
          </p:cNvPr>
          <p:cNvGraphicFramePr>
            <a:graphicFrameLocks noGrp="1"/>
          </p:cNvGraphicFramePr>
          <p:nvPr/>
        </p:nvGraphicFramePr>
        <p:xfrm>
          <a:off x="12623139" y="4822550"/>
          <a:ext cx="3756162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5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33" name="Двойные круглые скобки 32">
            <a:extLst>
              <a:ext uri="{FF2B5EF4-FFF2-40B4-BE49-F238E27FC236}">
                <a16:creationId xmlns:a16="http://schemas.microsoft.com/office/drawing/2014/main" id="{5A7CFB51-B40C-106D-D68C-8D143806A129}"/>
              </a:ext>
            </a:extLst>
          </p:cNvPr>
          <p:cNvSpPr/>
          <p:nvPr/>
        </p:nvSpPr>
        <p:spPr>
          <a:xfrm>
            <a:off x="11117943" y="4822550"/>
            <a:ext cx="5799458" cy="3285235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94E53D-0CE0-75AE-B70E-5EA28A695347}"/>
                  </a:ext>
                </a:extLst>
              </p:cNvPr>
              <p:cNvSpPr txBox="1"/>
              <p:nvPr/>
            </p:nvSpPr>
            <p:spPr>
              <a:xfrm>
                <a:off x="12133954" y="3860327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94E53D-0CE0-75AE-B70E-5EA28A69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954" y="3860327"/>
                <a:ext cx="590012" cy="430887"/>
              </a:xfrm>
              <a:prstGeom prst="rect">
                <a:avLst/>
              </a:prstGeom>
              <a:blipFill>
                <a:blip r:embed="rId4"/>
                <a:stretch>
                  <a:fillRect r="-30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D5D488-67E5-0794-F356-DCC10DE6A596}"/>
                  </a:ext>
                </a:extLst>
              </p:cNvPr>
              <p:cNvSpPr txBox="1"/>
              <p:nvPr/>
            </p:nvSpPr>
            <p:spPr>
              <a:xfrm>
                <a:off x="13578902" y="3871254"/>
                <a:ext cx="590012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D5D488-67E5-0794-F356-DCC10DE6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8902" y="3871254"/>
                <a:ext cx="590012" cy="490262"/>
              </a:xfrm>
              <a:prstGeom prst="rect">
                <a:avLst/>
              </a:prstGeom>
              <a:blipFill>
                <a:blip r:embed="rId5"/>
                <a:stretch>
                  <a:fillRect r="-54167" b="-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754CF-A89B-8850-64E5-8C23D244CFBC}"/>
                  </a:ext>
                </a:extLst>
              </p:cNvPr>
              <p:cNvSpPr txBox="1"/>
              <p:nvPr/>
            </p:nvSpPr>
            <p:spPr>
              <a:xfrm>
                <a:off x="15023850" y="3871064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цена</m:t>
                      </m:r>
                    </m:oMath>
                  </m:oMathPara>
                </a14:m>
                <a:endParaRPr lang="ru-RU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754CF-A89B-8850-64E5-8C23D244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850" y="3871064"/>
                <a:ext cx="590012" cy="430887"/>
              </a:xfrm>
              <a:prstGeom prst="rect">
                <a:avLst/>
              </a:prstGeom>
              <a:blipFill>
                <a:blip r:embed="rId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94D17D20-1D17-71F5-675F-54D3922350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5598" y="3069679"/>
                <a:ext cx="9172299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Системный шрифт, обычный"/>
                  <a:buNone/>
                </a:pPr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Допустим</m:t>
                    </m:r>
                    <m:r>
                      <a:rPr lang="en-US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Тогда композиция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+0.1⋅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Можно построить еще один базовый алгоритм на новых сдвигах</a:t>
                </a:r>
                <a:br>
                  <a:rPr lang="ru-RU" dirty="0"/>
                </a:br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ru-RU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−2⋅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+0.1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94D17D20-1D17-71F5-675F-54D39223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98" y="3069679"/>
                <a:ext cx="9172299" cy="6045084"/>
              </a:xfrm>
              <a:prstGeom prst="rect">
                <a:avLst/>
              </a:prstGeom>
              <a:blipFill>
                <a:blip r:embed="rId7"/>
                <a:stretch>
                  <a:fillRect l="-2724" r="-1462" b="-6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6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10550235" cy="6045084"/>
          </a:xfrm>
        </p:spPr>
        <p:txBody>
          <a:bodyPr/>
          <a:lstStyle/>
          <a:p>
            <a:r>
              <a:rPr lang="ru-RU" dirty="0"/>
              <a:t>До этого в композициях (в </a:t>
            </a:r>
            <a:r>
              <a:rPr lang="ru-RU" dirty="0" err="1"/>
              <a:t>бэггинге</a:t>
            </a:r>
            <a:r>
              <a:rPr lang="ru-RU" dirty="0"/>
              <a:t> и </a:t>
            </a:r>
            <a:r>
              <a:rPr lang="ru-RU" dirty="0" err="1"/>
              <a:t>стекинге</a:t>
            </a:r>
            <a:r>
              <a:rPr lang="ru-RU" dirty="0"/>
              <a:t>) базовые алгоритмы обучались независимо</a:t>
            </a:r>
          </a:p>
          <a:p>
            <a:r>
              <a:rPr lang="ru-RU" dirty="0"/>
              <a:t>В этом</a:t>
            </a:r>
            <a:r>
              <a:rPr lang="en-US" dirty="0"/>
              <a:t>,</a:t>
            </a:r>
            <a:r>
              <a:rPr lang="ru-RU" dirty="0"/>
              <a:t> есть огромный плюс – процесс можно </a:t>
            </a:r>
            <a:r>
              <a:rPr lang="ru-RU" dirty="0" err="1"/>
              <a:t>параллелить</a:t>
            </a:r>
            <a:endParaRPr lang="ru-RU" dirty="0"/>
          </a:p>
          <a:p>
            <a:r>
              <a:rPr lang="ru-RU" dirty="0"/>
              <a:t>Идея </a:t>
            </a:r>
            <a:r>
              <a:rPr lang="ru-RU" dirty="0" err="1"/>
              <a:t>бустинга</a:t>
            </a:r>
            <a:r>
              <a:rPr lang="ru-RU" dirty="0"/>
              <a:t> заключается в следующем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Будем  строить алгоритмы последовательно</a:t>
            </a:r>
          </a:p>
          <a:p>
            <a:r>
              <a:rPr lang="ru-RU" dirty="0"/>
              <a:t>Так</a:t>
            </a:r>
            <a:r>
              <a:rPr lang="en-US" dirty="0"/>
              <a:t>,</a:t>
            </a:r>
            <a:r>
              <a:rPr lang="ru-RU" dirty="0"/>
              <a:t> чтобы каждая следующая базовая модель корректировала прогнозы предшествующей композиции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9679" y="2583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 descr="Дерево с корнями со сплошной заливкой">
            <a:extLst>
              <a:ext uri="{FF2B5EF4-FFF2-40B4-BE49-F238E27FC236}">
                <a16:creationId xmlns:a16="http://schemas.microsoft.com/office/drawing/2014/main" id="{C704569E-1386-C51A-E839-3C11BF3D2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8192" y="5885911"/>
            <a:ext cx="1292158" cy="1292158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pic>
        <p:nvPicPr>
          <p:cNvPr id="27" name="Рисунок 26" descr="Дерево с корнями со сплошной заливкой">
            <a:extLst>
              <a:ext uri="{FF2B5EF4-FFF2-40B4-BE49-F238E27FC236}">
                <a16:creationId xmlns:a16="http://schemas.microsoft.com/office/drawing/2014/main" id="{03335EED-082A-0DBF-C863-3B112968D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8232" y="5880963"/>
            <a:ext cx="1292158" cy="1292158"/>
          </a:xfrm>
          <a:prstGeom prst="rect">
            <a:avLst/>
          </a:prstGeom>
        </p:spPr>
      </p:pic>
      <p:pic>
        <p:nvPicPr>
          <p:cNvPr id="31" name="Рисунок 30" descr="Дерево с корнями со сплошной заливкой">
            <a:extLst>
              <a:ext uri="{FF2B5EF4-FFF2-40B4-BE49-F238E27FC236}">
                <a16:creationId xmlns:a16="http://schemas.microsoft.com/office/drawing/2014/main" id="{D5DDBAC9-E6D0-B65B-4E4D-007B856E7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769" y="5880963"/>
            <a:ext cx="1292158" cy="1292158"/>
          </a:xfrm>
          <a:prstGeom prst="rect">
            <a:avLst/>
          </a:prstGeom>
        </p:spPr>
      </p:pic>
      <p:pic>
        <p:nvPicPr>
          <p:cNvPr id="34" name="Рисунок 33" descr="База данных со сплошной заливкой">
            <a:extLst>
              <a:ext uri="{FF2B5EF4-FFF2-40B4-BE49-F238E27FC236}">
                <a16:creationId xmlns:a16="http://schemas.microsoft.com/office/drawing/2014/main" id="{38A71FC7-75F8-E0A4-887E-633A1A75D2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451" y="5216771"/>
            <a:ext cx="2625491" cy="2625491"/>
          </a:xfrm>
          <a:prstGeom prst="rect">
            <a:avLst/>
          </a:prstGeom>
        </p:spPr>
      </p:pic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28707BB-780C-AFE3-522E-2E7D4AF24BF2}"/>
              </a:ext>
            </a:extLst>
          </p:cNvPr>
          <p:cNvCxnSpPr>
            <a:cxnSpLocks/>
          </p:cNvCxnSpPr>
          <p:nvPr/>
        </p:nvCxnSpPr>
        <p:spPr>
          <a:xfrm flipV="1">
            <a:off x="3014974" y="6527042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Текст 1">
                <a:extLst>
                  <a:ext uri="{FF2B5EF4-FFF2-40B4-BE49-F238E27FC236}">
                    <a16:creationId xmlns:a16="http://schemas.microsoft.com/office/drawing/2014/main" id="{11F2AA77-0029-D15E-C681-4475067D2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7125" y="5157616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Текст 1">
                <a:extLst>
                  <a:ext uri="{FF2B5EF4-FFF2-40B4-BE49-F238E27FC236}">
                    <a16:creationId xmlns:a16="http://schemas.microsoft.com/office/drawing/2014/main" id="{11F2AA77-0029-D15E-C681-4475067D2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125" y="5157616"/>
                <a:ext cx="1634372" cy="8053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Текст 1">
                <a:extLst>
                  <a:ext uri="{FF2B5EF4-FFF2-40B4-BE49-F238E27FC236}">
                    <a16:creationId xmlns:a16="http://schemas.microsoft.com/office/drawing/2014/main" id="{85316607-DEBE-7AEB-25FD-2141B7C2D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7085" y="5155142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Текст 1">
                <a:extLst>
                  <a:ext uri="{FF2B5EF4-FFF2-40B4-BE49-F238E27FC236}">
                    <a16:creationId xmlns:a16="http://schemas.microsoft.com/office/drawing/2014/main" id="{85316607-DEBE-7AEB-25FD-2141B7C2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85" y="5155142"/>
                <a:ext cx="1634372" cy="8053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Текст 1">
                <a:extLst>
                  <a:ext uri="{FF2B5EF4-FFF2-40B4-BE49-F238E27FC236}">
                    <a16:creationId xmlns:a16="http://schemas.microsoft.com/office/drawing/2014/main" id="{F795E6A7-4880-443E-E2DD-35EDAAEE19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50064" y="5219734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Текст 1">
                <a:extLst>
                  <a:ext uri="{FF2B5EF4-FFF2-40B4-BE49-F238E27FC236}">
                    <a16:creationId xmlns:a16="http://schemas.microsoft.com/office/drawing/2014/main" id="{F795E6A7-4880-443E-E2DD-35EDAAEE1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64" y="5219734"/>
                <a:ext cx="1634372" cy="805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Текст 1">
                <a:extLst>
                  <a:ext uri="{FF2B5EF4-FFF2-40B4-BE49-F238E27FC236}">
                    <a16:creationId xmlns:a16="http://schemas.microsoft.com/office/drawing/2014/main" id="{F3E62208-E495-6F0C-55D2-4CAE025A00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92721" y="6325753"/>
                <a:ext cx="5664805" cy="121184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Текст 1">
                <a:extLst>
                  <a:ext uri="{FF2B5EF4-FFF2-40B4-BE49-F238E27FC236}">
                    <a16:creationId xmlns:a16="http://schemas.microsoft.com/office/drawing/2014/main" id="{F3E62208-E495-6F0C-55D2-4CAE025A0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721" y="6325753"/>
                <a:ext cx="5664805" cy="1211840"/>
              </a:xfrm>
              <a:prstGeom prst="rect">
                <a:avLst/>
              </a:prstGeom>
              <a:blipFill>
                <a:blip r:embed="rId13"/>
                <a:stretch>
                  <a:fillRect t="-177778" r="-5484" b="-16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B564C4F7-B21A-A93C-994D-C742C46472EA}"/>
              </a:ext>
            </a:extLst>
          </p:cNvPr>
          <p:cNvCxnSpPr>
            <a:cxnSpLocks/>
          </p:cNvCxnSpPr>
          <p:nvPr/>
        </p:nvCxnSpPr>
        <p:spPr>
          <a:xfrm flipV="1">
            <a:off x="5736012" y="6529516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C035F89-5AC0-38D7-1184-68B32390F36F}"/>
              </a:ext>
            </a:extLst>
          </p:cNvPr>
          <p:cNvCxnSpPr>
            <a:cxnSpLocks/>
          </p:cNvCxnSpPr>
          <p:nvPr/>
        </p:nvCxnSpPr>
        <p:spPr>
          <a:xfrm flipV="1">
            <a:off x="8327863" y="6531990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60D1667-7137-96F8-6A2C-453ABA54131D}"/>
              </a:ext>
            </a:extLst>
          </p:cNvPr>
          <p:cNvCxnSpPr>
            <a:cxnSpLocks/>
          </p:cNvCxnSpPr>
          <p:nvPr/>
        </p:nvCxnSpPr>
        <p:spPr>
          <a:xfrm flipV="1">
            <a:off x="10891541" y="6534464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Текст 1">
                <a:extLst>
                  <a:ext uri="{FF2B5EF4-FFF2-40B4-BE49-F238E27FC236}">
                    <a16:creationId xmlns:a16="http://schemas.microsoft.com/office/drawing/2014/main" id="{0300B8C0-3AB2-A2B3-4C9B-3A35EAB695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1022" y="7407294"/>
                <a:ext cx="2286497" cy="144623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400" b="0" dirty="0">
                    <a:solidFill>
                      <a:srgbClr val="FF54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обучаем на</m:t>
                    </m:r>
                  </m:oMath>
                </a14:m>
                <a:r>
                  <a:rPr lang="en-US" sz="2400" b="0" dirty="0">
                    <a:solidFill>
                      <a:srgbClr val="FF5433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trike="sngStrike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2400" strike="sngStrike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trike="sngStrike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rgbClr val="FF5433"/>
                    </a:solidFill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strike="sngStrike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57" name="Текст 1">
                <a:extLst>
                  <a:ext uri="{FF2B5EF4-FFF2-40B4-BE49-F238E27FC236}">
                    <a16:creationId xmlns:a16="http://schemas.microsoft.com/office/drawing/2014/main" id="{0300B8C0-3AB2-A2B3-4C9B-3A35EAB69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22" y="7407294"/>
                <a:ext cx="2286497" cy="1446230"/>
              </a:xfrm>
              <a:prstGeom prst="rect">
                <a:avLst/>
              </a:prstGeom>
              <a:blipFill>
                <a:blip r:embed="rId14"/>
                <a:stretch>
                  <a:fillRect b="-56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Текст 1">
                <a:extLst>
                  <a:ext uri="{FF2B5EF4-FFF2-40B4-BE49-F238E27FC236}">
                    <a16:creationId xmlns:a16="http://schemas.microsoft.com/office/drawing/2014/main" id="{3C3354C9-0701-6DF8-FB34-5390DD3C75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4525" y="7405474"/>
                <a:ext cx="2286497" cy="209964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400" b="0" strike="sngStrike" dirty="0">
                    <a:solidFill>
                      <a:srgbClr val="FF54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 strike="sngStrike">
                        <a:latin typeface="Cambria Math" panose="02040503050406030204" pitchFamily="18" charset="0"/>
                      </a:rPr>
                      <m:t>обучаем на</m:t>
                    </m:r>
                  </m:oMath>
                </a14:m>
                <a:r>
                  <a:rPr lang="en-US" sz="2400" b="0" strike="sngStrike" dirty="0">
                    <a:solidFill>
                      <a:srgbClr val="FF5433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ru-RU" sz="2400" strike="sngStrike" dirty="0"/>
                </a:br>
                <a:br>
                  <a:rPr lang="en-US" sz="2400" strike="sngStrike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простую модель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Текст 1">
                <a:extLst>
                  <a:ext uri="{FF2B5EF4-FFF2-40B4-BE49-F238E27FC236}">
                    <a16:creationId xmlns:a16="http://schemas.microsoft.com/office/drawing/2014/main" id="{3C3354C9-0701-6DF8-FB34-5390DD3C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525" y="7405474"/>
                <a:ext cx="2286497" cy="2099640"/>
              </a:xfrm>
              <a:prstGeom prst="rect">
                <a:avLst/>
              </a:prstGeom>
              <a:blipFill>
                <a:blip r:embed="rId15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Текст 1">
                <a:extLst>
                  <a:ext uri="{FF2B5EF4-FFF2-40B4-BE49-F238E27FC236}">
                    <a16:creationId xmlns:a16="http://schemas.microsoft.com/office/drawing/2014/main" id="{59A5C00E-10CE-E471-10D6-51E2793687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54999" y="7407294"/>
                <a:ext cx="3443871" cy="176125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400" b="0" dirty="0">
                    <a:solidFill>
                      <a:srgbClr val="FF54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обучаем на</m:t>
                    </m:r>
                  </m:oMath>
                </a14:m>
                <a:r>
                  <a:rPr lang="en-US" sz="2400" b="0" dirty="0">
                    <a:solidFill>
                      <a:srgbClr val="FF5433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trike="sngStrike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trike="sngStrike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trike="sngStrike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2400" strike="sngStrike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trike="sngStrike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rgbClr val="FF5433"/>
                    </a:solidFill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strike="sngStrike" dirty="0"/>
              </a:p>
            </p:txBody>
          </p:sp>
        </mc:Choice>
        <mc:Fallback xmlns="">
          <p:sp>
            <p:nvSpPr>
              <p:cNvPr id="20" name="Текст 1">
                <a:extLst>
                  <a:ext uri="{FF2B5EF4-FFF2-40B4-BE49-F238E27FC236}">
                    <a16:creationId xmlns:a16="http://schemas.microsoft.com/office/drawing/2014/main" id="{59A5C00E-10CE-E471-10D6-51E279368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999" y="7407294"/>
                <a:ext cx="3443871" cy="1761254"/>
              </a:xfrm>
              <a:prstGeom prst="rect">
                <a:avLst/>
              </a:prstGeom>
              <a:blipFill>
                <a:blip r:embed="rId16"/>
                <a:stretch>
                  <a:fillRect l="-1593" t="-4498" r="-708" b="-7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Текст 3">
            <a:extLst>
              <a:ext uri="{FF2B5EF4-FFF2-40B4-BE49-F238E27FC236}">
                <a16:creationId xmlns:a16="http://schemas.microsoft.com/office/drawing/2014/main" id="{9D270542-1BB3-906D-7821-2C8EDAB529EF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22" name="Рисунок 21" descr="Ссылка со сплошной заливкой">
            <a:extLst>
              <a:ext uri="{FF2B5EF4-FFF2-40B4-BE49-F238E27FC236}">
                <a16:creationId xmlns:a16="http://schemas.microsoft.com/office/drawing/2014/main" id="{C9B7C1E0-7565-B31C-5338-0FE95869A0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9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8" y="771232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1046A6F7-416D-3E92-8178-4693D8A7A782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</a:p>
        </p:txBody>
      </p:sp>
      <p:pic>
        <p:nvPicPr>
          <p:cNvPr id="28" name="Рисунок 27" descr="Ссылка со сплошной заливкой">
            <a:extLst>
              <a:ext uri="{FF2B5EF4-FFF2-40B4-BE49-F238E27FC236}">
                <a16:creationId xmlns:a16="http://schemas.microsoft.com/office/drawing/2014/main" id="{3F34C6C6-1DD1-E7E9-DFDE-00504B8C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027" y="262037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94D17D20-1D17-71F5-675F-54D3922350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200" y="3600671"/>
                <a:ext cx="9822966" cy="650197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возьмем </a:t>
                </a:r>
              </a:p>
              <a:p>
                <a:pPr marL="0" indent="0">
                  <a:buFont typeface="Системный шрифт, обычный"/>
                  <a:buNone/>
                </a:pPr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Строя новый базовый алгоритм</a:t>
                </a:r>
                <a:r>
                  <a:rPr lang="en-US" dirty="0"/>
                  <a:t>,</a:t>
                </a:r>
                <a:r>
                  <a:rPr lang="ru-RU" dirty="0"/>
                  <a:t> скорее хотим сдвинуть прогноз на</a:t>
                </a:r>
                <a:r>
                  <a:rPr lang="en-US" dirty="0"/>
                  <a:t> </a:t>
                </a:r>
                <a:r>
                  <a:rPr lang="ru-RU" dirty="0" err="1"/>
                  <a:t>недопрогнозе</a:t>
                </a:r>
                <a:r>
                  <a:rPr lang="ru-RU" dirty="0"/>
                  <a:t>!</a:t>
                </a:r>
              </a:p>
              <a:p>
                <a:r>
                  <a:rPr lang="ru-RU" dirty="0"/>
                  <a:t>Как раз</a:t>
                </a:r>
                <a:r>
                  <a:rPr lang="en-US" dirty="0"/>
                  <a:t>,</a:t>
                </a:r>
                <a:r>
                  <a:rPr lang="ru-RU" dirty="0"/>
                  <a:t> если считать сдвиги через градиенты</a:t>
                </a:r>
                <a:r>
                  <a:rPr lang="en-US" dirty="0"/>
                  <a:t>,</a:t>
                </a:r>
                <a:r>
                  <a:rPr lang="ru-RU" dirty="0"/>
                  <a:t> то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=−5        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94D17D20-1D17-71F5-675F-54D39223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0" y="3600671"/>
                <a:ext cx="9822966" cy="6501974"/>
              </a:xfrm>
              <a:prstGeom prst="rect">
                <a:avLst/>
              </a:prstGeom>
              <a:blipFill>
                <a:blip r:embed="rId4"/>
                <a:stretch>
                  <a:fillRect l="-2543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3DCC493-A1DE-88F9-D0D5-8A3EAB854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23939"/>
              </p:ext>
            </p:extLst>
          </p:nvPr>
        </p:nvGraphicFramePr>
        <p:xfrm>
          <a:off x="12007908" y="5659676"/>
          <a:ext cx="660957" cy="139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57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</a:tbl>
          </a:graphicData>
        </a:graphic>
      </p:graphicFrame>
      <p:sp>
        <p:nvSpPr>
          <p:cNvPr id="8" name="Двойные круглые скобки 7">
            <a:extLst>
              <a:ext uri="{FF2B5EF4-FFF2-40B4-BE49-F238E27FC236}">
                <a16:creationId xmlns:a16="http://schemas.microsoft.com/office/drawing/2014/main" id="{638DCA1F-0174-A809-104D-BEC14E7A9772}"/>
              </a:ext>
            </a:extLst>
          </p:cNvPr>
          <p:cNvSpPr/>
          <p:nvPr/>
        </p:nvSpPr>
        <p:spPr>
          <a:xfrm>
            <a:off x="11117942" y="5407785"/>
            <a:ext cx="6406859" cy="1800000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89A778-2FD4-C8FB-2DCE-77EADBBDC1A1}"/>
                  </a:ext>
                </a:extLst>
              </p:cNvPr>
              <p:cNvSpPr txBox="1"/>
              <p:nvPr/>
            </p:nvSpPr>
            <p:spPr>
              <a:xfrm>
                <a:off x="11875172" y="4850952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цена</m:t>
                      </m:r>
                    </m:oMath>
                  </m:oMathPara>
                </a14:m>
                <a:endParaRPr lang="ru-RU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89A778-2FD4-C8FB-2DCE-77EADBBD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172" y="4850952"/>
                <a:ext cx="590012" cy="430887"/>
              </a:xfrm>
              <a:prstGeom prst="rect">
                <a:avLst/>
              </a:prstGeom>
              <a:blipFill>
                <a:blip r:embed="rId5"/>
                <a:stretch>
                  <a:fillRect r="-25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4C2BEFCE-C640-63F8-D0CD-21A6059D5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77890"/>
              </p:ext>
            </p:extLst>
          </p:nvPr>
        </p:nvGraphicFramePr>
        <p:xfrm>
          <a:off x="13421522" y="5659676"/>
          <a:ext cx="660957" cy="139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57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EE4705-0EC8-DBE7-18C2-1B8288FBBC7D}"/>
                  </a:ext>
                </a:extLst>
              </p:cNvPr>
              <p:cNvSpPr txBox="1"/>
              <p:nvPr/>
            </p:nvSpPr>
            <p:spPr>
              <a:xfrm>
                <a:off x="13161988" y="4850952"/>
                <a:ext cx="590012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EE4705-0EC8-DBE7-18C2-1B8288FB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1988" y="4850952"/>
                <a:ext cx="590012" cy="448777"/>
              </a:xfrm>
              <a:prstGeom prst="rect">
                <a:avLst/>
              </a:prstGeom>
              <a:blipFill>
                <a:blip r:embed="rId6"/>
                <a:stretch>
                  <a:fillRect r="-59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C8155B2B-A3E0-6EEB-9DCE-10458072F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64030"/>
              </p:ext>
            </p:extLst>
          </p:nvPr>
        </p:nvGraphicFramePr>
        <p:xfrm>
          <a:off x="14785520" y="5675990"/>
          <a:ext cx="660957" cy="139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57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7F65"/>
                          </a:solidFill>
                        </a:rPr>
                        <a:t>-5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7F65"/>
                          </a:solidFill>
                        </a:rPr>
                        <a:t>+5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7135B17-B774-4A12-61FC-AF136D9D32DA}"/>
              </a:ext>
            </a:extLst>
          </p:cNvPr>
          <p:cNvSpPr txBox="1"/>
          <p:nvPr/>
        </p:nvSpPr>
        <p:spPr>
          <a:xfrm>
            <a:off x="14558016" y="4850952"/>
            <a:ext cx="13914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800" dirty="0">
                <a:solidFill>
                  <a:srgbClr val="FF7F65"/>
                </a:solidFill>
              </a:rPr>
              <a:t>Сдвиг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036FD-8FC9-8AB8-E687-35CC670EABDD}"/>
              </a:ext>
            </a:extLst>
          </p:cNvPr>
          <p:cNvSpPr txBox="1"/>
          <p:nvPr/>
        </p:nvSpPr>
        <p:spPr>
          <a:xfrm>
            <a:off x="15847023" y="4850951"/>
            <a:ext cx="13914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800" dirty="0">
                <a:solidFill>
                  <a:srgbClr val="C066CC"/>
                </a:solidFill>
              </a:rPr>
              <a:t>Ошибка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45B7335B-7CD8-6D52-6221-F04EA503F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9675"/>
              </p:ext>
            </p:extLst>
          </p:nvPr>
        </p:nvGraphicFramePr>
        <p:xfrm>
          <a:off x="16212284" y="5678669"/>
          <a:ext cx="660957" cy="139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57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25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8" y="771232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1046A6F7-416D-3E92-8178-4693D8A7A782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РЕГУЛЯРИЗАЦИЯ</a:t>
            </a:r>
          </a:p>
        </p:txBody>
      </p:sp>
      <p:pic>
        <p:nvPicPr>
          <p:cNvPr id="28" name="Рисунок 27" descr="Ссылка со сплошной заливкой">
            <a:extLst>
              <a:ext uri="{FF2B5EF4-FFF2-40B4-BE49-F238E27FC236}">
                <a16:creationId xmlns:a16="http://schemas.microsoft.com/office/drawing/2014/main" id="{3F34C6C6-1DD1-E7E9-DFDE-00504B8C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7612" y="2571232"/>
            <a:ext cx="914400" cy="914400"/>
          </a:xfrm>
          <a:prstGeom prst="rect">
            <a:avLst/>
          </a:prstGeom>
        </p:spPr>
      </p:pic>
      <p:sp>
        <p:nvSpPr>
          <p:cNvPr id="13" name="Текст 1">
            <a:extLst>
              <a:ext uri="{FF2B5EF4-FFF2-40B4-BE49-F238E27FC236}">
                <a16:creationId xmlns:a16="http://schemas.microsoft.com/office/drawing/2014/main" id="{94D17D20-1D17-71F5-675F-54D392235076}"/>
              </a:ext>
            </a:extLst>
          </p:cNvPr>
          <p:cNvSpPr txBox="1">
            <a:spLocks/>
          </p:cNvSpPr>
          <p:nvPr/>
        </p:nvSpPr>
        <p:spPr>
          <a:xfrm>
            <a:off x="763198" y="4028374"/>
            <a:ext cx="9822966" cy="4820658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 – очень мощный алгоритм</a:t>
            </a:r>
            <a:endParaRPr lang="en-US" dirty="0"/>
          </a:p>
          <a:p>
            <a:r>
              <a:rPr lang="ru-RU" dirty="0"/>
              <a:t>Зачастую получается достаточно быстро достичь низкой ошибки композиции</a:t>
            </a:r>
          </a:p>
          <a:p>
            <a:r>
              <a:rPr lang="ru-RU" dirty="0"/>
              <a:t>В итоге качество выходит на некоторую асимптоту</a:t>
            </a:r>
          </a:p>
          <a:p>
            <a:r>
              <a:rPr lang="ru-RU" dirty="0"/>
              <a:t>Модель начинается подгоняться под шум и переобучаться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0119AE-BB04-4E90-6298-DDD648FAA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852" y="4858057"/>
            <a:ext cx="6076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8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8" y="771232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1046A6F7-416D-3E92-8178-4693D8A7A782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ГРАДИЕНТНЫЙ БУСТИНГ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РЕГУЛЯРИЗАЦИЯ</a:t>
            </a:r>
          </a:p>
        </p:txBody>
      </p:sp>
      <p:pic>
        <p:nvPicPr>
          <p:cNvPr id="28" name="Рисунок 27" descr="Ссылка со сплошной заливкой">
            <a:extLst>
              <a:ext uri="{FF2B5EF4-FFF2-40B4-BE49-F238E27FC236}">
                <a16:creationId xmlns:a16="http://schemas.microsoft.com/office/drawing/2014/main" id="{3F34C6C6-1DD1-E7E9-DFDE-00504B8C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7612" y="257123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94D17D20-1D17-71F5-675F-54D3922350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197" y="4028374"/>
                <a:ext cx="16743138" cy="580880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Три достаточно общие технологии улучшения качества </a:t>
                </a:r>
                <a:r>
                  <a:rPr lang="ru-RU" dirty="0" err="1"/>
                  <a:t>бустинга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Во-первых</a:t>
                </a:r>
                <a:r>
                  <a:rPr lang="en-US" dirty="0"/>
                  <a:t>,</a:t>
                </a:r>
                <a:r>
                  <a:rPr lang="ru-RU" dirty="0"/>
                  <a:t> можно дополнительно сокращать шаг в направлении антиградиента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где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∈(0, 1) 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Во-вторых</a:t>
                </a:r>
                <a:r>
                  <a:rPr lang="en-US" dirty="0"/>
                  <a:t>,</a:t>
                </a:r>
                <a:r>
                  <a:rPr lang="ru-RU" dirty="0"/>
                  <a:t> можно обучать (</a:t>
                </a:r>
                <a:r>
                  <a:rPr lang="ru-RU" i="1" dirty="0"/>
                  <a:t>стохастический градиентный </a:t>
                </a:r>
                <a:r>
                  <a:rPr lang="ru-RU" i="1" dirty="0" err="1"/>
                  <a:t>бустинг</a:t>
                </a:r>
                <a:r>
                  <a:rPr lang="ru-RU" dirty="0"/>
                  <a:t>) базовые модели на разных </a:t>
                </a:r>
                <a:r>
                  <a:rPr lang="ru-RU" dirty="0" err="1"/>
                  <a:t>подвыборках</a:t>
                </a:r>
                <a:r>
                  <a:rPr lang="en-US" dirty="0"/>
                  <a:t>,</a:t>
                </a:r>
                <a:r>
                  <a:rPr lang="ru-RU" dirty="0"/>
                  <a:t> например</a:t>
                </a:r>
                <a:r>
                  <a:rPr lang="en-US" dirty="0"/>
                  <a:t>,</a:t>
                </a:r>
                <a:r>
                  <a:rPr lang="ru-RU" dirty="0"/>
                  <a:t> случайно удаляя какую-то часть</a:t>
                </a:r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В-третьих</a:t>
                </a:r>
                <a:r>
                  <a:rPr lang="en-US" dirty="0"/>
                  <a:t>,</a:t>
                </a:r>
                <a:r>
                  <a:rPr lang="ru-RU" dirty="0"/>
                  <a:t> регуляризация базовых моделей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94D17D20-1D17-71F5-675F-54D39223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7" y="4028374"/>
                <a:ext cx="16743138" cy="5808800"/>
              </a:xfrm>
              <a:prstGeom prst="rect">
                <a:avLst/>
              </a:prstGeom>
              <a:blipFill>
                <a:blip r:embed="rId4"/>
                <a:stretch>
                  <a:fillRect l="-1493" t="-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7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Познакомились с </a:t>
            </a:r>
            <a:r>
              <a:rPr lang="ru-RU" dirty="0" err="1"/>
              <a:t>бустингом</a:t>
            </a:r>
            <a:endParaRPr lang="ru-RU" dirty="0"/>
          </a:p>
          <a:p>
            <a:r>
              <a:rPr lang="ru-RU" dirty="0"/>
              <a:t>Обсудили его обобщенную форму – градиентный </a:t>
            </a:r>
            <a:r>
              <a:rPr lang="ru-RU" dirty="0" err="1"/>
              <a:t>бустинг</a:t>
            </a:r>
            <a:endParaRPr lang="ru-RU" dirty="0"/>
          </a:p>
          <a:p>
            <a:r>
              <a:rPr lang="ru-RU" dirty="0"/>
              <a:t>На примере увидели</a:t>
            </a:r>
            <a:r>
              <a:rPr lang="en-US" dirty="0"/>
              <a:t>,</a:t>
            </a:r>
            <a:r>
              <a:rPr lang="ru-RU" dirty="0"/>
              <a:t> как он работает</a:t>
            </a:r>
          </a:p>
          <a:p>
            <a:r>
              <a:rPr lang="ru-RU" dirty="0"/>
              <a:t>Ансамбли</a:t>
            </a:r>
            <a:r>
              <a:rPr lang="en-US" dirty="0"/>
              <a:t>,</a:t>
            </a:r>
            <a:r>
              <a:rPr lang="ru-RU" dirty="0"/>
              <a:t> построенные с помощью </a:t>
            </a:r>
            <a:r>
              <a:rPr lang="ru-RU" dirty="0" err="1"/>
              <a:t>бустингов</a:t>
            </a:r>
            <a:r>
              <a:rPr lang="ru-RU" dirty="0"/>
              <a:t> – одни из самых мощных в спортивной МО</a:t>
            </a:r>
          </a:p>
          <a:p>
            <a:r>
              <a:rPr lang="ru-RU" dirty="0"/>
              <a:t>Обсудили регуляризацию в </a:t>
            </a:r>
            <a:r>
              <a:rPr lang="ru-RU" dirty="0" err="1"/>
              <a:t>бустинге</a:t>
            </a:r>
            <a:endParaRPr lang="ru-RU" dirty="0"/>
          </a:p>
          <a:p>
            <a:r>
              <a:rPr lang="ru-RU" dirty="0"/>
              <a:t>Что же</a:t>
            </a:r>
            <a:r>
              <a:rPr lang="en-US" dirty="0"/>
              <a:t>,</a:t>
            </a:r>
            <a:r>
              <a:rPr lang="ru-RU" dirty="0"/>
              <a:t> самая сложная теоретическая часть блока по МО позади!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Осталось только сравнить подходы </a:t>
            </a:r>
            <a:r>
              <a:rPr lang="ru-RU" dirty="0" err="1"/>
              <a:t>ансамблирования</a:t>
            </a:r>
            <a:r>
              <a:rPr lang="ru-RU" dirty="0"/>
              <a:t> между собой!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4281406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12539847" cy="6045084"/>
          </a:xfrm>
        </p:spPr>
        <p:txBody>
          <a:bodyPr/>
          <a:lstStyle/>
          <a:p>
            <a:r>
              <a:rPr lang="ru-RU" dirty="0"/>
              <a:t>Умеем строить модели из различных семейств</a:t>
            </a:r>
            <a:r>
              <a:rPr lang="en-US" dirty="0"/>
              <a:t>:</a:t>
            </a:r>
            <a:r>
              <a:rPr lang="ru-RU" dirty="0"/>
              <a:t> линейные</a:t>
            </a:r>
            <a:r>
              <a:rPr lang="en-US" dirty="0"/>
              <a:t>,</a:t>
            </a:r>
            <a:r>
              <a:rPr lang="ru-RU" dirty="0"/>
              <a:t> метрические</a:t>
            </a:r>
            <a:r>
              <a:rPr lang="en-US" dirty="0"/>
              <a:t>,</a:t>
            </a:r>
            <a:r>
              <a:rPr lang="ru-RU" dirty="0"/>
              <a:t> решающие деревья</a:t>
            </a:r>
            <a:r>
              <a:rPr lang="en-US" dirty="0"/>
              <a:t>…</a:t>
            </a:r>
          </a:p>
          <a:p>
            <a:r>
              <a:rPr lang="ru-RU" dirty="0"/>
              <a:t>Для разных выборок может оказаться</a:t>
            </a:r>
            <a:r>
              <a:rPr lang="en-US" dirty="0"/>
              <a:t>,</a:t>
            </a:r>
            <a:r>
              <a:rPr lang="ru-RU" dirty="0"/>
              <a:t> например</a:t>
            </a:r>
            <a:r>
              <a:rPr lang="en-US" dirty="0"/>
              <a:t>,</a:t>
            </a:r>
            <a:r>
              <a:rPr lang="ru-RU" dirty="0"/>
              <a:t> что линейный классификатор на тесте даст ошибку меньше</a:t>
            </a:r>
            <a:r>
              <a:rPr lang="en-US" dirty="0"/>
              <a:t>,</a:t>
            </a:r>
            <a:r>
              <a:rPr lang="ru-RU" dirty="0"/>
              <a:t> чем решающее дерево</a:t>
            </a:r>
          </a:p>
          <a:p>
            <a:r>
              <a:rPr lang="ru-RU" dirty="0"/>
              <a:t>А может быть и наоборот для какой-то другой выборки!</a:t>
            </a:r>
          </a:p>
          <a:p>
            <a:r>
              <a:rPr lang="ru-RU" dirty="0"/>
              <a:t>Из чего каждый раз складывается ошибка наших алгоритмов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Оказывается</a:t>
            </a:r>
            <a:r>
              <a:rPr lang="en-US" dirty="0"/>
              <a:t>,</a:t>
            </a:r>
            <a:r>
              <a:rPr lang="ru-RU" dirty="0"/>
              <a:t> можно выделить как минимум три фактора!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2864312" cy="6045084"/>
              </a:xfrm>
            </p:spPr>
            <p:txBody>
              <a:bodyPr/>
              <a:lstStyle/>
              <a:p>
                <a:r>
                  <a:rPr lang="ru-RU" dirty="0"/>
                  <a:t>То</a:t>
                </a:r>
                <a:r>
                  <a:rPr lang="en-US" dirty="0"/>
                  <a:t>,</a:t>
                </a:r>
                <a:r>
                  <a:rPr lang="ru-RU" dirty="0"/>
                  <a:t> какую ошибку мы получим при заданной выборке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имеющегося семейства алгоритмов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можно определить по следующим факторам</a:t>
                </a:r>
                <a:r>
                  <a:rPr lang="en-US" dirty="0"/>
                  <a:t>:</a:t>
                </a:r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Во-первых</a:t>
                </a:r>
                <a:r>
                  <a:rPr lang="en-US" dirty="0"/>
                  <a:t>,</a:t>
                </a:r>
                <a:r>
                  <a:rPr lang="ru-RU" dirty="0"/>
                  <a:t> сложность распределения данных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Во-вторых</a:t>
                </a:r>
                <a:r>
                  <a:rPr lang="en-US" dirty="0"/>
                  <a:t>,</a:t>
                </a:r>
                <a:r>
                  <a:rPr lang="ru-RU" dirty="0"/>
                  <a:t> сходство модели с истинной зависимостью</a:t>
                </a:r>
              </a:p>
              <a:p>
                <a:r>
                  <a:rPr lang="ru-RU" dirty="0"/>
                  <a:t>В-третьих</a:t>
                </a:r>
                <a:r>
                  <a:rPr lang="en-US" dirty="0"/>
                  <a:t>,</a:t>
                </a:r>
                <a:r>
                  <a:rPr lang="ru-RU" dirty="0"/>
                  <a:t> сила и богатства семейства</a:t>
                </a:r>
                <a:r>
                  <a:rPr lang="en-US" dirty="0"/>
                  <a:t>,</a:t>
                </a:r>
                <a:r>
                  <a:rPr lang="ru-RU" dirty="0"/>
                  <a:t> из которого выбираются модели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2864312" cy="6045084"/>
              </a:xfrm>
              <a:blipFill>
                <a:blip r:embed="rId2"/>
                <a:stretch>
                  <a:fillRect l="-1943" t="-907" r="-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6743137" cy="6045084"/>
              </a:xfrm>
            </p:spPr>
            <p:txBody>
              <a:bodyPr/>
              <a:lstStyle/>
              <a:p>
                <a:r>
                  <a:rPr lang="ru-RU" dirty="0"/>
                  <a:t>Пусть решаем задачу регрессии</a:t>
                </a:r>
                <a:r>
                  <a:rPr lang="en-US" dirty="0"/>
                  <a:t>,</a:t>
                </a:r>
                <a:r>
                  <a:rPr lang="ru-RU" dirty="0"/>
                  <a:t> минимизируя </a:t>
                </a:r>
                <a:r>
                  <a:rPr lang="en-US" dirty="0">
                    <a:solidFill>
                      <a:srgbClr val="FF5433"/>
                    </a:solidFill>
                  </a:rPr>
                  <a:t>MSE</a:t>
                </a:r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Так же имеем некоторый метод обучения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Метод обучения каждой выборке ставит в соответствие некоторую модель из семейства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dirty="0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>
                  <a:solidFill>
                    <a:srgbClr val="E5E5E5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: 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Тогда </a:t>
                </a:r>
                <a:r>
                  <a:rPr lang="en-US" dirty="0">
                    <a:solidFill>
                      <a:srgbClr val="FF5433"/>
                    </a:solidFill>
                  </a:rPr>
                  <a:t>MSE</a:t>
                </a:r>
                <a:r>
                  <a:rPr lang="en-US" dirty="0"/>
                  <a:t> </a:t>
                </a:r>
                <a:r>
                  <a:rPr lang="ru-RU" dirty="0"/>
                  <a:t>ошибку метода обучения можно расписать как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7F6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7F6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60D2A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0D2A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FECCF9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ECCF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ECCF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6743137" cy="6045084"/>
              </a:xfrm>
              <a:blipFill>
                <a:blip r:embed="rId2"/>
                <a:stretch>
                  <a:fillRect l="-1493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0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6743137" cy="60450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7F6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7F6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60D2A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0D2A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FECCF9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ECCF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ECCF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ru-RU" dirty="0"/>
                  <a:t>Изучим имеющиеся слагаемые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7F6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7F6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называют шумом </a:t>
                </a:r>
                <a:r>
                  <a:rPr lang="en-US" dirty="0"/>
                  <a:t>(noise)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60D2A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0D2A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называют смещением</a:t>
                </a:r>
                <a:r>
                  <a:rPr lang="en-US" dirty="0"/>
                  <a:t> (bias)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FECCF9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ECCF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ECCF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называют разбросом </a:t>
                </a:r>
                <a:r>
                  <a:rPr lang="en-US" dirty="0"/>
                  <a:t>(variance)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6743137" cy="6045084"/>
              </a:xfrm>
              <a:blipFill>
                <a:blip r:embed="rId2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8380802" cy="60450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7F6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7F65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7F6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7F6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называют шумом </a:t>
                </a:r>
                <a:r>
                  <a:rPr lang="en-US" dirty="0"/>
                  <a:t>(noise)</a:t>
                </a:r>
                <a:endParaRPr lang="ru-RU" dirty="0">
                  <a:solidFill>
                    <a:srgbClr val="60D2A1"/>
                  </a:solidFill>
                </a:endParaRPr>
              </a:p>
              <a:p>
                <a:endParaRPr lang="ru-RU" dirty="0">
                  <a:solidFill>
                    <a:srgbClr val="60D2A1"/>
                  </a:solidFill>
                </a:endParaRPr>
              </a:p>
              <a:p>
                <a:r>
                  <a:rPr lang="ru-RU" dirty="0"/>
                  <a:t>Ошибка самой лучшей модели</a:t>
                </a:r>
                <a:r>
                  <a:rPr lang="en-US" dirty="0"/>
                  <a:t>,</a:t>
                </a:r>
                <a:r>
                  <a:rPr lang="ru-RU" dirty="0"/>
                  <a:t> которую нельзя контролировать!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Даже если угадаем идеальную модель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где-то будут неточности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8380802" cy="6045084"/>
              </a:xfrm>
              <a:blipFill>
                <a:blip r:embed="rId2"/>
                <a:stretch>
                  <a:fillRect l="-2982" t="-706" b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BBBBFC-2D17-9552-6457-C30B1D17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205" y="3797120"/>
            <a:ext cx="7090594" cy="5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12112144" cy="6045084"/>
              </a:xfrm>
            </p:spPr>
            <p:txBody>
              <a:bodyPr/>
              <a:lstStyle/>
              <a:p>
                <a:r>
                  <a:rPr lang="ru-RU" dirty="0"/>
                  <a:t>Пусть решаем задачу обучения с учителем и построили какой-то изначальный алгоритм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Можно замерить ошибки такого алгоритма</a:t>
                </a:r>
                <a:r>
                  <a:rPr lang="en-US" dirty="0"/>
                  <a:t> </a:t>
                </a:r>
                <a:r>
                  <a:rPr lang="ru-RU" dirty="0"/>
                  <a:t>на каждом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объекте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Теперь обучим еще одну модель</a:t>
                </a:r>
                <a:r>
                  <a:rPr lang="en-US" dirty="0"/>
                  <a:t>,</a:t>
                </a:r>
                <a:r>
                  <a:rPr lang="ru-RU" dirty="0"/>
                  <a:t> но уже на этих </a:t>
                </a:r>
                <a:r>
                  <a:rPr lang="ru-RU" i="1" dirty="0"/>
                  <a:t>сдвигах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ru-RU" i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12112144" cy="6045084"/>
              </a:xfrm>
              <a:blipFill>
                <a:blip r:embed="rId2"/>
                <a:stretch>
                  <a:fillRect l="-2063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9679" y="2583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12E0A8-20AA-D989-A729-3F0E69E7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953" y="3806223"/>
            <a:ext cx="7090594" cy="5152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926491" cy="60450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60D2A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60D2A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называют смещением</a:t>
                </a:r>
              </a:p>
              <a:p>
                <a:r>
                  <a:rPr lang="ru-RU" dirty="0"/>
                  <a:t>Много раз проделаем следующую процедуру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Сгенерируем подвыборку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</a:t>
                </a:r>
                <a:r>
                  <a:rPr lang="ru-RU" dirty="0" err="1"/>
                  <a:t>бутстрапом</a:t>
                </a:r>
                <a:r>
                  <a:rPr lang="ru-RU" dirty="0"/>
                  <a:t> или через удаление </a:t>
                </a:r>
                <a:r>
                  <a:rPr lang="en-US" dirty="0">
                    <a:solidFill>
                      <a:srgbClr val="FF5433"/>
                    </a:solidFill>
                  </a:rPr>
                  <a:t>n%</a:t>
                </a:r>
                <a:r>
                  <a:rPr lang="en-US" dirty="0"/>
                  <a:t> </a:t>
                </a:r>
                <a:r>
                  <a:rPr lang="ru-RU" dirty="0"/>
                  <a:t>объектов)</a:t>
                </a:r>
                <a:endParaRPr lang="en-US" dirty="0"/>
              </a:p>
              <a:p>
                <a:r>
                  <a:rPr lang="ru-RU" dirty="0"/>
                  <a:t>Обучим модель методом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Замерим на каждом объекте ошибку алгоритма</a:t>
                </a:r>
              </a:p>
              <a:p>
                <a:r>
                  <a:rPr lang="ru-RU" dirty="0"/>
                  <a:t>Усредним по всем полученным моделям!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926491" cy="6045084"/>
              </a:xfrm>
              <a:blipFill>
                <a:blip r:embed="rId3"/>
                <a:stretch>
                  <a:fillRect l="-2799" t="-605" r="-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12E0A8-20AA-D989-A729-3F0E69E7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953" y="3806223"/>
            <a:ext cx="7090594" cy="5152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926491" cy="60450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Смещение оценивает следующий фактор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r>
                  <a:rPr lang="en-US" i="1" dirty="0"/>
                  <a:t>“</a:t>
                </a:r>
                <a:r>
                  <a:rPr lang="ru-RU" i="1" dirty="0"/>
                  <a:t>Насколько хорошо в среднем мы можем приблизить лучшую модель</a:t>
                </a:r>
                <a:r>
                  <a:rPr lang="en-US" i="1" dirty="0"/>
                  <a:t>,</a:t>
                </a:r>
                <a:r>
                  <a:rPr lang="ru-RU" i="1" dirty="0"/>
                  <a:t> то есть оценить истинную зависимость</a:t>
                </a:r>
                <a:r>
                  <a:rPr lang="en-US" i="1" dirty="0"/>
                  <a:t>”</a:t>
                </a:r>
                <a:endParaRPr lang="ru-RU" i="1" dirty="0"/>
              </a:p>
              <a:p>
                <a:r>
                  <a:rPr lang="ru-RU" dirty="0"/>
                  <a:t>Иными словами</a:t>
                </a:r>
                <a:r>
                  <a:rPr lang="en-US" dirty="0"/>
                  <a:t>,</a:t>
                </a:r>
                <a:r>
                  <a:rPr lang="ru-RU" dirty="0"/>
                  <a:t> оценивает мощность алгоритма</a:t>
                </a:r>
              </a:p>
              <a:p>
                <a:r>
                  <a:rPr lang="ru-RU" dirty="0"/>
                  <a:t>Его способность приближать истинное распределение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926491" cy="6045084"/>
              </a:xfrm>
              <a:blipFill>
                <a:blip r:embed="rId3"/>
                <a:stretch>
                  <a:fillRect l="-2799" r="-22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0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12E0A8-20AA-D989-A729-3F0E69E7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953" y="3806223"/>
            <a:ext cx="7090594" cy="5152248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8926491" cy="6045084"/>
          </a:xfrm>
        </p:spPr>
        <p:txBody>
          <a:bodyPr/>
          <a:lstStyle/>
          <a:p>
            <a:r>
              <a:rPr lang="ru-RU" dirty="0"/>
              <a:t>На примере справа видно</a:t>
            </a:r>
            <a:r>
              <a:rPr lang="en-US" dirty="0"/>
              <a:t>,</a:t>
            </a:r>
            <a:r>
              <a:rPr lang="ru-RU" dirty="0"/>
              <a:t> что линейная модель обладает достаточно высоким смещением</a:t>
            </a:r>
          </a:p>
          <a:p>
            <a:r>
              <a:rPr lang="ru-RU" dirty="0"/>
              <a:t>Попробуем обучить по той же процедуре деревья средней глубины!</a:t>
            </a:r>
            <a:endParaRPr lang="en-US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1F9CE7-8312-9673-6B3A-8EB0C3A9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14" y="3775358"/>
            <a:ext cx="7221134" cy="5183113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8926491" cy="6045084"/>
          </a:xfrm>
        </p:spPr>
        <p:txBody>
          <a:bodyPr/>
          <a:lstStyle/>
          <a:p>
            <a:r>
              <a:rPr lang="ru-RU" dirty="0"/>
              <a:t>На примере справа видно</a:t>
            </a:r>
            <a:r>
              <a:rPr lang="en-US" dirty="0"/>
              <a:t>,</a:t>
            </a:r>
            <a:r>
              <a:rPr lang="ru-RU" dirty="0"/>
              <a:t> что линейная модель обладает достаточно высоким смещением</a:t>
            </a:r>
          </a:p>
          <a:p>
            <a:r>
              <a:rPr lang="ru-RU" dirty="0"/>
              <a:t>Попробуем обучить по той же процедуре деревья средней глубины!</a:t>
            </a:r>
          </a:p>
          <a:p>
            <a:r>
              <a:rPr lang="ru-RU" dirty="0"/>
              <a:t>Здесь уже оказывается куда меньшее смещение</a:t>
            </a:r>
          </a:p>
          <a:p>
            <a:r>
              <a:rPr lang="ru-RU" dirty="0"/>
              <a:t>Но на картинке заметна другая проблема деревьев</a:t>
            </a:r>
            <a:r>
              <a:rPr lang="en-US" dirty="0"/>
              <a:t>,</a:t>
            </a:r>
            <a:r>
              <a:rPr lang="ru-RU" dirty="0"/>
              <a:t> которой не было у линейных моделей!</a:t>
            </a:r>
            <a:endParaRPr lang="en-US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12E0A8-20AA-D989-A729-3F0E69E7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953" y="3806223"/>
            <a:ext cx="7090594" cy="5152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926491" cy="60450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FECCF9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i="1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ECCF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ECCF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называют разбросом </a:t>
                </a:r>
              </a:p>
              <a:p>
                <a:r>
                  <a:rPr lang="ru-RU" dirty="0"/>
                  <a:t>Много раз проделаем следующую процедуру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Сгенерируем подвыборку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</a:t>
                </a:r>
                <a:r>
                  <a:rPr lang="ru-RU" dirty="0" err="1"/>
                  <a:t>бутстрапом</a:t>
                </a:r>
                <a:r>
                  <a:rPr lang="ru-RU" dirty="0"/>
                  <a:t> или через удаление </a:t>
                </a:r>
                <a:r>
                  <a:rPr lang="en-US" dirty="0">
                    <a:solidFill>
                      <a:srgbClr val="FF5433"/>
                    </a:solidFill>
                  </a:rPr>
                  <a:t>n%</a:t>
                </a:r>
                <a:r>
                  <a:rPr lang="en-US" dirty="0"/>
                  <a:t> </a:t>
                </a:r>
                <a:r>
                  <a:rPr lang="ru-RU" dirty="0"/>
                  <a:t>объектов)</a:t>
                </a:r>
                <a:endParaRPr lang="en-US" dirty="0"/>
              </a:p>
              <a:p>
                <a:r>
                  <a:rPr lang="ru-RU" dirty="0"/>
                  <a:t>Обучим модель методом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Замерим на каждом объекте ошибку алгоритма</a:t>
                </a:r>
              </a:p>
              <a:p>
                <a:r>
                  <a:rPr lang="ru-RU" dirty="0"/>
                  <a:t>Посчитаем выборочную дисперсию прогнозов всех моделей по каждому объекту!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926491" cy="6045084"/>
              </a:xfrm>
              <a:blipFill>
                <a:blip r:embed="rId3"/>
                <a:stretch>
                  <a:fillRect l="-2799" t="-605" b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9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12E0A8-20AA-D989-A729-3F0E69E7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953" y="3806223"/>
            <a:ext cx="7090594" cy="5152248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8926491" cy="6045084"/>
          </a:xfrm>
        </p:spPr>
        <p:txBody>
          <a:bodyPr/>
          <a:lstStyle/>
          <a:p>
            <a:r>
              <a:rPr lang="ru-RU" dirty="0"/>
              <a:t>Разброс оценивает следующий фактор</a:t>
            </a:r>
            <a:r>
              <a:rPr lang="en-US" dirty="0"/>
              <a:t>:</a:t>
            </a:r>
          </a:p>
          <a:p>
            <a:r>
              <a:rPr lang="en-US" dirty="0"/>
              <a:t>“</a:t>
            </a:r>
            <a:r>
              <a:rPr lang="ru-RU" dirty="0"/>
              <a:t>Как сильно меняются прогнозы модели в зависимости от полученной </a:t>
            </a:r>
            <a:r>
              <a:rPr lang="ru-RU" dirty="0" err="1"/>
              <a:t>подвыборки</a:t>
            </a:r>
            <a:r>
              <a:rPr lang="en-US" dirty="0"/>
              <a:t>”</a:t>
            </a:r>
          </a:p>
          <a:p>
            <a:r>
              <a:rPr lang="ru-RU" dirty="0"/>
              <a:t>Иными словами</a:t>
            </a:r>
            <a:r>
              <a:rPr lang="en-US" dirty="0"/>
              <a:t>,</a:t>
            </a:r>
            <a:r>
              <a:rPr lang="ru-RU" dirty="0"/>
              <a:t> оценивает чувствительность построенных алгоритмов!</a:t>
            </a:r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9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12E0A8-20AA-D989-A729-3F0E69E7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953" y="3806223"/>
            <a:ext cx="7090594" cy="5152248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8926491" cy="6045084"/>
          </a:xfrm>
        </p:spPr>
        <p:txBody>
          <a:bodyPr/>
          <a:lstStyle/>
          <a:p>
            <a:r>
              <a:rPr lang="ru-RU" dirty="0"/>
              <a:t>На примере справа видно</a:t>
            </a:r>
            <a:r>
              <a:rPr lang="en-US" dirty="0"/>
              <a:t>,</a:t>
            </a:r>
            <a:r>
              <a:rPr lang="ru-RU" dirty="0"/>
              <a:t> что линейная модель</a:t>
            </a:r>
            <a:r>
              <a:rPr lang="en-US" dirty="0"/>
              <a:t>,</a:t>
            </a:r>
            <a:r>
              <a:rPr lang="ru-RU" dirty="0"/>
              <a:t> несмотря на высокое смещение</a:t>
            </a:r>
            <a:r>
              <a:rPr lang="en-US" dirty="0"/>
              <a:t>, </a:t>
            </a:r>
            <a:r>
              <a:rPr lang="ru-RU" dirty="0"/>
              <a:t>обладает достаточно низким разбросом</a:t>
            </a:r>
          </a:p>
          <a:p>
            <a:r>
              <a:rPr lang="ru-RU" dirty="0"/>
              <a:t>Вернемся к картинке с деревьями!</a:t>
            </a:r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1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8926491" cy="6045084"/>
          </a:xfrm>
        </p:spPr>
        <p:txBody>
          <a:bodyPr/>
          <a:lstStyle/>
          <a:p>
            <a:r>
              <a:rPr lang="ru-RU" dirty="0"/>
              <a:t>На примере справа видно</a:t>
            </a:r>
            <a:r>
              <a:rPr lang="en-US" dirty="0"/>
              <a:t>,</a:t>
            </a:r>
            <a:r>
              <a:rPr lang="ru-RU" dirty="0"/>
              <a:t> что линейная модель</a:t>
            </a:r>
            <a:r>
              <a:rPr lang="en-US" dirty="0"/>
              <a:t>,</a:t>
            </a:r>
            <a:r>
              <a:rPr lang="ru-RU" dirty="0"/>
              <a:t> несмотря на высокое смещение</a:t>
            </a:r>
            <a:r>
              <a:rPr lang="en-US" dirty="0"/>
              <a:t>, </a:t>
            </a:r>
            <a:r>
              <a:rPr lang="ru-RU" dirty="0"/>
              <a:t>обладает достаточно низким разбросом</a:t>
            </a:r>
          </a:p>
          <a:p>
            <a:r>
              <a:rPr lang="ru-RU" dirty="0"/>
              <a:t>Вернемся к картинке с деревьями!</a:t>
            </a:r>
          </a:p>
          <a:p>
            <a:r>
              <a:rPr lang="ru-RU" dirty="0"/>
              <a:t>Здесь прогнозы для тех же самых объектов достаточно сильно отличаются между собой от одной модели к другой</a:t>
            </a:r>
          </a:p>
          <a:p>
            <a:r>
              <a:rPr lang="ru-RU" dirty="0"/>
              <a:t>Сложные модели обычно обладают высоким разбросом</a:t>
            </a:r>
            <a:r>
              <a:rPr lang="en-US" dirty="0"/>
              <a:t>,</a:t>
            </a:r>
            <a:r>
              <a:rPr lang="ru-RU" dirty="0"/>
              <a:t> хоть и низким смещением!</a:t>
            </a:r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5095F1-42F8-B374-31CE-6A922671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14" y="3775358"/>
            <a:ext cx="7221134" cy="51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14176918" cy="6045084"/>
          </a:xfrm>
        </p:spPr>
        <p:txBody>
          <a:bodyPr/>
          <a:lstStyle/>
          <a:p>
            <a:r>
              <a:rPr lang="ru-RU" dirty="0"/>
              <a:t>Таким образом</a:t>
            </a:r>
            <a:r>
              <a:rPr lang="en-US" dirty="0"/>
              <a:t>,</a:t>
            </a:r>
            <a:r>
              <a:rPr lang="ru-RU" dirty="0"/>
              <a:t> в зависимости от желаемого результата</a:t>
            </a:r>
            <a:r>
              <a:rPr lang="en-US" dirty="0"/>
              <a:t>,</a:t>
            </a:r>
            <a:r>
              <a:rPr lang="ru-RU" dirty="0"/>
              <a:t> и будем выбирать финальную модель! </a:t>
            </a:r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6BF668-8216-F042-B489-7AE3AA7B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550" y="5283205"/>
            <a:ext cx="6351616" cy="45589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3533FA-823B-130D-F0EA-17F9BF9D4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52" y="5114241"/>
            <a:ext cx="6495277" cy="47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3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Познакомились с концепцией компромисса между смещением и разбросом</a:t>
            </a:r>
          </a:p>
          <a:p>
            <a:r>
              <a:rPr lang="ru-RU" dirty="0"/>
              <a:t>Узнали</a:t>
            </a:r>
            <a:r>
              <a:rPr lang="en-US" dirty="0"/>
              <a:t>,</a:t>
            </a:r>
            <a:r>
              <a:rPr lang="ru-RU" dirty="0"/>
              <a:t> как можно эмпирически замерить смещение и разброс</a:t>
            </a:r>
          </a:p>
          <a:p>
            <a:r>
              <a:rPr lang="ru-RU" dirty="0"/>
              <a:t>Поговорили о том</a:t>
            </a:r>
            <a:r>
              <a:rPr lang="en-US" dirty="0"/>
              <a:t>,</a:t>
            </a:r>
            <a:r>
              <a:rPr lang="ru-RU" dirty="0"/>
              <a:t> как сложность модели связана с этими двумя типами ошибок</a:t>
            </a:r>
          </a:p>
          <a:p>
            <a:r>
              <a:rPr lang="ru-RU" dirty="0"/>
              <a:t>Каждый раз выбирая тот или иной алгоритм обучения модели</a:t>
            </a:r>
            <a:r>
              <a:rPr lang="en-US" dirty="0"/>
              <a:t>,</a:t>
            </a:r>
            <a:r>
              <a:rPr lang="ru-RU" dirty="0"/>
              <a:t> мы по факту балансируем между </a:t>
            </a:r>
            <a:r>
              <a:rPr lang="en-US" dirty="0"/>
              <a:t>bias </a:t>
            </a:r>
            <a:r>
              <a:rPr lang="ru-RU" dirty="0"/>
              <a:t>и </a:t>
            </a:r>
            <a:r>
              <a:rPr lang="en-US" dirty="0"/>
              <a:t>variance,</a:t>
            </a:r>
            <a:r>
              <a:rPr lang="ru-RU" dirty="0"/>
              <a:t> ища золотую середину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Обсудим методы </a:t>
            </a:r>
            <a:r>
              <a:rPr lang="ru-RU" dirty="0" err="1"/>
              <a:t>ансамблирования</a:t>
            </a:r>
            <a:r>
              <a:rPr lang="ru-RU" dirty="0"/>
              <a:t> в терминах </a:t>
            </a:r>
            <a:r>
              <a:rPr lang="en-US" dirty="0"/>
              <a:t>bias-variance tradeoff!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36454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12112144" cy="6045084"/>
              </a:xfrm>
            </p:spPr>
            <p:txBody>
              <a:bodyPr/>
              <a:lstStyle/>
              <a:p>
                <a:r>
                  <a:rPr lang="ru-RU" dirty="0"/>
                  <a:t>Теперь</a:t>
                </a:r>
                <a:r>
                  <a:rPr lang="en-US" dirty="0"/>
                  <a:t>,</a:t>
                </a:r>
                <a:r>
                  <a:rPr lang="ru-RU" dirty="0"/>
                  <a:t> чтобы получить финальную модель</a:t>
                </a:r>
                <a:r>
                  <a:rPr lang="en-US" dirty="0"/>
                  <a:t>,</a:t>
                </a:r>
                <a:r>
                  <a:rPr lang="ru-RU" dirty="0"/>
                  <a:t> просто просуммируем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ru-RU" i="1" dirty="0"/>
              </a:p>
              <a:p>
                <a:r>
                  <a:rPr lang="ru-RU" dirty="0"/>
                  <a:t>Раз вторая модель призвана предсказывать</a:t>
                </a:r>
                <a:r>
                  <a:rPr lang="en-US" dirty="0"/>
                  <a:t> </a:t>
                </a:r>
                <a:r>
                  <a:rPr lang="ru-RU" dirty="0"/>
                  <a:t>ошибки первой</a:t>
                </a:r>
              </a:p>
              <a:p>
                <a:r>
                  <a:rPr lang="ru-RU" dirty="0"/>
                  <a:t>То используем это как корректировку</a:t>
                </a:r>
                <a:r>
                  <a:rPr lang="en-US" dirty="0"/>
                  <a:t>,</a:t>
                </a:r>
                <a:r>
                  <a:rPr lang="ru-RU" dirty="0"/>
                  <a:t> то есть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12112144" cy="6045084"/>
              </a:xfrm>
              <a:blipFill>
                <a:blip r:embed="rId2"/>
                <a:stretch>
                  <a:fillRect l="-2063" t="-907" r="-1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9679" y="2583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4294905" cy="6045084"/>
              </a:xfrm>
            </p:spPr>
            <p:txBody>
              <a:bodyPr/>
              <a:lstStyle/>
              <a:p>
                <a:r>
                  <a:rPr lang="ru-RU" dirty="0"/>
                  <a:t>Формально можно показать следующий факт для </a:t>
                </a:r>
                <a:r>
                  <a:rPr lang="ru-RU" dirty="0" err="1"/>
                  <a:t>бэггинга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Пусть мы строим базовые модели с помощью некоторого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 err="1"/>
                  <a:t>Бутстрапируем</a:t>
                </a:r>
                <a:r>
                  <a:rPr lang="ru-RU" dirty="0"/>
                  <a:t> выборку и усредняем потом ответы</a:t>
                </a:r>
                <a:r>
                  <a:rPr lang="en-US" dirty="0"/>
                  <a:t>,</a:t>
                </a:r>
                <a:r>
                  <a:rPr lang="ru-RU" dirty="0"/>
                  <a:t> получая </a:t>
                </a:r>
                <a:r>
                  <a:rPr lang="ru-RU" dirty="0" err="1"/>
                  <a:t>бэггинг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60D2A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60D2A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60D2A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смещение финальной композиции будет таким же</a:t>
                </a:r>
                <a:r>
                  <a:rPr lang="en-US" dirty="0"/>
                  <a:t>,</a:t>
                </a:r>
                <a:r>
                  <a:rPr lang="ru-RU" dirty="0"/>
                  <a:t> как у базовой модели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5433"/>
                                        </a:solidFill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А вот если добиться слабой корреляции между базовыми алгоритмами</a:t>
                </a:r>
                <a:r>
                  <a:rPr lang="en-US" dirty="0"/>
                  <a:t>,</a:t>
                </a:r>
                <a:r>
                  <a:rPr lang="ru-RU" dirty="0"/>
                  <a:t> то разброс уменьшится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раз!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FECCF9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i="1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solidFill>
                          <a:srgbClr val="FECCF9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FECCF9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i="1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FF5433"/>
                                </a:solidFill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ECC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5433"/>
                                    </a:solidFill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ECC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4294905" cy="6045084"/>
              </a:xfrm>
              <a:blipFill>
                <a:blip r:embed="rId2"/>
                <a:stretch>
                  <a:fillRect l="-1748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r>
              <a:rPr lang="ru-RU" dirty="0">
                <a:solidFill>
                  <a:srgbClr val="FF5433"/>
                </a:solidFill>
              </a:rPr>
              <a:t> В БЭГГИНГЕ</a:t>
            </a:r>
          </a:p>
        </p:txBody>
      </p:sp>
    </p:spTree>
    <p:extLst>
      <p:ext uri="{BB962C8B-B14F-4D97-AF65-F5344CB8AC3E}">
        <p14:creationId xmlns:p14="http://schemas.microsoft.com/office/powerpoint/2010/main" val="358333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14294905" cy="6045084"/>
          </a:xfrm>
        </p:spPr>
        <p:txBody>
          <a:bodyPr/>
          <a:lstStyle/>
          <a:p>
            <a:r>
              <a:rPr lang="ru-RU" dirty="0"/>
              <a:t>Тогда в качестве базовых алгоритмов для </a:t>
            </a:r>
            <a:r>
              <a:rPr lang="ru-RU" dirty="0" err="1"/>
              <a:t>бэггинга</a:t>
            </a:r>
            <a:r>
              <a:rPr lang="ru-RU" dirty="0"/>
              <a:t> необходимо выбирать модели с низким смещением</a:t>
            </a:r>
          </a:p>
          <a:p>
            <a:r>
              <a:rPr lang="ru-RU" dirty="0"/>
              <a:t>А также стараться по максимуму </a:t>
            </a:r>
            <a:r>
              <a:rPr lang="ru-RU" dirty="0" err="1"/>
              <a:t>рандомизировать</a:t>
            </a:r>
            <a:r>
              <a:rPr lang="ru-RU" dirty="0"/>
              <a:t> их построение</a:t>
            </a:r>
            <a:r>
              <a:rPr lang="en-US" dirty="0"/>
              <a:t>,</a:t>
            </a:r>
            <a:r>
              <a:rPr lang="ru-RU" dirty="0"/>
              <a:t> чтобы получить низкую корреляцию между моделями!</a:t>
            </a:r>
          </a:p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ровна эта мысль реализована в </a:t>
            </a:r>
            <a:r>
              <a:rPr lang="en-US" dirty="0"/>
              <a:t>Random Forest’</a:t>
            </a:r>
            <a:r>
              <a:rPr lang="ru-RU" dirty="0"/>
              <a:t>е!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r>
              <a:rPr lang="ru-RU" dirty="0">
                <a:solidFill>
                  <a:srgbClr val="FF5433"/>
                </a:solidFill>
              </a:rPr>
              <a:t> В БЭГГИНГЕ</a:t>
            </a:r>
          </a:p>
        </p:txBody>
      </p:sp>
    </p:spTree>
    <p:extLst>
      <p:ext uri="{BB962C8B-B14F-4D97-AF65-F5344CB8AC3E}">
        <p14:creationId xmlns:p14="http://schemas.microsoft.com/office/powerpoint/2010/main" val="19380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r>
              <a:rPr lang="ru-RU" dirty="0">
                <a:solidFill>
                  <a:srgbClr val="FF5433"/>
                </a:solidFill>
              </a:rPr>
              <a:t> В БЭГГИНГЕ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58A79B-DDD5-AAFE-673D-E650BFC0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85" y="5144293"/>
            <a:ext cx="4089020" cy="29349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C822000-0571-0121-01A6-E1BD0824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406" y="5144293"/>
            <a:ext cx="4074774" cy="2934977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C7B5F-3B10-AD5D-7DE5-B8045BBC4B20}"/>
              </a:ext>
            </a:extLst>
          </p:cNvPr>
          <p:cNvCxnSpPr/>
          <p:nvPr/>
        </p:nvCxnSpPr>
        <p:spPr>
          <a:xfrm>
            <a:off x="6675966" y="6641278"/>
            <a:ext cx="3554361" cy="0"/>
          </a:xfrm>
          <a:prstGeom prst="straightConnector1">
            <a:avLst/>
          </a:prstGeom>
          <a:ln w="28575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3">
            <a:extLst>
              <a:ext uri="{FF2B5EF4-FFF2-40B4-BE49-F238E27FC236}">
                <a16:creationId xmlns:a16="http://schemas.microsoft.com/office/drawing/2014/main" id="{A9FE16A7-4E02-CB63-5114-7D9A9E6E510B}"/>
              </a:ext>
            </a:extLst>
          </p:cNvPr>
          <p:cNvSpPr txBox="1">
            <a:spLocks/>
          </p:cNvSpPr>
          <p:nvPr/>
        </p:nvSpPr>
        <p:spPr>
          <a:xfrm>
            <a:off x="7399836" y="5705435"/>
            <a:ext cx="283049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rgbClr val="E5E5E5"/>
                </a:solidFill>
              </a:rPr>
              <a:t>Усредняем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D615EC01-873E-6771-1867-C30BB00472F8}"/>
              </a:ext>
            </a:extLst>
          </p:cNvPr>
          <p:cNvSpPr txBox="1">
            <a:spLocks/>
          </p:cNvSpPr>
          <p:nvPr/>
        </p:nvSpPr>
        <p:spPr>
          <a:xfrm>
            <a:off x="5984005" y="8797823"/>
            <a:ext cx="6021197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rgbClr val="E5E5E5"/>
                </a:solidFill>
              </a:rPr>
              <a:t>Проделаем так несколько раз на изначально разных выборках!</a:t>
            </a:r>
          </a:p>
        </p:txBody>
      </p:sp>
    </p:spTree>
    <p:extLst>
      <p:ext uri="{BB962C8B-B14F-4D97-AF65-F5344CB8AC3E}">
        <p14:creationId xmlns:p14="http://schemas.microsoft.com/office/powerpoint/2010/main" val="2458441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74DE90-91C2-3EEE-E2F6-ADB4960E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67" y="5142728"/>
            <a:ext cx="4146013" cy="2934978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r>
              <a:rPr lang="ru-RU" dirty="0">
                <a:solidFill>
                  <a:srgbClr val="FF5433"/>
                </a:solidFill>
              </a:rPr>
              <a:t> В БЭГГИНГЕ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58A79B-DDD5-AAFE-673D-E650BFC0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985" y="5144293"/>
            <a:ext cx="4089020" cy="2934976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C7B5F-3B10-AD5D-7DE5-B8045BBC4B20}"/>
              </a:ext>
            </a:extLst>
          </p:cNvPr>
          <p:cNvCxnSpPr/>
          <p:nvPr/>
        </p:nvCxnSpPr>
        <p:spPr>
          <a:xfrm>
            <a:off x="6675966" y="6641278"/>
            <a:ext cx="3554361" cy="0"/>
          </a:xfrm>
          <a:prstGeom prst="straightConnector1">
            <a:avLst/>
          </a:prstGeom>
          <a:ln w="28575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3">
            <a:extLst>
              <a:ext uri="{FF2B5EF4-FFF2-40B4-BE49-F238E27FC236}">
                <a16:creationId xmlns:a16="http://schemas.microsoft.com/office/drawing/2014/main" id="{A9FE16A7-4E02-CB63-5114-7D9A9E6E510B}"/>
              </a:ext>
            </a:extLst>
          </p:cNvPr>
          <p:cNvSpPr txBox="1">
            <a:spLocks/>
          </p:cNvSpPr>
          <p:nvPr/>
        </p:nvSpPr>
        <p:spPr>
          <a:xfrm>
            <a:off x="7399836" y="5705435"/>
            <a:ext cx="283049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rgbClr val="E5E5E5"/>
                </a:solidFill>
              </a:rPr>
              <a:t>Усредняем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D615EC01-873E-6771-1867-C30BB00472F8}"/>
              </a:ext>
            </a:extLst>
          </p:cNvPr>
          <p:cNvSpPr txBox="1">
            <a:spLocks/>
          </p:cNvSpPr>
          <p:nvPr/>
        </p:nvSpPr>
        <p:spPr>
          <a:xfrm>
            <a:off x="5984005" y="8797823"/>
            <a:ext cx="6021197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rgbClr val="E5E5E5"/>
                </a:solidFill>
              </a:rPr>
              <a:t>Проделаем так несколько раз на изначально разных выборках!</a:t>
            </a:r>
          </a:p>
        </p:txBody>
      </p:sp>
    </p:spTree>
    <p:extLst>
      <p:ext uri="{BB962C8B-B14F-4D97-AF65-F5344CB8AC3E}">
        <p14:creationId xmlns:p14="http://schemas.microsoft.com/office/powerpoint/2010/main" val="11116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15902479" cy="6045084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бустинге</a:t>
            </a:r>
            <a:r>
              <a:rPr lang="ru-RU" dirty="0"/>
              <a:t> ситуация поинтереснее!</a:t>
            </a:r>
          </a:p>
          <a:p>
            <a:r>
              <a:rPr lang="ru-RU" dirty="0"/>
              <a:t>С одной стороны</a:t>
            </a:r>
            <a:r>
              <a:rPr lang="en-US" dirty="0"/>
              <a:t>,</a:t>
            </a:r>
            <a:r>
              <a:rPr lang="ru-RU" dirty="0"/>
              <a:t> так как каждая новая модель обучается на сдвигах старых</a:t>
            </a:r>
            <a:r>
              <a:rPr lang="en-US" dirty="0"/>
              <a:t>,</a:t>
            </a:r>
            <a:r>
              <a:rPr lang="ru-RU" dirty="0"/>
              <a:t> то смещение будет с каждой итерацией уменьшаться!</a:t>
            </a:r>
          </a:p>
          <a:p>
            <a:r>
              <a:rPr lang="ru-RU" dirty="0"/>
              <a:t>Старается композицию сильнее подогнать под реальное распределение данных</a:t>
            </a:r>
          </a:p>
          <a:p>
            <a:r>
              <a:rPr lang="ru-RU" dirty="0"/>
              <a:t>А вот разброс скорее </a:t>
            </a:r>
            <a:r>
              <a:rPr lang="ru-RU" dirty="0" err="1"/>
              <a:t>бустинг</a:t>
            </a:r>
            <a:r>
              <a:rPr lang="ru-RU" dirty="0"/>
              <a:t> увеличивает</a:t>
            </a:r>
            <a:r>
              <a:rPr lang="en-US" dirty="0"/>
              <a:t>,</a:t>
            </a:r>
            <a:r>
              <a:rPr lang="ru-RU" dirty="0"/>
              <a:t> так как сложность модели сильно растет</a:t>
            </a:r>
            <a:r>
              <a:rPr lang="en-US" dirty="0"/>
              <a:t>!</a:t>
            </a:r>
          </a:p>
          <a:p>
            <a:r>
              <a:rPr lang="ru-RU" dirty="0"/>
              <a:t>Поэтому нужны базовые модели хоть и с высокими смещением</a:t>
            </a:r>
            <a:r>
              <a:rPr lang="en-US" dirty="0"/>
              <a:t>,</a:t>
            </a:r>
            <a:r>
              <a:rPr lang="ru-RU" dirty="0"/>
              <a:t> но при этом с низким разбросом</a:t>
            </a:r>
            <a:r>
              <a:rPr lang="en-US" dirty="0"/>
              <a:t>,</a:t>
            </a:r>
            <a:r>
              <a:rPr lang="ru-RU" dirty="0"/>
              <a:t> чтобы мы были в состоянии удержать его в уздах!</a:t>
            </a:r>
          </a:p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неглубокие решающие деревья</a:t>
            </a:r>
            <a:r>
              <a:rPr lang="en-US" dirty="0"/>
              <a:t> + </a:t>
            </a:r>
            <a:r>
              <a:rPr lang="ru-RU" dirty="0"/>
              <a:t>регуляризация </a:t>
            </a:r>
            <a:r>
              <a:rPr lang="ru-RU" dirty="0" err="1"/>
              <a:t>бустинга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BIAS-VARIANCE TRADEOFF</a:t>
            </a:r>
            <a:r>
              <a:rPr lang="ru-RU" dirty="0">
                <a:solidFill>
                  <a:srgbClr val="FF5433"/>
                </a:solidFill>
              </a:rPr>
              <a:t> В БУСТИНГЕ</a:t>
            </a:r>
          </a:p>
        </p:txBody>
      </p:sp>
    </p:spTree>
    <p:extLst>
      <p:ext uri="{BB962C8B-B14F-4D97-AF65-F5344CB8AC3E}">
        <p14:creationId xmlns:p14="http://schemas.microsoft.com/office/powerpoint/2010/main" val="10520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Поговорили о известных методах построения ансамблей в терминах </a:t>
            </a:r>
            <a:r>
              <a:rPr lang="en-US" dirty="0"/>
              <a:t>bias-variance</a:t>
            </a:r>
          </a:p>
          <a:p>
            <a:r>
              <a:rPr lang="ru-RU" dirty="0"/>
              <a:t>Подтвердили идею</a:t>
            </a:r>
            <a:r>
              <a:rPr lang="en-US" dirty="0"/>
              <a:t>,</a:t>
            </a:r>
            <a:r>
              <a:rPr lang="ru-RU" dirty="0"/>
              <a:t> что </a:t>
            </a:r>
            <a:r>
              <a:rPr lang="ru-RU" dirty="0" err="1"/>
              <a:t>бэггинг</a:t>
            </a:r>
            <a:r>
              <a:rPr lang="ru-RU" dirty="0"/>
              <a:t> требует несмещенных моделей с рандомизированной процедурой построения базовых алгоритмов</a:t>
            </a:r>
            <a:r>
              <a:rPr lang="en-US" dirty="0"/>
              <a:t>,</a:t>
            </a:r>
            <a:r>
              <a:rPr lang="ru-RU" dirty="0"/>
              <a:t> это позволяет понижать разброс</a:t>
            </a:r>
          </a:p>
          <a:p>
            <a:r>
              <a:rPr lang="ru-RU" dirty="0"/>
              <a:t>Узнали</a:t>
            </a:r>
            <a:r>
              <a:rPr lang="en-US" dirty="0"/>
              <a:t>,</a:t>
            </a:r>
            <a:r>
              <a:rPr lang="ru-RU" dirty="0"/>
              <a:t> что в </a:t>
            </a:r>
            <a:r>
              <a:rPr lang="ru-RU" dirty="0" err="1"/>
              <a:t>бустинге</a:t>
            </a:r>
            <a:r>
              <a:rPr lang="ru-RU" dirty="0"/>
              <a:t> с легкостью можно сводить смещение к минимуму</a:t>
            </a:r>
          </a:p>
          <a:p>
            <a:r>
              <a:rPr lang="ru-RU" dirty="0"/>
              <a:t>Для того</a:t>
            </a:r>
            <a:r>
              <a:rPr lang="en-US" dirty="0"/>
              <a:t>,</a:t>
            </a:r>
            <a:r>
              <a:rPr lang="ru-RU" dirty="0"/>
              <a:t> чтобы при этом контролировать разброс</a:t>
            </a:r>
            <a:r>
              <a:rPr lang="en-US" dirty="0"/>
              <a:t>,</a:t>
            </a:r>
            <a:r>
              <a:rPr lang="ru-RU" dirty="0"/>
              <a:t> в качестве базовых алгоритмов следует выбирать простые модели</a:t>
            </a:r>
            <a:r>
              <a:rPr lang="en-US" dirty="0"/>
              <a:t>,</a:t>
            </a:r>
            <a:r>
              <a:rPr lang="ru-RU" dirty="0"/>
              <a:t> а также применять технологии регуляризации в </a:t>
            </a:r>
            <a:r>
              <a:rPr lang="ru-RU" dirty="0" err="1"/>
              <a:t>бустинге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Пора к практике!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311214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8ADA22-3CC1-7448-B8AF-FA66ADD4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99D30-8DAE-A944-BE2E-3FEA816B3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ТАБАКАЕВ НИКИТА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0CFDD-0AFE-8548-AA28-EF9AC36059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12112144" cy="60450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Но такая модель все еще может быть достаточно слабой</a:t>
                </a:r>
              </a:p>
              <a:p>
                <a:r>
                  <a:rPr lang="ru-RU" dirty="0"/>
                  <a:t>Тогда можно продолжить </a:t>
                </a:r>
                <a:r>
                  <a:rPr lang="ru-RU" dirty="0" err="1"/>
                  <a:t>ансамблирование</a:t>
                </a:r>
                <a:r>
                  <a:rPr lang="ru-RU" dirty="0"/>
                  <a:t>!</a:t>
                </a:r>
              </a:p>
              <a:p>
                <a:r>
                  <a:rPr lang="ru-RU" dirty="0"/>
                  <a:t>Замерим текущую ошибку алгоритма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Построим базовый алгоритм</a:t>
                </a:r>
                <a:r>
                  <a:rPr lang="en-US" dirty="0"/>
                  <a:t>,</a:t>
                </a:r>
                <a:r>
                  <a:rPr lang="ru-RU" dirty="0"/>
                  <a:t> исправляющий данную ошибку!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12112144" cy="6045084"/>
              </a:xfrm>
              <a:blipFill>
                <a:blip r:embed="rId2"/>
                <a:stretch>
                  <a:fillRect l="-2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9679" y="2583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1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Теперь наша композиция выглядит как</m:t>
                    </m:r>
                  </m:oMath>
                </a14:m>
                <a:endParaRPr lang="ru-RU" dirty="0">
                  <a:solidFill>
                    <a:srgbClr val="E5E5E5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Можем продолжить строительство ансамбля</a:t>
                </a:r>
                <a:r>
                  <a:rPr lang="en-US" dirty="0"/>
                  <a:t>,</a:t>
                </a:r>
                <a:r>
                  <a:rPr lang="ru-RU" dirty="0"/>
                  <a:t> добавляя новые базовые алгоритмы</a:t>
                </a:r>
                <a:r>
                  <a:rPr lang="en-US" dirty="0"/>
                  <a:t>,</a:t>
                </a:r>
                <a:r>
                  <a:rPr lang="ru-RU" dirty="0"/>
                  <a:t> исправляющие ошибки того</a:t>
                </a:r>
                <a:r>
                  <a:rPr lang="en-US" dirty="0"/>
                  <a:t>,</a:t>
                </a:r>
                <a:r>
                  <a:rPr lang="ru-RU" dirty="0"/>
                  <a:t> что уже есть</a:t>
                </a:r>
              </a:p>
              <a:p>
                <a:r>
                  <a:rPr lang="ru-RU" dirty="0"/>
                  <a:t>В общем виде добавление новой базовой модели</a:t>
                </a:r>
                <a:r>
                  <a:rPr lang="en-US" dirty="0"/>
                  <a:t>: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 −  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ru-RU" dirty="0">
                  <a:solidFill>
                    <a:srgbClr val="E5E5E5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  <a:blipFill>
                <a:blip r:embed="rId2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9679" y="2583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9679" y="2583474"/>
            <a:ext cx="914400" cy="914400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7E5E42A-F2A3-8C33-76B9-A2C586323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74671"/>
              </p:ext>
            </p:extLst>
          </p:nvPr>
        </p:nvGraphicFramePr>
        <p:xfrm>
          <a:off x="2814461" y="5191778"/>
          <a:ext cx="3756162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5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9" name="Двойные круглые скобки 8">
            <a:extLst>
              <a:ext uri="{FF2B5EF4-FFF2-40B4-BE49-F238E27FC236}">
                <a16:creationId xmlns:a16="http://schemas.microsoft.com/office/drawing/2014/main" id="{9BB0F527-678C-9DFF-3EEA-A90F4A321FDC}"/>
              </a:ext>
            </a:extLst>
          </p:cNvPr>
          <p:cNvSpPr/>
          <p:nvPr/>
        </p:nvSpPr>
        <p:spPr>
          <a:xfrm>
            <a:off x="1309265" y="5191778"/>
            <a:ext cx="15837534" cy="3285235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9F4A1-A661-F4DD-78C0-620ADE54BE4A}"/>
                  </a:ext>
                </a:extLst>
              </p:cNvPr>
              <p:cNvSpPr txBox="1"/>
              <p:nvPr/>
            </p:nvSpPr>
            <p:spPr>
              <a:xfrm>
                <a:off x="2325276" y="4229555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9F4A1-A661-F4DD-78C0-620ADE54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276" y="4229555"/>
                <a:ext cx="590012" cy="430887"/>
              </a:xfrm>
              <a:prstGeom prst="rect">
                <a:avLst/>
              </a:prstGeom>
              <a:blipFill>
                <a:blip r:embed="rId4"/>
                <a:stretch>
                  <a:fillRect r="-30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E76862-4975-06B2-2FD1-27B5C2596415}"/>
                  </a:ext>
                </a:extLst>
              </p:cNvPr>
              <p:cNvSpPr txBox="1"/>
              <p:nvPr/>
            </p:nvSpPr>
            <p:spPr>
              <a:xfrm>
                <a:off x="3770224" y="4240482"/>
                <a:ext cx="590012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E76862-4975-06B2-2FD1-27B5C259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24" y="4240482"/>
                <a:ext cx="590012" cy="490262"/>
              </a:xfrm>
              <a:prstGeom prst="rect">
                <a:avLst/>
              </a:prstGeom>
              <a:blipFill>
                <a:blip r:embed="rId5"/>
                <a:stretch>
                  <a:fillRect r="-53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5365BB-4B9A-F4F0-94E2-36B211D3BC65}"/>
                  </a:ext>
                </a:extLst>
              </p:cNvPr>
              <p:cNvSpPr txBox="1"/>
              <p:nvPr/>
            </p:nvSpPr>
            <p:spPr>
              <a:xfrm>
                <a:off x="5215172" y="4240292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цена</m:t>
                      </m:r>
                    </m:oMath>
                  </m:oMathPara>
                </a14:m>
                <a:endParaRPr lang="ru-RU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5365BB-4B9A-F4F0-94E2-36B211D3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172" y="4240292"/>
                <a:ext cx="590012" cy="430887"/>
              </a:xfrm>
              <a:prstGeom prst="rect">
                <a:avLst/>
              </a:prstGeom>
              <a:blipFill>
                <a:blip r:embed="rId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933EA58-D6C5-DC70-DFD8-8712CC54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70675"/>
              </p:ext>
            </p:extLst>
          </p:nvPr>
        </p:nvGraphicFramePr>
        <p:xfrm>
          <a:off x="6687091" y="5191778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0AC472-0C6A-7EEC-E266-C577AE9A9CB0}"/>
                  </a:ext>
                </a:extLst>
              </p:cNvPr>
              <p:cNvSpPr txBox="1"/>
              <p:nvPr/>
            </p:nvSpPr>
            <p:spPr>
              <a:xfrm>
                <a:off x="6660120" y="4270169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0AC472-0C6A-7EEC-E266-C577AE9A9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20" y="4270169"/>
                <a:ext cx="5900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D044EE64-84C4-8051-89B3-2EA26CCA1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10268"/>
              </p:ext>
            </p:extLst>
          </p:nvPr>
        </p:nvGraphicFramePr>
        <p:xfrm>
          <a:off x="7823547" y="5191778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-5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-7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2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-3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2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14B1B-FA52-D3F2-D271-5464065BE66A}"/>
                  </a:ext>
                </a:extLst>
              </p:cNvPr>
              <p:cNvSpPr txBox="1"/>
              <p:nvPr/>
            </p:nvSpPr>
            <p:spPr>
              <a:xfrm>
                <a:off x="7796576" y="4270169"/>
                <a:ext cx="590012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14B1B-FA52-D3F2-D271-5464065BE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76" y="4270169"/>
                <a:ext cx="590012" cy="448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C31E4714-961A-19F8-9928-A34179C5F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41741"/>
              </p:ext>
            </p:extLst>
          </p:nvPr>
        </p:nvGraphicFramePr>
        <p:xfrm>
          <a:off x="8862479" y="5191778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-4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-8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4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BA8C0-07E1-B6A7-A32F-C02CB387A9EB}"/>
                  </a:ext>
                </a:extLst>
              </p:cNvPr>
              <p:cNvSpPr txBox="1"/>
              <p:nvPr/>
            </p:nvSpPr>
            <p:spPr>
              <a:xfrm>
                <a:off x="8835508" y="4270169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BA8C0-07E1-B6A7-A32F-C02CB387A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508" y="4270169"/>
                <a:ext cx="59001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E8785905-2C08-6FA6-BB4E-C69EF4C0D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44859"/>
              </p:ext>
            </p:extLst>
          </p:nvPr>
        </p:nvGraphicFramePr>
        <p:xfrm>
          <a:off x="9901411" y="5173888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-2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-2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966987-7598-3FBF-2CB4-98C2A5450904}"/>
                  </a:ext>
                </a:extLst>
              </p:cNvPr>
              <p:cNvSpPr txBox="1"/>
              <p:nvPr/>
            </p:nvSpPr>
            <p:spPr>
              <a:xfrm>
                <a:off x="9874440" y="4252279"/>
                <a:ext cx="590012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966987-7598-3FBF-2CB4-98C2A5450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440" y="4252279"/>
                <a:ext cx="590012" cy="448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AB3E29AA-1C32-7402-ED72-A89C201FE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42728"/>
              </p:ext>
            </p:extLst>
          </p:nvPr>
        </p:nvGraphicFramePr>
        <p:xfrm>
          <a:off x="11037867" y="5167163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-2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9316E-C25C-AC77-6C0D-A4AECCBBC678}"/>
                  </a:ext>
                </a:extLst>
              </p:cNvPr>
              <p:cNvSpPr txBox="1"/>
              <p:nvPr/>
            </p:nvSpPr>
            <p:spPr>
              <a:xfrm>
                <a:off x="11010896" y="4245554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9316E-C25C-AC77-6C0D-A4AECCBB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896" y="4245554"/>
                <a:ext cx="59001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6706FADE-93DB-B6E4-0237-526FEEBB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30478"/>
              </p:ext>
            </p:extLst>
          </p:nvPr>
        </p:nvGraphicFramePr>
        <p:xfrm>
          <a:off x="12063313" y="5191778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-3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1792FF9-F3B7-737F-0890-529A157192AE}"/>
                  </a:ext>
                </a:extLst>
              </p:cNvPr>
              <p:cNvSpPr txBox="1"/>
              <p:nvPr/>
            </p:nvSpPr>
            <p:spPr>
              <a:xfrm>
                <a:off x="12049828" y="4240482"/>
                <a:ext cx="590012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1792FF9-F3B7-737F-0890-529A15719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828" y="4240482"/>
                <a:ext cx="590012" cy="448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28BD42B1-53A6-F947-7B1E-A4FB1DABA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31994"/>
              </p:ext>
            </p:extLst>
          </p:nvPr>
        </p:nvGraphicFramePr>
        <p:xfrm>
          <a:off x="13115730" y="5191778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EA751-1478-C6FB-6A78-DE96CE0499F9}"/>
                  </a:ext>
                </a:extLst>
              </p:cNvPr>
              <p:cNvSpPr txBox="1"/>
              <p:nvPr/>
            </p:nvSpPr>
            <p:spPr>
              <a:xfrm>
                <a:off x="13088759" y="4270169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EA751-1478-C6FB-6A78-DE96CE049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759" y="4270169"/>
                <a:ext cx="59001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0AF2650-6965-60F2-2764-37DD415EF190}"/>
                  </a:ext>
                </a:extLst>
              </p:cNvPr>
              <p:cNvSpPr txBox="1"/>
              <p:nvPr/>
            </p:nvSpPr>
            <p:spPr>
              <a:xfrm>
                <a:off x="14084676" y="4245554"/>
                <a:ext cx="262442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итоговые 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0AF2650-6965-60F2-2764-37DD415EF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676" y="4245554"/>
                <a:ext cx="2624420" cy="448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13D1E12E-9CFC-AE8E-4138-A95761F0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29718"/>
              </p:ext>
            </p:extLst>
          </p:nvPr>
        </p:nvGraphicFramePr>
        <p:xfrm>
          <a:off x="14834317" y="5191778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-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8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2" grpId="0"/>
      <p:bldP spid="24" grpId="0"/>
      <p:bldP spid="26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 descr="Дерево с корнями со сплошной заливкой">
            <a:extLst>
              <a:ext uri="{FF2B5EF4-FFF2-40B4-BE49-F238E27FC236}">
                <a16:creationId xmlns:a16="http://schemas.microsoft.com/office/drawing/2014/main" id="{C704569E-1386-C51A-E839-3C11BF3D2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8192" y="5885911"/>
            <a:ext cx="1292158" cy="1292158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9679" y="2583474"/>
            <a:ext cx="914400" cy="914400"/>
          </a:xfrm>
          <a:prstGeom prst="rect">
            <a:avLst/>
          </a:prstGeom>
        </p:spPr>
      </p:pic>
      <p:pic>
        <p:nvPicPr>
          <p:cNvPr id="27" name="Рисунок 26" descr="Дерево с корнями со сплошной заливкой">
            <a:extLst>
              <a:ext uri="{FF2B5EF4-FFF2-40B4-BE49-F238E27FC236}">
                <a16:creationId xmlns:a16="http://schemas.microsoft.com/office/drawing/2014/main" id="{03335EED-082A-0DBF-C863-3B112968D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8232" y="5880963"/>
            <a:ext cx="1292158" cy="1292158"/>
          </a:xfrm>
          <a:prstGeom prst="rect">
            <a:avLst/>
          </a:prstGeom>
        </p:spPr>
      </p:pic>
      <p:pic>
        <p:nvPicPr>
          <p:cNvPr id="31" name="Рисунок 30" descr="Дерево с корнями со сплошной заливкой">
            <a:extLst>
              <a:ext uri="{FF2B5EF4-FFF2-40B4-BE49-F238E27FC236}">
                <a16:creationId xmlns:a16="http://schemas.microsoft.com/office/drawing/2014/main" id="{D5DDBAC9-E6D0-B65B-4E4D-007B856E73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08769" y="5880963"/>
            <a:ext cx="1292158" cy="1292158"/>
          </a:xfrm>
          <a:prstGeom prst="rect">
            <a:avLst/>
          </a:prstGeom>
        </p:spPr>
      </p:pic>
      <p:pic>
        <p:nvPicPr>
          <p:cNvPr id="34" name="Рисунок 33" descr="База данных со сплошной заливкой">
            <a:extLst>
              <a:ext uri="{FF2B5EF4-FFF2-40B4-BE49-F238E27FC236}">
                <a16:creationId xmlns:a16="http://schemas.microsoft.com/office/drawing/2014/main" id="{38A71FC7-75F8-E0A4-887E-633A1A75D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451" y="5216771"/>
            <a:ext cx="2625491" cy="2625491"/>
          </a:xfrm>
          <a:prstGeom prst="rect">
            <a:avLst/>
          </a:prstGeom>
        </p:spPr>
      </p:pic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28707BB-780C-AFE3-522E-2E7D4AF24BF2}"/>
              </a:ext>
            </a:extLst>
          </p:cNvPr>
          <p:cNvCxnSpPr>
            <a:cxnSpLocks/>
          </p:cNvCxnSpPr>
          <p:nvPr/>
        </p:nvCxnSpPr>
        <p:spPr>
          <a:xfrm flipV="1">
            <a:off x="3014974" y="6527042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Текст 1">
                <a:extLst>
                  <a:ext uri="{FF2B5EF4-FFF2-40B4-BE49-F238E27FC236}">
                    <a16:creationId xmlns:a16="http://schemas.microsoft.com/office/drawing/2014/main" id="{11F2AA77-0029-D15E-C681-4475067D2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7125" y="5157616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Текст 1">
                <a:extLst>
                  <a:ext uri="{FF2B5EF4-FFF2-40B4-BE49-F238E27FC236}">
                    <a16:creationId xmlns:a16="http://schemas.microsoft.com/office/drawing/2014/main" id="{11F2AA77-0029-D15E-C681-4475067D2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125" y="5157616"/>
                <a:ext cx="1634372" cy="805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Текст 1">
                <a:extLst>
                  <a:ext uri="{FF2B5EF4-FFF2-40B4-BE49-F238E27FC236}">
                    <a16:creationId xmlns:a16="http://schemas.microsoft.com/office/drawing/2014/main" id="{85316607-DEBE-7AEB-25FD-2141B7C2D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7085" y="5155142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Текст 1">
                <a:extLst>
                  <a:ext uri="{FF2B5EF4-FFF2-40B4-BE49-F238E27FC236}">
                    <a16:creationId xmlns:a16="http://schemas.microsoft.com/office/drawing/2014/main" id="{85316607-DEBE-7AEB-25FD-2141B7C2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85" y="5155142"/>
                <a:ext cx="1634372" cy="8053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Текст 1">
                <a:extLst>
                  <a:ext uri="{FF2B5EF4-FFF2-40B4-BE49-F238E27FC236}">
                    <a16:creationId xmlns:a16="http://schemas.microsoft.com/office/drawing/2014/main" id="{F795E6A7-4880-443E-E2DD-35EDAAEE19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50064" y="5219734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Текст 1">
                <a:extLst>
                  <a:ext uri="{FF2B5EF4-FFF2-40B4-BE49-F238E27FC236}">
                    <a16:creationId xmlns:a16="http://schemas.microsoft.com/office/drawing/2014/main" id="{F795E6A7-4880-443E-E2DD-35EDAAEE1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64" y="5219734"/>
                <a:ext cx="1634372" cy="8053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Текст 1">
                <a:extLst>
                  <a:ext uri="{FF2B5EF4-FFF2-40B4-BE49-F238E27FC236}">
                    <a16:creationId xmlns:a16="http://schemas.microsoft.com/office/drawing/2014/main" id="{F3E62208-E495-6F0C-55D2-4CAE025A00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84436" y="6296909"/>
                <a:ext cx="5664805" cy="121184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Текст 1">
                <a:extLst>
                  <a:ext uri="{FF2B5EF4-FFF2-40B4-BE49-F238E27FC236}">
                    <a16:creationId xmlns:a16="http://schemas.microsoft.com/office/drawing/2014/main" id="{F3E62208-E495-6F0C-55D2-4CAE025A0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436" y="6296909"/>
                <a:ext cx="5664805" cy="1211840"/>
              </a:xfrm>
              <a:prstGeom prst="rect">
                <a:avLst/>
              </a:prstGeom>
              <a:blipFill>
                <a:blip r:embed="rId15"/>
                <a:stretch>
                  <a:fillRect t="-176884" r="-10872" b="-166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B564C4F7-B21A-A93C-994D-C742C46472EA}"/>
              </a:ext>
            </a:extLst>
          </p:cNvPr>
          <p:cNvCxnSpPr>
            <a:cxnSpLocks/>
          </p:cNvCxnSpPr>
          <p:nvPr/>
        </p:nvCxnSpPr>
        <p:spPr>
          <a:xfrm flipV="1">
            <a:off x="5736012" y="6529516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C035F89-5AC0-38D7-1184-68B32390F36F}"/>
              </a:ext>
            </a:extLst>
          </p:cNvPr>
          <p:cNvCxnSpPr>
            <a:cxnSpLocks/>
          </p:cNvCxnSpPr>
          <p:nvPr/>
        </p:nvCxnSpPr>
        <p:spPr>
          <a:xfrm flipV="1">
            <a:off x="8327863" y="6531990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60D1667-7137-96F8-6A2C-453ABA54131D}"/>
              </a:ext>
            </a:extLst>
          </p:cNvPr>
          <p:cNvCxnSpPr>
            <a:cxnSpLocks/>
          </p:cNvCxnSpPr>
          <p:nvPr/>
        </p:nvCxnSpPr>
        <p:spPr>
          <a:xfrm flipV="1">
            <a:off x="10891541" y="6534464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Текст 1">
                <a:extLst>
                  <a:ext uri="{FF2B5EF4-FFF2-40B4-BE49-F238E27FC236}">
                    <a16:creationId xmlns:a16="http://schemas.microsoft.com/office/drawing/2014/main" id="{45AD8D09-70BF-906C-5F11-39D9FB650C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7519" y="7405474"/>
                <a:ext cx="2286497" cy="144623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0" dirty="0">
                    <a:solidFill>
                      <a:srgbClr val="FF54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обучаем на</m:t>
                    </m:r>
                  </m:oMath>
                </a14:m>
                <a:r>
                  <a:rPr lang="en-US" sz="2400" b="0" dirty="0">
                    <a:solidFill>
                      <a:srgbClr val="FF5433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6" name="Текст 1">
                <a:extLst>
                  <a:ext uri="{FF2B5EF4-FFF2-40B4-BE49-F238E27FC236}">
                    <a16:creationId xmlns:a16="http://schemas.microsoft.com/office/drawing/2014/main" id="{45AD8D09-70BF-906C-5F11-39D9FB650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519" y="7405474"/>
                <a:ext cx="2286497" cy="14462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Текст 1">
                <a:extLst>
                  <a:ext uri="{FF2B5EF4-FFF2-40B4-BE49-F238E27FC236}">
                    <a16:creationId xmlns:a16="http://schemas.microsoft.com/office/drawing/2014/main" id="{0300B8C0-3AB2-A2B3-4C9B-3A35EAB695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1022" y="7407294"/>
                <a:ext cx="2286497" cy="144623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0" dirty="0">
                    <a:solidFill>
                      <a:srgbClr val="FF54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обучаем на</m:t>
                    </m:r>
                  </m:oMath>
                </a14:m>
                <a:r>
                  <a:rPr lang="en-US" sz="2400" b="0" dirty="0">
                    <a:solidFill>
                      <a:srgbClr val="FF5433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Текст 1">
                <a:extLst>
                  <a:ext uri="{FF2B5EF4-FFF2-40B4-BE49-F238E27FC236}">
                    <a16:creationId xmlns:a16="http://schemas.microsoft.com/office/drawing/2014/main" id="{0300B8C0-3AB2-A2B3-4C9B-3A35EAB69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22" y="7407294"/>
                <a:ext cx="2286497" cy="14462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Текст 1">
                <a:extLst>
                  <a:ext uri="{FF2B5EF4-FFF2-40B4-BE49-F238E27FC236}">
                    <a16:creationId xmlns:a16="http://schemas.microsoft.com/office/drawing/2014/main" id="{3C3354C9-0701-6DF8-FB34-5390DD3C75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4525" y="7405474"/>
                <a:ext cx="2286497" cy="144623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0" dirty="0">
                    <a:solidFill>
                      <a:srgbClr val="FF54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обучаем на</m:t>
                    </m:r>
                  </m:oMath>
                </a14:m>
                <a:r>
                  <a:rPr lang="en-US" sz="2400" b="0" dirty="0">
                    <a:solidFill>
                      <a:srgbClr val="FF5433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Текст 1">
                <a:extLst>
                  <a:ext uri="{FF2B5EF4-FFF2-40B4-BE49-F238E27FC236}">
                    <a16:creationId xmlns:a16="http://schemas.microsoft.com/office/drawing/2014/main" id="{3C3354C9-0701-6DF8-FB34-5390DD3C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525" y="7405474"/>
                <a:ext cx="2286497" cy="14462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32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</p:spPr>
            <p:txBody>
              <a:bodyPr/>
              <a:lstStyle/>
              <a:p>
                <a:r>
                  <a:rPr lang="ru-RU" dirty="0"/>
                  <a:t>Обычно в качестве базовых алгоритмов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>
                    <a:solidFill>
                      <a:srgbClr val="E5E5E5"/>
                    </a:solidFill>
                  </a:rPr>
                  <a:t>Как и в </a:t>
                </a:r>
                <a:r>
                  <a:rPr lang="ru-RU" dirty="0" err="1">
                    <a:solidFill>
                      <a:srgbClr val="E5E5E5"/>
                    </a:solidFill>
                  </a:rPr>
                  <a:t>бэггинге</a:t>
                </a:r>
                <a:r>
                  <a:rPr lang="en-US" dirty="0">
                    <a:solidFill>
                      <a:srgbClr val="E5E5E5"/>
                    </a:solidFill>
                  </a:rPr>
                  <a:t>,</a:t>
                </a:r>
                <a:r>
                  <a:rPr lang="ru-RU" dirty="0">
                    <a:solidFill>
                      <a:srgbClr val="E5E5E5"/>
                    </a:solidFill>
                  </a:rPr>
                  <a:t> обычно выбирают модели из одного семейства</a:t>
                </a:r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в </a:t>
                </a:r>
                <a:r>
                  <a:rPr lang="ru-RU" dirty="0" err="1"/>
                  <a:t>бустинге</a:t>
                </a:r>
                <a:r>
                  <a:rPr lang="ru-RU" dirty="0"/>
                  <a:t> это могут быть неглубокие решающие деревья</a:t>
                </a:r>
              </a:p>
              <a:p>
                <a:endParaRPr lang="ru-RU" dirty="0"/>
              </a:p>
              <a:p>
                <a:r>
                  <a:rPr lang="ru-RU" dirty="0"/>
                  <a:t>Обсудим это и сравним </a:t>
                </a:r>
                <a:r>
                  <a:rPr lang="ru-RU" dirty="0" err="1"/>
                  <a:t>бустинг</a:t>
                </a:r>
                <a:r>
                  <a:rPr lang="ru-RU" dirty="0"/>
                  <a:t> и </a:t>
                </a:r>
                <a:r>
                  <a:rPr lang="ru-RU" dirty="0" err="1"/>
                  <a:t>бэггинг</a:t>
                </a:r>
                <a:r>
                  <a:rPr lang="ru-RU" dirty="0"/>
                  <a:t> чуть позже</a:t>
                </a:r>
              </a:p>
              <a:p>
                <a:r>
                  <a:rPr lang="ru-RU" dirty="0"/>
                  <a:t>Рассмотрим более общий случай </a:t>
                </a:r>
                <a:r>
                  <a:rPr lang="ru-RU" dirty="0" err="1"/>
                  <a:t>бустинга</a:t>
                </a:r>
                <a:r>
                  <a:rPr lang="ru-RU" dirty="0"/>
                  <a:t> – градиентный </a:t>
                </a:r>
                <a:r>
                  <a:rPr lang="ru-RU" dirty="0" err="1"/>
                  <a:t>бустинг</a:t>
                </a:r>
                <a:r>
                  <a:rPr lang="ru-RU" dirty="0"/>
                  <a:t>!</a:t>
                </a:r>
              </a:p>
              <a:p>
                <a:endParaRPr lang="ru-RU" dirty="0">
                  <a:solidFill>
                    <a:srgbClr val="E5E5E5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  <a:p>
                <a:endParaRPr lang="ru-RU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5858233" cy="6045084"/>
              </a:xfrm>
              <a:blipFill>
                <a:blip r:embed="rId2"/>
                <a:stretch>
                  <a:fillRect l="-1576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БУСТИНГ</a:t>
            </a:r>
          </a:p>
        </p:txBody>
      </p:sp>
      <p:pic>
        <p:nvPicPr>
          <p:cNvPr id="5" name="Рисунок 4" descr="Ссылка со сплошной заливкой">
            <a:extLst>
              <a:ext uri="{FF2B5EF4-FFF2-40B4-BE49-F238E27FC236}">
                <a16:creationId xmlns:a16="http://schemas.microsoft.com/office/drawing/2014/main" id="{F46B0156-FA46-E8B0-6381-32DB7BA1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9679" y="2583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ной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26437</TotalTime>
  <Words>2300</Words>
  <Application>Microsoft Office PowerPoint</Application>
  <PresentationFormat>Произвольный</PresentationFormat>
  <Paragraphs>511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Formular</vt:lpstr>
      <vt:lpstr>InputMono</vt:lpstr>
      <vt:lpstr>Системный шрифт, обычный</vt:lpstr>
      <vt:lpstr>Обложка-2</vt:lpstr>
      <vt:lpstr>Основной</vt:lpstr>
      <vt:lpstr>1_Основной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Табакаев Никита Сергеевич</cp:lastModifiedBy>
  <cp:revision>58</cp:revision>
  <dcterms:created xsi:type="dcterms:W3CDTF">2020-10-16T14:01:52Z</dcterms:created>
  <dcterms:modified xsi:type="dcterms:W3CDTF">2022-05-11T00:45:52Z</dcterms:modified>
</cp:coreProperties>
</file>