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42"/>
  </p:notesMasterIdLst>
  <p:sldIdLst>
    <p:sldId id="256" r:id="rId4"/>
    <p:sldId id="351" r:id="rId5"/>
    <p:sldId id="500" r:id="rId6"/>
    <p:sldId id="503" r:id="rId7"/>
    <p:sldId id="504" r:id="rId8"/>
    <p:sldId id="505" r:id="rId9"/>
    <p:sldId id="501" r:id="rId10"/>
    <p:sldId id="506" r:id="rId11"/>
    <p:sldId id="507" r:id="rId12"/>
    <p:sldId id="509" r:id="rId13"/>
    <p:sldId id="508" r:id="rId14"/>
    <p:sldId id="510" r:id="rId15"/>
    <p:sldId id="511" r:id="rId16"/>
    <p:sldId id="512" r:id="rId17"/>
    <p:sldId id="513" r:id="rId18"/>
    <p:sldId id="516" r:id="rId19"/>
    <p:sldId id="518" r:id="rId20"/>
    <p:sldId id="514" r:id="rId21"/>
    <p:sldId id="517" r:id="rId22"/>
    <p:sldId id="520" r:id="rId23"/>
    <p:sldId id="519" r:id="rId24"/>
    <p:sldId id="521" r:id="rId25"/>
    <p:sldId id="522" r:id="rId26"/>
    <p:sldId id="523" r:id="rId27"/>
    <p:sldId id="525" r:id="rId28"/>
    <p:sldId id="530" r:id="rId29"/>
    <p:sldId id="532" r:id="rId30"/>
    <p:sldId id="533" r:id="rId31"/>
    <p:sldId id="526" r:id="rId32"/>
    <p:sldId id="534" r:id="rId33"/>
    <p:sldId id="529" r:id="rId34"/>
    <p:sldId id="524" r:id="rId35"/>
    <p:sldId id="536" r:id="rId36"/>
    <p:sldId id="537" r:id="rId37"/>
    <p:sldId id="538" r:id="rId38"/>
    <p:sldId id="535" r:id="rId39"/>
    <p:sldId id="486" r:id="rId40"/>
    <p:sldId id="264" r:id="rId41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A2F"/>
    <a:srgbClr val="1E2027"/>
    <a:srgbClr val="FF5433"/>
    <a:srgbClr val="E5E5E5"/>
    <a:srgbClr val="FF7F65"/>
    <a:srgbClr val="FECCF9"/>
    <a:srgbClr val="FBFBCF"/>
    <a:srgbClr val="F0DAEC"/>
    <a:srgbClr val="60D2A1"/>
    <a:srgbClr val="C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 autoAdjust="0"/>
    <p:restoredTop sz="9307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472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30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7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6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svg"/><Relationship Id="rId7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.svg"/><Relationship Id="rId7" Type="http://schemas.openxmlformats.org/officeDocument/2006/relationships/image" Target="../media/image82.png"/><Relationship Id="rId12" Type="http://schemas.openxmlformats.org/officeDocument/2006/relationships/image" Target="../media/image8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76.png"/><Relationship Id="rId9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.svg"/><Relationship Id="rId7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76.png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.svg"/><Relationship Id="rId7" Type="http://schemas.openxmlformats.org/officeDocument/2006/relationships/image" Target="../media/image9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5A3E85-A1B2-4408-87DC-31DD8BB93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5079911"/>
            <a:ext cx="6704899" cy="44017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DBBE56-E0C4-4268-8D1C-2455BEA58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6019" y="3181124"/>
            <a:ext cx="2446131" cy="16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A40996-E4F9-4351-AE75-DDBC8BFE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019" y="3185947"/>
            <a:ext cx="3030333" cy="26297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448D1-E84E-4E34-AE2F-8BA58874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4" y="5075430"/>
            <a:ext cx="6866334" cy="4401772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D9584E-B8E1-4191-A6FA-78813B65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6" y="5079280"/>
            <a:ext cx="6866334" cy="45524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AB8B4-6B60-4BB7-8F40-1268066F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76" y="3185948"/>
            <a:ext cx="5221276" cy="3567872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A175E2-D53D-4AE3-826F-EA23E0F2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4" y="5079280"/>
            <a:ext cx="6887857" cy="45524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6FCA0-275F-4ED4-A854-64CE398F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90" y="3178328"/>
            <a:ext cx="7313900" cy="5426442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7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E97854-AA2C-41A6-92C9-25189483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064" y="3178328"/>
            <a:ext cx="8009026" cy="62815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72FDF-6003-4746-90B0-6E8869BA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3" y="5079279"/>
            <a:ext cx="6887857" cy="4552443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0A23C7-A62E-7B48-B5AC-2BBE4CE4B64C}"/>
              </a:ext>
            </a:extLst>
          </p:cNvPr>
          <p:cNvSpPr/>
          <p:nvPr/>
        </p:nvSpPr>
        <p:spPr>
          <a:xfrm>
            <a:off x="8324850" y="8629350"/>
            <a:ext cx="1630171" cy="875764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454FA-CB57-BE46-9311-4E6A3EDECAEB}"/>
              </a:ext>
            </a:extLst>
          </p:cNvPr>
          <p:cNvSpPr/>
          <p:nvPr/>
        </p:nvSpPr>
        <p:spPr>
          <a:xfrm>
            <a:off x="11027664" y="8606752"/>
            <a:ext cx="1630171" cy="875764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F77B8-890A-C04F-A074-D27111C2EF53}"/>
              </a:ext>
            </a:extLst>
          </p:cNvPr>
          <p:cNvSpPr/>
          <p:nvPr/>
        </p:nvSpPr>
        <p:spPr>
          <a:xfrm>
            <a:off x="12461621" y="8629350"/>
            <a:ext cx="1630171" cy="875764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CCFFF-78B1-CC4E-9758-14640115D2D7}"/>
              </a:ext>
            </a:extLst>
          </p:cNvPr>
          <p:cNvSpPr/>
          <p:nvPr/>
        </p:nvSpPr>
        <p:spPr>
          <a:xfrm>
            <a:off x="14943132" y="8629350"/>
            <a:ext cx="1630171" cy="875764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E8F0-CDBD-BB4D-98BD-3C6ABA03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64" y="8643385"/>
            <a:ext cx="1385820" cy="988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D216E-7E43-614E-A03A-97D46317E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926" y="8634084"/>
            <a:ext cx="1426349" cy="988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BED7E8-F12A-D844-82C2-823CF2959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7835" y="8649817"/>
            <a:ext cx="1385820" cy="988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225650-E0A1-3245-A13C-857EEDD20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7590" y="8649595"/>
            <a:ext cx="1385379" cy="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71760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КЛАССЫ МОГУТ БЫТЬ УСТРОЕНЫ СЛОЖНО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FC9661-1D10-41A5-B127-30F15B64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856" y="3964837"/>
            <a:ext cx="8903381" cy="58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РЕГРЕССИЯ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КЛАССИФИКАЦИЯ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781F8-9460-40A8-86FE-4020802BD170}"/>
              </a:ext>
            </a:extLst>
          </p:cNvPr>
          <p:cNvSpPr txBox="1"/>
          <p:nvPr/>
        </p:nvSpPr>
        <p:spPr>
          <a:xfrm>
            <a:off x="1088190" y="4073583"/>
            <a:ext cx="677564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Вещественное число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860591" y="4073582"/>
            <a:ext cx="694546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Вероятности классов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Сами классы</a:t>
            </a:r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5715BD3E-B815-44BF-99A1-BCE99771971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ВЫХОДЫ</a:t>
            </a:r>
          </a:p>
        </p:txBody>
      </p:sp>
      <p:pic>
        <p:nvPicPr>
          <p:cNvPr id="14" name="Рисунок 13" descr="Дерево с корнями со сплошной заливкой">
            <a:extLst>
              <a:ext uri="{FF2B5EF4-FFF2-40B4-BE49-F238E27FC236}">
                <a16:creationId xmlns:a16="http://schemas.microsoft.com/office/drawing/2014/main" id="{7E40D20B-121B-4663-B385-140325ED9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79C5B7-5E41-439C-94FC-F86B0EBC0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684" y="5381301"/>
            <a:ext cx="5143753" cy="39544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C08785-CA07-43F2-9890-63FDFC19C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943" y="5381302"/>
            <a:ext cx="5143753" cy="39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9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решающими деревьями для задачи регрессии и классификации</a:t>
            </a:r>
            <a:endParaRPr lang="en-US" dirty="0"/>
          </a:p>
          <a:p>
            <a:r>
              <a:rPr lang="ru-RU" dirty="0"/>
              <a:t>Визуализировали процесс построения таких бинарных деревьев</a:t>
            </a:r>
          </a:p>
          <a:p>
            <a:r>
              <a:rPr lang="ru-RU" dirty="0"/>
              <a:t>А в частности – выбор предикатов!</a:t>
            </a:r>
          </a:p>
          <a:p>
            <a:r>
              <a:rPr lang="ru-RU" dirty="0"/>
              <a:t>Выяснили</a:t>
            </a:r>
            <a:r>
              <a:rPr lang="en-US" dirty="0"/>
              <a:t>,</a:t>
            </a:r>
            <a:r>
              <a:rPr lang="ru-RU" dirty="0"/>
              <a:t> что деревья могут улавливать сколько угодно сложные зависимости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Необходимо формально научиться понимать</a:t>
            </a:r>
            <a:r>
              <a:rPr lang="en-US" dirty="0"/>
              <a:t>,</a:t>
            </a:r>
            <a:r>
              <a:rPr lang="ru-RU" dirty="0"/>
              <a:t> хороший ли предикат выбран!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212263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150058" cy="6045084"/>
              </a:xfrm>
            </p:spPr>
            <p:txBody>
              <a:bodyPr/>
              <a:lstStyle/>
              <a:p>
                <a:r>
                  <a:rPr lang="ru-RU" dirty="0"/>
                  <a:t>Предикат состоит из двух компонентов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Признак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содержащийся в условии</a:t>
                </a:r>
              </a:p>
              <a:p>
                <a:r>
                  <a:rPr lang="ru-RU" dirty="0"/>
                  <a:t>Порог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по которому отсекаем</a:t>
                </a:r>
                <a:endParaRPr lang="en-US" dirty="0"/>
              </a:p>
              <a:p>
                <a:r>
                  <a:rPr lang="ru-RU" dirty="0"/>
                  <a:t>Выходит условие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Научимся сравнивать предикаты между собой в начале для задачи классификации!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9150058" cy="6045084"/>
              </a:xfrm>
              <a:blipFill>
                <a:blip r:embed="rId2"/>
                <a:stretch>
                  <a:fillRect l="-2732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6487B1-9490-4FE8-903B-4FAA288BE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171" y="3778775"/>
            <a:ext cx="3334657" cy="22985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6784EE-CFF7-4174-BB37-A7909A59B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4299742" y="3288249"/>
            <a:ext cx="1499514" cy="3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A2CED07-63AD-4241-9F41-DE493ACD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93" y="4310742"/>
            <a:ext cx="4071151" cy="287809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6479E81-4B5C-4755-8FA5-C7E02234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85" y="4271152"/>
            <a:ext cx="4108152" cy="2878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F44E754-958A-4ED5-8D65-6EF2A2D7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37" y="4271151"/>
            <a:ext cx="4024653" cy="2878095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sp>
        <p:nvSpPr>
          <p:cNvPr id="15" name="Текст 1">
            <a:extLst>
              <a:ext uri="{FF2B5EF4-FFF2-40B4-BE49-F238E27FC236}">
                <a16:creationId xmlns:a16="http://schemas.microsoft.com/office/drawing/2014/main" id="{FB731715-9E4D-4CB9-BBA9-FFD0FB85C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2000" y="7997371"/>
            <a:ext cx="1268801" cy="5993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Плохо</a:t>
            </a:r>
          </a:p>
        </p:txBody>
      </p:sp>
      <p:sp>
        <p:nvSpPr>
          <p:cNvPr id="16" name="Текст 1">
            <a:extLst>
              <a:ext uri="{FF2B5EF4-FFF2-40B4-BE49-F238E27FC236}">
                <a16:creationId xmlns:a16="http://schemas.microsoft.com/office/drawing/2014/main" id="{650C342D-299D-4C5A-9F47-9C44BD3EEC5A}"/>
              </a:ext>
            </a:extLst>
          </p:cNvPr>
          <p:cNvSpPr txBox="1">
            <a:spLocks/>
          </p:cNvSpPr>
          <p:nvPr/>
        </p:nvSpPr>
        <p:spPr>
          <a:xfrm>
            <a:off x="8369599" y="7997370"/>
            <a:ext cx="1548801" cy="59935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Хорошо</a:t>
            </a:r>
          </a:p>
        </p:txBody>
      </p:sp>
      <p:sp>
        <p:nvSpPr>
          <p:cNvPr id="17" name="Текст 1">
            <a:extLst>
              <a:ext uri="{FF2B5EF4-FFF2-40B4-BE49-F238E27FC236}">
                <a16:creationId xmlns:a16="http://schemas.microsoft.com/office/drawing/2014/main" id="{7DD9E573-8287-4C42-8B73-E78F4C1CCE59}"/>
              </a:ext>
            </a:extLst>
          </p:cNvPr>
          <p:cNvSpPr txBox="1">
            <a:spLocks/>
          </p:cNvSpPr>
          <p:nvPr/>
        </p:nvSpPr>
        <p:spPr>
          <a:xfrm>
            <a:off x="14459360" y="7964809"/>
            <a:ext cx="2917398" cy="59935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Идеально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4E91393-FDB3-448C-B1C0-E30EF3290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021106" y="3774570"/>
            <a:ext cx="1499514" cy="36852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CCD409A-2F72-42B7-972D-00C971D72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060256" y="3774569"/>
            <a:ext cx="1499514" cy="36852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D46E3ED-DC2C-4BF0-BD93-31D5B8C6B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4459360" y="3738494"/>
            <a:ext cx="1499514" cy="3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9090250" cy="6045084"/>
          </a:xfrm>
        </p:spPr>
        <p:txBody>
          <a:bodyPr/>
          <a:lstStyle/>
          <a:p>
            <a:r>
              <a:rPr lang="ru-RU" dirty="0"/>
              <a:t>Невероятно мощное семейство моделей в Машинном Обучении – решающие деревья</a:t>
            </a:r>
          </a:p>
          <a:p>
            <a:r>
              <a:rPr lang="ru-RU" dirty="0"/>
              <a:t>Хоть и тесно связаны с линейными моделями</a:t>
            </a:r>
            <a:r>
              <a:rPr lang="en-US" dirty="0"/>
              <a:t>,</a:t>
            </a:r>
            <a:r>
              <a:rPr lang="ru-RU" dirty="0"/>
              <a:t> таковыми интуитивно не являются</a:t>
            </a:r>
          </a:p>
          <a:p>
            <a:r>
              <a:rPr lang="ru-RU" dirty="0"/>
              <a:t>Перед тем</a:t>
            </a:r>
            <a:r>
              <a:rPr lang="en-US" dirty="0"/>
              <a:t>,</a:t>
            </a:r>
            <a:r>
              <a:rPr lang="ru-RU" dirty="0"/>
              <a:t> как перейти к основной концепции</a:t>
            </a:r>
            <a:r>
              <a:rPr lang="en-US" dirty="0"/>
              <a:t>,</a:t>
            </a:r>
            <a:r>
              <a:rPr lang="ru-RU" dirty="0"/>
              <a:t> немного мотивируем историю с деревьями!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ВВЕДЕНИЕ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931D07-5EF1-4681-95F4-0961E11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82" y="3163640"/>
            <a:ext cx="4476459" cy="3201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674059" cy="6491468"/>
              </a:xfrm>
            </p:spPr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Наша задача при построении предиката – как можно сильнее уменьшить хаотичность в распределении классов</a:t>
                </a:r>
              </a:p>
              <a:p>
                <a:r>
                  <a:rPr lang="ru-RU" dirty="0"/>
                  <a:t>С помощью критерия информативности оценивают эту самую хаотичность в каждой конкретной вершине</a:t>
                </a:r>
              </a:p>
              <a:p>
                <a:r>
                  <a:rPr lang="ru-RU" dirty="0"/>
                  <a:t>Один из самых популярных способов – энтропия!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674059" cy="6491468"/>
              </a:xfrm>
              <a:blipFill>
                <a:blip r:embed="rId3"/>
                <a:stretch>
                  <a:fillRect l="-237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931D07-5EF1-4681-95F4-0961E11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82" y="3163640"/>
            <a:ext cx="4476459" cy="320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3257602" cy="58535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≈0.97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5⋅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≈0.81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0.5⋅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+0.5⋅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Как изменилась хаотичность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ru-RU" dirty="0"/>
                  <a:t>Критерий качества – изменение в критерии информативности!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</m:e>
                    </m:d>
                    <m:r>
                      <a:rPr lang="en-US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p>
                        </m:sSubSup>
                      </m:e>
                    </m:d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3257602" cy="5853525"/>
              </a:xfrm>
              <a:blipFill>
                <a:blip r:embed="rId3"/>
                <a:stretch>
                  <a:fillRect l="-1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025" y="6629681"/>
                <a:ext cx="3762229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025" y="6629681"/>
                <a:ext cx="3762229" cy="707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6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931D07-5EF1-4681-95F4-0961E11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82" y="3163640"/>
            <a:ext cx="4476459" cy="320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≈0.97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≈0.81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Критерий качества – изменение в критерии информативности!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предика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=0.97−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⋅0.81−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⋅1=0.065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Кажется</a:t>
                </a:r>
                <a:r>
                  <a:rPr lang="en-US" dirty="0"/>
                  <a:t>,</a:t>
                </a:r>
                <a:r>
                  <a:rPr lang="ru-RU" dirty="0"/>
                  <a:t> стало совсем на чуть-чуть лучше</a:t>
                </a:r>
                <a:endParaRPr lang="en-US" dirty="0"/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  <a:blipFill>
                <a:blip r:embed="rId3"/>
                <a:stretch>
                  <a:fillRect l="-2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025" y="6629681"/>
                <a:ext cx="3762229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025" y="6629681"/>
                <a:ext cx="3762229" cy="707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EDD3CB-E020-48F8-940A-4D5CC909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697" y="3166974"/>
            <a:ext cx="4519564" cy="3166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≈0.97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≈0.92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Критерий качества – изменение в критерии информативности!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предика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=0.97−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⋅0 −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⋅0.92=0.51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Уже куда лучше!</a:t>
                </a:r>
                <a:endParaRPr lang="en-US" dirty="0"/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  <a:blipFill>
                <a:blip r:embed="rId3"/>
                <a:stretch>
                  <a:fillRect l="-2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025" y="6629681"/>
                <a:ext cx="4158975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025" y="6629681"/>
                <a:ext cx="4158975" cy="707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25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26FB9B-084D-47E5-94DE-24AC4E65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49" y="3170321"/>
            <a:ext cx="4309879" cy="3046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≈0.97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𝑟𝑖𝑔h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Критерий качества – изменение в критерии информативности!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предика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=0.97−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⋅0 −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Идеально!</a:t>
                </a:r>
                <a:endParaRPr lang="en-US" dirty="0"/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114936"/>
                <a:ext cx="12472756" cy="5853525"/>
              </a:xfrm>
              <a:blipFill>
                <a:blip r:embed="rId3"/>
                <a:stretch>
                  <a:fillRect l="-2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B1A250D-D8F9-411F-8479-0BD7023C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454" y="6627179"/>
                <a:ext cx="3654571" cy="707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025" y="6629681"/>
                <a:ext cx="4158975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07E3726B-5BF6-4252-B0D1-1AD48133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025" y="6629681"/>
                <a:ext cx="4158975" cy="707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E5E5E5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C3EE4AC5-818E-4B8A-83AE-7911C10E8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683" y="1792652"/>
                <a:ext cx="4791231" cy="7072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7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931D07-5EF1-4681-95F4-0961E11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82" y="3163640"/>
            <a:ext cx="4476459" cy="320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</p:spPr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Еще один популярный вариант для классификации – критерий Джини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Очень похож на энтропийный критерий</a:t>
                </a:r>
              </a:p>
              <a:p>
                <a:r>
                  <a:rPr lang="ru-RU" dirty="0"/>
                  <a:t>По факту</a:t>
                </a:r>
                <a:r>
                  <a:rPr lang="en-US" dirty="0"/>
                  <a:t>,</a:t>
                </a:r>
                <a:r>
                  <a:rPr lang="ru-RU" dirty="0"/>
                  <a:t> критерий информативности – ни что иное как </a:t>
                </a:r>
                <a:r>
                  <a:rPr lang="ru-RU" dirty="0" err="1"/>
                  <a:t>гиперпараметр</a:t>
                </a:r>
                <a:r>
                  <a:rPr lang="ru-RU" dirty="0"/>
                  <a:t> модели</a:t>
                </a:r>
                <a:r>
                  <a:rPr lang="en-US" dirty="0"/>
                  <a:t>,</a:t>
                </a:r>
                <a:r>
                  <a:rPr lang="ru-RU" dirty="0"/>
                  <a:t> с ним можно экспериментировать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  <a:blipFill>
                <a:blip r:embed="rId3"/>
                <a:stretch>
                  <a:fillRect l="-2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C6C2-B8CB-4753-9BCE-BA795F18F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3235954" y="2661562"/>
            <a:ext cx="1499514" cy="3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ТОНКОСТЬ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КАКОЕ РАЗБИЕНИЕ ЛУЧШЕ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16D12CAD-4C89-46EA-9627-87F85891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1341" y="8959473"/>
                <a:ext cx="5841344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≈1.3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16D12CAD-4C89-46EA-9627-87F85891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41" y="8959473"/>
                <a:ext cx="5841344" cy="707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D7D886D8-D8B2-4E61-B4A6-12B970E52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5317" y="8956375"/>
                <a:ext cx="5841344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≈0.91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D7D886D8-D8B2-4E61-B4A6-12B970E52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17" y="8956375"/>
                <a:ext cx="5841344" cy="707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Текст 1">
            <a:extLst>
              <a:ext uri="{FF2B5EF4-FFF2-40B4-BE49-F238E27FC236}">
                <a16:creationId xmlns:a16="http://schemas.microsoft.com/office/drawing/2014/main" id="{4FF910F5-F8CD-4370-AF38-4EB5CBDDA1C9}"/>
              </a:ext>
            </a:extLst>
          </p:cNvPr>
          <p:cNvSpPr txBox="1">
            <a:spLocks/>
          </p:cNvSpPr>
          <p:nvPr/>
        </p:nvSpPr>
        <p:spPr>
          <a:xfrm>
            <a:off x="6594123" y="4577772"/>
            <a:ext cx="5099754" cy="7072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Идея</a:t>
            </a:r>
            <a:r>
              <a:rPr lang="en-US" sz="2400" dirty="0"/>
              <a:t>:</a:t>
            </a:r>
            <a:r>
              <a:rPr lang="ru-RU" sz="2400" dirty="0"/>
              <a:t> взвешивать энтропии по количеству попавших туда объектов!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A2AF57E-0697-441E-93DA-F98D851FC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99" y="4240674"/>
            <a:ext cx="5981013" cy="43049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6A37D9-779E-4189-A838-34F74003C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1963" y="4240674"/>
            <a:ext cx="5488051" cy="43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ТОНКОСТЬ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КАКОЕ РАЗБИЕНИЕ ЛУЧШЕ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16D12CAD-4C89-46EA-9627-87F85891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1341" y="8959473"/>
                <a:ext cx="5841344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>
          <p:sp>
            <p:nvSpPr>
              <p:cNvPr id="15" name="Текст 1">
                <a:extLst>
                  <a:ext uri="{FF2B5EF4-FFF2-40B4-BE49-F238E27FC236}">
                    <a16:creationId xmlns:a16="http://schemas.microsoft.com/office/drawing/2014/main" id="{16D12CAD-4C89-46EA-9627-87F85891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41" y="8959473"/>
                <a:ext cx="5841344" cy="707292"/>
              </a:xfrm>
              <a:prstGeom prst="rect">
                <a:avLst/>
              </a:prstGeom>
              <a:blipFill>
                <a:blip r:embed="rId4"/>
                <a:stretch>
                  <a:fillRect t="-10526" b="-175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D7D886D8-D8B2-4E61-B4A6-12B970E52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5317" y="8956375"/>
                <a:ext cx="5841344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≈0.91</m:t>
                      </m:r>
                    </m:oMath>
                  </m:oMathPara>
                </a14:m>
                <a:endParaRPr lang="ru-RU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D7D886D8-D8B2-4E61-B4A6-12B970E52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17" y="8956375"/>
                <a:ext cx="5841344" cy="707292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Текст 1">
            <a:extLst>
              <a:ext uri="{FF2B5EF4-FFF2-40B4-BE49-F238E27FC236}">
                <a16:creationId xmlns:a16="http://schemas.microsoft.com/office/drawing/2014/main" id="{4FF910F5-F8CD-4370-AF38-4EB5CBDDA1C9}"/>
              </a:ext>
            </a:extLst>
          </p:cNvPr>
          <p:cNvSpPr txBox="1">
            <a:spLocks/>
          </p:cNvSpPr>
          <p:nvPr/>
        </p:nvSpPr>
        <p:spPr>
          <a:xfrm>
            <a:off x="6594123" y="4577772"/>
            <a:ext cx="5099754" cy="70729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Идея</a:t>
            </a:r>
            <a:r>
              <a:rPr lang="en-US" sz="2400" dirty="0"/>
              <a:t>:</a:t>
            </a:r>
            <a:r>
              <a:rPr lang="ru-RU" sz="2400" dirty="0"/>
              <a:t> взвешивать энтропии по количеству попавших туда объектов!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A2AF57E-0697-441E-93DA-F98D851FC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99" y="4240674"/>
            <a:ext cx="5981013" cy="43049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6A37D9-779E-4189-A838-34F74003C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1963" y="4240674"/>
            <a:ext cx="5488051" cy="43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А ЧТО С РЕГРЕССИЕЙ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84F1AE-EDA5-4AF5-81B0-315A918F5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31" y="4513667"/>
            <a:ext cx="5273932" cy="34638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A2EF26-9DB4-4287-8A88-F8BC92E76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348" y="4513666"/>
            <a:ext cx="5273932" cy="34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</p:spPr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А что с регрессией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Чтобы понять</a:t>
                </a:r>
                <a:r>
                  <a:rPr lang="en-US" dirty="0"/>
                  <a:t>,</a:t>
                </a:r>
                <a:r>
                  <a:rPr lang="ru-RU" dirty="0"/>
                  <a:t> насколько разные (хаотичные) значения оказались в вершине</a:t>
                </a:r>
                <a:r>
                  <a:rPr lang="en-US" dirty="0"/>
                  <a:t>,</a:t>
                </a:r>
                <a:r>
                  <a:rPr lang="ru-RU" dirty="0"/>
                  <a:t> используем любимую дисперсию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ср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предика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=29.13−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⋅4.22−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⋅0.66≈26.7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  <a:blipFill>
                <a:blip r:embed="rId2"/>
                <a:stretch>
                  <a:fillRect l="-2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9182B8-4AB6-4B49-BE25-031D9AB7D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482" y="3778775"/>
            <a:ext cx="5273932" cy="34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10716038" cy="6045084"/>
          </a:xfrm>
        </p:spPr>
        <p:txBody>
          <a:bodyPr/>
          <a:lstStyle/>
          <a:p>
            <a:r>
              <a:rPr lang="ru-RU" dirty="0"/>
              <a:t>Как в реальном мире принимаются решения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Зачастую через проверку некоторых логических правил!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на приеме у доктора приходится отклонять или подтверждать симптоматику</a:t>
            </a:r>
          </a:p>
          <a:p>
            <a:r>
              <a:rPr lang="ru-RU" dirty="0"/>
              <a:t>Во время экзамена – успешно или безуспешно отвечать на последовательность теоретических вопросов</a:t>
            </a:r>
          </a:p>
          <a:p>
            <a:r>
              <a:rPr lang="ru-RU" dirty="0"/>
              <a:t>Итоговое решение принимается сквозь призму реализовавшихся комбинаций установленных правил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МОТИВАЦИЯ</a:t>
            </a:r>
          </a:p>
        </p:txBody>
      </p:sp>
      <p:pic>
        <p:nvPicPr>
          <p:cNvPr id="4" name="Рисунок 3" descr="Школьный класс контур">
            <a:extLst>
              <a:ext uri="{FF2B5EF4-FFF2-40B4-BE49-F238E27FC236}">
                <a16:creationId xmlns:a16="http://schemas.microsoft.com/office/drawing/2014/main" id="{B7C35EE7-AC1E-4F10-A461-820E5AF4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2523" y="6562115"/>
            <a:ext cx="1357532" cy="1357532"/>
          </a:xfrm>
          <a:prstGeom prst="rect">
            <a:avLst/>
          </a:prstGeom>
        </p:spPr>
      </p:pic>
      <p:pic>
        <p:nvPicPr>
          <p:cNvPr id="10" name="Рисунок 9" descr="Доктор женский со сплошной заливкой">
            <a:extLst>
              <a:ext uri="{FF2B5EF4-FFF2-40B4-BE49-F238E27FC236}">
                <a16:creationId xmlns:a16="http://schemas.microsoft.com/office/drawing/2014/main" id="{3D13B3C4-F3A0-4382-BB9C-0F21BB5D3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2523" y="4922728"/>
            <a:ext cx="1357532" cy="1357532"/>
          </a:xfrm>
          <a:prstGeom prst="rect">
            <a:avLst/>
          </a:prstGeom>
        </p:spPr>
      </p:pic>
      <p:pic>
        <p:nvPicPr>
          <p:cNvPr id="12" name="Рисунок 11" descr="Подключенный контур">
            <a:extLst>
              <a:ext uri="{FF2B5EF4-FFF2-40B4-BE49-F238E27FC236}">
                <a16:creationId xmlns:a16="http://schemas.microsoft.com/office/drawing/2014/main" id="{E3539461-B2BB-41B3-B282-E4A9DD031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2524" y="8201502"/>
            <a:ext cx="1357531" cy="1357531"/>
          </a:xfrm>
          <a:prstGeom prst="rect">
            <a:avLst/>
          </a:prstGeom>
        </p:spPr>
      </p:pic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C5D1F3-E856-43A5-BB6D-B42D5A4A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548" y="3778774"/>
            <a:ext cx="5273932" cy="3463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</p:spPr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А что с регрессией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Чтобы понять</a:t>
                </a:r>
                <a:r>
                  <a:rPr lang="en-US" dirty="0"/>
                  <a:t>,</a:t>
                </a:r>
                <a:r>
                  <a:rPr lang="ru-RU" dirty="0"/>
                  <a:t> насколько разные (хаотичные) значения оказались в вершине</a:t>
                </a:r>
                <a:r>
                  <a:rPr lang="en-US" dirty="0"/>
                  <a:t>,</a:t>
                </a:r>
                <a:r>
                  <a:rPr lang="ru-RU" dirty="0"/>
                  <a:t> используем любимую дисперсию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ср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предика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=29.13−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⋅14.88−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⋅30.88≈6.25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984284" cy="6491468"/>
              </a:xfrm>
              <a:blipFill>
                <a:blip r:embed="rId3"/>
                <a:stretch>
                  <a:fillRect l="-2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КРИТЕРИИ КАЧЕСТВА И ИНФОРМАТИВНОСТИ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3562402" cy="3619680"/>
              </a:xfrm>
            </p:spPr>
            <p:txBody>
              <a:bodyPr/>
              <a:lstStyle/>
              <a:p>
                <a:endParaRPr lang="ru-RU" dirty="0"/>
              </a:p>
              <a:p>
                <a:r>
                  <a:rPr lang="ru-RU" dirty="0"/>
                  <a:t>Пусть оказались в некоторой вершине</a:t>
                </a:r>
                <a:r>
                  <a:rPr lang="en-US" dirty="0"/>
                  <a:t>,</a:t>
                </a:r>
                <a:r>
                  <a:rPr lang="ru-RU" dirty="0"/>
                  <a:t> где разбиение оценивается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Лучший предикат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найдется из следующей задачи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Переберем все признаки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пороги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</a:t>
                </a:r>
                <a:r>
                  <a:rPr lang="en-US" dirty="0"/>
                  <a:t>,</a:t>
                </a:r>
                <a:r>
                  <a:rPr lang="ru-RU" dirty="0"/>
                  <a:t> чтобы хаотичности в новом разбиении стало меньше</a:t>
                </a:r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3562402" cy="3619680"/>
              </a:xfrm>
              <a:blipFill>
                <a:blip r:embed="rId2"/>
                <a:stretch>
                  <a:fillRect l="-1843" b="-6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ОБЩИЙ АЛГОРИТМ ВЫБОРА ПРЕДИКАТА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B15764A5-9095-412F-9343-62135A89A0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8" y="8630447"/>
                <a:ext cx="16383600" cy="70729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p>
                    </m:s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sup>
                    </m:sSup>
                    <m:r>
                      <a:rPr lang="en-US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𝑟𝑖𝑔h𝑡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𝑎𝑓𝑡𝑒𝑟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lim>
                        </m:limLow>
                      </m:fName>
                      <m:e/>
                    </m:func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B15764A5-9095-412F-9343-62135A89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8" y="8630447"/>
                <a:ext cx="16383600" cy="707292"/>
              </a:xfrm>
              <a:prstGeom prst="rect">
                <a:avLst/>
              </a:prstGeom>
              <a:blipFill>
                <a:blip r:embed="rId5"/>
                <a:stretch>
                  <a:fillRect t="-16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Научились понимать каким образом</a:t>
            </a:r>
            <a:r>
              <a:rPr lang="en-US" dirty="0"/>
              <a:t>,</a:t>
            </a:r>
            <a:r>
              <a:rPr lang="ru-RU" dirty="0"/>
              <a:t> стоя в какой-то конкретной вершине дерева (пусть даже в корне)</a:t>
            </a:r>
            <a:r>
              <a:rPr lang="en-US" dirty="0"/>
              <a:t>,</a:t>
            </a:r>
            <a:r>
              <a:rPr lang="ru-RU" dirty="0"/>
              <a:t> находить лучший предикат для разреза признакового пространства</a:t>
            </a:r>
          </a:p>
          <a:p>
            <a:r>
              <a:rPr lang="ru-RU" dirty="0"/>
              <a:t>Узнали о критериях информативности</a:t>
            </a:r>
            <a:r>
              <a:rPr lang="en-US" dirty="0"/>
              <a:t>:</a:t>
            </a:r>
            <a:r>
              <a:rPr lang="ru-RU" dirty="0"/>
              <a:t> энтропия</a:t>
            </a:r>
            <a:r>
              <a:rPr lang="en-US" dirty="0"/>
              <a:t>,</a:t>
            </a:r>
            <a:r>
              <a:rPr lang="ru-RU" dirty="0"/>
              <a:t> Джини</a:t>
            </a:r>
            <a:r>
              <a:rPr lang="en-US" dirty="0"/>
              <a:t>,</a:t>
            </a:r>
            <a:r>
              <a:rPr lang="ru-RU" dirty="0"/>
              <a:t> дисперсия</a:t>
            </a:r>
          </a:p>
          <a:p>
            <a:r>
              <a:rPr lang="ru-RU" dirty="0"/>
              <a:t>Осталось только научиться связывать вершины дерева и завершать его строительство!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444430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КРИТЕРИЙ ОСТАНОВА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ADF646-309D-4A1B-BB5A-882ABBDB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1" y="3357861"/>
            <a:ext cx="7695328" cy="471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</p:spPr>
            <p:txBody>
              <a:bodyPr/>
              <a:lstStyle/>
              <a:p>
                <a:r>
                  <a:rPr lang="ru-RU" dirty="0"/>
                  <a:t>Как в каждой из новоиспеченных вершин понимать</a:t>
                </a:r>
                <a:r>
                  <a:rPr lang="en-US" dirty="0"/>
                  <a:t>,</a:t>
                </a:r>
                <a:r>
                  <a:rPr lang="ru-RU" dirty="0"/>
                  <a:t> продолжать строительство или сразу давать прогноз</a:t>
                </a:r>
                <a:r>
                  <a:rPr lang="en-US" dirty="0"/>
                  <a:t>?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Вариант №1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Уровень хаотичности в вершине  нас устраивает!</a:t>
                </a:r>
                <a:r>
                  <a:rPr lang="en-US" dirty="0"/>
                  <a:t> </a:t>
                </a:r>
                <a:r>
                  <a:rPr lang="ru-RU" dirty="0"/>
                  <a:t>Например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энтропия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&lt;0.55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  <a:blipFill>
                <a:blip r:embed="rId5"/>
                <a:stretch>
                  <a:fillRect l="-3139" t="-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/>
              <p:nvPr/>
            </p:nvSpPr>
            <p:spPr>
              <a:xfrm>
                <a:off x="15631885" y="5897733"/>
                <a:ext cx="2815771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энтропия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Прогноз!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885" y="5897733"/>
                <a:ext cx="2815771" cy="671209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34593B-54EC-4577-B00E-C4A6F0FB1E1D}"/>
                  </a:ext>
                </a:extLst>
              </p:cNvPr>
              <p:cNvSpPr txBox="1"/>
              <p:nvPr/>
            </p:nvSpPr>
            <p:spPr>
              <a:xfrm>
                <a:off x="11081657" y="4855138"/>
                <a:ext cx="2815771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энтропия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.68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34593B-54EC-4577-B00E-C4A6F0FB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657" y="4855138"/>
                <a:ext cx="2815771" cy="671209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B0224A-44B7-4434-9A56-DEB9CAF0F928}"/>
                  </a:ext>
                </a:extLst>
              </p:cNvPr>
              <p:cNvSpPr txBox="1"/>
              <p:nvPr/>
            </p:nvSpPr>
            <p:spPr>
              <a:xfrm>
                <a:off x="12990286" y="8204116"/>
                <a:ext cx="2815771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энтропия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.92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B0224A-44B7-4434-9A56-DEB9CAF0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286" y="8204116"/>
                <a:ext cx="2815771" cy="671209"/>
              </a:xfrm>
              <a:prstGeom prst="rect">
                <a:avLst/>
              </a:prstGeom>
              <a:blipFill>
                <a:blip r:embed="rId8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F1846-ED35-43C2-A4CA-A2922DFA28E6}"/>
                  </a:ext>
                </a:extLst>
              </p:cNvPr>
              <p:cNvSpPr txBox="1"/>
              <p:nvPr/>
            </p:nvSpPr>
            <p:spPr>
              <a:xfrm>
                <a:off x="8723086" y="8251203"/>
                <a:ext cx="2815771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энтропия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.54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Прогноз!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F1846-ED35-43C2-A4CA-A2922DFA2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086" y="8251203"/>
                <a:ext cx="2815771" cy="671209"/>
              </a:xfrm>
              <a:prstGeom prst="rect">
                <a:avLst/>
              </a:prstGeom>
              <a:blipFill>
                <a:blip r:embed="rId9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75F4C-0A91-4ED1-9937-1B671545E299}"/>
                  </a:ext>
                </a:extLst>
              </p:cNvPr>
              <p:cNvSpPr txBox="1"/>
              <p:nvPr/>
            </p:nvSpPr>
            <p:spPr>
              <a:xfrm>
                <a:off x="12990285" y="883390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75F4C-0A91-4ED1-9937-1B671545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285" y="8833905"/>
                <a:ext cx="28157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B30726-E7DF-4B5A-8774-F182C08A06C6}"/>
              </a:ext>
            </a:extLst>
          </p:cNvPr>
          <p:cNvSpPr/>
          <p:nvPr/>
        </p:nvSpPr>
        <p:spPr>
          <a:xfrm>
            <a:off x="10130971" y="7486165"/>
            <a:ext cx="319315" cy="436390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98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КРИТЕРИЙ ОСТАНОВА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ADF646-309D-4A1B-BB5A-882ABBDB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1" y="3357861"/>
            <a:ext cx="7695328" cy="471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</p:spPr>
            <p:txBody>
              <a:bodyPr/>
              <a:lstStyle/>
              <a:p>
                <a:r>
                  <a:rPr lang="ru-RU" dirty="0"/>
                  <a:t>Как в каждой из новоиспеченных вершин понимать</a:t>
                </a:r>
                <a:r>
                  <a:rPr lang="en-US" dirty="0"/>
                  <a:t>,</a:t>
                </a:r>
                <a:r>
                  <a:rPr lang="ru-RU" dirty="0"/>
                  <a:t> продолжать строительство или сразу давать прогноз</a:t>
                </a:r>
                <a:r>
                  <a:rPr lang="en-US" dirty="0"/>
                  <a:t>?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Вариант №2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Глубина дерева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Глубина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  <a:blipFill>
                <a:blip r:embed="rId5"/>
                <a:stretch>
                  <a:fillRect l="-3139" t="-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/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Глубина=1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blipFill>
                <a:blip r:embed="rId6"/>
                <a:stretch>
                  <a:fillRect b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75F4C-0A91-4ED1-9937-1B671545E299}"/>
                  </a:ext>
                </a:extLst>
              </p:cNvPr>
              <p:cNvSpPr txBox="1"/>
              <p:nvPr/>
            </p:nvSpPr>
            <p:spPr>
              <a:xfrm>
                <a:off x="12990285" y="883390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75F4C-0A91-4ED1-9937-1B671545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285" y="8833905"/>
                <a:ext cx="28157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12DBA-939F-4F2F-9FE1-97F55625BB90}"/>
                  </a:ext>
                </a:extLst>
              </p:cNvPr>
              <p:cNvSpPr txBox="1"/>
              <p:nvPr/>
            </p:nvSpPr>
            <p:spPr>
              <a:xfrm>
                <a:off x="11067142" y="4821128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Глубина=1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12DBA-939F-4F2F-9FE1-97F55625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2" y="4821128"/>
                <a:ext cx="2815771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DF3EF-978B-4B9F-B8DA-231B868F5F7C}"/>
                  </a:ext>
                </a:extLst>
              </p:cNvPr>
              <p:cNvSpPr txBox="1"/>
              <p:nvPr/>
            </p:nvSpPr>
            <p:spPr>
              <a:xfrm>
                <a:off x="12968514" y="8263641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Глубина=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DF3EF-978B-4B9F-B8DA-231B868F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514" y="8263641"/>
                <a:ext cx="2815771" cy="646331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F0B77-169D-4E29-AC9E-73BAEDD7AEE4}"/>
                  </a:ext>
                </a:extLst>
              </p:cNvPr>
              <p:cNvSpPr txBox="1"/>
              <p:nvPr/>
            </p:nvSpPr>
            <p:spPr>
              <a:xfrm>
                <a:off x="15472229" y="654565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F0B77-169D-4E29-AC9E-73BAEDD7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29" y="6545655"/>
                <a:ext cx="28157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86E5B-D719-4CB9-8F69-0BAE2E29E044}"/>
                  </a:ext>
                </a:extLst>
              </p:cNvPr>
              <p:cNvSpPr txBox="1"/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86E5B-D719-4CB9-8F69-0BAE2E29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7FB155-1965-4957-9B78-EDC23E38C5CF}"/>
                  </a:ext>
                </a:extLst>
              </p:cNvPr>
              <p:cNvSpPr txBox="1"/>
              <p:nvPr/>
            </p:nvSpPr>
            <p:spPr>
              <a:xfrm>
                <a:off x="9144000" y="8263641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Глубина=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Строим!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7FB155-1965-4957-9B78-EDC23E38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8263641"/>
                <a:ext cx="2815771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2A9BB1B-780F-471F-999C-95D10CB3D879}"/>
              </a:ext>
            </a:extLst>
          </p:cNvPr>
          <p:cNvSpPr/>
          <p:nvPr/>
        </p:nvSpPr>
        <p:spPr>
          <a:xfrm>
            <a:off x="10130971" y="7486165"/>
            <a:ext cx="319315" cy="436390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47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КРИТЕРИЙ ОСТАНОВА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ADF646-309D-4A1B-BB5A-882ABBDB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1" y="3357861"/>
            <a:ext cx="7695328" cy="471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</p:spPr>
            <p:txBody>
              <a:bodyPr/>
              <a:lstStyle/>
              <a:p>
                <a:r>
                  <a:rPr lang="ru-RU" dirty="0"/>
                  <a:t>Как в каждой из новоиспеченных вершин понимать</a:t>
                </a:r>
                <a:r>
                  <a:rPr lang="en-US" dirty="0"/>
                  <a:t>,</a:t>
                </a:r>
                <a:r>
                  <a:rPr lang="ru-RU" dirty="0"/>
                  <a:t> продолжать строительство или сразу давать прогноз</a:t>
                </a:r>
                <a:r>
                  <a:rPr lang="en-US" dirty="0"/>
                  <a:t>?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Вариант №3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Количество объектов в вершине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P.S.</a:t>
                </a:r>
                <a:r>
                  <a:rPr lang="ru-RU" dirty="0"/>
                  <a:t> Есть и другие – покажем в след</a:t>
                </a:r>
                <a:r>
                  <a:rPr lang="en-US" dirty="0"/>
                  <a:t>.</a:t>
                </a:r>
                <a:r>
                  <a:rPr lang="ru-RU" dirty="0"/>
                  <a:t> лекции</a:t>
                </a: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FB32EF3A-8741-43F8-9C9E-4A63DEBDA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7959888" cy="6188709"/>
              </a:xfrm>
              <a:blipFill>
                <a:blip r:embed="rId5"/>
                <a:stretch>
                  <a:fillRect l="-3139" t="-887" r="-1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/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6D9EF-1E89-4E94-AFE9-71EC345C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blipFill>
                <a:blip r:embed="rId6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86E5B-D719-4CB9-8F69-0BAE2E29E044}"/>
                  </a:ext>
                </a:extLst>
              </p:cNvPr>
              <p:cNvSpPr txBox="1"/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86E5B-D719-4CB9-8F69-0BAE2E29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665E5E5-FDB9-4428-AC27-DF1F9DCCB5AF}"/>
              </a:ext>
            </a:extLst>
          </p:cNvPr>
          <p:cNvSpPr/>
          <p:nvPr/>
        </p:nvSpPr>
        <p:spPr>
          <a:xfrm>
            <a:off x="10130971" y="7486165"/>
            <a:ext cx="319315" cy="436390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D870F-0860-41B8-B9CE-BD8365C49042}"/>
                  </a:ext>
                </a:extLst>
              </p:cNvPr>
              <p:cNvSpPr txBox="1"/>
              <p:nvPr/>
            </p:nvSpPr>
            <p:spPr>
              <a:xfrm>
                <a:off x="12816114" y="8205440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D870F-0860-41B8-B9CE-BD8365C49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114" y="8205440"/>
                <a:ext cx="2815771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5D54FA-9979-408D-8ECE-ABCD1822EB5A}"/>
                  </a:ext>
                </a:extLst>
              </p:cNvPr>
              <p:cNvSpPr txBox="1"/>
              <p:nvPr/>
            </p:nvSpPr>
            <p:spPr>
              <a:xfrm>
                <a:off x="10973134" y="4821128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5D54FA-9979-408D-8ECE-ABCD1822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134" y="4821128"/>
                <a:ext cx="2815771" cy="646331"/>
              </a:xfrm>
              <a:prstGeom prst="rect">
                <a:avLst/>
              </a:prstGeom>
              <a:blipFill>
                <a:blip r:embed="rId9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8D57DB-6F2C-4F2D-B857-CE5A7CBF86D2}"/>
                  </a:ext>
                </a:extLst>
              </p:cNvPr>
              <p:cNvSpPr txBox="1"/>
              <p:nvPr/>
            </p:nvSpPr>
            <p:spPr>
              <a:xfrm>
                <a:off x="8723085" y="8195207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8D57DB-6F2C-4F2D-B857-CE5A7CBF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085" y="8195207"/>
                <a:ext cx="2815771" cy="646331"/>
              </a:xfrm>
              <a:prstGeom prst="rect">
                <a:avLst/>
              </a:prstGeom>
              <a:blipFill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7568002" cy="5054651"/>
          </a:xfrm>
        </p:spPr>
        <p:txBody>
          <a:bodyPr/>
          <a:lstStyle/>
          <a:p>
            <a:r>
              <a:rPr lang="ru-RU" dirty="0"/>
              <a:t>Шаг 1</a:t>
            </a:r>
            <a:r>
              <a:rPr lang="en-US" dirty="0"/>
              <a:t>:</a:t>
            </a:r>
            <a:r>
              <a:rPr lang="ru-RU" dirty="0"/>
              <a:t> Начинаем построение с корня</a:t>
            </a:r>
          </a:p>
          <a:p>
            <a:r>
              <a:rPr lang="ru-RU" dirty="0"/>
              <a:t>Шаг 2</a:t>
            </a:r>
            <a:r>
              <a:rPr lang="en-US" dirty="0"/>
              <a:t>:</a:t>
            </a:r>
            <a:r>
              <a:rPr lang="ru-RU" dirty="0"/>
              <a:t> Ищем лучший предикат и смотрим на новые разбиения</a:t>
            </a:r>
          </a:p>
          <a:p>
            <a:r>
              <a:rPr lang="ru-RU" dirty="0"/>
              <a:t>Шаг 3</a:t>
            </a:r>
            <a:r>
              <a:rPr lang="en-US" dirty="0"/>
              <a:t>:</a:t>
            </a:r>
            <a:r>
              <a:rPr lang="ru-RU" dirty="0"/>
              <a:t> Проваливаемся в новые вершины</a:t>
            </a:r>
            <a:endParaRPr lang="en-US" dirty="0"/>
          </a:p>
          <a:p>
            <a:r>
              <a:rPr lang="ru-RU" dirty="0"/>
              <a:t>Шаг 4</a:t>
            </a:r>
            <a:r>
              <a:rPr lang="en-US" dirty="0"/>
              <a:t>:</a:t>
            </a:r>
            <a:r>
              <a:rPr lang="ru-RU" dirty="0"/>
              <a:t> Если выполнен критерий останова</a:t>
            </a:r>
            <a:r>
              <a:rPr lang="en-US" dirty="0"/>
              <a:t>,</a:t>
            </a:r>
            <a:r>
              <a:rPr lang="ru-RU" dirty="0"/>
              <a:t> то даем прогноз</a:t>
            </a:r>
          </a:p>
          <a:p>
            <a:r>
              <a:rPr lang="ru-RU" dirty="0"/>
              <a:t>Шаг 5</a:t>
            </a:r>
            <a:r>
              <a:rPr lang="en-US" dirty="0"/>
              <a:t>:</a:t>
            </a:r>
            <a:r>
              <a:rPr lang="ru-RU" dirty="0"/>
              <a:t> Иначе – для выбранной вершины повторяем Шаги </a:t>
            </a:r>
            <a:r>
              <a:rPr lang="en-US" dirty="0"/>
              <a:t>2-5</a:t>
            </a: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261897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ЖАДНЫЙ АЛГОРИТМ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EE5F7D-C92D-4229-A9CC-63F4496E0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1" y="3357861"/>
            <a:ext cx="7695328" cy="471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D3885-5603-40F4-873B-1F2C30DB55D3}"/>
                  </a:ext>
                </a:extLst>
              </p:cNvPr>
              <p:cNvSpPr txBox="1"/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D3885-5603-40F4-873B-1F2C30DB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885" y="5897733"/>
                <a:ext cx="2815771" cy="646331"/>
              </a:xfrm>
              <a:prstGeom prst="rect">
                <a:avLst/>
              </a:prstGeom>
              <a:blipFill>
                <a:blip r:embed="rId5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CB381-280B-4BA5-AAA3-356E6721A9B9}"/>
                  </a:ext>
                </a:extLst>
              </p:cNvPr>
              <p:cNvSpPr txBox="1"/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CB381-280B-4BA5-AAA3-356E6721A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1" y="8833905"/>
                <a:ext cx="28157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CE2642-6DA5-41D9-9C9A-3726D85B6D52}"/>
              </a:ext>
            </a:extLst>
          </p:cNvPr>
          <p:cNvSpPr/>
          <p:nvPr/>
        </p:nvSpPr>
        <p:spPr>
          <a:xfrm>
            <a:off x="10130971" y="7486165"/>
            <a:ext cx="319315" cy="436390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E78729-83E5-45FD-8613-9F94C583E6A3}"/>
                  </a:ext>
                </a:extLst>
              </p:cNvPr>
              <p:cNvSpPr txBox="1"/>
              <p:nvPr/>
            </p:nvSpPr>
            <p:spPr>
              <a:xfrm>
                <a:off x="12816114" y="8205440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E78729-83E5-45FD-8613-9F94C583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114" y="8205440"/>
                <a:ext cx="2815771" cy="646331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F8C9C-06CE-4389-A12C-7368C7750471}"/>
                  </a:ext>
                </a:extLst>
              </p:cNvPr>
              <p:cNvSpPr txBox="1"/>
              <p:nvPr/>
            </p:nvSpPr>
            <p:spPr>
              <a:xfrm>
                <a:off x="10973134" y="4821128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F8C9C-06CE-4389-A12C-7368C7750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134" y="4821128"/>
                <a:ext cx="2815771" cy="646331"/>
              </a:xfrm>
              <a:prstGeom prst="rect">
                <a:avLst/>
              </a:prstGeom>
              <a:blipFill>
                <a:blip r:embed="rId8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DA2A8-3305-4979-A8A4-5FDF1A3E1FBC}"/>
                  </a:ext>
                </a:extLst>
              </p:cNvPr>
              <p:cNvSpPr txBox="1"/>
              <p:nvPr/>
            </p:nvSpPr>
            <p:spPr>
              <a:xfrm>
                <a:off x="8723085" y="8195207"/>
                <a:ext cx="28157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a:rPr lang="ru-RU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рогноз</m:t>
                      </m:r>
                      <m:r>
                        <a:rPr lang="ru-RU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DA2A8-3305-4979-A8A4-5FDF1A3E1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085" y="8195207"/>
                <a:ext cx="2815771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рядом критериев останова</a:t>
            </a:r>
          </a:p>
          <a:p>
            <a:r>
              <a:rPr lang="ru-RU" dirty="0"/>
              <a:t>Узнали о жадном алгоритме построения дерева</a:t>
            </a:r>
          </a:p>
          <a:p>
            <a:r>
              <a:rPr lang="ru-RU" dirty="0"/>
              <a:t>О ряде особенностей изученной модели поговорим на следующем занятии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Пора к практике!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90501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ВЫБОРКА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РЕШЕНИЕ О ВЫДАЧЕ КРЕДИТА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09204CD9-ABD7-4708-9853-0E4079C6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A268981-3BAC-46FB-B402-5357EACD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38420"/>
              </p:ext>
            </p:extLst>
          </p:nvPr>
        </p:nvGraphicFramePr>
        <p:xfrm>
          <a:off x="3140253" y="6168234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14" name="Двойные круглые скобки 13">
            <a:extLst>
              <a:ext uri="{FF2B5EF4-FFF2-40B4-BE49-F238E27FC236}">
                <a16:creationId xmlns:a16="http://schemas.microsoft.com/office/drawing/2014/main" id="{FEB2DDB8-38E4-4F92-8E6B-92CC5B43BEDE}"/>
              </a:ext>
            </a:extLst>
          </p:cNvPr>
          <p:cNvSpPr/>
          <p:nvPr/>
        </p:nvSpPr>
        <p:spPr>
          <a:xfrm>
            <a:off x="2347168" y="5820651"/>
            <a:ext cx="14374748" cy="262393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6AB72C-D26E-4AF1-978C-B0F6D8E0B345}"/>
                  </a:ext>
                </a:extLst>
              </p:cNvPr>
              <p:cNvSpPr txBox="1"/>
              <p:nvPr/>
            </p:nvSpPr>
            <p:spPr>
              <a:xfrm>
                <a:off x="763200" y="6172074"/>
                <a:ext cx="1430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6AB72C-D26E-4AF1-978C-B0F6D8E0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6172074"/>
                <a:ext cx="14303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27ADF-C4F4-4645-B18B-01F17A5A848E}"/>
                  </a:ext>
                </a:extLst>
              </p:cNvPr>
              <p:cNvSpPr txBox="1"/>
              <p:nvPr/>
            </p:nvSpPr>
            <p:spPr>
              <a:xfrm>
                <a:off x="763199" y="6808349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27ADF-C4F4-4645-B18B-01F17A5A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6808349"/>
                <a:ext cx="143032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DFED0A-A10B-42C6-9300-49056EB171C0}"/>
                  </a:ext>
                </a:extLst>
              </p:cNvPr>
              <p:cNvSpPr txBox="1"/>
              <p:nvPr/>
            </p:nvSpPr>
            <p:spPr>
              <a:xfrm>
                <a:off x="763199" y="7444625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DFED0A-A10B-42C6-9300-49056EB1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7444625"/>
                <a:ext cx="143032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2F6DF-AF39-442C-B32D-C83694D776AF}"/>
                  </a:ext>
                </a:extLst>
              </p:cNvPr>
              <p:cNvSpPr txBox="1"/>
              <p:nvPr/>
            </p:nvSpPr>
            <p:spPr>
              <a:xfrm>
                <a:off x="3140253" y="5094230"/>
                <a:ext cx="1375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Возраст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2F6DF-AF39-442C-B32D-C83694D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53" y="5094230"/>
                <a:ext cx="13753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F12B94-9E89-4032-81C1-6E527086B2A0}"/>
                  </a:ext>
                </a:extLst>
              </p:cNvPr>
              <p:cNvSpPr txBox="1"/>
              <p:nvPr/>
            </p:nvSpPr>
            <p:spPr>
              <a:xfrm>
                <a:off x="4854167" y="5090671"/>
                <a:ext cx="883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Цель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F12B94-9E89-4032-81C1-6E527086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090671"/>
                <a:ext cx="8832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0E85A-1235-4B58-BF43-43D879D55952}"/>
                  </a:ext>
                </a:extLst>
              </p:cNvPr>
              <p:cNvSpPr txBox="1"/>
              <p:nvPr/>
            </p:nvSpPr>
            <p:spPr>
              <a:xfrm>
                <a:off x="5932690" y="5090671"/>
                <a:ext cx="1837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Есть план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0E85A-1235-4B58-BF43-43D879D5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90" y="5090671"/>
                <a:ext cx="183704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38CCB-4424-4F63-96A3-F7866607ECAF}"/>
                  </a:ext>
                </a:extLst>
              </p:cNvPr>
              <p:cNvSpPr txBox="1"/>
              <p:nvPr/>
            </p:nvSpPr>
            <p:spPr>
              <a:xfrm>
                <a:off x="7903086" y="5090671"/>
                <a:ext cx="3100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Хорошая история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38CCB-4424-4F63-96A3-F7866607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86" y="5090671"/>
                <a:ext cx="310020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4E397-19EB-4BDC-9A28-A583F70D36FF}"/>
                  </a:ext>
                </a:extLst>
              </p:cNvPr>
              <p:cNvSpPr txBox="1"/>
              <p:nvPr/>
            </p:nvSpPr>
            <p:spPr>
              <a:xfrm>
                <a:off x="11390532" y="5093015"/>
                <a:ext cx="11557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Залог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4E397-19EB-4BDC-9A28-A583F70D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532" y="5093015"/>
                <a:ext cx="115576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DC3741-BC56-4638-9F2E-1CC2480DD0EB}"/>
                  </a:ext>
                </a:extLst>
              </p:cNvPr>
              <p:cNvSpPr txBox="1"/>
              <p:nvPr/>
            </p:nvSpPr>
            <p:spPr>
              <a:xfrm>
                <a:off x="13088117" y="5094230"/>
                <a:ext cx="3113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Кредитоспособен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DC3741-BC56-4638-9F2E-1CC2480D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117" y="5094230"/>
                <a:ext cx="311303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851D05D8-1647-4E13-8792-B504F1DB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29212"/>
              </p:ext>
            </p:extLst>
          </p:nvPr>
        </p:nvGraphicFramePr>
        <p:xfrm>
          <a:off x="4658343" y="613640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Бизнес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Бизнес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Потреб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2A366CAE-30E6-4A6D-B421-532B5898F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7282"/>
              </p:ext>
            </p:extLst>
          </p:nvPr>
        </p:nvGraphicFramePr>
        <p:xfrm>
          <a:off x="6312960" y="6150473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565FFDBF-3E1C-4329-B037-D2F57A2E2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49141"/>
              </p:ext>
            </p:extLst>
          </p:nvPr>
        </p:nvGraphicFramePr>
        <p:xfrm>
          <a:off x="8897091" y="6150473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2C11AB8B-C07F-4506-BB79-D90BD113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98275"/>
              </p:ext>
            </p:extLst>
          </p:nvPr>
        </p:nvGraphicFramePr>
        <p:xfrm>
          <a:off x="11264600" y="613640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0596B37-0804-45C9-B108-EE92EB0D9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8397"/>
              </p:ext>
            </p:extLst>
          </p:nvPr>
        </p:nvGraphicFramePr>
        <p:xfrm>
          <a:off x="13822799" y="6193061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6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ВЫБОРКА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БИНАРИЗУЕМ ПРИЗНАКИ!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09204CD9-ABD7-4708-9853-0E4079C6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A268981-3BAC-46FB-B402-5357EACD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75448"/>
              </p:ext>
            </p:extLst>
          </p:nvPr>
        </p:nvGraphicFramePr>
        <p:xfrm>
          <a:off x="3140253" y="6168234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14" name="Двойные круглые скобки 13">
            <a:extLst>
              <a:ext uri="{FF2B5EF4-FFF2-40B4-BE49-F238E27FC236}">
                <a16:creationId xmlns:a16="http://schemas.microsoft.com/office/drawing/2014/main" id="{FEB2DDB8-38E4-4F92-8E6B-92CC5B43BEDE}"/>
              </a:ext>
            </a:extLst>
          </p:cNvPr>
          <p:cNvSpPr/>
          <p:nvPr/>
        </p:nvSpPr>
        <p:spPr>
          <a:xfrm>
            <a:off x="2347168" y="5820651"/>
            <a:ext cx="14374748" cy="262393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6AB72C-D26E-4AF1-978C-B0F6D8E0B345}"/>
                  </a:ext>
                </a:extLst>
              </p:cNvPr>
              <p:cNvSpPr txBox="1"/>
              <p:nvPr/>
            </p:nvSpPr>
            <p:spPr>
              <a:xfrm>
                <a:off x="763200" y="6172074"/>
                <a:ext cx="1430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6AB72C-D26E-4AF1-978C-B0F6D8E0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6172074"/>
                <a:ext cx="14303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27ADF-C4F4-4645-B18B-01F17A5A848E}"/>
                  </a:ext>
                </a:extLst>
              </p:cNvPr>
              <p:cNvSpPr txBox="1"/>
              <p:nvPr/>
            </p:nvSpPr>
            <p:spPr>
              <a:xfrm>
                <a:off x="763199" y="6808349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27ADF-C4F4-4645-B18B-01F17A5A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6808349"/>
                <a:ext cx="143032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DFED0A-A10B-42C6-9300-49056EB171C0}"/>
                  </a:ext>
                </a:extLst>
              </p:cNvPr>
              <p:cNvSpPr txBox="1"/>
              <p:nvPr/>
            </p:nvSpPr>
            <p:spPr>
              <a:xfrm>
                <a:off x="763199" y="7444625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DFED0A-A10B-42C6-9300-49056EB1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7444625"/>
                <a:ext cx="143032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2F6DF-AF39-442C-B32D-C83694D776AF}"/>
                  </a:ext>
                </a:extLst>
              </p:cNvPr>
              <p:cNvSpPr txBox="1"/>
              <p:nvPr/>
            </p:nvSpPr>
            <p:spPr>
              <a:xfrm>
                <a:off x="3140253" y="4875227"/>
                <a:ext cx="137056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Возраст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&gt;40?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2F6DF-AF39-442C-B32D-C83694D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53" y="4875227"/>
                <a:ext cx="1370568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F12B94-9E89-4032-81C1-6E527086B2A0}"/>
                  </a:ext>
                </a:extLst>
              </p:cNvPr>
              <p:cNvSpPr txBox="1"/>
              <p:nvPr/>
            </p:nvSpPr>
            <p:spPr>
              <a:xfrm>
                <a:off x="4536471" y="5094740"/>
                <a:ext cx="1370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Бизнес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F12B94-9E89-4032-81C1-6E527086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71" y="5094740"/>
                <a:ext cx="137056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0E85A-1235-4B58-BF43-43D879D55952}"/>
                  </a:ext>
                </a:extLst>
              </p:cNvPr>
              <p:cNvSpPr txBox="1"/>
              <p:nvPr/>
            </p:nvSpPr>
            <p:spPr>
              <a:xfrm>
                <a:off x="5932690" y="5090671"/>
                <a:ext cx="1837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Есть план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40E85A-1235-4B58-BF43-43D879D55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90" y="5090671"/>
                <a:ext cx="183704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38CCB-4424-4F63-96A3-F7866607ECAF}"/>
                  </a:ext>
                </a:extLst>
              </p:cNvPr>
              <p:cNvSpPr txBox="1"/>
              <p:nvPr/>
            </p:nvSpPr>
            <p:spPr>
              <a:xfrm>
                <a:off x="7903086" y="5090671"/>
                <a:ext cx="3100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Хорошая история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238CCB-4424-4F63-96A3-F7866607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86" y="5090671"/>
                <a:ext cx="310020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4E397-19EB-4BDC-9A28-A583F70D36FF}"/>
                  </a:ext>
                </a:extLst>
              </p:cNvPr>
              <p:cNvSpPr txBox="1"/>
              <p:nvPr/>
            </p:nvSpPr>
            <p:spPr>
              <a:xfrm>
                <a:off x="11390532" y="5093015"/>
                <a:ext cx="11557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Залог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4E397-19EB-4BDC-9A28-A583F70D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532" y="5093015"/>
                <a:ext cx="115576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DC3741-BC56-4638-9F2E-1CC2480DD0EB}"/>
                  </a:ext>
                </a:extLst>
              </p:cNvPr>
              <p:cNvSpPr txBox="1"/>
              <p:nvPr/>
            </p:nvSpPr>
            <p:spPr>
              <a:xfrm>
                <a:off x="13088117" y="5094230"/>
                <a:ext cx="3113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Кредитоспособен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DC3741-BC56-4638-9F2E-1CC2480D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117" y="5094230"/>
                <a:ext cx="311303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851D05D8-1647-4E13-8792-B504F1DB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52339"/>
              </p:ext>
            </p:extLst>
          </p:nvPr>
        </p:nvGraphicFramePr>
        <p:xfrm>
          <a:off x="4658343" y="613640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2A366CAE-30E6-4A6D-B421-532B5898F0D6}"/>
              </a:ext>
            </a:extLst>
          </p:cNvPr>
          <p:cNvGraphicFramePr>
            <a:graphicFrameLocks noGrp="1"/>
          </p:cNvGraphicFramePr>
          <p:nvPr/>
        </p:nvGraphicFramePr>
        <p:xfrm>
          <a:off x="6312960" y="6150473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565FFDBF-3E1C-4329-B037-D2F57A2E2733}"/>
              </a:ext>
            </a:extLst>
          </p:cNvPr>
          <p:cNvGraphicFramePr>
            <a:graphicFrameLocks noGrp="1"/>
          </p:cNvGraphicFramePr>
          <p:nvPr/>
        </p:nvGraphicFramePr>
        <p:xfrm>
          <a:off x="8897091" y="6150473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2C11AB8B-C07F-4506-BB79-D90BD11305CF}"/>
              </a:ext>
            </a:extLst>
          </p:cNvPr>
          <p:cNvGraphicFramePr>
            <a:graphicFrameLocks noGrp="1"/>
          </p:cNvGraphicFramePr>
          <p:nvPr/>
        </p:nvGraphicFramePr>
        <p:xfrm>
          <a:off x="11264600" y="613640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0596B37-0804-45C9-B108-EE92EB0D91AA}"/>
              </a:ext>
            </a:extLst>
          </p:cNvPr>
          <p:cNvGraphicFramePr>
            <a:graphicFrameLocks noGrp="1"/>
          </p:cNvGraphicFramePr>
          <p:nvPr/>
        </p:nvGraphicFramePr>
        <p:xfrm>
          <a:off x="13822799" y="6193061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9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4908210" cy="6045084"/>
              </a:xfrm>
            </p:spPr>
            <p:txBody>
              <a:bodyPr/>
              <a:lstStyle/>
              <a:p>
                <a:r>
                  <a:rPr lang="ru-RU" dirty="0"/>
                  <a:t>На основании цепочек реализаций полученных признаков можно попробовать установить между ними и </a:t>
                </a:r>
                <a:r>
                  <a:rPr lang="ru-RU" dirty="0" err="1"/>
                  <a:t>таргетами</a:t>
                </a:r>
                <a:r>
                  <a:rPr lang="ru-RU" dirty="0"/>
                  <a:t> зависимость!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Возрас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т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 40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Цель=Потреб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Хорошая история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Выдать кредит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Возрас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т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40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&amp;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Цель=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Бизнес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Нет бизнес−плана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dirty="0" smtClean="0">
                        <a:solidFill>
                          <a:srgbClr val="FF7F65"/>
                        </a:solidFill>
                        <a:latin typeface="Cambria Math" panose="02040503050406030204" pitchFamily="18" charset="0"/>
                      </a:rPr>
                      <m:t>Отказать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Такой алгоритм можно изобразить в виде дерева!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97120"/>
                <a:ext cx="14908210" cy="6045084"/>
              </a:xfrm>
              <a:blipFill>
                <a:blip r:embed="rId2"/>
                <a:stretch>
                  <a:fillRect l="-1676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ВЫБОРКА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БИНАРИЗУЕМ ПРИЗНАКИ!</a:t>
            </a:r>
          </a:p>
        </p:txBody>
      </p:sp>
      <p:pic>
        <p:nvPicPr>
          <p:cNvPr id="13" name="Рисунок 12" descr="Дерево с корнями со сплошной заливкой">
            <a:extLst>
              <a:ext uri="{FF2B5EF4-FFF2-40B4-BE49-F238E27FC236}">
                <a16:creationId xmlns:a16="http://schemas.microsoft.com/office/drawing/2014/main" id="{E792E3F0-900E-4D9F-B1EF-2F3BDDFE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069555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ЗАДАЧА КЛАССИФИКАЦИИ О ВЫДАЧЕ КРЕДИТА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09204CD9-ABD7-4708-9853-0E4079C6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B22DD2-C1CA-49F6-BA49-D492EF1E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99" y="3843298"/>
            <a:ext cx="10678713" cy="5821041"/>
          </a:xfrm>
          <a:prstGeom prst="rect">
            <a:avLst/>
          </a:prstGeom>
        </p:spPr>
      </p:pic>
      <p:sp>
        <p:nvSpPr>
          <p:cNvPr id="10" name="Текст 1">
            <a:extLst>
              <a:ext uri="{FF2B5EF4-FFF2-40B4-BE49-F238E27FC236}">
                <a16:creationId xmlns:a16="http://schemas.microsoft.com/office/drawing/2014/main" id="{CF6413C6-3A8E-4220-885D-7709FF2678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5273" y="3843298"/>
            <a:ext cx="2697453" cy="7072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Корень дерева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3CFDCA87-C063-48AC-B539-2623A7A5CAA1}"/>
              </a:ext>
            </a:extLst>
          </p:cNvPr>
          <p:cNvSpPr txBox="1">
            <a:spLocks/>
          </p:cNvSpPr>
          <p:nvPr/>
        </p:nvSpPr>
        <p:spPr>
          <a:xfrm>
            <a:off x="9964804" y="5573112"/>
            <a:ext cx="6256580" cy="7072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Внутренняя вершина (предикат)</a:t>
            </a:r>
          </a:p>
        </p:txBody>
      </p:sp>
      <p:sp>
        <p:nvSpPr>
          <p:cNvPr id="12" name="Текст 1">
            <a:extLst>
              <a:ext uri="{FF2B5EF4-FFF2-40B4-BE49-F238E27FC236}">
                <a16:creationId xmlns:a16="http://schemas.microsoft.com/office/drawing/2014/main" id="{4537F6DC-0BB8-451A-A085-13C1C42FEA6C}"/>
              </a:ext>
            </a:extLst>
          </p:cNvPr>
          <p:cNvSpPr txBox="1">
            <a:spLocks/>
          </p:cNvSpPr>
          <p:nvPr/>
        </p:nvSpPr>
        <p:spPr>
          <a:xfrm>
            <a:off x="11832754" y="8797823"/>
            <a:ext cx="6256580" cy="7072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Листовая вершина (решение)</a:t>
            </a:r>
          </a:p>
        </p:txBody>
      </p:sp>
    </p:spTree>
    <p:extLst>
      <p:ext uri="{BB962C8B-B14F-4D97-AF65-F5344CB8AC3E}">
        <p14:creationId xmlns:p14="http://schemas.microsoft.com/office/powerpoint/2010/main" val="16886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63A97CF6-0E12-4EC5-9AA7-9DC005344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82643"/>
              </p:ext>
            </p:extLst>
          </p:nvPr>
        </p:nvGraphicFramePr>
        <p:xfrm>
          <a:off x="5039392" y="6168234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25" name="Двойные круглые скобки 24">
            <a:extLst>
              <a:ext uri="{FF2B5EF4-FFF2-40B4-BE49-F238E27FC236}">
                <a16:creationId xmlns:a16="http://schemas.microsoft.com/office/drawing/2014/main" id="{2665CD5F-E772-4003-9260-16F26362D7F1}"/>
              </a:ext>
            </a:extLst>
          </p:cNvPr>
          <p:cNvSpPr/>
          <p:nvPr/>
        </p:nvSpPr>
        <p:spPr>
          <a:xfrm>
            <a:off x="4246307" y="5820651"/>
            <a:ext cx="9652574" cy="262393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892EC3-178B-4507-B4B2-A5748514D8F5}"/>
                  </a:ext>
                </a:extLst>
              </p:cNvPr>
              <p:cNvSpPr txBox="1"/>
              <p:nvPr/>
            </p:nvSpPr>
            <p:spPr>
              <a:xfrm>
                <a:off x="2662339" y="6172074"/>
                <a:ext cx="1430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892EC3-178B-4507-B4B2-A5748514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39" y="6172074"/>
                <a:ext cx="14303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7AAC16-E2C6-4908-8719-E904FB9CB884}"/>
                  </a:ext>
                </a:extLst>
              </p:cNvPr>
              <p:cNvSpPr txBox="1"/>
              <p:nvPr/>
            </p:nvSpPr>
            <p:spPr>
              <a:xfrm>
                <a:off x="2662338" y="6808349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7AAC16-E2C6-4908-8719-E904FB9C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38" y="6808349"/>
                <a:ext cx="143032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5F458D-965F-4FF7-B9AC-2E35CE425396}"/>
                  </a:ext>
                </a:extLst>
              </p:cNvPr>
              <p:cNvSpPr txBox="1"/>
              <p:nvPr/>
            </p:nvSpPr>
            <p:spPr>
              <a:xfrm>
                <a:off x="2662338" y="7444625"/>
                <a:ext cx="14303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клиент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5F458D-965F-4FF7-B9AC-2E35CE42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38" y="7444625"/>
                <a:ext cx="143032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46CDE-ABED-4DC3-9524-D1B88E0C0046}"/>
                  </a:ext>
                </a:extLst>
              </p:cNvPr>
              <p:cNvSpPr txBox="1"/>
              <p:nvPr/>
            </p:nvSpPr>
            <p:spPr>
              <a:xfrm>
                <a:off x="5039392" y="5094230"/>
                <a:ext cx="1375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Возраст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46CDE-ABED-4DC3-9524-D1B88E0C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92" y="5094230"/>
                <a:ext cx="13753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B3C5A6-D5DC-433D-979B-1E4E992B171B}"/>
                  </a:ext>
                </a:extLst>
              </p:cNvPr>
              <p:cNvSpPr txBox="1"/>
              <p:nvPr/>
            </p:nvSpPr>
            <p:spPr>
              <a:xfrm>
                <a:off x="6753306" y="4958877"/>
                <a:ext cx="309777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Желаемая сумма</m:t>
                      </m:r>
                    </m:oMath>
                  </m:oMathPara>
                </a14:m>
                <a:br>
                  <a:rPr lang="en-US" sz="2800" b="1" dirty="0">
                    <a:solidFill>
                      <a:srgbClr val="E5E5E5"/>
                    </a:solidFill>
                  </a:rPr>
                </a:br>
                <a:endParaRPr lang="ru-RU" sz="2800" b="1" dirty="0">
                  <a:solidFill>
                    <a:srgbClr val="E5E5E5"/>
                  </a:solidFill>
                </a:endParaRPr>
              </a:p>
              <a:p>
                <a:r>
                  <a:rPr lang="ru-RU" sz="2800" b="1" dirty="0">
                    <a:solidFill>
                      <a:srgbClr val="E5E5E5"/>
                    </a:solidFill>
                  </a:rPr>
                  <a:t>		(в</a:t>
                </a:r>
                <a:r>
                  <a:rPr lang="ru-RU" sz="2800" dirty="0">
                    <a:solidFill>
                      <a:srgbClr val="E5E5E5"/>
                    </a:solidFill>
                  </a:rPr>
                  <a:t> млн)</a:t>
                </a:r>
                <a:endParaRPr lang="en-US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B3C5A6-D5DC-433D-979B-1E4E992B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06" y="4958877"/>
                <a:ext cx="3097771" cy="861774"/>
              </a:xfrm>
              <a:prstGeom prst="rect">
                <a:avLst/>
              </a:prstGeom>
              <a:blipFill>
                <a:blip r:embed="rId8"/>
                <a:stretch>
                  <a:fillRect b="-24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B31FF-C933-4E70-B4CC-73AA585FF460}"/>
                  </a:ext>
                </a:extLst>
              </p:cNvPr>
              <p:cNvSpPr txBox="1"/>
              <p:nvPr/>
            </p:nvSpPr>
            <p:spPr>
              <a:xfrm>
                <a:off x="9954664" y="5094230"/>
                <a:ext cx="3113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Кредитоспособен</m:t>
                      </m:r>
                      <m:r>
                        <a:rPr lang="en-US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B31FF-C933-4E70-B4CC-73AA585F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664" y="5094230"/>
                <a:ext cx="311303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58E68F74-DCED-46D0-AC1A-18F1AD37C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22321"/>
              </p:ext>
            </p:extLst>
          </p:nvPr>
        </p:nvGraphicFramePr>
        <p:xfrm>
          <a:off x="7613251" y="616627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18A81B6-43DA-46A3-8DA1-960E65E19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29963"/>
              </p:ext>
            </p:extLst>
          </p:nvPr>
        </p:nvGraphicFramePr>
        <p:xfrm>
          <a:off x="10873729" y="6136405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8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8465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НА ДВУХ ПРИЗНАКАХ</a:t>
            </a: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6850709C-D1B2-41AF-A58A-CA757AA6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563" y="637943"/>
            <a:ext cx="914400" cy="914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5A3E85-A1B2-4408-87DC-31DD8BB93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5079911"/>
            <a:ext cx="6704899" cy="4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2369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25171</TotalTime>
  <Words>1347</Words>
  <Application>Microsoft Macintosh PowerPoint</Application>
  <PresentationFormat>Custom</PresentationFormat>
  <Paragraphs>309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55</cp:revision>
  <dcterms:created xsi:type="dcterms:W3CDTF">2020-10-16T14:01:52Z</dcterms:created>
  <dcterms:modified xsi:type="dcterms:W3CDTF">2022-04-28T13:19:17Z</dcterms:modified>
</cp:coreProperties>
</file>