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6" r:id="rId1"/>
    <p:sldMasterId id="2147483679" r:id="rId2"/>
    <p:sldMasterId id="2147483688" r:id="rId3"/>
  </p:sldMasterIdLst>
  <p:notesMasterIdLst>
    <p:notesMasterId r:id="rId51"/>
  </p:notesMasterIdLst>
  <p:sldIdLst>
    <p:sldId id="256" r:id="rId4"/>
    <p:sldId id="351" r:id="rId5"/>
    <p:sldId id="478" r:id="rId6"/>
    <p:sldId id="477" r:id="rId7"/>
    <p:sldId id="476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4" r:id="rId23"/>
    <p:sldId id="495" r:id="rId24"/>
    <p:sldId id="496" r:id="rId25"/>
    <p:sldId id="497" r:id="rId26"/>
    <p:sldId id="498" r:id="rId27"/>
    <p:sldId id="499" r:id="rId28"/>
    <p:sldId id="500" r:id="rId29"/>
    <p:sldId id="505" r:id="rId30"/>
    <p:sldId id="502" r:id="rId31"/>
    <p:sldId id="506" r:id="rId32"/>
    <p:sldId id="503" r:id="rId33"/>
    <p:sldId id="504" r:id="rId34"/>
    <p:sldId id="508" r:id="rId35"/>
    <p:sldId id="511" r:id="rId36"/>
    <p:sldId id="507" r:id="rId37"/>
    <p:sldId id="509" r:id="rId38"/>
    <p:sldId id="512" r:id="rId39"/>
    <p:sldId id="513" r:id="rId40"/>
    <p:sldId id="514" r:id="rId41"/>
    <p:sldId id="515" r:id="rId42"/>
    <p:sldId id="516" r:id="rId43"/>
    <p:sldId id="517" r:id="rId44"/>
    <p:sldId id="518" r:id="rId45"/>
    <p:sldId id="522" r:id="rId46"/>
    <p:sldId id="523" r:id="rId47"/>
    <p:sldId id="520" r:id="rId48"/>
    <p:sldId id="519" r:id="rId49"/>
    <p:sldId id="264" r:id="rId50"/>
  </p:sldIdLst>
  <p:sldSz cx="18288000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433"/>
    <a:srgbClr val="E5E5E5"/>
    <a:srgbClr val="FF7F65"/>
    <a:srgbClr val="FECCF9"/>
    <a:srgbClr val="FBFBCF"/>
    <a:srgbClr val="F0DAEC"/>
    <a:srgbClr val="60D2A1"/>
    <a:srgbClr val="C066CC"/>
    <a:srgbClr val="4333FF"/>
    <a:srgbClr val="262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5" autoAdjust="0"/>
    <p:restoredTop sz="93076" autoAdjust="0"/>
  </p:normalViewPr>
  <p:slideViewPr>
    <p:cSldViewPr snapToGrid="0" snapToObjects="1" showGuides="1">
      <p:cViewPr varScale="1">
        <p:scale>
          <a:sx n="81" d="100"/>
          <a:sy n="81" d="100"/>
        </p:scale>
        <p:origin x="472" y="184"/>
      </p:cViewPr>
      <p:guideLst/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99C65-997D-9345-8B34-299522DB2A91}" type="datetimeFigureOut">
              <a:rPr lang="ru-RU" smtClean="0"/>
              <a:t>20.04.2022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3FE198-1678-7848-BAD1-C40EFA911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1487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1pPr>
    <a:lvl2pPr marL="669341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2pPr>
    <a:lvl3pPr marL="133868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3pPr>
    <a:lvl4pPr marL="2008022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4pPr>
    <a:lvl5pPr marL="2677363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5pPr>
    <a:lvl6pPr marL="3346704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6pPr>
    <a:lvl7pPr marL="4016045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7pPr>
    <a:lvl8pPr marL="468538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8pPr>
    <a:lvl9pPr marL="5354726" algn="l" defTabSz="1338682" rtl="0" eaLnBrk="1" latinLnBrk="0" hangingPunct="1">
      <a:defRPr sz="17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612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НАЗВАНИЕ</a:t>
            </a:r>
          </a:p>
          <a:p>
            <a:pPr lvl="0"/>
            <a:r>
              <a:rPr lang="ru-RU" dirty="0"/>
              <a:t>ПРЕЗЕНТАЦИИ</a:t>
            </a:r>
            <a:r>
              <a:rPr lang="en-US" dirty="0"/>
              <a:t> </a:t>
            </a:r>
            <a:r>
              <a:rPr lang="ru-RU" dirty="0"/>
              <a:t>(НЕ ДЛИННЕЕ 4-Х СТРОК)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7811789"/>
            <a:ext cx="14589866" cy="19044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KARPOV.COURSE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95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E5E5E5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8229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baseline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77818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2136210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6203811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958310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0591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095937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262A2F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3244194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Текст 2">
            <a:extLst>
              <a:ext uri="{FF2B5EF4-FFF2-40B4-BE49-F238E27FC236}">
                <a16:creationId xmlns:a16="http://schemas.microsoft.com/office/drawing/2014/main" id="{D9FA0F2C-FC49-F847-8AB9-2EB41FA35AFC}"/>
              </a:ext>
            </a:extLst>
          </p:cNvPr>
          <p:cNvSpPr txBox="1">
            <a:spLocks/>
          </p:cNvSpPr>
          <p:nvPr userDrawn="1"/>
        </p:nvSpPr>
        <p:spPr>
          <a:xfrm>
            <a:off x="2036014" y="2652011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Первый этап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A21B1DC-72DC-5445-9DA8-B14958596E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3199" y="2622764"/>
            <a:ext cx="812800" cy="81280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4191B6B-E85B-DC44-9FE7-43EFA095B8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3199" y="4235103"/>
            <a:ext cx="812800" cy="81280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FB3690F-C62A-3D43-810E-347AFAFEFB7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199" y="5847442"/>
            <a:ext cx="812800" cy="812800"/>
          </a:xfrm>
          <a:prstGeom prst="rect">
            <a:avLst/>
          </a:prstGeom>
        </p:spPr>
      </p:pic>
      <p:sp>
        <p:nvSpPr>
          <p:cNvPr id="19" name="Текст 2">
            <a:extLst>
              <a:ext uri="{FF2B5EF4-FFF2-40B4-BE49-F238E27FC236}">
                <a16:creationId xmlns:a16="http://schemas.microsoft.com/office/drawing/2014/main" id="{CC2A6BCE-1907-FA49-95EB-7F01C7EFEC81}"/>
              </a:ext>
            </a:extLst>
          </p:cNvPr>
          <p:cNvSpPr txBox="1">
            <a:spLocks/>
          </p:cNvSpPr>
          <p:nvPr userDrawn="1"/>
        </p:nvSpPr>
        <p:spPr>
          <a:xfrm>
            <a:off x="2036014" y="584744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Третий этап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865ECF-A604-AB4D-A303-F2BD2DDA6A80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63199" y="7584349"/>
            <a:ext cx="812800" cy="812800"/>
          </a:xfrm>
          <a:prstGeom prst="rect">
            <a:avLst/>
          </a:prstGeom>
        </p:spPr>
      </p:pic>
      <p:sp>
        <p:nvSpPr>
          <p:cNvPr id="21" name="Текст 2">
            <a:extLst>
              <a:ext uri="{FF2B5EF4-FFF2-40B4-BE49-F238E27FC236}">
                <a16:creationId xmlns:a16="http://schemas.microsoft.com/office/drawing/2014/main" id="{632E570F-97FC-3849-B171-7F018ED9AB7D}"/>
              </a:ext>
            </a:extLst>
          </p:cNvPr>
          <p:cNvSpPr txBox="1">
            <a:spLocks/>
          </p:cNvSpPr>
          <p:nvPr userDrawn="1"/>
        </p:nvSpPr>
        <p:spPr>
          <a:xfrm>
            <a:off x="2036011" y="7583872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Четвертый этап</a:t>
            </a:r>
          </a:p>
        </p:txBody>
      </p:sp>
      <p:sp>
        <p:nvSpPr>
          <p:cNvPr id="22" name="Текст 2">
            <a:extLst>
              <a:ext uri="{FF2B5EF4-FFF2-40B4-BE49-F238E27FC236}">
                <a16:creationId xmlns:a16="http://schemas.microsoft.com/office/drawing/2014/main" id="{0014BE81-FED8-DE4B-8EE1-55FED3A52626}"/>
              </a:ext>
            </a:extLst>
          </p:cNvPr>
          <p:cNvSpPr txBox="1">
            <a:spLocks/>
          </p:cNvSpPr>
          <p:nvPr userDrawn="1"/>
        </p:nvSpPr>
        <p:spPr>
          <a:xfrm>
            <a:off x="2036014" y="4264827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Второй этап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4C2BFF1A-7B5B-5E43-BE14-0BE1935C751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63199" y="9196688"/>
            <a:ext cx="812800" cy="812800"/>
          </a:xfrm>
          <a:prstGeom prst="rect">
            <a:avLst/>
          </a:prstGeom>
        </p:spPr>
      </p:pic>
      <p:sp>
        <p:nvSpPr>
          <p:cNvPr id="24" name="Текст 2">
            <a:extLst>
              <a:ext uri="{FF2B5EF4-FFF2-40B4-BE49-F238E27FC236}">
                <a16:creationId xmlns:a16="http://schemas.microsoft.com/office/drawing/2014/main" id="{32526DCF-1390-E747-9339-45D6842C7847}"/>
              </a:ext>
            </a:extLst>
          </p:cNvPr>
          <p:cNvSpPr txBox="1">
            <a:spLocks/>
          </p:cNvSpPr>
          <p:nvPr userDrawn="1"/>
        </p:nvSpPr>
        <p:spPr>
          <a:xfrm>
            <a:off x="2036012" y="9196688"/>
            <a:ext cx="15110785" cy="8128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Char char="•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371600" rtl="0" eaLnBrk="1" fontAlgn="base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ru-RU" sz="3150" b="0" i="0" u="none" strike="noStrike" kern="1200" cap="none" spc="0" normalizeH="0" baseline="0" noProof="0" dirty="0">
                <a:ln>
                  <a:noFill/>
                </a:ln>
                <a:solidFill>
                  <a:srgbClr val="262A2F"/>
                </a:solidFill>
                <a:effectLst/>
                <a:uLnTx/>
                <a:uFillTx/>
                <a:latin typeface="InputMono" panose="02000509020000090004" pitchFamily="49" charset="0"/>
                <a:ea typeface="+mn-ea"/>
                <a:cs typeface="+mn-cs"/>
              </a:rPr>
              <a:t>Пятый этап</a:t>
            </a:r>
          </a:p>
        </p:txBody>
      </p:sp>
      <p:sp>
        <p:nvSpPr>
          <p:cNvPr id="25" name="Текст 3">
            <a:extLst>
              <a:ext uri="{FF2B5EF4-FFF2-40B4-BE49-F238E27FC236}">
                <a16:creationId xmlns:a16="http://schemas.microsoft.com/office/drawing/2014/main" id="{7FED22DA-500A-8043-B8A8-C0C0169FD57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262A2F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45985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блож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572399"/>
            <a:ext cx="16383600" cy="138109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11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500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СПАСИБО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E3D5216-5AFB-014E-9BCA-DDE974496F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23401" y="7407233"/>
            <a:ext cx="11129780" cy="2308956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1371600" rtl="0" eaLnBrk="1" fontAlgn="auto" latinLnBrk="0" hangingPunct="1">
              <a:lnSpc>
                <a:spcPts val="56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1E2028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ИМЯ ФАМИЛИЯ </a:t>
            </a:r>
          </a:p>
          <a:p>
            <a:pPr lvl="0"/>
            <a:r>
              <a:rPr lang="ru-RU" dirty="0"/>
              <a:t>укажите почту + добавьте гиперссылку</a:t>
            </a:r>
          </a:p>
        </p:txBody>
      </p:sp>
      <p:sp>
        <p:nvSpPr>
          <p:cNvPr id="5" name="Объект 5">
            <a:extLst>
              <a:ext uri="{FF2B5EF4-FFF2-40B4-BE49-F238E27FC236}">
                <a16:creationId xmlns:a16="http://schemas.microsoft.com/office/drawing/2014/main" id="{18C42460-6A98-5F42-8E12-6BFE2D0EB6A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6380018"/>
            <a:ext cx="3829583" cy="3336172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78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251596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•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ЗАГОЛОВОК (заглавными буквами, </a:t>
            </a:r>
          </a:p>
          <a:p>
            <a:pPr marL="0" marR="0" lvl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dirty="0"/>
              <a:t>не длиннее 2-х строк)</a:t>
            </a:r>
          </a:p>
          <a:p>
            <a:pPr lvl="0"/>
            <a:endParaRPr lang="ru-RU" dirty="0"/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3344294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</p:spTree>
    <p:extLst>
      <p:ext uri="{BB962C8B-B14F-4D97-AF65-F5344CB8AC3E}">
        <p14:creationId xmlns:p14="http://schemas.microsoft.com/office/powerpoint/2010/main" val="61635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заголовок • Текст P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>
            <a:extLst>
              <a:ext uri="{FF2B5EF4-FFF2-40B4-BE49-F238E27FC236}">
                <a16:creationId xmlns:a16="http://schemas.microsoft.com/office/drawing/2014/main" id="{26C10321-1665-BF43-AA88-17B537BEB1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424429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8F2A8AE7-D4C0-3F47-8F9D-34788DC480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3199" y="2827479"/>
            <a:ext cx="16383600" cy="108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ПОДЗАГОЛОВКИ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42348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3">
            <a:extLst>
              <a:ext uri="{FF2B5EF4-FFF2-40B4-BE49-F238E27FC236}">
                <a16:creationId xmlns:a16="http://schemas.microsoft.com/office/drawing/2014/main" id="{C78E711D-9827-D14E-8D87-71A3D8192C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3199" y="2795590"/>
            <a:ext cx="16383600" cy="3600000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тире.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3139866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Булле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3">
            <a:extLst>
              <a:ext uri="{FF2B5EF4-FFF2-40B4-BE49-F238E27FC236}">
                <a16:creationId xmlns:a16="http://schemas.microsoft.com/office/drawing/2014/main" id="{1CC81C1F-E569-604D-AEEE-5C8D38FC05E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A899B25-35C0-0040-A54E-82091F3707D7}"/>
              </a:ext>
            </a:extLst>
          </p:cNvPr>
          <p:cNvSpPr/>
          <p:nvPr userDrawn="1"/>
        </p:nvSpPr>
        <p:spPr>
          <a:xfrm>
            <a:off x="7631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4169FF0-7F47-EF43-9859-428A6345DF7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1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6E47F1E6-E6CC-0147-BA7A-2C059DFB9C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81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FBD0322-8462-FF45-8854-C61367096BF8}"/>
              </a:ext>
            </a:extLst>
          </p:cNvPr>
          <p:cNvSpPr/>
          <p:nvPr userDrawn="1"/>
        </p:nvSpPr>
        <p:spPr>
          <a:xfrm>
            <a:off x="8535599" y="2795590"/>
            <a:ext cx="7315200" cy="7023370"/>
          </a:xfrm>
          <a:prstGeom prst="rect">
            <a:avLst/>
          </a:prstGeom>
          <a:solidFill>
            <a:srgbClr val="1E2027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DFE4C16C-3AE0-7C46-B551-FC96337990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60591" y="3104092"/>
            <a:ext cx="6665215" cy="62230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750" b="1" i="0">
                <a:solidFill>
                  <a:srgbClr val="FF5433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ПОДЗАГОЛОВОК</a:t>
            </a:r>
          </a:p>
        </p:txBody>
      </p:sp>
      <p:sp>
        <p:nvSpPr>
          <p:cNvPr id="14" name="Текст 3">
            <a:extLst>
              <a:ext uri="{FF2B5EF4-FFF2-40B4-BE49-F238E27FC236}">
                <a16:creationId xmlns:a16="http://schemas.microsoft.com/office/drawing/2014/main" id="{40556BDA-DA78-8140-87DA-3F1E5F29F8A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60591" y="4138996"/>
            <a:ext cx="6665215" cy="5368391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 каждый пункт пишется: 1) с маленькой буквы</a:t>
            </a:r>
            <a:r>
              <a:rPr lang="en-US" dirty="0"/>
              <a:t>; </a:t>
            </a:r>
            <a:r>
              <a:rPr lang="ru-RU" dirty="0"/>
              <a:t>2) должен быть не   длиннее 2-х строк</a:t>
            </a:r>
            <a:r>
              <a:rPr lang="en-US" dirty="0"/>
              <a:t>;</a:t>
            </a:r>
            <a:r>
              <a:rPr lang="ru-RU" dirty="0"/>
              <a:t> 3) </a:t>
            </a:r>
            <a:r>
              <a:rPr lang="ru-RU" dirty="0" err="1"/>
              <a:t>буллеты</a:t>
            </a:r>
            <a:r>
              <a:rPr lang="ru-RU" dirty="0"/>
              <a:t> в виде тире </a:t>
            </a:r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  <a:p>
            <a:pPr lvl="0"/>
            <a:r>
              <a:rPr lang="ru-RU" dirty="0"/>
              <a:t> </a:t>
            </a:r>
            <a:r>
              <a:rPr lang="ru-RU" dirty="0" err="1"/>
              <a:t>буллеты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27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10857600" cy="72396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B6ADAFFB-EB86-6B40-AAB7-F7BF10DB5F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1171856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артин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5">
            <a:extLst>
              <a:ext uri="{FF2B5EF4-FFF2-40B4-BE49-F238E27FC236}">
                <a16:creationId xmlns:a16="http://schemas.microsoft.com/office/drawing/2014/main" id="{ACF658B9-5EF6-D849-B8C6-C427A963DBE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3199" y="2581200"/>
            <a:ext cx="5716800" cy="3808800"/>
          </a:xfrm>
          <a:prstGeom prst="rect">
            <a:avLst/>
          </a:prstGeom>
        </p:spPr>
        <p:txBody>
          <a:bodyPr anchor="ctr"/>
          <a:lstStyle>
            <a:lvl1pPr algn="ctr">
              <a:buNone/>
              <a:defRPr sz="2000" b="0" i="0">
                <a:solidFill>
                  <a:schemeClr val="bg1"/>
                </a:solidFill>
                <a:latin typeface="Formular" panose="02000000000000000000" pitchFamily="2" charset="0"/>
              </a:defRPr>
            </a:lvl1pPr>
          </a:lstStyle>
          <a:p>
            <a:pPr lv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20FE5877-A176-8A44-9FB6-A28800CAC6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33200" y="2581200"/>
            <a:ext cx="9813599" cy="7239385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150" b="0" i="0">
                <a:solidFill>
                  <a:srgbClr val="E5E5E5"/>
                </a:solidFill>
                <a:latin typeface="InputMono" panose="02000509020000090004" pitchFamily="49" charset="0"/>
              </a:defRPr>
            </a:lvl1pPr>
          </a:lstStyle>
          <a:p>
            <a:pPr lvl="0"/>
            <a:r>
              <a:rPr lang="ru-RU" dirty="0"/>
              <a:t>Наборный текст.</a:t>
            </a:r>
          </a:p>
        </p:txBody>
      </p:sp>
      <p:sp>
        <p:nvSpPr>
          <p:cNvPr id="6" name="Текст 3">
            <a:extLst>
              <a:ext uri="{FF2B5EF4-FFF2-40B4-BE49-F238E27FC236}">
                <a16:creationId xmlns:a16="http://schemas.microsoft.com/office/drawing/2014/main" id="{0045A300-A4F4-E54F-95BA-0796B71725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199" y="781200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>
                <a:solidFill>
                  <a:srgbClr val="E5E5E5"/>
                </a:solidFill>
                <a:latin typeface="Formular" panose="02000000000000000000" pitchFamily="2" charset="0"/>
              </a:defRPr>
            </a:lvl1pPr>
          </a:lstStyle>
          <a:p>
            <a:pPr lvl="0"/>
            <a:r>
              <a:rPr lang="ru-RU" dirty="0"/>
              <a:t>ЗАГОЛОВОК (заглавными буквами, не длиннее 2-х строк)</a:t>
            </a:r>
          </a:p>
        </p:txBody>
      </p:sp>
    </p:spTree>
    <p:extLst>
      <p:ext uri="{BB962C8B-B14F-4D97-AF65-F5344CB8AC3E}">
        <p14:creationId xmlns:p14="http://schemas.microsoft.com/office/powerpoint/2010/main" val="919479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54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9817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62A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60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5" r:id="rId3"/>
    <p:sldLayoutId id="2147483682" r:id="rId4"/>
    <p:sldLayoutId id="2147483686" r:id="rId5"/>
    <p:sldLayoutId id="2147483684" r:id="rId6"/>
    <p:sldLayoutId id="2147483683" r:id="rId7"/>
    <p:sldLayoutId id="2147483687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31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1DE53E1-5184-004D-8025-8ECB99888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START ML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FFB56E-FC6A-1B44-A056-35D6562AE0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KARPOV.COURSES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748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736F778-AEED-4F49-97F8-46BBF37D8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44" y="4840475"/>
            <a:ext cx="6087467" cy="4150546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МОЖЕТ БЫТЬ ПОЛЕЗНЕЕ ОТБОРА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418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FDF108-B9DB-4D5D-A089-9E390300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43" y="4840475"/>
            <a:ext cx="6087468" cy="4150546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МОЖЕТ БЫТЬ ПОЛЕЗНЕЕ ОТБОРА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89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161DE8F-2988-4BBE-8049-A212A698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45" y="5223603"/>
            <a:ext cx="6087467" cy="3767418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МОЖЕТ БЫТЬ ПОЛЕЗНЕЕ ОТБОРА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375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МОЖЕТ БЫТЬ ПОЛЕЗНЕЕ ОТБОРА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830C4D-AAAF-47CA-A679-FB5EE20B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511" y="4662469"/>
            <a:ext cx="6087467" cy="415054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9AB8964-E876-4654-99E6-BDE06F7F2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9725" y="4245171"/>
            <a:ext cx="3580333" cy="22158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48DF53-FC73-4851-AD43-4783DC21C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9725" y="6597215"/>
            <a:ext cx="3580331" cy="221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6EA527-A4F5-47CC-8FBF-BD37D3691FDD}"/>
              </a:ext>
            </a:extLst>
          </p:cNvPr>
          <p:cNvSpPr txBox="1"/>
          <p:nvPr/>
        </p:nvSpPr>
        <p:spPr>
          <a:xfrm>
            <a:off x="7002141" y="5144294"/>
            <a:ext cx="4283717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150" dirty="0">
                <a:solidFill>
                  <a:srgbClr val="E5E5E5"/>
                </a:solidFill>
              </a:rPr>
              <a:t>Одинаковое распределение этажей по разным классам</a:t>
            </a:r>
          </a:p>
          <a:p>
            <a:pPr algn="ctr"/>
            <a:endParaRPr lang="ru-RU" sz="3150" dirty="0">
              <a:solidFill>
                <a:srgbClr val="E5E5E5"/>
              </a:solidFill>
            </a:endParaRPr>
          </a:p>
          <a:p>
            <a:pPr algn="ctr"/>
            <a:r>
              <a:rPr lang="ru-RU" sz="3150" dirty="0">
                <a:solidFill>
                  <a:srgbClr val="E5E5E5"/>
                </a:solidFill>
              </a:rPr>
              <a:t>Можем сделать ошибочный вывод!</a:t>
            </a:r>
          </a:p>
        </p:txBody>
      </p:sp>
    </p:spTree>
    <p:extLst>
      <p:ext uri="{BB962C8B-B14F-4D97-AF65-F5344CB8AC3E}">
        <p14:creationId xmlns:p14="http://schemas.microsoft.com/office/powerpoint/2010/main" val="182999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4050352"/>
            <a:ext cx="14429910" cy="5628220"/>
          </a:xfrm>
        </p:spPr>
        <p:txBody>
          <a:bodyPr/>
          <a:lstStyle/>
          <a:p>
            <a:r>
              <a:rPr lang="ru-RU" dirty="0"/>
              <a:t>Методы извлечения признаков позволяют сохранить потенциально полезную информацию изначального </a:t>
            </a:r>
            <a:r>
              <a:rPr lang="ru-RU" dirty="0" err="1"/>
              <a:t>датасета</a:t>
            </a:r>
            <a:endParaRPr lang="ru-RU" dirty="0"/>
          </a:p>
          <a:p>
            <a:r>
              <a:rPr lang="ru-RU" dirty="0"/>
              <a:t>Найти новые на основе комбинации предыдущих</a:t>
            </a:r>
          </a:p>
          <a:p>
            <a:r>
              <a:rPr lang="ru-RU" dirty="0"/>
              <a:t>Это может дать не только технические плюшки</a:t>
            </a:r>
            <a:r>
              <a:rPr lang="en-US" dirty="0"/>
              <a:t>,</a:t>
            </a:r>
            <a:r>
              <a:rPr lang="ru-RU" dirty="0"/>
              <a:t> но и улучшить модель!</a:t>
            </a:r>
          </a:p>
          <a:p>
            <a:r>
              <a:rPr lang="ru-RU" dirty="0"/>
              <a:t>Потому что найденные комбинации могут оказаться сильно лучше старых признаков по отдельности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313286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7930635" cy="56282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этаж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Как ни строй логистическую регрессию</a:t>
                </a:r>
                <a:r>
                  <a:rPr lang="en-US" dirty="0"/>
                  <a:t>,</a:t>
                </a:r>
                <a:r>
                  <a:rPr lang="ru-RU" dirty="0"/>
                  <a:t> хорошее качество из-за линейной неразделимости не получишь</a:t>
                </a:r>
                <a:endParaRPr lang="en-US" dirty="0"/>
              </a:p>
              <a:p>
                <a:r>
                  <a:rPr lang="ru-RU" dirty="0"/>
                  <a:t>Создадим новый признак</a:t>
                </a:r>
                <a:r>
                  <a:rPr lang="en-US" dirty="0"/>
                  <a:t>:</a:t>
                </a:r>
                <a:endParaRPr lang="ru-RU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0.3⋅</m:t>
                            </m:r>
                            <m: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этаж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0.1⋅</m:t>
                                </m:r>
                                <m:r>
                                  <a:rPr lang="ru-RU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м</m:t>
                                </m:r>
                              </m:e>
                              <m:sup>
                                <m:r>
                                  <a:rPr lang="ru-RU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sgn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уже может отлично справиться!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7930635" cy="5628220"/>
              </a:xfrm>
              <a:blipFill>
                <a:blip r:embed="rId2"/>
                <a:stretch>
                  <a:fillRect l="-3151"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1A17F7-440D-4041-A09F-F046E6631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1142" y="3778775"/>
            <a:ext cx="7085617" cy="532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3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Узнали классификацию методов понижения пространства</a:t>
            </a:r>
          </a:p>
          <a:p>
            <a:r>
              <a:rPr lang="ru-RU" dirty="0"/>
              <a:t>Это приемы</a:t>
            </a:r>
            <a:r>
              <a:rPr lang="en-US" dirty="0"/>
              <a:t>,</a:t>
            </a:r>
            <a:r>
              <a:rPr lang="ru-RU" dirty="0"/>
              <a:t> связанные с отбором и извлечением признаков</a:t>
            </a:r>
          </a:p>
          <a:p>
            <a:r>
              <a:rPr lang="ru-RU" dirty="0"/>
              <a:t>Вспомнили некоторые уже известные нам плюсы применения таких подходов</a:t>
            </a:r>
          </a:p>
          <a:p>
            <a:r>
              <a:rPr lang="ru-RU" dirty="0"/>
              <a:t>Обсудили сценарии преимущества именно второй группы – извлечения</a:t>
            </a:r>
          </a:p>
          <a:p>
            <a:endParaRPr lang="ru-RU" dirty="0"/>
          </a:p>
          <a:p>
            <a:r>
              <a:rPr lang="ru-RU" dirty="0"/>
              <a:t>Существуют ли какие-то основные подходы</a:t>
            </a:r>
            <a:r>
              <a:rPr lang="en-US" dirty="0"/>
              <a:t>,</a:t>
            </a:r>
            <a:r>
              <a:rPr lang="ru-RU" dirty="0"/>
              <a:t> хорошо показывающие себя на практике и не требующие метода пристального взгляда относительно наших данных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2998617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14429910" cy="5628220"/>
              </a:xfrm>
            </p:spPr>
            <p:txBody>
              <a:bodyPr/>
              <a:lstStyle/>
              <a:p>
                <a:r>
                  <a:rPr lang="en-US" dirty="0"/>
                  <a:t>Principal Component analysis (PCA)</a:t>
                </a:r>
                <a:endParaRPr lang="ru-RU" dirty="0"/>
              </a:p>
              <a:p>
                <a:r>
                  <a:rPr lang="ru-RU" dirty="0"/>
                  <a:t>Решим</a:t>
                </a:r>
                <a:r>
                  <a:rPr lang="en-US" dirty="0"/>
                  <a:t>,</a:t>
                </a:r>
                <a:r>
                  <a:rPr lang="ru-RU" dirty="0"/>
                  <a:t> какое количество признаков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хотим получить</a:t>
                </a:r>
              </a:p>
              <a:p>
                <a:r>
                  <a:rPr lang="ru-RU" dirty="0"/>
                  <a:t>Создадим новые признаки</a:t>
                </a:r>
                <a:r>
                  <a:rPr lang="en-US" dirty="0"/>
                  <a:t>,</a:t>
                </a:r>
                <a:r>
                  <a:rPr lang="ru-RU" dirty="0"/>
                  <a:t> являющиеся линейными комбинациями от изначальных фичей</a:t>
                </a:r>
                <a:r>
                  <a:rPr lang="en-US" dirty="0"/>
                  <a:t>!</a:t>
                </a:r>
                <a:endParaRPr lang="ru-RU" dirty="0"/>
              </a:p>
              <a:p>
                <a:r>
                  <a:rPr lang="ru-RU" dirty="0"/>
                  <a:t>То есть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 штук таких</a:t>
                </a:r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  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=1, 2,…,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При этом постараемся как можно больше информации сохранить в новой выборке!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14429910" cy="5628220"/>
              </a:xfrm>
              <a:blipFill>
                <a:blip r:embed="rId2"/>
                <a:stretch>
                  <a:fillRect l="-1732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</p:spTree>
    <p:extLst>
      <p:ext uri="{BB962C8B-B14F-4D97-AF65-F5344CB8AC3E}">
        <p14:creationId xmlns:p14="http://schemas.microsoft.com/office/powerpoint/2010/main" val="134732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8996666" cy="5628220"/>
              </a:xfrm>
            </p:spPr>
            <p:txBody>
              <a:bodyPr/>
              <a:lstStyle/>
              <a:p>
                <a:r>
                  <a:rPr lang="ru-RU" dirty="0"/>
                  <a:t>Изначально имели два признака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= {этаж, 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м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Размерность признакового пространства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= 2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Допустим</a:t>
                </a:r>
                <a:r>
                  <a:rPr lang="en-US" dirty="0"/>
                  <a:t>,</a:t>
                </a:r>
                <a:r>
                  <a:rPr lang="ru-RU" dirty="0"/>
                  <a:t> хотим извлечь единственный признак</a:t>
                </a:r>
              </a:p>
              <a:p>
                <a:r>
                  <a:rPr lang="ru-RU" dirty="0"/>
                  <a:t>То есть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=1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Признак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линейная комбинация изначальных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ru-RU" b="0" i="0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На каком основании подбирать параметры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w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8996666" cy="5628220"/>
              </a:xfrm>
              <a:blipFill>
                <a:blip r:embed="rId2"/>
                <a:stretch>
                  <a:fillRect l="-2778" t="-866" r="-745" b="-1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DBF61E3-33F0-4C18-9CDA-C2A8A6C4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947556"/>
              </p:ext>
            </p:extLst>
          </p:nvPr>
        </p:nvGraphicFramePr>
        <p:xfrm>
          <a:off x="12531787" y="5587135"/>
          <a:ext cx="3270126" cy="257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63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635063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4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D33409CD-AC69-43C6-9B3A-D7A817FAF0DD}"/>
              </a:ext>
            </a:extLst>
          </p:cNvPr>
          <p:cNvSpPr/>
          <p:nvPr/>
        </p:nvSpPr>
        <p:spPr>
          <a:xfrm>
            <a:off x="11204812" y="4961414"/>
            <a:ext cx="5474485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/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/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/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8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ru-RU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Хотим получить как можно более полное отображение в новое признаковое пространство</a:t>
                </a:r>
              </a:p>
              <a:p>
                <a:r>
                  <a:rPr lang="ru-RU" dirty="0"/>
                  <a:t>Сохранить по максимуму информацию об объектах и о том</a:t>
                </a:r>
                <a:r>
                  <a:rPr lang="en-US" dirty="0"/>
                  <a:t>,</a:t>
                </a:r>
                <a:r>
                  <a:rPr lang="ru-RU" dirty="0"/>
                  <a:t> как они изначально соотносились!</a:t>
                </a:r>
              </a:p>
              <a:p>
                <a:r>
                  <a:rPr lang="ru-RU" dirty="0"/>
                  <a:t>В качестве критерия информативности можно использовать дисперсию в новом пространстве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этаж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этаж</m:t>
                                    </m:r>
                                  </m:sub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i="1" dirty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м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м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b="0" i="1" dirty="0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2"/>
                <a:stretch>
                  <a:fillRect l="-2613" r="-382" b="-1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DBF61E3-33F0-4C18-9CDA-C2A8A6C4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675694"/>
              </p:ext>
            </p:extLst>
          </p:nvPr>
        </p:nvGraphicFramePr>
        <p:xfrm>
          <a:off x="12531787" y="5587135"/>
          <a:ext cx="3270126" cy="257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63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635063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4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D33409CD-AC69-43C6-9B3A-D7A817FAF0DD}"/>
              </a:ext>
            </a:extLst>
          </p:cNvPr>
          <p:cNvSpPr/>
          <p:nvPr/>
        </p:nvSpPr>
        <p:spPr>
          <a:xfrm>
            <a:off x="11204812" y="4961414"/>
            <a:ext cx="5474485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/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/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/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333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2657834" cy="6045084"/>
              </a:xfrm>
            </p:spPr>
            <p:txBody>
              <a:bodyPr/>
              <a:lstStyle/>
              <a:p>
                <a:r>
                  <a:rPr lang="ru-RU" dirty="0"/>
                  <a:t>Допустим</a:t>
                </a:r>
                <a:r>
                  <a:rPr lang="en-US" dirty="0"/>
                  <a:t>,</a:t>
                </a:r>
                <a:r>
                  <a:rPr lang="ru-RU" dirty="0"/>
                  <a:t> имеем матрицу объект-признак размера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Хотим объекты в пространство размерности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То есть получить в итоге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где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Например</a:t>
                </a:r>
                <a:r>
                  <a:rPr lang="en-US" dirty="0"/>
                  <a:t>,</a:t>
                </a:r>
                <a:r>
                  <a:rPr lang="ru-RU" dirty="0"/>
                  <a:t> было 1000 объектов и 1000 признаков</a:t>
                </a:r>
              </a:p>
              <a:p>
                <a:r>
                  <a:rPr lang="ru-RU" dirty="0"/>
                  <a:t>Останется 1000 объектов и 50 признаков</a:t>
                </a:r>
              </a:p>
              <a:p>
                <a:r>
                  <a:rPr lang="ru-RU" dirty="0"/>
                  <a:t>Зачем это может быть нужно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3797120"/>
                <a:ext cx="12657834" cy="6045084"/>
              </a:xfrm>
              <a:blipFill>
                <a:blip r:embed="rId2"/>
                <a:stretch>
                  <a:fillRect l="-1974" t="-9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ПОНИЖЕНИЕ РАЗМЕРНОСТИ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ОБЩАЯ ПОСТАНОВКА</a:t>
            </a:r>
          </a:p>
        </p:txBody>
      </p:sp>
    </p:spTree>
    <p:extLst>
      <p:ext uri="{BB962C8B-B14F-4D97-AF65-F5344CB8AC3E}">
        <p14:creationId xmlns:p14="http://schemas.microsoft.com/office/powerpoint/2010/main" val="67121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этаж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этаж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i="1" dirty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м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м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Важно! Чтобы формула работала</a:t>
                </a:r>
                <a:r>
                  <a:rPr lang="en-US" dirty="0"/>
                  <a:t>,</a:t>
                </a:r>
                <a:r>
                  <a:rPr lang="ru-RU" dirty="0"/>
                  <a:t> изначальные признаки необходимо центрировать!</a:t>
                </a:r>
              </a:p>
              <a:p>
                <a:r>
                  <a:rPr lang="ru-RU" dirty="0"/>
                  <a:t>То есть относительно отнять из старых признаков их среднее значение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  <m:sup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среднее</m:t>
                        </m:r>
                      </m:sup>
                    </m:sSubSup>
                    <m:r>
                      <a:rPr lang="ru-RU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10+4+</m:t>
                            </m:r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среднее</m:t>
                        </m:r>
                      </m:sup>
                    </m:sSubSup>
                    <m:r>
                      <a:rPr lang="ru-RU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2"/>
                <a:stretch>
                  <a:fillRect l="-2613" t="-21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DBF61E3-33F0-4C18-9CDA-C2A8A6C4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742286"/>
              </p:ext>
            </p:extLst>
          </p:nvPr>
        </p:nvGraphicFramePr>
        <p:xfrm>
          <a:off x="12531787" y="5587135"/>
          <a:ext cx="3270126" cy="257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63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635063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10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4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5E5E5"/>
                          </a:solidFill>
                        </a:rPr>
                        <a:t>1</a:t>
                      </a:r>
                      <a:endParaRPr lang="ru-RU" b="0" dirty="0">
                        <a:solidFill>
                          <a:srgbClr val="E5E5E5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D33409CD-AC69-43C6-9B3A-D7A817FAF0DD}"/>
              </a:ext>
            </a:extLst>
          </p:cNvPr>
          <p:cNvSpPr/>
          <p:nvPr/>
        </p:nvSpPr>
        <p:spPr>
          <a:xfrm>
            <a:off x="11204812" y="4961414"/>
            <a:ext cx="5474485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/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/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/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1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</m:e>
                                  <m:sub>
                                    <m:r>
                                      <a:rPr lang="ru-RU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этаж</m:t>
                                    </m:r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ru-RU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этаж</m:t>
                                    </m:r>
                                  </m:sub>
                                  <m:sup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i="1" dirty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м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i="1" dirty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Sup>
                                  <m:sSubSupPr>
                                    <m:ctrlP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ru-RU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м</m:t>
                                        </m:r>
                                      </m:e>
                                      <m:sup>
                                        <m:r>
                                          <a:rPr lang="en-US" i="1" dirty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i="1" dirty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ru-RU" dirty="0"/>
              </a:p>
              <a:p>
                <a:r>
                  <a:rPr lang="ru-RU" dirty="0"/>
                  <a:t>Важно! Чтобы формула работала</a:t>
                </a:r>
                <a:r>
                  <a:rPr lang="en-US" dirty="0"/>
                  <a:t>,</a:t>
                </a:r>
                <a:r>
                  <a:rPr lang="ru-RU" dirty="0"/>
                  <a:t> изначальные признаки необходимо центрировать!</a:t>
                </a:r>
              </a:p>
              <a:p>
                <a:r>
                  <a:rPr lang="ru-RU" dirty="0"/>
                  <a:t>То есть относительно отнять из старых признаков их среднее значение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  <m:sup>
                        <m:r>
                          <a:rPr lang="ru-RU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среднее</m:t>
                        </m:r>
                      </m:sup>
                    </m:sSubSup>
                    <m:r>
                      <a:rPr lang="ru-RU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10+4+</m:t>
                            </m:r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  <m:sup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среднее</m:t>
                        </m:r>
                      </m:sup>
                    </m:sSubSup>
                    <m:r>
                      <a:rPr lang="ru-RU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d>
                      </m:num>
                      <m:den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2"/>
                <a:stretch>
                  <a:fillRect l="-2613" t="-21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DBF61E3-33F0-4C18-9CDA-C2A8A6C4A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329802"/>
              </p:ext>
            </p:extLst>
          </p:nvPr>
        </p:nvGraphicFramePr>
        <p:xfrm>
          <a:off x="12531787" y="5587135"/>
          <a:ext cx="3270126" cy="257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63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635063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D33409CD-AC69-43C6-9B3A-D7A817FAF0DD}"/>
              </a:ext>
            </a:extLst>
          </p:cNvPr>
          <p:cNvSpPr/>
          <p:nvPr/>
        </p:nvSpPr>
        <p:spPr>
          <a:xfrm>
            <a:off x="11204812" y="4961414"/>
            <a:ext cx="5474485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/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/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/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116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195635" y="4160373"/>
                <a:ext cx="9564229" cy="562822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  <m:sup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ru-RU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w</m:t>
                                      </m:r>
                                    </m:e>
                                    <m:sub>
                                      <m:r>
                                        <a:rPr lang="ru-RU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этаж</m:t>
                                      </m:r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ru-RU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этаж</m:t>
                                      </m:r>
                                    </m:sub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  <m: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 dirty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м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bSup>
                                    <m:sSubSupPr>
                                      <m:ctrlP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 dirty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ru-RU" i="1" dirty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м</m:t>
                                          </m:r>
                                        </m:e>
                                        <m:sup>
                                          <m:r>
                                            <a:rPr lang="en-US" i="1" dirty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этаж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⋅5+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м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d>
                                <m:dPr>
                                  <m:ctrlPr>
                                    <a:rPr lang="en-US" b="0" i="1" dirty="0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этаж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  <m: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м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a:rPr lang="ru-RU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этаж</m:t>
                                  </m:r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⋅(−</m:t>
                              </m:r>
                              <m:r>
                                <a:rPr lang="en-US" b="0" i="1" dirty="0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ru-RU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м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⋅1</m:t>
                              </m:r>
                            </m:e>
                          </m:d>
                        </m:e>
                        <m:sup>
                          <m:r>
                            <a:rPr lang="en-US" i="1" dirty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rgbClr val="E5E5E5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ru-RU" dirty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этаж</m:t>
                          </m:r>
                        </m:sub>
                        <m:sup>
                          <m:r>
                            <a:rPr lang="en-US" b="0" i="1" dirty="0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 dirty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dirty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sSup>
                            <m:sSupPr>
                              <m:ctrlP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м</m:t>
                              </m:r>
                            </m:e>
                            <m:sup>
                              <m:r>
                                <a:rPr lang="en-US" i="1" dirty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n-US" i="1" dirty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195635" y="4160373"/>
                <a:ext cx="9564229" cy="5628220"/>
              </a:xfrm>
              <a:blipFill>
                <a:blip r:embed="rId2"/>
                <a:stretch>
                  <a:fillRect t="-383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ПРИМЕР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DBF61E3-33F0-4C18-9CDA-C2A8A6C4A3BD}"/>
              </a:ext>
            </a:extLst>
          </p:cNvPr>
          <p:cNvGraphicFramePr>
            <a:graphicFrameLocks noGrp="1"/>
          </p:cNvGraphicFramePr>
          <p:nvPr/>
        </p:nvGraphicFramePr>
        <p:xfrm>
          <a:off x="12531787" y="5587135"/>
          <a:ext cx="3270126" cy="25705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063">
                  <a:extLst>
                    <a:ext uri="{9D8B030D-6E8A-4147-A177-3AD203B41FA5}">
                      <a16:colId xmlns:a16="http://schemas.microsoft.com/office/drawing/2014/main" val="933145521"/>
                    </a:ext>
                  </a:extLst>
                </a:gridCol>
                <a:gridCol w="1635063">
                  <a:extLst>
                    <a:ext uri="{9D8B030D-6E8A-4147-A177-3AD203B41FA5}">
                      <a16:colId xmlns:a16="http://schemas.microsoft.com/office/drawing/2014/main" val="1042005633"/>
                    </a:ext>
                  </a:extLst>
                </a:gridCol>
              </a:tblGrid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25107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319537"/>
                  </a:ext>
                </a:extLst>
              </a:tr>
              <a:tr h="856834"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-4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0" dirty="0">
                          <a:solidFill>
                            <a:srgbClr val="E5E5E5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6593958"/>
                  </a:ext>
                </a:extLst>
              </a:tr>
            </a:tbl>
          </a:graphicData>
        </a:graphic>
      </p:graphicFrame>
      <p:sp>
        <p:nvSpPr>
          <p:cNvPr id="8" name="Двойные круглые скобки 7">
            <a:extLst>
              <a:ext uri="{FF2B5EF4-FFF2-40B4-BE49-F238E27FC236}">
                <a16:creationId xmlns:a16="http://schemas.microsoft.com/office/drawing/2014/main" id="{D33409CD-AC69-43C6-9B3A-D7A817FAF0DD}"/>
              </a:ext>
            </a:extLst>
          </p:cNvPr>
          <p:cNvSpPr/>
          <p:nvPr/>
        </p:nvSpPr>
        <p:spPr>
          <a:xfrm>
            <a:off x="11204812" y="4961414"/>
            <a:ext cx="5474485" cy="4026139"/>
          </a:xfrm>
          <a:prstGeom prst="bracketPair">
            <a:avLst/>
          </a:prstGeom>
          <a:ln w="38100">
            <a:solidFill>
              <a:srgbClr val="FF54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5433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/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1" i="1" smtClean="0">
                          <a:solidFill>
                            <a:srgbClr val="E5E5E5"/>
                          </a:solidFill>
                          <a:latin typeface="Cambria Math" panose="02040503050406030204" pitchFamily="18" charset="0"/>
                        </a:rPr>
                        <m:t>этаж</m:t>
                      </m:r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985877-2D14-4CCC-A4B5-09D0D6835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1049" y="4500840"/>
                <a:ext cx="699466" cy="430887"/>
              </a:xfrm>
              <a:prstGeom prst="rect">
                <a:avLst/>
              </a:prstGeom>
              <a:blipFill>
                <a:blip r:embed="rId3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/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м</m:t>
                          </m:r>
                        </m:e>
                        <m:sub/>
                        <m:sup>
                          <m:r>
                            <a:rPr lang="en-US" sz="2800" b="1" i="1" smtClean="0">
                              <a:solidFill>
                                <a:srgbClr val="E5E5E5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ru-RU" sz="2800" b="1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73783D7-A376-4819-A850-60F90521D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5463" y="4500840"/>
                <a:ext cx="699466" cy="4858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672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14429910" cy="562822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FF5433"/>
                    </a:solidFill>
                  </a:rPr>
                  <a:t>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i="1" dirty="0">
                  <a:solidFill>
                    <a:srgbClr val="FF5433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5433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	</m:t>
                    </m:r>
                    <m:sSub>
                      <m:sSub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b="0" dirty="0">
                    <a:solidFill>
                      <a:srgbClr val="FF5433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𝑉𝑎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𝑠𝑢𝑚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ru-RU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FF543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543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rgbClr val="FF543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b="0" i="1" smtClean="0">
                                                <a:solidFill>
                                                  <a:srgbClr val="FF543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rgbClr val="FF543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FF543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FF5433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</m:nary>
                          </m:e>
                        </m:nary>
                      </m:e>
                      <m:sup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𝑚𝑎𝑥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5433"/>
                    </a:solidFill>
                  </a:rPr>
                  <a:t>				  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	</m:t>
                    </m:r>
                    <m:nary>
                      <m:naryPr>
                        <m:chr m:val="∑"/>
                        <m:ctrlP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  <m:e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b="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14429910" cy="5628220"/>
              </a:xfrm>
              <a:blipFill>
                <a:blip r:embed="rId2"/>
                <a:stretch>
                  <a:fillRect t="-12809" b="-1775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ОБЩИЙ СЛУЧАЙ</a:t>
            </a:r>
          </a:p>
        </p:txBody>
      </p:sp>
    </p:spTree>
    <p:extLst>
      <p:ext uri="{BB962C8B-B14F-4D97-AF65-F5344CB8AC3E}">
        <p14:creationId xmlns:p14="http://schemas.microsoft.com/office/powerpoint/2010/main" val="33978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Поиск гиперплоскости для проецирования изначальной выборки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ru-RU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Причем такой</a:t>
                </a:r>
                <a:r>
                  <a:rPr lang="en-US" dirty="0"/>
                  <a:t>,</a:t>
                </a:r>
                <a:r>
                  <a:rPr lang="ru-RU" dirty="0"/>
                  <a:t> чтобы потерять как можно меньше информации о изначальных объектах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2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ГЕОМЕТРИЧЕСКАЯ ИНТЕРПРЕТАЦИЯ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30F6135-4CC8-426B-8E28-FB871553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812" y="4896444"/>
            <a:ext cx="544830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0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A87348-E2DE-4FF9-8B32-53454D698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812" y="4896444"/>
            <a:ext cx="5448300" cy="3714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Поиск гиперплоскости для проецирования изначальной выборки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ru-RU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Причем такой</a:t>
                </a:r>
                <a:r>
                  <a:rPr lang="en-US" dirty="0"/>
                  <a:t>,</a:t>
                </a:r>
                <a:r>
                  <a:rPr lang="ru-RU" dirty="0"/>
                  <a:t> чтобы потерять как можно меньше информации о изначальных объектах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3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ГЕОМЕТРИЧЕСКАЯ ИНТЕРПРЕТАЦИЯ</a:t>
            </a:r>
          </a:p>
        </p:txBody>
      </p:sp>
    </p:spTree>
    <p:extLst>
      <p:ext uri="{BB962C8B-B14F-4D97-AF65-F5344CB8AC3E}">
        <p14:creationId xmlns:p14="http://schemas.microsoft.com/office/powerpoint/2010/main" val="24739361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6D7EF4-5055-4CBC-A043-63658DE10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812" y="4896444"/>
            <a:ext cx="5448300" cy="3714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Поиск гиперплоскости для проецирования изначальной выборки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ru-RU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Причем такой</a:t>
                </a:r>
                <a:r>
                  <a:rPr lang="en-US" dirty="0"/>
                  <a:t>,</a:t>
                </a:r>
                <a:r>
                  <a:rPr lang="ru-RU" dirty="0"/>
                  <a:t> чтобы потерять как можно меньше информации о изначальных объектах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3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ГЕОМЕТРИЧЕСКАЯ ИНТЕРПРЕТАЦИЯ</a:t>
            </a:r>
          </a:p>
        </p:txBody>
      </p:sp>
    </p:spTree>
    <p:extLst>
      <p:ext uri="{BB962C8B-B14F-4D97-AF65-F5344CB8AC3E}">
        <p14:creationId xmlns:p14="http://schemas.microsoft.com/office/powerpoint/2010/main" val="3202743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11C05B-98D1-45BA-8CF3-D6B095005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812" y="4896444"/>
            <a:ext cx="5257800" cy="3714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Поиск гиперплоскости для проецирования изначальной выборки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ru-RU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Причем такой</a:t>
                </a:r>
                <a:r>
                  <a:rPr lang="en-US" dirty="0"/>
                  <a:t>,</a:t>
                </a:r>
                <a:r>
                  <a:rPr lang="ru-RU" dirty="0"/>
                  <a:t> чтобы потерять как можно меньше информации о изначальных объектах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3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ГЕОМЕТРИЧЕСКАЯ ИНТЕРПРЕТАЦИЯ</a:t>
            </a:r>
          </a:p>
        </p:txBody>
      </p:sp>
    </p:spTree>
    <p:extLst>
      <p:ext uri="{BB962C8B-B14F-4D97-AF65-F5344CB8AC3E}">
        <p14:creationId xmlns:p14="http://schemas.microsoft.com/office/powerpoint/2010/main" val="2909968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3F600C-5AD1-440B-B75D-9D871A0C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812" y="4896444"/>
            <a:ext cx="5448300" cy="3714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Поиск гиперплоскости для проецирования изначальной выборки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ru-RU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Причем такой</a:t>
                </a:r>
                <a:r>
                  <a:rPr lang="en-US" dirty="0"/>
                  <a:t>,</a:t>
                </a:r>
                <a:r>
                  <a:rPr lang="ru-RU" dirty="0"/>
                  <a:t> чтобы потерять как можно меньше информации о изначальных объектах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3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ГЕОМЕТРИЧЕСКАЯ ИНТЕРПРЕТАЦИЯ</a:t>
            </a:r>
          </a:p>
        </p:txBody>
      </p:sp>
    </p:spTree>
    <p:extLst>
      <p:ext uri="{BB962C8B-B14F-4D97-AF65-F5344CB8AC3E}">
        <p14:creationId xmlns:p14="http://schemas.microsoft.com/office/powerpoint/2010/main" val="465759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19E328D-62E5-4349-B626-99C0D8D7A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812" y="4896444"/>
            <a:ext cx="5448300" cy="3714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Поиск гиперплоскости для проецирования изначальной выборки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ru-RU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Причем такой</a:t>
                </a:r>
                <a:r>
                  <a:rPr lang="en-US" dirty="0"/>
                  <a:t>,</a:t>
                </a:r>
                <a:r>
                  <a:rPr lang="ru-RU" dirty="0"/>
                  <a:t> чтобы потерять как можно меньше информации о изначальных объектах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3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ГЕОМЕТРИЧЕСКАЯ ИНТЕРПРЕТАЦИЯ</a:t>
            </a:r>
          </a:p>
        </p:txBody>
      </p:sp>
    </p:spTree>
    <p:extLst>
      <p:ext uri="{BB962C8B-B14F-4D97-AF65-F5344CB8AC3E}">
        <p14:creationId xmlns:p14="http://schemas.microsoft.com/office/powerpoint/2010/main" val="312013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4050352"/>
            <a:ext cx="14429910" cy="5628220"/>
          </a:xfrm>
        </p:spPr>
        <p:txBody>
          <a:bodyPr/>
          <a:lstStyle/>
          <a:p>
            <a:r>
              <a:rPr lang="ru-RU" dirty="0"/>
              <a:t>Борьба с переобучением (например</a:t>
            </a:r>
            <a:r>
              <a:rPr lang="en-US" dirty="0"/>
              <a:t>,</a:t>
            </a:r>
            <a:r>
              <a:rPr lang="ru-RU" dirty="0"/>
              <a:t> через устранение </a:t>
            </a:r>
            <a:r>
              <a:rPr lang="ru-RU" dirty="0" err="1"/>
              <a:t>мультиколлинеарности</a:t>
            </a:r>
            <a:r>
              <a:rPr lang="ru-RU" dirty="0"/>
              <a:t>)</a:t>
            </a:r>
          </a:p>
          <a:p>
            <a:r>
              <a:rPr lang="ru-RU" dirty="0"/>
              <a:t>Интерпретируемость и скорость работы модели</a:t>
            </a:r>
          </a:p>
          <a:p>
            <a:r>
              <a:rPr lang="ru-RU" dirty="0"/>
              <a:t>Извлечение новых</a:t>
            </a:r>
            <a:r>
              <a:rPr lang="en-US" dirty="0"/>
              <a:t>,</a:t>
            </a:r>
            <a:r>
              <a:rPr lang="ru-RU" dirty="0"/>
              <a:t> более сильных признаков</a:t>
            </a:r>
            <a:r>
              <a:rPr lang="en-US" dirty="0"/>
              <a:t>,</a:t>
            </a:r>
            <a:r>
              <a:rPr lang="ru-RU" dirty="0"/>
              <a:t> на основе предыдущих</a:t>
            </a:r>
          </a:p>
          <a:p>
            <a:r>
              <a:rPr lang="ru-RU" dirty="0"/>
              <a:t>Визуализация классов</a:t>
            </a:r>
            <a:r>
              <a:rPr lang="en-US" dirty="0"/>
              <a:t>,</a:t>
            </a:r>
            <a:r>
              <a:rPr lang="ru-RU" dirty="0"/>
              <a:t> когда признаков много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ПОНИЖЕНИЕ РАЗМЕРНОСТИ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МОТИВАЦИЯ</a:t>
            </a:r>
          </a:p>
        </p:txBody>
      </p:sp>
    </p:spTree>
    <p:extLst>
      <p:ext uri="{BB962C8B-B14F-4D97-AF65-F5344CB8AC3E}">
        <p14:creationId xmlns:p14="http://schemas.microsoft.com/office/powerpoint/2010/main" val="279788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DBE94A5-3BA5-4D6A-A3E4-22CC55BA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812" y="4896444"/>
            <a:ext cx="5448300" cy="3714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Поиск гиперплоскости для проецирования изначальной выборки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ru-RU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ru-RU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этаж</m:t>
                        </m:r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  <m:r>
                      <a:rPr lang="en-US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u-RU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Причем такой</a:t>
                </a:r>
                <a:r>
                  <a:rPr lang="en-US" dirty="0"/>
                  <a:t>,</a:t>
                </a:r>
                <a:r>
                  <a:rPr lang="ru-RU" dirty="0"/>
                  <a:t> чтобы потерять как можно меньше информации о изначальных объектах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3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ГЕОМЕТРИЧЕСКАЯ ИНТЕРПРЕТАЦИЯ</a:t>
            </a:r>
          </a:p>
        </p:txBody>
      </p:sp>
    </p:spTree>
    <p:extLst>
      <p:ext uri="{BB962C8B-B14F-4D97-AF65-F5344CB8AC3E}">
        <p14:creationId xmlns:p14="http://schemas.microsoft.com/office/powerpoint/2010/main" val="24150635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ГЕОМЕТРИЧЕСКАЯ ИНТЕРПРЕТАЦИЯ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DC926C-2C42-4DD0-8887-C090D065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0781" y="4491433"/>
            <a:ext cx="4713400" cy="321368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C88B7CD-0ECE-4D4F-872A-0D9AF3B81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199" y="4491433"/>
            <a:ext cx="4713400" cy="3213682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FD367D-7634-4CDA-BF84-038399D29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8363" y="4491433"/>
            <a:ext cx="4713400" cy="3213682"/>
          </a:xfrm>
          <a:prstGeom prst="rect">
            <a:avLst/>
          </a:prstGeom>
        </p:spPr>
      </p:pic>
      <p:sp>
        <p:nvSpPr>
          <p:cNvPr id="12" name="Текст 1">
            <a:extLst>
              <a:ext uri="{FF2B5EF4-FFF2-40B4-BE49-F238E27FC236}">
                <a16:creationId xmlns:a16="http://schemas.microsoft.com/office/drawing/2014/main" id="{06FCDE57-D094-4048-84D3-71657C10B4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27766" y="8903982"/>
            <a:ext cx="1318819" cy="60113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Плохо</a:t>
            </a:r>
            <a:endParaRPr lang="en-US" dirty="0"/>
          </a:p>
        </p:txBody>
      </p:sp>
      <p:sp>
        <p:nvSpPr>
          <p:cNvPr id="13" name="Текст 1">
            <a:extLst>
              <a:ext uri="{FF2B5EF4-FFF2-40B4-BE49-F238E27FC236}">
                <a16:creationId xmlns:a16="http://schemas.microsoft.com/office/drawing/2014/main" id="{9B4747C1-240D-48FC-B90A-C5E8F375F26D}"/>
              </a:ext>
            </a:extLst>
          </p:cNvPr>
          <p:cNvSpPr txBox="1">
            <a:spLocks/>
          </p:cNvSpPr>
          <p:nvPr/>
        </p:nvSpPr>
        <p:spPr>
          <a:xfrm>
            <a:off x="8011718" y="8903982"/>
            <a:ext cx="2264563" cy="60113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ru-RU" dirty="0"/>
              <a:t>Нормально</a:t>
            </a:r>
            <a:endParaRPr lang="en-US" dirty="0"/>
          </a:p>
        </p:txBody>
      </p:sp>
      <p:sp>
        <p:nvSpPr>
          <p:cNvPr id="14" name="Текст 1">
            <a:extLst>
              <a:ext uri="{FF2B5EF4-FFF2-40B4-BE49-F238E27FC236}">
                <a16:creationId xmlns:a16="http://schemas.microsoft.com/office/drawing/2014/main" id="{05129C01-0BE1-4ADF-96B0-78A7DBE3395E}"/>
              </a:ext>
            </a:extLst>
          </p:cNvPr>
          <p:cNvSpPr txBox="1">
            <a:spLocks/>
          </p:cNvSpPr>
          <p:nvPr/>
        </p:nvSpPr>
        <p:spPr>
          <a:xfrm>
            <a:off x="13895671" y="8903982"/>
            <a:ext cx="2264563" cy="601132"/>
          </a:xfrm>
          <a:prstGeom prst="rect">
            <a:avLst/>
          </a:prstGeom>
        </p:spPr>
        <p:txBody>
          <a:bodyPr lIns="0" tIns="0" rIns="0" bIns="0"/>
          <a:lstStyle>
            <a:lvl1pPr marL="457200" marR="0" indent="-457200" algn="l" defTabSz="1371600" rtl="0" eaLnBrk="1" fontAlgn="auto" latinLnBrk="0" hangingPunct="1">
              <a:lnSpc>
                <a:spcPts val="4800"/>
              </a:lnSpc>
              <a:spcBef>
                <a:spcPts val="0"/>
              </a:spcBef>
              <a:spcAft>
                <a:spcPts val="1600"/>
              </a:spcAft>
              <a:buClr>
                <a:srgbClr val="FF5433"/>
              </a:buClr>
              <a:buSzTx/>
              <a:buFont typeface="Системный шрифт, обычный"/>
              <a:buChar char="—"/>
              <a:tabLst/>
              <a:defRPr sz="3150" b="0" i="0" kern="1200">
                <a:solidFill>
                  <a:srgbClr val="E5E5E5"/>
                </a:solidFill>
                <a:latin typeface="InputMono" panose="02000509020000090004" pitchFamily="49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Системный шрифт, обычный"/>
              <a:buNone/>
            </a:pPr>
            <a:r>
              <a:rPr lang="ru-RU" dirty="0"/>
              <a:t>Хорошо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766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Представим</a:t>
                </a:r>
                <a:r>
                  <a:rPr lang="en-US" dirty="0"/>
                  <a:t>,</a:t>
                </a:r>
                <a:r>
                  <a:rPr lang="ru-RU" dirty="0"/>
                  <a:t> имели выборку</a:t>
                </a:r>
                <a:r>
                  <a:rPr lang="en-US" dirty="0"/>
                  <a:t>,</a:t>
                </a:r>
                <a:r>
                  <a:rPr lang="ru-RU" dirty="0"/>
                  <a:t> содержащую 20 вещественных и бинарных признаков</a:t>
                </a:r>
              </a:p>
              <a:p>
                <a:r>
                  <a:rPr lang="ru-RU" dirty="0"/>
                  <a:t>Решали задачу классификации</a:t>
                </a:r>
                <a:r>
                  <a:rPr lang="en-US" dirty="0"/>
                  <a:t>,</a:t>
                </a:r>
                <a:r>
                  <a:rPr lang="ru-RU" dirty="0"/>
                  <a:t> получив какие-то результаты</a:t>
                </a:r>
                <a:endParaRPr lang="en-US" dirty="0"/>
              </a:p>
              <a:p>
                <a:r>
                  <a:rPr lang="ru-RU" dirty="0"/>
                  <a:t>Как визуализировать их</a:t>
                </a:r>
                <a:r>
                  <a:rPr lang="en-US" dirty="0"/>
                  <a:t>?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𝑃𝐶𝐴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изобразим в двумерной координатной плоскости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2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410422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ВИЗУАЛИЗАЦИЯ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AA24FF-D494-469B-A6E0-1E17A4CA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844" y="5007087"/>
            <a:ext cx="5124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17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94921471-9763-4413-91A5-56B21293E8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8" y="4050352"/>
            <a:ext cx="8704359" cy="5163986"/>
          </a:xfrm>
        </p:spPr>
        <p:txBody>
          <a:bodyPr/>
          <a:lstStyle/>
          <a:p>
            <a:r>
              <a:rPr lang="ru-RU" dirty="0"/>
              <a:t>Иногда очевидных направлений у данных нет</a:t>
            </a:r>
          </a:p>
          <a:p>
            <a:r>
              <a:rPr lang="ru-RU" dirty="0"/>
              <a:t>Тогда линейная проекция может быть неудачной</a:t>
            </a:r>
            <a:endParaRPr lang="en-US" dirty="0"/>
          </a:p>
          <a:p>
            <a:r>
              <a:rPr lang="ru-RU" dirty="0"/>
              <a:t>И для визуализации не очень хорошо подойдет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en-US" dirty="0"/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МЕТОД ГЛАВНЫХ КОМПОНЕНТ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410422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ОГРАНИЧЕНИЯ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ACE60AA-E03E-45D7-9E29-A89D7CD6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8184" y="3661379"/>
            <a:ext cx="6835290" cy="49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85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Познакомились с основной идеей и интуицией </a:t>
            </a:r>
            <a:r>
              <a:rPr lang="en-US" dirty="0"/>
              <a:t>PCA</a:t>
            </a:r>
            <a:endParaRPr lang="ru-RU" dirty="0"/>
          </a:p>
          <a:p>
            <a:r>
              <a:rPr lang="ru-RU" dirty="0"/>
              <a:t>Узнали принципы построения главных компонент</a:t>
            </a:r>
          </a:p>
          <a:p>
            <a:r>
              <a:rPr lang="ru-RU" dirty="0"/>
              <a:t>Произвели геометрическую интерпретацию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Что еще можно использовать для визуализации объектов в пространстве высокой размерности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9745770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Пусть имеем некоторое пространство изначальных признаков</a:t>
                </a:r>
                <a:r>
                  <a:rPr lang="en-US" dirty="0"/>
                  <a:t>,</a:t>
                </a:r>
                <a:r>
                  <a:rPr lang="ru-RU" dirty="0"/>
                  <a:t> тогда для любой пары объектов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введем расстояние между ними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Мы хотим отобразить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чтобы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было сильно похоже на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r>
                  <a:rPr lang="ru-RU" dirty="0"/>
                  <a:t>Хочу попробовать сохранить пропорции</a:t>
                </a:r>
                <a:r>
                  <a:rPr lang="en-US" dirty="0"/>
                  <a:t>,</a:t>
                </a:r>
                <a:r>
                  <a:rPr lang="ru-RU" dirty="0"/>
                  <a:t> то есть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FF5433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2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410422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ОСНОВНАЯ ИДЕЯ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AA24FF-D494-469B-A6E0-1E17A4CAA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844" y="5007087"/>
            <a:ext cx="5124450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43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Зададим величину</a:t>
                </a:r>
                <a:r>
                  <a:rPr lang="en-US" dirty="0"/>
                  <a:t>,</a:t>
                </a:r>
                <a:r>
                  <a:rPr lang="ru-RU" dirty="0"/>
                  <a:t> отражающую пропорции расстояний в исходном пространстве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a:rPr lang="ru-RU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b="0" i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a:rPr lang="ru-RU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endChr m:val="|"/>
                        <m:ctrlP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)</m:t>
                    </m:r>
                    <m:r>
                      <a:rPr lang="ru-RU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2"/>
                <a:stretch>
                  <a:fillRect l="-2653" t="-674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045564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ИЗМЕРЕНИЕ СХОЖЕСТИ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7DABE4-09F2-4FE1-A229-97415A6F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427" y="4388315"/>
            <a:ext cx="5896854" cy="43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572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Почему бы просто не мерить расстояния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/>
                  <a:t>Идея</a:t>
                </a:r>
                <a:r>
                  <a:rPr lang="en-US" dirty="0"/>
                  <a:t>:</a:t>
                </a:r>
                <a:r>
                  <a:rPr lang="ru-RU" dirty="0"/>
                  <a:t>  нам важны скорее объекты поближе</a:t>
                </a:r>
                <a:r>
                  <a:rPr lang="en-US" dirty="0"/>
                  <a:t>,</a:t>
                </a:r>
                <a:r>
                  <a:rPr lang="ru-RU" dirty="0"/>
                  <a:t> чем тем</a:t>
                </a:r>
                <a:r>
                  <a:rPr lang="en-US" dirty="0"/>
                  <a:t>,</a:t>
                </a:r>
                <a:r>
                  <a:rPr lang="ru-RU" dirty="0"/>
                  <a:t> что подальше</a:t>
                </a:r>
                <a:endParaRPr lang="en-US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2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425392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ИЗМЕРЕНИЕ СХОЖЕСТИ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7DABE4-09F2-4FE1-A229-97415A6F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427" y="4388315"/>
            <a:ext cx="5896854" cy="43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34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BD7FE8-82DD-4D18-96B2-82B091477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427" y="4388315"/>
            <a:ext cx="5896854" cy="4330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Что за индивидуальные 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/>
                  <a:t>Идея 1</a:t>
                </a:r>
                <a:r>
                  <a:rPr lang="en-US" dirty="0"/>
                  <a:t>:</a:t>
                </a:r>
                <a:r>
                  <a:rPr lang="ru-RU" dirty="0"/>
                  <a:t>  не хочу равномерное распределение</a:t>
                </a:r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3"/>
                <a:stretch>
                  <a:fillRect l="-2613" t="-9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598929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ИЗМЕРЕНИЕ СХОЖЕСТИ</a:t>
            </a:r>
          </a:p>
        </p:txBody>
      </p:sp>
    </p:spTree>
    <p:extLst>
      <p:ext uri="{BB962C8B-B14F-4D97-AF65-F5344CB8AC3E}">
        <p14:creationId xmlns:p14="http://schemas.microsoft.com/office/powerpoint/2010/main" val="217662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6212C-B88A-4BFE-84C0-A1D90E13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427" y="4383834"/>
            <a:ext cx="5896853" cy="4330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Что за индивидуальные параметры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Sup>
                                    <m:sSubSupPr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i="1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den>
                                  </m:f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ru-RU" dirty="0"/>
                  <a:t>Идея 2</a:t>
                </a:r>
                <a:r>
                  <a:rPr lang="en-US" dirty="0"/>
                  <a:t>:</a:t>
                </a:r>
                <a:r>
                  <a:rPr lang="ru-RU" dirty="0"/>
                  <a:t>  не хочу вырожденное распределение</a:t>
                </a:r>
              </a:p>
              <a:p>
                <a:r>
                  <a:rPr lang="ru-RU" dirty="0"/>
                  <a:t>Подбираются с помощью </a:t>
                </a:r>
                <a:r>
                  <a:rPr lang="ru-RU" dirty="0" err="1"/>
                  <a:t>перплексии</a:t>
                </a:r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3"/>
                <a:stretch>
                  <a:fillRect l="-2613" t="-974" b="-10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017429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ИЗМЕРЕНИЕ СХОЖЕСТИ</a:t>
            </a:r>
          </a:p>
        </p:txBody>
      </p:sp>
    </p:spTree>
    <p:extLst>
      <p:ext uri="{BB962C8B-B14F-4D97-AF65-F5344CB8AC3E}">
        <p14:creationId xmlns:p14="http://schemas.microsoft.com/office/powerpoint/2010/main" val="4000901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ПОНИЖЕНИЕ РАЗМЕРНОСТИ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sz="3200" dirty="0"/>
              <a:t>ОТБОР ПРИЗНАКОВ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ru-RU" sz="3200" dirty="0"/>
              <a:t>ИЗВЛЕЧЕНИЕ ПРИЗНАКОВ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5781F8-9460-40A8-86FE-4020802BD170}"/>
                  </a:ext>
                </a:extLst>
              </p:cNvPr>
              <p:cNvSpPr txBox="1"/>
              <p:nvPr/>
            </p:nvSpPr>
            <p:spPr>
              <a:xfrm>
                <a:off x="1088190" y="4569041"/>
                <a:ext cx="6241523" cy="2516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150" dirty="0">
                    <a:solidFill>
                      <a:srgbClr val="E5E5E5"/>
                    </a:solidFill>
                  </a:rPr>
                  <a:t>Позволяет отобрать </a:t>
                </a:r>
                <a14:m>
                  <m:oMath xmlns:m="http://schemas.openxmlformats.org/officeDocument/2006/math">
                    <m:r>
                      <a:rPr lang="en-US" sz="315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sz="3150" dirty="0">
                    <a:solidFill>
                      <a:srgbClr val="E5E5E5"/>
                    </a:solidFill>
                  </a:rPr>
                  <a:t> самых важные важных фичей</a:t>
                </a: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r>
                  <a:rPr lang="ru-RU" sz="3150" dirty="0">
                    <a:solidFill>
                      <a:srgbClr val="E5E5E5"/>
                    </a:solidFill>
                  </a:rPr>
                  <a:t>То</a:t>
                </a:r>
                <a:r>
                  <a:rPr lang="en-US" sz="3150" dirty="0">
                    <a:solidFill>
                      <a:srgbClr val="E5E5E5"/>
                    </a:solidFill>
                  </a:rPr>
                  <a:t>,</a:t>
                </a:r>
                <a:r>
                  <a:rPr lang="ru-RU" sz="3150" dirty="0">
                    <a:solidFill>
                      <a:srgbClr val="E5E5E5"/>
                    </a:solidFill>
                  </a:rPr>
                  <a:t> что уже</a:t>
                </a:r>
                <a:r>
                  <a:rPr lang="en-US" sz="3150" dirty="0">
                    <a:solidFill>
                      <a:srgbClr val="E5E5E5"/>
                    </a:solidFill>
                  </a:rPr>
                  <a:t> </a:t>
                </a:r>
                <a:r>
                  <a:rPr lang="ru-RU" sz="3150" dirty="0">
                    <a:solidFill>
                      <a:srgbClr val="E5E5E5"/>
                    </a:solidFill>
                  </a:rPr>
                  <a:t>отчасти умеем делать!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5781F8-9460-40A8-86FE-4020802BD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90" y="4569041"/>
                <a:ext cx="6241523" cy="2516073"/>
              </a:xfrm>
              <a:prstGeom prst="rect">
                <a:avLst/>
              </a:prstGeom>
              <a:blipFill>
                <a:blip r:embed="rId2"/>
                <a:stretch>
                  <a:fillRect l="-2444" t="-2913" b="-70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DCE0B8-2D90-46AF-A1E1-2500C507471B}"/>
                  </a:ext>
                </a:extLst>
              </p:cNvPr>
              <p:cNvSpPr txBox="1"/>
              <p:nvPr/>
            </p:nvSpPr>
            <p:spPr>
              <a:xfrm>
                <a:off x="8715447" y="4574995"/>
                <a:ext cx="7337353" cy="348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3150" dirty="0">
                    <a:solidFill>
                      <a:srgbClr val="E5E5E5"/>
                    </a:solidFill>
                  </a:rPr>
                  <a:t>Призвано создать </a:t>
                </a:r>
                <a14:m>
                  <m:oMath xmlns:m="http://schemas.openxmlformats.org/officeDocument/2006/math">
                    <m:r>
                      <a:rPr lang="en-US" sz="3150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150" i="1" dirty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3150" dirty="0">
                    <a:solidFill>
                      <a:srgbClr val="E5E5E5"/>
                    </a:solidFill>
                  </a:rPr>
                  <a:t>новых признаков на основе </a:t>
                </a:r>
                <a14:m>
                  <m:oMath xmlns:m="http://schemas.openxmlformats.org/officeDocument/2006/math">
                    <m:r>
                      <a:rPr lang="en-US" sz="3150" i="1" dirty="0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sz="3150" dirty="0">
                    <a:solidFill>
                      <a:srgbClr val="E5E5E5"/>
                    </a:solidFill>
                  </a:rPr>
                  <a:t> старых</a:t>
                </a: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  <a:p>
                <a:r>
                  <a:rPr lang="ru-RU" sz="3150" dirty="0">
                    <a:solidFill>
                      <a:srgbClr val="E5E5E5"/>
                    </a:solidFill>
                  </a:rPr>
                  <a:t>Сегодня узнаем о самом популярном подходе!</a:t>
                </a:r>
              </a:p>
              <a:p>
                <a:endParaRPr lang="ru-RU" sz="3150" dirty="0">
                  <a:solidFill>
                    <a:srgbClr val="E5E5E5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1DCE0B8-2D90-46AF-A1E1-2500C5074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447" y="4574995"/>
                <a:ext cx="7337353" cy="3485570"/>
              </a:xfrm>
              <a:prstGeom prst="rect">
                <a:avLst/>
              </a:prstGeom>
              <a:blipFill>
                <a:blip r:embed="rId3"/>
                <a:stretch>
                  <a:fillRect l="-2078" t="-1923" r="-13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613CB0-0873-4959-9B11-522F0331F346}"/>
                  </a:ext>
                </a:extLst>
              </p:cNvPr>
              <p:cNvSpPr txBox="1"/>
              <p:nvPr/>
            </p:nvSpPr>
            <p:spPr>
              <a:xfrm>
                <a:off x="1088191" y="8279157"/>
                <a:ext cx="61153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Фильтрация</m:t>
                      </m:r>
                      <m:r>
                        <a:rPr lang="en-US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ru-RU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 Методы Обертки</m:t>
                      </m:r>
                      <m:r>
                        <a:rPr lang="en-US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613CB0-0873-4959-9B11-522F0331F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91" y="8279157"/>
                <a:ext cx="611537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2ED4D-A352-447E-8455-CEC062208E59}"/>
                  </a:ext>
                </a:extLst>
              </p:cNvPr>
              <p:cNvSpPr txBox="1"/>
              <p:nvPr/>
            </p:nvSpPr>
            <p:spPr>
              <a:xfrm>
                <a:off x="9135510" y="8281361"/>
                <a:ext cx="611537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𝑃𝐶𝐴</m:t>
                      </m:r>
                      <m:r>
                        <a:rPr lang="ru-RU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 (Метод главных компонент</m:t>
                      </m:r>
                      <m:r>
                        <a:rPr lang="en-US" sz="2800" b="0" i="1" smtClean="0">
                          <a:solidFill>
                            <a:srgbClr val="FF7F65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392ED4D-A352-447E-8455-CEC062208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510" y="8281361"/>
                <a:ext cx="611537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39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E6212C-B88A-4BFE-84C0-A1D90E138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7427" y="4383834"/>
            <a:ext cx="5896853" cy="4330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</p:spPr>
            <p:txBody>
              <a:bodyPr/>
              <a:lstStyle/>
              <a:p>
                <a:r>
                  <a:rPr lang="ru-RU" dirty="0"/>
                  <a:t>Дополнительный шаг (техническая деталь для будущей оптимизации</a:t>
                </a:r>
                <a:r>
                  <a:rPr lang="en-US" dirty="0"/>
                  <a:t>)</a:t>
                </a:r>
                <a:endParaRPr lang="ru-RU" dirty="0"/>
              </a:p>
              <a:p>
                <a:r>
                  <a:rPr lang="ru-RU" dirty="0"/>
                  <a:t>Хотим симметричные похожести</a:t>
                </a:r>
                <a:endParaRPr lang="en-US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)=</m:t>
                      </m:r>
                      <m:r>
                        <a:rPr lang="en-US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ru-RU" b="0" i="0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Но формула этого не гарантирует</a:t>
                </a:r>
                <a:r>
                  <a:rPr lang="en-US" dirty="0"/>
                  <a:t>,</a:t>
                </a:r>
                <a:r>
                  <a:rPr lang="ru-RU" dirty="0"/>
                  <a:t> поэтому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ru-RU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2⋅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9564229" cy="5628220"/>
              </a:xfrm>
              <a:blipFill>
                <a:blip r:embed="rId3"/>
                <a:stretch>
                  <a:fillRect l="-261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5637601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ИЗМЕРЕНИЕ СХОЖЕСТИ</a:t>
            </a:r>
          </a:p>
        </p:txBody>
      </p:sp>
    </p:spTree>
    <p:extLst>
      <p:ext uri="{BB962C8B-B14F-4D97-AF65-F5344CB8AC3E}">
        <p14:creationId xmlns:p14="http://schemas.microsoft.com/office/powerpoint/2010/main" val="216606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7944704" cy="5628220"/>
              </a:xfrm>
            </p:spPr>
            <p:txBody>
              <a:bodyPr/>
              <a:lstStyle/>
              <a:p>
                <a:r>
                  <a:rPr lang="ru-RU" dirty="0"/>
                  <a:t>В новом пространстве схожесть мерим по другой формуле</a:t>
                </a:r>
                <a:r>
                  <a:rPr lang="en-US" dirty="0"/>
                  <a:t>:</a:t>
                </a:r>
                <a:endParaRPr lang="ru-RU" dirty="0"/>
              </a:p>
              <a:p>
                <a:endParaRPr lang="en-US" dirty="0">
                  <a:solidFill>
                    <a:srgbClr val="FF543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rgbClr val="FF5433"/>
                          </a:solidFill>
                          <a:latin typeface="Cambria Math" panose="02040503050406030204" pitchFamily="18" charset="0"/>
                        </a:rPr>
                        <m:t> )=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5433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solidFill>
                                    <a:srgbClr val="FF5433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5433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solidFill>
                                                <a:srgbClr val="FF5433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FF5433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5433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ru-RU" dirty="0"/>
                  <a:t>Очевидно</a:t>
                </a:r>
                <a:r>
                  <a:rPr lang="en-US" dirty="0"/>
                  <a:t>,</a:t>
                </a:r>
                <a:r>
                  <a:rPr lang="ru-RU" dirty="0"/>
                  <a:t> сохранить близкие расстояния в двумерном пространстве сложно</a:t>
                </a:r>
              </a:p>
              <a:p>
                <a:r>
                  <a:rPr lang="ru-RU" dirty="0"/>
                  <a:t>Такое распределение более толерантно к дальним точкам</a:t>
                </a:r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9" y="4050352"/>
                <a:ext cx="7944704" cy="5628220"/>
              </a:xfrm>
              <a:blipFill>
                <a:blip r:embed="rId2"/>
                <a:stretch>
                  <a:fillRect l="-3147" t="-866" r="-2993" b="-4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045564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ИЗМЕРЕНИЕ СХОЖЕСТИ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97DABE4-09F2-4FE1-A229-97415A6F3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7427" y="4388315"/>
            <a:ext cx="5896854" cy="433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520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14500247" cy="5628220"/>
              </a:xfrm>
            </p:spPr>
            <p:txBody>
              <a:bodyPr/>
              <a:lstStyle/>
              <a:p>
                <a:r>
                  <a:rPr lang="ru-RU" dirty="0"/>
                  <a:t>Пусть имеем наборы чисел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>
                  <a:solidFill>
                    <a:srgbClr val="FF5433"/>
                  </a:solidFill>
                </a:endParaRPr>
              </a:p>
              <a:p>
                <a:r>
                  <a:rPr lang="ru-RU" dirty="0"/>
                  <a:t>В отдельности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имеют какие-то распределения</a:t>
                </a:r>
                <a:r>
                  <a:rPr lang="en-US" dirty="0"/>
                  <a:t>:</a:t>
                </a:r>
                <a:endParaRPr lang="ru-RU" dirty="0"/>
              </a:p>
              <a:p>
                <a:endParaRPr lang="ru-RU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14500247" cy="5628220"/>
              </a:xfrm>
              <a:blipFill>
                <a:blip r:embed="rId2"/>
                <a:stretch>
                  <a:fillRect l="-172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045564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ЧТО ОПТИМИЗИРОВАТЬ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4C4B155-960C-4E4F-99EB-36EA53CF5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136" y="6306722"/>
            <a:ext cx="5019675" cy="33718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CDD5439-93F4-4C3F-81C6-DA891E6DD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4100" y="6306722"/>
            <a:ext cx="50196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14500247" cy="5628220"/>
              </a:xfrm>
            </p:spPr>
            <p:txBody>
              <a:bodyPr/>
              <a:lstStyle/>
              <a:p>
                <a:r>
                  <a:rPr lang="ru-RU" dirty="0"/>
                  <a:t>Чтобы померить</a:t>
                </a:r>
                <a:r>
                  <a:rPr lang="en-US" dirty="0"/>
                  <a:t>,</a:t>
                </a:r>
                <a:r>
                  <a:rPr lang="ru-RU" dirty="0"/>
                  <a:t> насколько похоже величины распределены</a:t>
                </a:r>
                <a:r>
                  <a:rPr lang="en-US" dirty="0"/>
                  <a:t>,</a:t>
                </a:r>
                <a:r>
                  <a:rPr lang="ru-RU" dirty="0"/>
                  <a:t> часто используют расстояние </a:t>
                </a:r>
                <a:r>
                  <a:rPr lang="ru-RU" dirty="0" err="1"/>
                  <a:t>Кульбака-Лейблера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𝐾𝐿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5433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rgbClr val="FF543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rgbClr val="FF543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FF543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</m:e>
                    </m:nary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𝑚𝑖𝑛</m:t>
                    </m:r>
                  </m:oMath>
                </a14:m>
                <a:endParaRPr lang="ru-RU" dirty="0"/>
              </a:p>
              <a:p>
                <a:endParaRPr lang="en-US" dirty="0"/>
              </a:p>
              <a:p>
                <a:r>
                  <a:rPr lang="ru-RU" dirty="0"/>
                  <a:t>Давайте подбирать такие координаты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54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FF543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>
                    <a:solidFill>
                      <a:srgbClr val="FF5433"/>
                    </a:solidFill>
                  </a:rPr>
                  <a:t> </a:t>
                </a:r>
                <a:r>
                  <a:rPr lang="ru-RU" dirty="0"/>
                  <a:t>объектов</a:t>
                </a:r>
                <a:r>
                  <a:rPr lang="en-US" dirty="0"/>
                  <a:t>,</a:t>
                </a:r>
                <a:r>
                  <a:rPr lang="ru-RU" dirty="0"/>
                  <a:t> чтобы расстояние между распределениями было минимальным!</a:t>
                </a:r>
                <a:endParaRPr lang="en-US" dirty="0"/>
              </a:p>
            </p:txBody>
          </p:sp>
        </mc:Choice>
        <mc:Fallback xmlns="">
          <p:sp>
            <p:nvSpPr>
              <p:cNvPr id="2" name="Текст 1">
                <a:extLst>
                  <a:ext uri="{FF2B5EF4-FFF2-40B4-BE49-F238E27FC236}">
                    <a16:creationId xmlns:a16="http://schemas.microsoft.com/office/drawing/2014/main" id="{94921471-9763-4413-91A5-56B21293E8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763198" y="4050352"/>
                <a:ext cx="14500247" cy="5628220"/>
              </a:xfrm>
              <a:blipFill>
                <a:blip r:embed="rId2"/>
                <a:stretch>
                  <a:fillRect l="-1723" t="-86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045564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ЧТО ОПТИМИЗИРОВАТЬ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214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T-SNE</a:t>
            </a:r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6045564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Визуализация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D6FC65-4112-40C2-B7DE-18B145E60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49" y="4989282"/>
            <a:ext cx="6526510" cy="390445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4A7A3F-551C-4F35-880B-8C3114039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672" y="2520285"/>
            <a:ext cx="6359825" cy="637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1242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F3883F1B-3B39-9D47-AB43-F741F00EC1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T-SNE VS PCA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840AF32-C774-5649-95A2-5DFB7B6309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3200" dirty="0"/>
              <a:t>PCA</a:t>
            </a:r>
            <a:endParaRPr lang="ru-RU" sz="3200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793587F-CD48-8546-9369-502071C88C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3200" dirty="0"/>
              <a:t>T-SNE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781F8-9460-40A8-86FE-4020802BD170}"/>
              </a:ext>
            </a:extLst>
          </p:cNvPr>
          <p:cNvSpPr txBox="1"/>
          <p:nvPr/>
        </p:nvSpPr>
        <p:spPr>
          <a:xfrm>
            <a:off x="1088190" y="4569041"/>
            <a:ext cx="6874124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Дает некоторую формулу новых признаков через старые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Ограничена линейной природой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Фокус – на оптимизацию обучения 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Визуализация вряд ли хорошо сохранит расстояния между объектами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CE0B8-2D90-46AF-A1E1-2500C507471B}"/>
              </a:ext>
            </a:extLst>
          </p:cNvPr>
          <p:cNvSpPr txBox="1"/>
          <p:nvPr/>
        </p:nvSpPr>
        <p:spPr>
          <a:xfrm>
            <a:off x="8715447" y="4574995"/>
            <a:ext cx="733735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150" dirty="0">
                <a:solidFill>
                  <a:srgbClr val="E5E5E5"/>
                </a:solidFill>
              </a:rPr>
              <a:t>Просто переводит координаты в двумерную</a:t>
            </a:r>
            <a:r>
              <a:rPr lang="en-US" sz="3150" dirty="0">
                <a:solidFill>
                  <a:srgbClr val="E5E5E5"/>
                </a:solidFill>
              </a:rPr>
              <a:t>/</a:t>
            </a:r>
            <a:r>
              <a:rPr lang="ru-RU" sz="3150" dirty="0">
                <a:solidFill>
                  <a:srgbClr val="E5E5E5"/>
                </a:solidFill>
              </a:rPr>
              <a:t>трехмерную плоскость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Не может быть использован для генерации новых признаков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Обучение не оптимизирует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r>
              <a:rPr lang="ru-RU" sz="3150" dirty="0">
                <a:solidFill>
                  <a:srgbClr val="E5E5E5"/>
                </a:solidFill>
              </a:rPr>
              <a:t>Часто помогает хорошо визуализировать даже сложно устроенные данные</a:t>
            </a:r>
          </a:p>
          <a:p>
            <a:endParaRPr lang="ru-RU" sz="3150" dirty="0">
              <a:solidFill>
                <a:srgbClr val="E5E5E5"/>
              </a:solidFill>
            </a:endParaRPr>
          </a:p>
          <a:p>
            <a:endParaRPr lang="ru-RU" sz="3150" dirty="0">
              <a:solidFill>
                <a:srgbClr val="E5E5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1762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33F2D32F-D92B-4256-9916-FE9CE5F7475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63199" y="2795589"/>
            <a:ext cx="16383600" cy="6183311"/>
          </a:xfrm>
        </p:spPr>
        <p:txBody>
          <a:bodyPr/>
          <a:lstStyle/>
          <a:p>
            <a:r>
              <a:rPr lang="ru-RU" dirty="0"/>
              <a:t>Познакомились с основной идеей</a:t>
            </a:r>
            <a:r>
              <a:rPr lang="en-US" dirty="0"/>
              <a:t> </a:t>
            </a:r>
            <a:r>
              <a:rPr lang="ru-RU" dirty="0"/>
              <a:t>и математикой за методом </a:t>
            </a:r>
            <a:r>
              <a:rPr lang="en-US" dirty="0"/>
              <a:t>t-SNE</a:t>
            </a:r>
            <a:endParaRPr lang="ru-RU" dirty="0"/>
          </a:p>
          <a:p>
            <a:r>
              <a:rPr lang="ru-RU" dirty="0"/>
              <a:t>Сравнили с методом </a:t>
            </a:r>
            <a:r>
              <a:rPr lang="en-US" dirty="0"/>
              <a:t>PCA</a:t>
            </a:r>
            <a:endParaRPr lang="ru-RU" dirty="0"/>
          </a:p>
          <a:p>
            <a:r>
              <a:rPr lang="ru-RU" dirty="0"/>
              <a:t>Узнали</a:t>
            </a:r>
            <a:r>
              <a:rPr lang="en-US" dirty="0"/>
              <a:t>,</a:t>
            </a:r>
            <a:r>
              <a:rPr lang="ru-RU" dirty="0"/>
              <a:t> что </a:t>
            </a:r>
            <a:r>
              <a:rPr lang="en-US" dirty="0"/>
              <a:t>PCA </a:t>
            </a:r>
            <a:r>
              <a:rPr lang="ru-RU" dirty="0"/>
              <a:t>и </a:t>
            </a:r>
            <a:r>
              <a:rPr lang="en-US" dirty="0"/>
              <a:t>t-SNE</a:t>
            </a:r>
            <a:r>
              <a:rPr lang="ru-RU" dirty="0"/>
              <a:t> решают различающиеся проблемы</a:t>
            </a:r>
          </a:p>
          <a:p>
            <a:r>
              <a:rPr lang="ru-RU" dirty="0"/>
              <a:t>Мы научились решать наши первые задачи из машинного обучения без учителя!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Пора к практике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916012-4A97-4159-A75A-E6A752C65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РЕЗЮМЕ</a:t>
            </a:r>
          </a:p>
        </p:txBody>
      </p:sp>
    </p:spTree>
    <p:extLst>
      <p:ext uri="{BB962C8B-B14F-4D97-AF65-F5344CB8AC3E}">
        <p14:creationId xmlns:p14="http://schemas.microsoft.com/office/powerpoint/2010/main" val="18423319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298ADA22-3CC1-7448-B8AF-FA66ADD45F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СПАСИБО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699D30-8DAE-A944-BE2E-3FEA816B32F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/>
              <a:t>ТАБАКАЕВ НИКИТА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70CFDD-0AFE-8548-AA28-EF9AC36059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96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МОЖЕТ БЫТЬ ПОЛЕЗНЕЕ ОТБОРА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830C4D-AAAF-47CA-A679-FB5EE20B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45" y="4840475"/>
            <a:ext cx="6087467" cy="41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90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6A53B4-0EAA-419F-90C2-366BC785A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46" y="4840475"/>
            <a:ext cx="6087466" cy="4150545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МОЖЕТ БЫТЬ ПОЛЕЗНЕЕ ОТБОРА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485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EA7CBD-4884-46C4-85CE-4BDDAEBE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47" y="4840475"/>
            <a:ext cx="6087465" cy="4150544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МОЖЕТ БЫТЬ ПОЛЕЗНЕЕ ОТБОРА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6500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31A59A-F823-415A-9876-A251A546F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48" y="5223602"/>
            <a:ext cx="6087464" cy="3767417"/>
          </a:xfrm>
          <a:prstGeom prst="rect">
            <a:avLst/>
          </a:prstGeom>
        </p:spPr>
      </p:pic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МОЖЕТ БЫТЬ ПОЛЕЗНЕЕ ОТБОРА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78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Текст 1">
            <a:extLst>
              <a:ext uri="{FF2B5EF4-FFF2-40B4-BE49-F238E27FC236}">
                <a16:creationId xmlns:a16="http://schemas.microsoft.com/office/drawing/2014/main" id="{BF725953-30C6-4266-86EC-B6ADF7947BC9}"/>
              </a:ext>
            </a:extLst>
          </p:cNvPr>
          <p:cNvSpPr txBox="1">
            <a:spLocks/>
          </p:cNvSpPr>
          <p:nvPr/>
        </p:nvSpPr>
        <p:spPr>
          <a:xfrm>
            <a:off x="763199" y="783474"/>
            <a:ext cx="16383600" cy="180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1371600" rtl="0" eaLnBrk="1" fontAlgn="auto" latinLnBrk="0" hangingPunct="1">
              <a:lnSpc>
                <a:spcPts val="56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625" b="1" i="0" kern="1200">
                <a:solidFill>
                  <a:srgbClr val="E5E5E5"/>
                </a:solidFill>
                <a:latin typeface="Formular" panose="02000000000000000000" pitchFamily="2" charset="0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ИЗВЛЕЧЕНИЕ ПРИЗНАКОВ</a:t>
            </a:r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45EDCE0A-6C49-4658-B5E9-81264FB29E37}"/>
              </a:ext>
            </a:extLst>
          </p:cNvPr>
          <p:cNvSpPr txBox="1">
            <a:spLocks/>
          </p:cNvSpPr>
          <p:nvPr/>
        </p:nvSpPr>
        <p:spPr>
          <a:xfrm>
            <a:off x="763199" y="2827479"/>
            <a:ext cx="10441613" cy="707291"/>
          </a:xfrm>
          <a:prstGeom prst="rect">
            <a:avLst/>
          </a:prstGeom>
        </p:spPr>
        <p:txBody>
          <a:bodyPr/>
          <a:lstStyle>
            <a:lvl1pPr marL="342900" indent="-342900" algn="l" defTabSz="13716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4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28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14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00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861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7719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4577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1435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829300" indent="-342900" algn="l" defTabSz="13716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solidFill>
                  <a:srgbClr val="FF5433"/>
                </a:solidFill>
              </a:rPr>
              <a:t>ПОЧЕМУ МОЖЕТ БЫТЬ ПОЛЕЗНЕЕ ОТБОРА</a:t>
            </a:r>
            <a:r>
              <a:rPr lang="en-US" dirty="0">
                <a:solidFill>
                  <a:srgbClr val="FF5433"/>
                </a:solidFill>
              </a:rPr>
              <a:t>?</a:t>
            </a:r>
            <a:endParaRPr lang="ru-RU" dirty="0">
              <a:solidFill>
                <a:srgbClr val="FF5433"/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5830C4D-AAAF-47CA-A679-FB5EE20BA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7345" y="4840475"/>
            <a:ext cx="6087467" cy="415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07887"/>
      </p:ext>
    </p:extLst>
  </p:cSld>
  <p:clrMapOvr>
    <a:masterClrMapping/>
  </p:clrMapOvr>
</p:sld>
</file>

<file path=ppt/theme/theme1.xml><?xml version="1.0" encoding="utf-8"?>
<a:theme xmlns:a="http://schemas.openxmlformats.org/drawingml/2006/main" name="Обложка-2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Основной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Основной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32780</TotalTime>
  <Words>1467</Words>
  <Application>Microsoft Macintosh PowerPoint</Application>
  <PresentationFormat>Custom</PresentationFormat>
  <Paragraphs>322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Cambria Math</vt:lpstr>
      <vt:lpstr>Formular</vt:lpstr>
      <vt:lpstr>InputMono</vt:lpstr>
      <vt:lpstr>Системный шрифт, обычный</vt:lpstr>
      <vt:lpstr>Обложка-2</vt:lpstr>
      <vt:lpstr>Основной</vt:lpstr>
      <vt:lpstr>1_Основной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Илона Кравченко</dc:creator>
  <cp:lastModifiedBy>Microsoft Office User</cp:lastModifiedBy>
  <cp:revision>53</cp:revision>
  <dcterms:created xsi:type="dcterms:W3CDTF">2020-10-16T14:01:52Z</dcterms:created>
  <dcterms:modified xsi:type="dcterms:W3CDTF">2022-04-25T00:24:46Z</dcterms:modified>
</cp:coreProperties>
</file>