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32"/>
  </p:notesMasterIdLst>
  <p:sldIdLst>
    <p:sldId id="256" r:id="rId4"/>
    <p:sldId id="351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6" r:id="rId26"/>
    <p:sldId id="495" r:id="rId27"/>
    <p:sldId id="497" r:id="rId28"/>
    <p:sldId id="498" r:id="rId29"/>
    <p:sldId id="499" r:id="rId30"/>
    <p:sldId id="264" r:id="rId31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33"/>
    <a:srgbClr val="E5E5E5"/>
    <a:srgbClr val="FF7F65"/>
    <a:srgbClr val="FECCF9"/>
    <a:srgbClr val="FBFBCF"/>
    <a:srgbClr val="F0DAEC"/>
    <a:srgbClr val="60D2A1"/>
    <a:srgbClr val="C066CC"/>
    <a:srgbClr val="4333FF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3" autoAdjust="0"/>
    <p:restoredTop sz="93046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20" y="1260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76E801-E39F-4024-B25D-ED2B871A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В случае классификации будем брать самый популярный класс среди соседей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358645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EC6898-73F1-4A36-B89C-0AD424F1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В случае классификации будем брать самый популярный класс среди соседей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59794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EC6898-73F1-4A36-B89C-0AD424F1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Пусть алгоритму </a:t>
                </a:r>
                <a:r>
                  <a:rPr lang="en-US" dirty="0"/>
                  <a:t>KNN </a:t>
                </a:r>
                <a:r>
                  <a:rPr lang="ru-RU" dirty="0"/>
                  <a:t>поступает объект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Мерим попарные расстояния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 всеми остальными из тренировочной выборки</a:t>
                </a:r>
              </a:p>
              <a:p>
                <a:r>
                  <a:rPr lang="ru-RU" dirty="0"/>
                  <a:t>Смотрим 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ближайших соседей</a:t>
                </a:r>
                <a:endParaRPr lang="en-US" dirty="0"/>
              </a:p>
              <a:p>
                <a:r>
                  <a:rPr lang="ru-RU" dirty="0"/>
                  <a:t>Формируем </a:t>
                </a:r>
                <a:r>
                  <a:rPr lang="ru-RU" dirty="0" err="1"/>
                  <a:t>таргетную</a:t>
                </a:r>
                <a:r>
                  <a:rPr lang="ru-RU" dirty="0"/>
                  <a:t> переменную через усреднение или голосование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ОБЩИЙ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8713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KNN VS LINEAR MODELS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LINEAR MODELS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KNN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781F8-9460-40A8-86FE-4020802BD170}"/>
                  </a:ext>
                </a:extLst>
              </p:cNvPr>
              <p:cNvSpPr txBox="1"/>
              <p:nvPr/>
            </p:nvSpPr>
            <p:spPr>
              <a:xfrm>
                <a:off x="1088190" y="4073583"/>
                <a:ext cx="6775649" cy="2516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150" dirty="0">
                    <a:solidFill>
                      <a:srgbClr val="E5E5E5"/>
                    </a:solidFill>
                  </a:rPr>
                  <a:t>Являются параметрическими</a:t>
                </a: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r>
                  <a:rPr lang="ru-RU" sz="3150" dirty="0">
                    <a:solidFill>
                      <a:srgbClr val="E5E5E5"/>
                    </a:solidFill>
                  </a:rPr>
                  <a:t>Можем интерпретировать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315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en-US" sz="3150" dirty="0">
                  <a:solidFill>
                    <a:srgbClr val="E5E5E5"/>
                  </a:solidFill>
                </a:endParaRPr>
              </a:p>
              <a:p>
                <a:r>
                  <a:rPr lang="ru-RU" sz="3150" dirty="0">
                    <a:solidFill>
                      <a:srgbClr val="E5E5E5"/>
                    </a:solidFill>
                  </a:rPr>
                  <a:t>Умеют экстраполировать зависимость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781F8-9460-40A8-86FE-4020802B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0" y="4073583"/>
                <a:ext cx="6775649" cy="2516073"/>
              </a:xfrm>
              <a:prstGeom prst="rect">
                <a:avLst/>
              </a:prstGeom>
              <a:blipFill>
                <a:blip r:embed="rId2"/>
                <a:stretch>
                  <a:fillRect l="-2250" t="-3148" r="-1170" b="-7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860591" y="4073582"/>
            <a:ext cx="694546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 err="1">
                <a:solidFill>
                  <a:srgbClr val="E5E5E5"/>
                </a:solidFill>
              </a:rPr>
              <a:t>Неинтерпретируемые</a:t>
            </a:r>
            <a:endParaRPr lang="ru-RU" sz="3150" dirty="0">
              <a:solidFill>
                <a:srgbClr val="E5E5E5"/>
              </a:solidFill>
            </a:endParaRP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Умеют в нелинейность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Медленные для больших выборок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BBACBC-68C4-40A3-B33F-E2F69CF8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218" y="6936843"/>
            <a:ext cx="4153930" cy="28371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620677-984F-4271-8E12-F5BE39E3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49" y="6857121"/>
            <a:ext cx="3889209" cy="2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2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первой моделью для обучения с учителем из семейства метрических</a:t>
            </a:r>
            <a:endParaRPr lang="en-US" dirty="0"/>
          </a:p>
          <a:p>
            <a:r>
              <a:rPr lang="ru-RU" dirty="0"/>
              <a:t>Рассмотрели механизм работы </a:t>
            </a:r>
            <a:r>
              <a:rPr lang="en-US" dirty="0"/>
              <a:t>KNN </a:t>
            </a:r>
            <a:r>
              <a:rPr lang="ru-RU" dirty="0"/>
              <a:t>как для регрессии</a:t>
            </a:r>
            <a:r>
              <a:rPr lang="en-US" dirty="0"/>
              <a:t>,</a:t>
            </a:r>
            <a:r>
              <a:rPr lang="ru-RU" dirty="0"/>
              <a:t> так и для классификации</a:t>
            </a:r>
          </a:p>
          <a:p>
            <a:r>
              <a:rPr lang="ru-RU" dirty="0"/>
              <a:t>Сравнили такой алгоритм с привычными нами линейными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Есть еще ряд тонкостей</a:t>
            </a:r>
            <a:r>
              <a:rPr lang="en-US" dirty="0"/>
              <a:t>, </a:t>
            </a:r>
            <a:r>
              <a:rPr lang="ru-RU" dirty="0"/>
              <a:t>но отвлечемся в код!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90501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9090250" cy="6045084"/>
          </a:xfrm>
        </p:spPr>
        <p:txBody>
          <a:bodyPr/>
          <a:lstStyle/>
          <a:p>
            <a:r>
              <a:rPr lang="ru-RU" dirty="0"/>
              <a:t>Чтобы найти ближайшие объекты (соседей)</a:t>
            </a:r>
            <a:r>
              <a:rPr lang="en-US" dirty="0"/>
              <a:t>,</a:t>
            </a:r>
            <a:r>
              <a:rPr lang="ru-RU" dirty="0"/>
              <a:t> вычисляем попарные евклидовы расстояния</a:t>
            </a:r>
          </a:p>
          <a:p>
            <a:r>
              <a:rPr lang="ru-RU" dirty="0"/>
              <a:t>Всегда ли это оправдано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40706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Пусть имеем два объекта со следующими координатами в признаковом пространстве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3, 10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7, 7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И новый объект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=(3, 2)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=8                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e>
                    </m:rad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Хотя интуитивно неочевидно второй объект ближе всего к новому</a:t>
                </a:r>
                <a:endParaRPr lang="en-US" dirty="0"/>
              </a:p>
              <a:p>
                <a:r>
                  <a:rPr lang="ru-RU" dirty="0"/>
                  <a:t>Ведь он отличается сразу по всем признакам!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b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5C98D-746D-4439-A173-24E5C454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340" y="4421717"/>
            <a:ext cx="6475461" cy="44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Более общий случай евклидова расстояния – это расстояние </a:t>
                </a:r>
                <a:r>
                  <a:rPr lang="ru-RU" dirty="0" err="1"/>
                  <a:t>Минковского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>
                    <a:solidFill>
                      <a:srgbClr val="FF5433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ru-RU" dirty="0"/>
                  <a:t> с ростом разницы между объектами по конкретному признаку его вклад </a:t>
                </a:r>
                <a:r>
                  <a:rPr lang="en-US" dirty="0"/>
                  <a:t>“</a:t>
                </a:r>
                <a:r>
                  <a:rPr lang="ru-RU" dirty="0"/>
                  <a:t>замедляется</a:t>
                </a:r>
                <a:r>
                  <a:rPr lang="en-US" dirty="0"/>
                  <a:t>”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наоборот</a:t>
                </a:r>
                <a:r>
                  <a:rPr lang="en-US" dirty="0"/>
                  <a:t>,</a:t>
                </a:r>
                <a:r>
                  <a:rPr lang="ru-RU" dirty="0"/>
                  <a:t> ускоряется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r="-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5C98D-746D-4439-A173-24E5C454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340" y="4421717"/>
            <a:ext cx="6475461" cy="44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Более общий случай евклидова расстояния – это расстояние </a:t>
                </a:r>
                <a:r>
                  <a:rPr lang="ru-RU" dirty="0" err="1"/>
                  <a:t>Минковского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0" dirty="0"/>
                  <a:t>               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=8                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≈18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r="-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5C98D-746D-4439-A173-24E5C454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340" y="4421717"/>
            <a:ext cx="6475461" cy="44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Более общий случай евклидова расстояния – это расстояние </a:t>
                </a:r>
                <a:r>
                  <a:rPr lang="ru-RU" dirty="0" err="1"/>
                  <a:t>Минковского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0" dirty="0"/>
                  <a:t>               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=8                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r="-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5C98D-746D-4439-A173-24E5C454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340" y="4421717"/>
            <a:ext cx="6475461" cy="44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9090250" cy="6045084"/>
          </a:xfrm>
        </p:spPr>
        <p:txBody>
          <a:bodyPr/>
          <a:lstStyle/>
          <a:p>
            <a:r>
              <a:rPr lang="ru-RU" dirty="0"/>
              <a:t>Изучили некоторые метрические подходы в области обучения без учителя</a:t>
            </a:r>
          </a:p>
          <a:p>
            <a:r>
              <a:rPr lang="ru-RU" dirty="0"/>
              <a:t>Так или иначе</a:t>
            </a:r>
            <a:r>
              <a:rPr lang="en-US" dirty="0"/>
              <a:t>,</a:t>
            </a:r>
            <a:r>
              <a:rPr lang="ru-RU" dirty="0"/>
              <a:t> они были основаны на изучении расстояния и похожести объектов друг на друга</a:t>
            </a:r>
          </a:p>
          <a:p>
            <a:r>
              <a:rPr lang="ru-RU" dirty="0"/>
              <a:t>Может</a:t>
            </a:r>
            <a:r>
              <a:rPr lang="en-US" dirty="0"/>
              <a:t>,</a:t>
            </a:r>
            <a:r>
              <a:rPr lang="ru-RU" dirty="0"/>
              <a:t> похожие идеи можно применить для задачи классификации или регрессии</a:t>
            </a:r>
            <a:r>
              <a:rPr lang="en-US" dirty="0"/>
              <a:t>?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398572-E090-4349-BA03-96EA1555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913" y="4647092"/>
            <a:ext cx="6679631" cy="4088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=1→  </m:t>
                    </m:r>
                  </m:oMath>
                </a14:m>
                <a:r>
                  <a:rPr lang="ru-RU" dirty="0"/>
                  <a:t>Расстояние Манхэттена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0" dirty="0"/>
                  <a:t>               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может использоваться поверх объектов</a:t>
                </a:r>
                <a:r>
                  <a:rPr lang="en-US" dirty="0"/>
                  <a:t>,</a:t>
                </a:r>
                <a:r>
                  <a:rPr lang="ru-RU" dirty="0"/>
                  <a:t> описываемых координатами!</a:t>
                </a:r>
              </a:p>
              <a:p>
                <a:r>
                  <a:rPr lang="ru-RU" dirty="0"/>
                  <a:t>Пусть ищем расстояние в городе с архитектурой как в Барселоне</a:t>
                </a:r>
                <a:r>
                  <a:rPr lang="en-US" dirty="0"/>
                  <a:t>/</a:t>
                </a:r>
                <a:r>
                  <a:rPr lang="ru-RU" dirty="0"/>
                  <a:t>Манхэттене</a:t>
                </a:r>
              </a:p>
              <a:p>
                <a:r>
                  <a:rPr lang="ru-RU" dirty="0"/>
                  <a:t>Тогда между точками просто насквозь не пробежим!</a:t>
                </a:r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3"/>
                <a:stretch>
                  <a:fillRect l="-2750" t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1926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Узнали о важности аккуратного подбора способа расчета расстояния</a:t>
            </a:r>
            <a:endParaRPr lang="en-US" dirty="0"/>
          </a:p>
          <a:p>
            <a:r>
              <a:rPr lang="ru-RU" dirty="0"/>
              <a:t>Познакомились с метрикой </a:t>
            </a:r>
            <a:r>
              <a:rPr lang="ru-RU" dirty="0" err="1"/>
              <a:t>Минковского</a:t>
            </a:r>
            <a:r>
              <a:rPr lang="ru-RU" dirty="0"/>
              <a:t> и ее частными случаями</a:t>
            </a:r>
          </a:p>
          <a:p>
            <a:r>
              <a:rPr lang="ru-RU" dirty="0"/>
              <a:t>Расстояний</a:t>
            </a:r>
            <a:r>
              <a:rPr lang="en-US" dirty="0"/>
              <a:t>,</a:t>
            </a:r>
            <a:r>
              <a:rPr lang="ru-RU" dirty="0"/>
              <a:t> который могут рассчитываться в Машинном Обучении – целое множество</a:t>
            </a:r>
            <a:r>
              <a:rPr lang="en-US" dirty="0"/>
              <a:t>! </a:t>
            </a:r>
            <a:r>
              <a:rPr lang="ru-RU" dirty="0"/>
              <a:t>Непременно</a:t>
            </a:r>
            <a:r>
              <a:rPr lang="en-US" dirty="0"/>
              <a:t>,</a:t>
            </a:r>
            <a:r>
              <a:rPr lang="ru-RU" dirty="0"/>
              <a:t> во время Вашего погружения в аналитику данных</a:t>
            </a:r>
            <a:r>
              <a:rPr lang="en-US" dirty="0"/>
              <a:t>,</a:t>
            </a:r>
            <a:r>
              <a:rPr lang="ru-RU" dirty="0"/>
              <a:t> встретите их!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Есть еще одна деталь-модификация в </a:t>
            </a:r>
            <a:r>
              <a:rPr lang="en-US" dirty="0"/>
              <a:t>KNN,</a:t>
            </a:r>
            <a:r>
              <a:rPr lang="ru-RU" dirty="0"/>
              <a:t> заслуживающая внимания!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85904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9090250" cy="6045084"/>
          </a:xfrm>
        </p:spPr>
        <p:txBody>
          <a:bodyPr/>
          <a:lstStyle/>
          <a:p>
            <a:r>
              <a:rPr lang="ru-RU" dirty="0"/>
              <a:t>Пока что при расчете </a:t>
            </a:r>
            <a:r>
              <a:rPr lang="ru-RU" dirty="0" err="1"/>
              <a:t>таргета</a:t>
            </a:r>
            <a:r>
              <a:rPr lang="ru-RU" dirty="0"/>
              <a:t> с одинаковой важностью оцениваем каждого из соседей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кажется</a:t>
            </a:r>
            <a:r>
              <a:rPr lang="en-US" dirty="0"/>
              <a:t>,</a:t>
            </a:r>
            <a:r>
              <a:rPr lang="ru-RU" dirty="0"/>
              <a:t> что чем сосед дальше</a:t>
            </a:r>
            <a:r>
              <a:rPr lang="en-US" dirty="0"/>
              <a:t>,</a:t>
            </a:r>
            <a:r>
              <a:rPr lang="ru-RU" dirty="0"/>
              <a:t> тем его вклад должен оказываться меньше</a:t>
            </a:r>
          </a:p>
          <a:p>
            <a:r>
              <a:rPr lang="ru-RU" dirty="0"/>
              <a:t>Будем во время прогноза взвешивать </a:t>
            </a:r>
            <a:r>
              <a:rPr lang="ru-RU" dirty="0" err="1"/>
              <a:t>таргеты</a:t>
            </a:r>
            <a:r>
              <a:rPr lang="ru-RU" dirty="0"/>
              <a:t> соседей таким образом</a:t>
            </a:r>
            <a:r>
              <a:rPr lang="en-US" dirty="0"/>
              <a:t>,</a:t>
            </a:r>
            <a:r>
              <a:rPr lang="ru-RU" dirty="0"/>
              <a:t> чтобы ближайшие давали больший вклад</a:t>
            </a:r>
            <a:r>
              <a:rPr lang="en-US" dirty="0"/>
              <a:t>,</a:t>
            </a:r>
            <a:r>
              <a:rPr lang="ru-RU" dirty="0"/>
              <a:t> чем самые далекие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ПЕРЕВЗВЕШИВАНИЕ СОСЕДЕЙ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028B8-33A2-4AB7-9BEC-363A5C95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82" y="3797120"/>
            <a:ext cx="6394099" cy="43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>
                    <a:latin typeface="Cambria Math" panose="02040503050406030204" pitchFamily="18" charset="0"/>
                  </a:rPr>
                  <a:t>Теперь предсказание по </a:t>
                </a:r>
                <a:r>
                  <a:rPr lang="en-US" dirty="0">
                    <a:latin typeface="Cambria Math" panose="02040503050406030204" pitchFamily="18" charset="0"/>
                  </a:rPr>
                  <a:t>K</a:t>
                </a:r>
                <a:r>
                  <a:rPr lang="ru-RU" dirty="0">
                    <a:latin typeface="Cambria Math" panose="02040503050406030204" pitchFamily="18" charset="0"/>
                  </a:rPr>
                  <a:t> ближайшим соседей будет формироваться следующим образом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5433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b="0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пусть веса  равны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ru-RU" dirty="0"/>
                </a:br>
                <a:r>
                  <a:rPr lang="en-US" dirty="0">
                    <a:solidFill>
                      <a:srgbClr val="FF5433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 </a:t>
                </a:r>
                <a:br>
                  <a:rPr lang="en-US" dirty="0">
                    <a:solidFill>
                      <a:srgbClr val="FF5433"/>
                    </a:solidFill>
                  </a:rPr>
                </a:br>
                <a:endParaRPr lang="ru-RU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5433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⋅10+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⋅15+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⋅30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ПЕРЕВЗВЕШИВАНИЕ СОСЕДЕЙ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028B8-33A2-4AB7-9BEC-363A5C95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82" y="3797120"/>
            <a:ext cx="6394099" cy="43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Базовые концепции подбора весов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 </a:t>
                </a:r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⋅10+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⋅15+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⋅30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ПЕРЕВЗВЕШИВАНИЕ СОСЕДЕЙ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028B8-33A2-4AB7-9BEC-363A5C95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82" y="3797120"/>
            <a:ext cx="6394099" cy="43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Базовые концепции подбора весов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 </a:t>
                </a:r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⋅10+</m:t>
                            </m: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⋅15+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⋅30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ПЕРЕВЗВЕШИВАНИЕ СОСЕДЕЙ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028B8-33A2-4AB7-9BEC-363A5C95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82" y="3797120"/>
            <a:ext cx="6394099" cy="43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</p:spPr>
            <p:txBody>
              <a:bodyPr/>
              <a:lstStyle/>
              <a:p>
                <a:r>
                  <a:rPr lang="ru-RU" dirty="0"/>
                  <a:t>Более продвинутое </a:t>
                </a:r>
                <a:r>
                  <a:rPr lang="ru-RU" dirty="0" err="1"/>
                  <a:t>перевзвешивание</a:t>
                </a:r>
                <a:r>
                  <a:rPr lang="ru-RU" dirty="0"/>
                  <a:t> через Гауссовское ядро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В отличие от базовых подходов</a:t>
                </a:r>
                <a:r>
                  <a:rPr lang="en-US" dirty="0"/>
                  <a:t>,</a:t>
                </a:r>
                <a:r>
                  <a:rPr lang="ru-RU" dirty="0"/>
                  <a:t> учитывается не просто порядок расстояний к соседям</a:t>
                </a:r>
                <a:r>
                  <a:rPr lang="en-US" dirty="0"/>
                  <a:t>,</a:t>
                </a:r>
                <a:r>
                  <a:rPr lang="ru-RU" dirty="0"/>
                  <a:t> а еще и сами расстояния!</a:t>
                </a:r>
                <a:endParaRPr lang="en-US" dirty="0"/>
              </a:p>
              <a:p>
                <a:r>
                  <a:rPr lang="en-US" dirty="0"/>
                  <a:t>h – </a:t>
                </a:r>
                <a:r>
                  <a:rPr lang="ru-RU" dirty="0"/>
                  <a:t>параметр</a:t>
                </a:r>
                <a:r>
                  <a:rPr lang="en-US" dirty="0"/>
                  <a:t>,</a:t>
                </a:r>
                <a:r>
                  <a:rPr lang="ru-RU" dirty="0"/>
                  <a:t> который влияет важность близости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090250" cy="6045084"/>
              </a:xfrm>
              <a:blipFill>
                <a:blip r:embed="rId2"/>
                <a:stretch>
                  <a:fillRect l="-2750" t="-907" r="-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ПЕРЕВЗВЕШИВАНИЕ СОСЕДЕЙ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028B8-33A2-4AB7-9BEC-363A5C95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82" y="3797120"/>
            <a:ext cx="6394099" cy="43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Поговорили о важном приеме – взвешивании соседей</a:t>
            </a:r>
          </a:p>
          <a:p>
            <a:r>
              <a:rPr lang="ru-RU" dirty="0"/>
              <a:t>Узнали самые базовые подходы</a:t>
            </a:r>
          </a:p>
          <a:p>
            <a:r>
              <a:rPr lang="ru-RU" dirty="0"/>
              <a:t>Познакомились с более продвинутым</a:t>
            </a:r>
            <a:r>
              <a:rPr lang="en-US" dirty="0"/>
              <a:t>,</a:t>
            </a:r>
            <a:r>
              <a:rPr lang="ru-RU" dirty="0"/>
              <a:t> использующим ядра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Пора к практике!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738018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287036"/>
            <a:ext cx="9090250" cy="5432752"/>
          </a:xfrm>
        </p:spPr>
        <p:txBody>
          <a:bodyPr/>
          <a:lstStyle/>
          <a:p>
            <a:r>
              <a:rPr lang="ru-RU" dirty="0"/>
              <a:t>У похожих объектов должны быть похожие </a:t>
            </a:r>
            <a:r>
              <a:rPr lang="ru-RU" dirty="0" err="1"/>
              <a:t>таргеты</a:t>
            </a:r>
            <a:r>
              <a:rPr lang="en-US" dirty="0"/>
              <a:t>:</a:t>
            </a:r>
            <a:r>
              <a:rPr lang="ru-RU" dirty="0"/>
              <a:t> классы или вещественные</a:t>
            </a:r>
          </a:p>
          <a:p>
            <a:r>
              <a:rPr lang="ru-RU" dirty="0"/>
              <a:t>Тогда для нового предсказания давайте смотреть на похожие объекты и усредняться по их </a:t>
            </a:r>
            <a:r>
              <a:rPr lang="ru-RU" dirty="0" err="1"/>
              <a:t>таргету</a:t>
            </a:r>
            <a:r>
              <a:rPr lang="ru-RU" dirty="0"/>
              <a:t>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4B0BE-4D9A-4772-AAC7-846C912E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7427"/>
            <a:ext cx="6963778" cy="47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DE82F8-948B-483F-A569-221C39CD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7427"/>
            <a:ext cx="6963778" cy="4756346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287036"/>
            <a:ext cx="9090250" cy="5432752"/>
          </a:xfrm>
        </p:spPr>
        <p:txBody>
          <a:bodyPr/>
          <a:lstStyle/>
          <a:p>
            <a:r>
              <a:rPr lang="ru-RU" dirty="0"/>
              <a:t>У похожих объектов должны быть похожие </a:t>
            </a:r>
            <a:r>
              <a:rPr lang="ru-RU" dirty="0" err="1"/>
              <a:t>таргеты</a:t>
            </a:r>
            <a:r>
              <a:rPr lang="en-US" dirty="0"/>
              <a:t>:</a:t>
            </a:r>
            <a:r>
              <a:rPr lang="ru-RU" dirty="0"/>
              <a:t> классы или вещественные</a:t>
            </a:r>
          </a:p>
          <a:p>
            <a:r>
              <a:rPr lang="ru-RU" dirty="0"/>
              <a:t>Тогда для нового предсказания давайте смотреть на похожие объекты и усредняться по их </a:t>
            </a:r>
            <a:r>
              <a:rPr lang="ru-RU" dirty="0" err="1"/>
              <a:t>таргету</a:t>
            </a:r>
            <a:r>
              <a:rPr lang="ru-RU" dirty="0"/>
              <a:t>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42472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68353-8EF6-42F9-B57B-443D2EA6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7427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Тогда для нового предсказания давайте смотреть на похожие объекты и усредняться по их </a:t>
                </a:r>
                <a:r>
                  <a:rPr lang="ru-RU" dirty="0" err="1"/>
                  <a:t>таргету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 r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91688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831FB4-AC47-40B1-B557-78FC4D59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Тогда для нового предсказания давайте смотреть на похожие объекты и усредняться по их </a:t>
                </a:r>
                <a:r>
                  <a:rPr lang="ru-RU" dirty="0" err="1"/>
                  <a:t>таргету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 r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84388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554445-EC02-4FA8-A2FD-D449C5B6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Тогда для нового предсказания давайте смотреть на похожие объекты и усредняться по их </a:t>
                </a:r>
                <a:r>
                  <a:rPr lang="ru-RU" dirty="0" err="1"/>
                  <a:t>таргету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 r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39237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45852F-D870-4167-A707-28B33C74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Тогда для нового предсказания давайте смотреть на похожие объекты и усредняться по их </a:t>
                </a:r>
                <a:r>
                  <a:rPr lang="ru-RU" dirty="0" err="1"/>
                  <a:t>таргету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 r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241323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63D65A-2123-439E-BC66-C23E3673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46" y="4032946"/>
            <a:ext cx="6963778" cy="475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</p:spPr>
            <p:txBody>
              <a:bodyPr/>
              <a:lstStyle/>
              <a:p>
                <a:r>
                  <a:rPr lang="ru-RU" dirty="0"/>
                  <a:t>У похожих объектов должны быть похожие </a:t>
                </a:r>
                <a:r>
                  <a:rPr lang="ru-RU" dirty="0" err="1"/>
                  <a:t>таргеты</a:t>
                </a:r>
                <a:r>
                  <a:rPr lang="en-US" dirty="0"/>
                  <a:t>:</a:t>
                </a:r>
                <a:r>
                  <a:rPr lang="ru-RU" dirty="0"/>
                  <a:t> классы или вещественные</a:t>
                </a:r>
              </a:p>
              <a:p>
                <a:r>
                  <a:rPr lang="ru-RU" dirty="0"/>
                  <a:t>В случае классификации будем брать самый популярный класс среди соседей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287036"/>
                <a:ext cx="9090250" cy="5432752"/>
              </a:xfrm>
              <a:blipFill>
                <a:blip r:embed="rId3"/>
                <a:stretch>
                  <a:fillRect l="-2750" t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NEIGBOR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2858721747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23934</TotalTime>
  <Words>959</Words>
  <Application>Microsoft Office PowerPoint</Application>
  <PresentationFormat>Произвольный</PresentationFormat>
  <Paragraphs>164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Табакаев Никита Сергеевич</cp:lastModifiedBy>
  <cp:revision>51</cp:revision>
  <dcterms:created xsi:type="dcterms:W3CDTF">2020-10-16T14:01:52Z</dcterms:created>
  <dcterms:modified xsi:type="dcterms:W3CDTF">2022-04-25T00:21:59Z</dcterms:modified>
</cp:coreProperties>
</file>