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  <p:sldMasterId id="2147483679" r:id="rId2"/>
    <p:sldMasterId id="2147483688" r:id="rId3"/>
  </p:sldMasterIdLst>
  <p:notesMasterIdLst>
    <p:notesMasterId r:id="rId35"/>
  </p:notesMasterIdLst>
  <p:sldIdLst>
    <p:sldId id="256" r:id="rId4"/>
    <p:sldId id="351" r:id="rId5"/>
    <p:sldId id="426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37" r:id="rId17"/>
    <p:sldId id="438" r:id="rId18"/>
    <p:sldId id="439" r:id="rId19"/>
    <p:sldId id="454" r:id="rId20"/>
    <p:sldId id="442" r:id="rId21"/>
    <p:sldId id="453" r:id="rId22"/>
    <p:sldId id="441" r:id="rId23"/>
    <p:sldId id="452" r:id="rId24"/>
    <p:sldId id="440" r:id="rId25"/>
    <p:sldId id="443" r:id="rId26"/>
    <p:sldId id="444" r:id="rId27"/>
    <p:sldId id="445" r:id="rId28"/>
    <p:sldId id="446" r:id="rId29"/>
    <p:sldId id="448" r:id="rId30"/>
    <p:sldId id="449" r:id="rId31"/>
    <p:sldId id="450" r:id="rId32"/>
    <p:sldId id="451" r:id="rId33"/>
    <p:sldId id="264" r:id="rId34"/>
  </p:sldIdLst>
  <p:sldSz cx="18288000" cy="1028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2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F5433"/>
    <a:srgbClr val="60D2A1"/>
    <a:srgbClr val="C066CC"/>
    <a:srgbClr val="E5E5E5"/>
    <a:srgbClr val="4333FF"/>
    <a:srgbClr val="FF7F65"/>
    <a:srgbClr val="262A2F"/>
    <a:srgbClr val="1E2027"/>
    <a:srgbClr val="1E2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0" autoAdjust="0"/>
    <p:restoredTop sz="93076" autoAdjust="0"/>
  </p:normalViewPr>
  <p:slideViewPr>
    <p:cSldViewPr snapToGrid="0" snapToObjects="1" showGuides="1">
      <p:cViewPr varScale="1">
        <p:scale>
          <a:sx n="81" d="100"/>
          <a:sy n="81" d="100"/>
        </p:scale>
        <p:origin x="312" y="184"/>
      </p:cViewPr>
      <p:guideLst/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99C65-997D-9345-8B34-299522DB2A91}" type="datetimeFigureOut">
              <a:rPr lang="ru-RU" smtClean="0"/>
              <a:t>06.04.2022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FE198-1678-7848-BAD1-C40EFA911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487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1pPr>
    <a:lvl2pPr marL="669341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2pPr>
    <a:lvl3pPr marL="1338682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3pPr>
    <a:lvl4pPr marL="2008022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4pPr>
    <a:lvl5pPr marL="2677363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5pPr>
    <a:lvl6pPr marL="3346704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6pPr>
    <a:lvl7pPr marL="4016045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7pPr>
    <a:lvl8pPr marL="4685386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8pPr>
    <a:lvl9pPr marL="5354726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572399"/>
            <a:ext cx="16383600" cy="612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1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0" b="1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НАЗВАНИЕ</a:t>
            </a:r>
          </a:p>
          <a:p>
            <a:pPr lvl="0"/>
            <a:r>
              <a:rPr lang="ru-RU" dirty="0"/>
              <a:t>ПРЕЗЕНТАЦИИ</a:t>
            </a:r>
            <a:r>
              <a:rPr lang="en-US" dirty="0"/>
              <a:t> </a:t>
            </a:r>
            <a:r>
              <a:rPr lang="ru-RU" dirty="0"/>
              <a:t>(НЕ ДЛИННЕЕ 4-Х СТРОК)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E3D5216-5AFB-014E-9BCA-DDE974496F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7811789"/>
            <a:ext cx="14589866" cy="19044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1371600" rtl="0" eaLnBrk="1" fontAlgn="auto" latinLnBrk="0" hangingPunct="1">
              <a:lnSpc>
                <a:spcPts val="5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KARPOV.COURSE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95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2">
            <a:extLst>
              <a:ext uri="{FF2B5EF4-FFF2-40B4-BE49-F238E27FC236}">
                <a16:creationId xmlns:a16="http://schemas.microsoft.com/office/drawing/2014/main" id="{D9FA0F2C-FC49-F847-8AB9-2EB41FA35AFC}"/>
              </a:ext>
            </a:extLst>
          </p:cNvPr>
          <p:cNvSpPr txBox="1">
            <a:spLocks/>
          </p:cNvSpPr>
          <p:nvPr userDrawn="1"/>
        </p:nvSpPr>
        <p:spPr>
          <a:xfrm>
            <a:off x="2036014" y="2652011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Первый этап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A21B1DC-72DC-5445-9DA8-B14958596E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199" y="2622764"/>
            <a:ext cx="812800" cy="8128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4191B6B-E85B-DC44-9FE7-43EFA095B8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3199" y="4235103"/>
            <a:ext cx="812800" cy="8128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FB3690F-C62A-3D43-810E-347AFAFEFB7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3199" y="5847442"/>
            <a:ext cx="812800" cy="812800"/>
          </a:xfrm>
          <a:prstGeom prst="rect">
            <a:avLst/>
          </a:prstGeom>
        </p:spPr>
      </p:pic>
      <p:sp>
        <p:nvSpPr>
          <p:cNvPr id="19" name="Текст 2">
            <a:extLst>
              <a:ext uri="{FF2B5EF4-FFF2-40B4-BE49-F238E27FC236}">
                <a16:creationId xmlns:a16="http://schemas.microsoft.com/office/drawing/2014/main" id="{CC2A6BCE-1907-FA49-95EB-7F01C7EFEC81}"/>
              </a:ext>
            </a:extLst>
          </p:cNvPr>
          <p:cNvSpPr txBox="1">
            <a:spLocks/>
          </p:cNvSpPr>
          <p:nvPr userDrawn="1"/>
        </p:nvSpPr>
        <p:spPr>
          <a:xfrm>
            <a:off x="2036014" y="5847442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Третий этап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2865ECF-A604-AB4D-A303-F2BD2DDA6A8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63199" y="7584349"/>
            <a:ext cx="812800" cy="812800"/>
          </a:xfrm>
          <a:prstGeom prst="rect">
            <a:avLst/>
          </a:prstGeom>
        </p:spPr>
      </p:pic>
      <p:sp>
        <p:nvSpPr>
          <p:cNvPr id="21" name="Текст 2">
            <a:extLst>
              <a:ext uri="{FF2B5EF4-FFF2-40B4-BE49-F238E27FC236}">
                <a16:creationId xmlns:a16="http://schemas.microsoft.com/office/drawing/2014/main" id="{632E570F-97FC-3849-B171-7F018ED9AB7D}"/>
              </a:ext>
            </a:extLst>
          </p:cNvPr>
          <p:cNvSpPr txBox="1">
            <a:spLocks/>
          </p:cNvSpPr>
          <p:nvPr userDrawn="1"/>
        </p:nvSpPr>
        <p:spPr>
          <a:xfrm>
            <a:off x="2036011" y="7583872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Четвертый этап</a:t>
            </a:r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0014BE81-FED8-DE4B-8EE1-55FED3A52626}"/>
              </a:ext>
            </a:extLst>
          </p:cNvPr>
          <p:cNvSpPr txBox="1">
            <a:spLocks/>
          </p:cNvSpPr>
          <p:nvPr userDrawn="1"/>
        </p:nvSpPr>
        <p:spPr>
          <a:xfrm>
            <a:off x="2036014" y="4264827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Второй этап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C2BFF1A-7B5B-5E43-BE14-0BE1935C751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63199" y="9196688"/>
            <a:ext cx="812800" cy="812800"/>
          </a:xfrm>
          <a:prstGeom prst="rect">
            <a:avLst/>
          </a:prstGeom>
        </p:spPr>
      </p:pic>
      <p:sp>
        <p:nvSpPr>
          <p:cNvPr id="24" name="Текст 2">
            <a:extLst>
              <a:ext uri="{FF2B5EF4-FFF2-40B4-BE49-F238E27FC236}">
                <a16:creationId xmlns:a16="http://schemas.microsoft.com/office/drawing/2014/main" id="{32526DCF-1390-E747-9339-45D6842C7847}"/>
              </a:ext>
            </a:extLst>
          </p:cNvPr>
          <p:cNvSpPr txBox="1">
            <a:spLocks/>
          </p:cNvSpPr>
          <p:nvPr userDrawn="1"/>
        </p:nvSpPr>
        <p:spPr>
          <a:xfrm>
            <a:off x="2036012" y="9196688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Пятый этап</a:t>
            </a:r>
          </a:p>
        </p:txBody>
      </p:sp>
      <p:sp>
        <p:nvSpPr>
          <p:cNvPr id="25" name="Текст 3">
            <a:extLst>
              <a:ext uri="{FF2B5EF4-FFF2-40B4-BE49-F238E27FC236}">
                <a16:creationId xmlns:a16="http://schemas.microsoft.com/office/drawing/2014/main" id="{7FED22DA-500A-8043-B8A8-C0C0169FD57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38229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baseline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477818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•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marL="0" marR="0" lvl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ЗАГОЛОВОК (заглавными буквами, </a:t>
            </a:r>
          </a:p>
          <a:p>
            <a:pPr marL="0" marR="0" lvl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не длиннее 2-х строк)</a:t>
            </a:r>
          </a:p>
          <a:p>
            <a:pPr lvl="0"/>
            <a:endParaRPr lang="ru-RU" dirty="0"/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3344294"/>
            <a:ext cx="16383600" cy="36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</p:spTree>
    <p:extLst>
      <p:ext uri="{BB962C8B-B14F-4D97-AF65-F5344CB8AC3E}">
        <p14:creationId xmlns:p14="http://schemas.microsoft.com/office/powerpoint/2010/main" val="2136210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заголовок • Текст 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424429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8F2A8AE7-D4C0-3F47-8F9D-34788DC480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3199" y="2827479"/>
            <a:ext cx="16383600" cy="108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ПОДЗАГОЛОВКИ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620381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улл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2795590"/>
            <a:ext cx="16383600" cy="3600000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262A2F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тире.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1CC81C1F-E569-604D-AEEE-5C8D38FC05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2958310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Булл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3">
            <a:extLst>
              <a:ext uri="{FF2B5EF4-FFF2-40B4-BE49-F238E27FC236}">
                <a16:creationId xmlns:a16="http://schemas.microsoft.com/office/drawing/2014/main" id="{1CC81C1F-E569-604D-AEEE-5C8D38FC05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A899B25-35C0-0040-A54E-82091F3707D7}"/>
              </a:ext>
            </a:extLst>
          </p:cNvPr>
          <p:cNvSpPr/>
          <p:nvPr userDrawn="1"/>
        </p:nvSpPr>
        <p:spPr>
          <a:xfrm>
            <a:off x="763199" y="2795590"/>
            <a:ext cx="7315200" cy="70233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24169FF0-7F47-EF43-9859-428A6345DF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191" y="3104092"/>
            <a:ext cx="6665215" cy="62230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id="{6E47F1E6-E6CC-0147-BA7A-2C059DFB9C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88191" y="4138996"/>
            <a:ext cx="6665215" cy="5368391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FBD0322-8462-FF45-8854-C61367096BF8}"/>
              </a:ext>
            </a:extLst>
          </p:cNvPr>
          <p:cNvSpPr/>
          <p:nvPr userDrawn="1"/>
        </p:nvSpPr>
        <p:spPr>
          <a:xfrm>
            <a:off x="8535599" y="2795590"/>
            <a:ext cx="7315200" cy="70233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3">
            <a:extLst>
              <a:ext uri="{FF2B5EF4-FFF2-40B4-BE49-F238E27FC236}">
                <a16:creationId xmlns:a16="http://schemas.microsoft.com/office/drawing/2014/main" id="{DFE4C16C-3AE0-7C46-B551-FC96337990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60591" y="3104092"/>
            <a:ext cx="6665215" cy="62230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4" name="Текст 3">
            <a:extLst>
              <a:ext uri="{FF2B5EF4-FFF2-40B4-BE49-F238E27FC236}">
                <a16:creationId xmlns:a16="http://schemas.microsoft.com/office/drawing/2014/main" id="{40556BDA-DA78-8140-87DA-3F1E5F29F8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60591" y="4138996"/>
            <a:ext cx="6665215" cy="5368391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0591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5">
            <a:extLst>
              <a:ext uri="{FF2B5EF4-FFF2-40B4-BE49-F238E27FC236}">
                <a16:creationId xmlns:a16="http://schemas.microsoft.com/office/drawing/2014/main" id="{ACF658B9-5EF6-D849-B8C6-C427A963DB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2581200"/>
            <a:ext cx="10857600" cy="7239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B6ADAFFB-EB86-6B40-AAB7-F7BF10DB5F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1095937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5">
            <a:extLst>
              <a:ext uri="{FF2B5EF4-FFF2-40B4-BE49-F238E27FC236}">
                <a16:creationId xmlns:a16="http://schemas.microsoft.com/office/drawing/2014/main" id="{ACF658B9-5EF6-D849-B8C6-C427A963DB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2581200"/>
            <a:ext cx="5716800" cy="38088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20FE5877-A176-8A44-9FB6-A28800CAC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33200" y="2581200"/>
            <a:ext cx="9813599" cy="723938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262A2F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0045A300-A4F4-E54F-95BA-0796B71725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33244194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2">
            <a:extLst>
              <a:ext uri="{FF2B5EF4-FFF2-40B4-BE49-F238E27FC236}">
                <a16:creationId xmlns:a16="http://schemas.microsoft.com/office/drawing/2014/main" id="{D9FA0F2C-FC49-F847-8AB9-2EB41FA35AFC}"/>
              </a:ext>
            </a:extLst>
          </p:cNvPr>
          <p:cNvSpPr txBox="1">
            <a:spLocks/>
          </p:cNvSpPr>
          <p:nvPr userDrawn="1"/>
        </p:nvSpPr>
        <p:spPr>
          <a:xfrm>
            <a:off x="2036014" y="2652011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262A2F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Первый этап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A21B1DC-72DC-5445-9DA8-B14958596E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199" y="2622764"/>
            <a:ext cx="812800" cy="8128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4191B6B-E85B-DC44-9FE7-43EFA095B8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3199" y="4235103"/>
            <a:ext cx="812800" cy="8128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FB3690F-C62A-3D43-810E-347AFAFEFB7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3199" y="5847442"/>
            <a:ext cx="812800" cy="812800"/>
          </a:xfrm>
          <a:prstGeom prst="rect">
            <a:avLst/>
          </a:prstGeom>
        </p:spPr>
      </p:pic>
      <p:sp>
        <p:nvSpPr>
          <p:cNvPr id="19" name="Текст 2">
            <a:extLst>
              <a:ext uri="{FF2B5EF4-FFF2-40B4-BE49-F238E27FC236}">
                <a16:creationId xmlns:a16="http://schemas.microsoft.com/office/drawing/2014/main" id="{CC2A6BCE-1907-FA49-95EB-7F01C7EFEC81}"/>
              </a:ext>
            </a:extLst>
          </p:cNvPr>
          <p:cNvSpPr txBox="1">
            <a:spLocks/>
          </p:cNvSpPr>
          <p:nvPr userDrawn="1"/>
        </p:nvSpPr>
        <p:spPr>
          <a:xfrm>
            <a:off x="2036014" y="5847442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262A2F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Третий этап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2865ECF-A604-AB4D-A303-F2BD2DDA6A8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63199" y="7584349"/>
            <a:ext cx="812800" cy="812800"/>
          </a:xfrm>
          <a:prstGeom prst="rect">
            <a:avLst/>
          </a:prstGeom>
        </p:spPr>
      </p:pic>
      <p:sp>
        <p:nvSpPr>
          <p:cNvPr id="21" name="Текст 2">
            <a:extLst>
              <a:ext uri="{FF2B5EF4-FFF2-40B4-BE49-F238E27FC236}">
                <a16:creationId xmlns:a16="http://schemas.microsoft.com/office/drawing/2014/main" id="{632E570F-97FC-3849-B171-7F018ED9AB7D}"/>
              </a:ext>
            </a:extLst>
          </p:cNvPr>
          <p:cNvSpPr txBox="1">
            <a:spLocks/>
          </p:cNvSpPr>
          <p:nvPr userDrawn="1"/>
        </p:nvSpPr>
        <p:spPr>
          <a:xfrm>
            <a:off x="2036011" y="7583872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262A2F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Четвертый этап</a:t>
            </a:r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0014BE81-FED8-DE4B-8EE1-55FED3A52626}"/>
              </a:ext>
            </a:extLst>
          </p:cNvPr>
          <p:cNvSpPr txBox="1">
            <a:spLocks/>
          </p:cNvSpPr>
          <p:nvPr userDrawn="1"/>
        </p:nvSpPr>
        <p:spPr>
          <a:xfrm>
            <a:off x="2036014" y="4264827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262A2F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Второй этап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C2BFF1A-7B5B-5E43-BE14-0BE1935C751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63199" y="9196688"/>
            <a:ext cx="812800" cy="812800"/>
          </a:xfrm>
          <a:prstGeom prst="rect">
            <a:avLst/>
          </a:prstGeom>
        </p:spPr>
      </p:pic>
      <p:sp>
        <p:nvSpPr>
          <p:cNvPr id="24" name="Текст 2">
            <a:extLst>
              <a:ext uri="{FF2B5EF4-FFF2-40B4-BE49-F238E27FC236}">
                <a16:creationId xmlns:a16="http://schemas.microsoft.com/office/drawing/2014/main" id="{32526DCF-1390-E747-9339-45D6842C7847}"/>
              </a:ext>
            </a:extLst>
          </p:cNvPr>
          <p:cNvSpPr txBox="1">
            <a:spLocks/>
          </p:cNvSpPr>
          <p:nvPr userDrawn="1"/>
        </p:nvSpPr>
        <p:spPr>
          <a:xfrm>
            <a:off x="2036012" y="9196688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262A2F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Пятый этап</a:t>
            </a:r>
          </a:p>
        </p:txBody>
      </p:sp>
      <p:sp>
        <p:nvSpPr>
          <p:cNvPr id="25" name="Текст 3">
            <a:extLst>
              <a:ext uri="{FF2B5EF4-FFF2-40B4-BE49-F238E27FC236}">
                <a16:creationId xmlns:a16="http://schemas.microsoft.com/office/drawing/2014/main" id="{7FED22DA-500A-8043-B8A8-C0C0169FD57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345985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572399"/>
            <a:ext cx="16383600" cy="138109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1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0" b="1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СПАСИБО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E3D5216-5AFB-014E-9BCA-DDE974496F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23401" y="7407233"/>
            <a:ext cx="11129780" cy="2308956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1371600" rtl="0" eaLnBrk="1" fontAlgn="auto" latinLnBrk="0" hangingPunct="1">
              <a:lnSpc>
                <a:spcPts val="5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ИМЯ ФАМИЛИЯ </a:t>
            </a:r>
          </a:p>
          <a:p>
            <a:pPr lvl="0"/>
            <a:r>
              <a:rPr lang="ru-RU" dirty="0"/>
              <a:t>укажите почту + добавьте гиперссылку</a:t>
            </a:r>
          </a:p>
        </p:txBody>
      </p:sp>
      <p:sp>
        <p:nvSpPr>
          <p:cNvPr id="5" name="Объект 5">
            <a:extLst>
              <a:ext uri="{FF2B5EF4-FFF2-40B4-BE49-F238E27FC236}">
                <a16:creationId xmlns:a16="http://schemas.microsoft.com/office/drawing/2014/main" id="{18C42460-6A98-5F42-8E12-6BFE2D0EB6A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6380018"/>
            <a:ext cx="3829583" cy="3336172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784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251596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•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marL="0" marR="0" lvl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ЗАГОЛОВОК (заглавными буквами, </a:t>
            </a:r>
          </a:p>
          <a:p>
            <a:pPr marL="0" marR="0" lvl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не длиннее 2-х строк)</a:t>
            </a:r>
          </a:p>
          <a:p>
            <a:pPr lvl="0"/>
            <a:endParaRPr lang="ru-RU" dirty="0"/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3344294"/>
            <a:ext cx="16383600" cy="36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</p:spTree>
    <p:extLst>
      <p:ext uri="{BB962C8B-B14F-4D97-AF65-F5344CB8AC3E}">
        <p14:creationId xmlns:p14="http://schemas.microsoft.com/office/powerpoint/2010/main" val="61635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заголовок • Текст 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424429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8F2A8AE7-D4C0-3F47-8F9D-34788DC480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3199" y="2827479"/>
            <a:ext cx="16383600" cy="108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ПОДЗАГОЛОВКИ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423488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улл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2795590"/>
            <a:ext cx="16383600" cy="3600000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тире.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1CC81C1F-E569-604D-AEEE-5C8D38FC05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3139866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Булл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3">
            <a:extLst>
              <a:ext uri="{FF2B5EF4-FFF2-40B4-BE49-F238E27FC236}">
                <a16:creationId xmlns:a16="http://schemas.microsoft.com/office/drawing/2014/main" id="{1CC81C1F-E569-604D-AEEE-5C8D38FC05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A899B25-35C0-0040-A54E-82091F3707D7}"/>
              </a:ext>
            </a:extLst>
          </p:cNvPr>
          <p:cNvSpPr/>
          <p:nvPr userDrawn="1"/>
        </p:nvSpPr>
        <p:spPr>
          <a:xfrm>
            <a:off x="763199" y="2795590"/>
            <a:ext cx="7315200" cy="7023370"/>
          </a:xfrm>
          <a:prstGeom prst="rect">
            <a:avLst/>
          </a:prstGeom>
          <a:solidFill>
            <a:srgbClr val="1E2027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24169FF0-7F47-EF43-9859-428A6345DF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191" y="3104092"/>
            <a:ext cx="6665215" cy="62230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id="{6E47F1E6-E6CC-0147-BA7A-2C059DFB9C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88191" y="4138996"/>
            <a:ext cx="6665215" cy="5368391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FBD0322-8462-FF45-8854-C61367096BF8}"/>
              </a:ext>
            </a:extLst>
          </p:cNvPr>
          <p:cNvSpPr/>
          <p:nvPr userDrawn="1"/>
        </p:nvSpPr>
        <p:spPr>
          <a:xfrm>
            <a:off x="8535599" y="2795590"/>
            <a:ext cx="7315200" cy="7023370"/>
          </a:xfrm>
          <a:prstGeom prst="rect">
            <a:avLst/>
          </a:prstGeom>
          <a:solidFill>
            <a:srgbClr val="1E2027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3">
            <a:extLst>
              <a:ext uri="{FF2B5EF4-FFF2-40B4-BE49-F238E27FC236}">
                <a16:creationId xmlns:a16="http://schemas.microsoft.com/office/drawing/2014/main" id="{DFE4C16C-3AE0-7C46-B551-FC96337990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60591" y="3104092"/>
            <a:ext cx="6665215" cy="62230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4" name="Текст 3">
            <a:extLst>
              <a:ext uri="{FF2B5EF4-FFF2-40B4-BE49-F238E27FC236}">
                <a16:creationId xmlns:a16="http://schemas.microsoft.com/office/drawing/2014/main" id="{40556BDA-DA78-8140-87DA-3F1E5F29F8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60591" y="4138996"/>
            <a:ext cx="6665215" cy="5368391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027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5">
            <a:extLst>
              <a:ext uri="{FF2B5EF4-FFF2-40B4-BE49-F238E27FC236}">
                <a16:creationId xmlns:a16="http://schemas.microsoft.com/office/drawing/2014/main" id="{ACF658B9-5EF6-D849-B8C6-C427A963DB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2581200"/>
            <a:ext cx="10857600" cy="7239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B6ADAFFB-EB86-6B40-AAB7-F7BF10DB5F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117185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5">
            <a:extLst>
              <a:ext uri="{FF2B5EF4-FFF2-40B4-BE49-F238E27FC236}">
                <a16:creationId xmlns:a16="http://schemas.microsoft.com/office/drawing/2014/main" id="{ACF658B9-5EF6-D849-B8C6-C427A963DB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2581200"/>
            <a:ext cx="5716800" cy="38088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20FE5877-A176-8A44-9FB6-A28800CAC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33200" y="2581200"/>
            <a:ext cx="9813599" cy="723938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0045A300-A4F4-E54F-95BA-0796B71725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91947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54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81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62A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0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5" r:id="rId3"/>
    <p:sldLayoutId id="2147483682" r:id="rId4"/>
    <p:sldLayoutId id="2147483686" r:id="rId5"/>
    <p:sldLayoutId id="2147483684" r:id="rId6"/>
    <p:sldLayoutId id="2147483683" r:id="rId7"/>
    <p:sldLayoutId id="2147483687" r:id="rId8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31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30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33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36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24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27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1DE53E1-5184-004D-8025-8ECB99888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START ML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FFB56E-FC6A-1B44-A056-35D6562AE0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KARPOV.COURSES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8748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6F456EA-B119-4009-B388-7FA990AF8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257" y="5230783"/>
            <a:ext cx="5210175" cy="4019550"/>
          </a:xfrm>
          <a:prstGeom prst="rect">
            <a:avLst/>
          </a:prstGeom>
        </p:spPr>
      </p:pic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ROC-</a:t>
            </a:r>
            <a:r>
              <a:rPr lang="ru-RU" dirty="0"/>
              <a:t>КРИВАЯ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ПРИМЕР ПОСТРОЕНИЕ </a:t>
            </a:r>
            <a:r>
              <a:rPr lang="en-US" dirty="0">
                <a:solidFill>
                  <a:srgbClr val="FF5433"/>
                </a:solidFill>
              </a:rPr>
              <a:t>ROC-</a:t>
            </a:r>
            <a:r>
              <a:rPr lang="ru-RU" dirty="0">
                <a:solidFill>
                  <a:srgbClr val="FF5433"/>
                </a:solidFill>
              </a:rPr>
              <a:t>КРИВОЙ</a:t>
            </a:r>
          </a:p>
        </p:txBody>
      </p:sp>
      <p:sp>
        <p:nvSpPr>
          <p:cNvPr id="11" name="Двойные круглые скобки 10">
            <a:extLst>
              <a:ext uri="{FF2B5EF4-FFF2-40B4-BE49-F238E27FC236}">
                <a16:creationId xmlns:a16="http://schemas.microsoft.com/office/drawing/2014/main" id="{DDBA1278-5D62-4904-A993-D87F17829921}"/>
              </a:ext>
            </a:extLst>
          </p:cNvPr>
          <p:cNvSpPr/>
          <p:nvPr/>
        </p:nvSpPr>
        <p:spPr>
          <a:xfrm>
            <a:off x="352293" y="4873823"/>
            <a:ext cx="8025201" cy="4070670"/>
          </a:xfrm>
          <a:prstGeom prst="bracketPair">
            <a:avLst>
              <a:gd name="adj" fmla="val 8430"/>
            </a:avLst>
          </a:prstGeom>
          <a:ln w="38100">
            <a:solidFill>
              <a:srgbClr val="FF5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54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64807C0-F7A5-4BE0-A356-2F1832BD19A6}"/>
                  </a:ext>
                </a:extLst>
              </p:cNvPr>
              <p:cNvSpPr txBox="1"/>
              <p:nvPr/>
            </p:nvSpPr>
            <p:spPr>
              <a:xfrm>
                <a:off x="1305714" y="3877231"/>
                <a:ext cx="676325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𝑠𝑔𝑛</m:t>
                      </m:r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(1⋅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b="0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м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.5⋅</m:t>
                      </m:r>
                      <m:r>
                        <a:rPr lang="ru-RU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этаж−30</m:t>
                      </m:r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i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64807C0-F7A5-4BE0-A356-2F1832BD1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714" y="3877231"/>
                <a:ext cx="676325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57FB56-DAB1-4C73-8BE8-2BE20D9F3DC1}"/>
                  </a:ext>
                </a:extLst>
              </p:cNvPr>
              <p:cNvSpPr txBox="1"/>
              <p:nvPr/>
            </p:nvSpPr>
            <p:spPr>
              <a:xfrm>
                <a:off x="692079" y="4656026"/>
                <a:ext cx="2626048" cy="9257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solidFill>
                                <a:srgbClr val="60D2A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60D2A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60D2A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60D2A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60D2A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60D2A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800" i="1" smtClean="0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2800" i="1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57FB56-DAB1-4C73-8BE8-2BE20D9F3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79" y="4656026"/>
                <a:ext cx="2626048" cy="9257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583B041B-7159-4366-8331-447A5FF2CCBE}"/>
              </a:ext>
            </a:extLst>
          </p:cNvPr>
          <p:cNvGraphicFramePr>
            <a:graphicFrameLocks noGrp="1"/>
          </p:cNvGraphicFramePr>
          <p:nvPr/>
        </p:nvGraphicFramePr>
        <p:xfrm>
          <a:off x="1305714" y="5859684"/>
          <a:ext cx="1398778" cy="3210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78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535111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   </a:t>
                      </a:r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0.9</a:t>
                      </a:r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   </a:t>
                      </a:r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0.7</a:t>
                      </a:r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   </a:t>
                      </a:r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0.</a:t>
                      </a:r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63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080231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   0.57</a:t>
                      </a:r>
                      <a:endParaRPr lang="ru-RU" b="0" dirty="0">
                        <a:solidFill>
                          <a:srgbClr val="60D2A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422199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   0.41</a:t>
                      </a:r>
                      <a:endParaRPr lang="ru-RU" b="0" dirty="0">
                        <a:solidFill>
                          <a:srgbClr val="60D2A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50806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   0.23</a:t>
                      </a:r>
                      <a:endParaRPr lang="ru-RU" b="0" dirty="0">
                        <a:solidFill>
                          <a:srgbClr val="60D2A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0236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CC1BF6-0733-4E8C-9F3B-C6982F5C40EE}"/>
                  </a:ext>
                </a:extLst>
              </p:cNvPr>
              <p:cNvSpPr txBox="1"/>
              <p:nvPr/>
            </p:nvSpPr>
            <p:spPr>
              <a:xfrm>
                <a:off x="2689201" y="4873823"/>
                <a:ext cx="26260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C066CC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0" i="1" smtClean="0">
                          <a:solidFill>
                            <a:srgbClr val="C066CC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ru-RU" sz="2800" b="0" i="1" smtClean="0">
                          <a:solidFill>
                            <a:srgbClr val="C066CC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800" b="0" i="1" smtClean="0">
                          <a:solidFill>
                            <a:srgbClr val="C066CC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>
                  <a:solidFill>
                    <a:srgbClr val="C066CC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CC1BF6-0733-4E8C-9F3B-C6982F5C4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201" y="4873823"/>
                <a:ext cx="262604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Таблица 20">
            <a:extLst>
              <a:ext uri="{FF2B5EF4-FFF2-40B4-BE49-F238E27FC236}">
                <a16:creationId xmlns:a16="http://schemas.microsoft.com/office/drawing/2014/main" id="{781E5272-B2AB-464C-B826-813481331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183484"/>
              </p:ext>
            </p:extLst>
          </p:nvPr>
        </p:nvGraphicFramePr>
        <p:xfrm>
          <a:off x="3140669" y="5821210"/>
          <a:ext cx="1398778" cy="3210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78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C066CC"/>
                          </a:solidFill>
                        </a:rPr>
                        <a:t>  Да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C066CC"/>
                          </a:solidFill>
                        </a:rPr>
                        <a:t> Да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C066CC"/>
                          </a:solidFill>
                        </a:rPr>
                        <a:t> Да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080231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C066CC"/>
                          </a:solidFill>
                        </a:rPr>
                        <a:t> Да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655669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C066CC"/>
                          </a:solidFill>
                        </a:rPr>
                        <a:t> Нет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100820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C066CC"/>
                          </a:solidFill>
                        </a:rPr>
                        <a:t> Нет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5533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260EF1-03B3-4FA0-A4C6-E9C1AC503BB5}"/>
                  </a:ext>
                </a:extLst>
              </p:cNvPr>
              <p:cNvSpPr txBox="1"/>
              <p:nvPr/>
            </p:nvSpPr>
            <p:spPr>
              <a:xfrm>
                <a:off x="4901865" y="4882739"/>
                <a:ext cx="115188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260EF1-03B3-4FA0-A4C6-E9C1AC503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865" y="4882739"/>
                <a:ext cx="115188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Таблица 27">
            <a:extLst>
              <a:ext uri="{FF2B5EF4-FFF2-40B4-BE49-F238E27FC236}">
                <a16:creationId xmlns:a16="http://schemas.microsoft.com/office/drawing/2014/main" id="{EEE5EE7C-7BB5-44E3-AC2D-B52006AED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368210"/>
              </p:ext>
            </p:extLst>
          </p:nvPr>
        </p:nvGraphicFramePr>
        <p:xfrm>
          <a:off x="4706657" y="5821210"/>
          <a:ext cx="1398778" cy="3210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78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 +1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 +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+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080231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+1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655669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-1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100820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-1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5533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452815E-D4E3-4BAA-87D7-3107D158F4E8}"/>
                  </a:ext>
                </a:extLst>
              </p:cNvPr>
              <p:cNvSpPr txBox="1"/>
              <p:nvPr/>
            </p:nvSpPr>
            <p:spPr>
              <a:xfrm>
                <a:off x="6420427" y="4873823"/>
                <a:ext cx="12170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ru-RU" sz="2800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452815E-D4E3-4BAA-87D7-3107D158F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427" y="4873823"/>
                <a:ext cx="121706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Таблица 29">
            <a:extLst>
              <a:ext uri="{FF2B5EF4-FFF2-40B4-BE49-F238E27FC236}">
                <a16:creationId xmlns:a16="http://schemas.microsoft.com/office/drawing/2014/main" id="{E17DAE40-4760-4622-AE11-E594E1FB7B30}"/>
              </a:ext>
            </a:extLst>
          </p:cNvPr>
          <p:cNvGraphicFramePr>
            <a:graphicFrameLocks noGrp="1"/>
          </p:cNvGraphicFramePr>
          <p:nvPr/>
        </p:nvGraphicFramePr>
        <p:xfrm>
          <a:off x="6272645" y="5821210"/>
          <a:ext cx="1398778" cy="3210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78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-1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+1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+1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080231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-1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655669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+1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100820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-1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5533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A3897B6-D475-48EB-B4A9-0F6FB6FB15C9}"/>
                  </a:ext>
                </a:extLst>
              </p:cNvPr>
              <p:cNvSpPr txBox="1"/>
              <p:nvPr/>
            </p:nvSpPr>
            <p:spPr>
              <a:xfrm>
                <a:off x="11434123" y="2428666"/>
                <a:ext cx="4758916" cy="24451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50" b="0" i="1" dirty="0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3150" i="1" dirty="0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  <m:r>
                        <a:rPr lang="en-US" sz="3150" b="0" i="1" dirty="0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br>
                  <a:rPr lang="en-US" sz="3150" dirty="0">
                    <a:solidFill>
                      <a:srgbClr val="E5E5E5"/>
                    </a:solidFill>
                  </a:rPr>
                </a:br>
                <a:endParaRPr lang="en-US" sz="3150" dirty="0">
                  <a:solidFill>
                    <a:srgbClr val="E5E5E5"/>
                  </a:solidFill>
                </a:endParaRPr>
              </a:p>
              <a:p>
                <a:endParaRPr lang="ru-RU" sz="3150" dirty="0">
                  <a:solidFill>
                    <a:srgbClr val="E5E5E5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50" b="0" i="1" dirty="0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3150" i="1" dirty="0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en-US" sz="3150" b="0" i="1" dirty="0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ru-RU" sz="3150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A3897B6-D475-48EB-B4A9-0F6FB6FB1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4123" y="2428666"/>
                <a:ext cx="4758916" cy="24451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653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0769696-8422-4D5D-B5AF-327C7FB84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957" y="5230783"/>
            <a:ext cx="5324475" cy="4019550"/>
          </a:xfrm>
          <a:prstGeom prst="rect">
            <a:avLst/>
          </a:prstGeom>
        </p:spPr>
      </p:pic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ROC-</a:t>
            </a:r>
            <a:r>
              <a:rPr lang="ru-RU" dirty="0"/>
              <a:t>КРИВАЯ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ПРИМЕР ПОСТРОЕНИЕ </a:t>
            </a:r>
            <a:r>
              <a:rPr lang="en-US" dirty="0">
                <a:solidFill>
                  <a:srgbClr val="FF5433"/>
                </a:solidFill>
              </a:rPr>
              <a:t>ROC-</a:t>
            </a:r>
            <a:r>
              <a:rPr lang="ru-RU" dirty="0">
                <a:solidFill>
                  <a:srgbClr val="FF5433"/>
                </a:solidFill>
              </a:rPr>
              <a:t>КРИВОЙ</a:t>
            </a:r>
          </a:p>
        </p:txBody>
      </p:sp>
      <p:sp>
        <p:nvSpPr>
          <p:cNvPr id="11" name="Двойные круглые скобки 10">
            <a:extLst>
              <a:ext uri="{FF2B5EF4-FFF2-40B4-BE49-F238E27FC236}">
                <a16:creationId xmlns:a16="http://schemas.microsoft.com/office/drawing/2014/main" id="{DDBA1278-5D62-4904-A993-D87F17829921}"/>
              </a:ext>
            </a:extLst>
          </p:cNvPr>
          <p:cNvSpPr/>
          <p:nvPr/>
        </p:nvSpPr>
        <p:spPr>
          <a:xfrm>
            <a:off x="352293" y="4873823"/>
            <a:ext cx="8025201" cy="4070670"/>
          </a:xfrm>
          <a:prstGeom prst="bracketPair">
            <a:avLst>
              <a:gd name="adj" fmla="val 8430"/>
            </a:avLst>
          </a:prstGeom>
          <a:ln w="38100">
            <a:solidFill>
              <a:srgbClr val="FF5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54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64807C0-F7A5-4BE0-A356-2F1832BD19A6}"/>
                  </a:ext>
                </a:extLst>
              </p:cNvPr>
              <p:cNvSpPr txBox="1"/>
              <p:nvPr/>
            </p:nvSpPr>
            <p:spPr>
              <a:xfrm>
                <a:off x="1305714" y="3877231"/>
                <a:ext cx="676325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𝑠𝑔𝑛</m:t>
                      </m:r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(1⋅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b="0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м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.5⋅</m:t>
                      </m:r>
                      <m:r>
                        <a:rPr lang="ru-RU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этаж−30</m:t>
                      </m:r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i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64807C0-F7A5-4BE0-A356-2F1832BD1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714" y="3877231"/>
                <a:ext cx="676325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57FB56-DAB1-4C73-8BE8-2BE20D9F3DC1}"/>
                  </a:ext>
                </a:extLst>
              </p:cNvPr>
              <p:cNvSpPr txBox="1"/>
              <p:nvPr/>
            </p:nvSpPr>
            <p:spPr>
              <a:xfrm>
                <a:off x="692079" y="4656026"/>
                <a:ext cx="2626048" cy="9257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solidFill>
                                <a:srgbClr val="60D2A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60D2A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60D2A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60D2A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60D2A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60D2A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800" i="1" smtClean="0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2800" i="1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57FB56-DAB1-4C73-8BE8-2BE20D9F3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79" y="4656026"/>
                <a:ext cx="2626048" cy="9257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583B041B-7159-4366-8331-447A5FF2CCBE}"/>
              </a:ext>
            </a:extLst>
          </p:cNvPr>
          <p:cNvGraphicFramePr>
            <a:graphicFrameLocks noGrp="1"/>
          </p:cNvGraphicFramePr>
          <p:nvPr/>
        </p:nvGraphicFramePr>
        <p:xfrm>
          <a:off x="1305714" y="5859684"/>
          <a:ext cx="1398778" cy="3210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78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535111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   </a:t>
                      </a:r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0.9</a:t>
                      </a:r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   </a:t>
                      </a:r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0.7</a:t>
                      </a:r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   </a:t>
                      </a:r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0.</a:t>
                      </a:r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63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080231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   0.57</a:t>
                      </a:r>
                      <a:endParaRPr lang="ru-RU" b="0" dirty="0">
                        <a:solidFill>
                          <a:srgbClr val="60D2A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422199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   0.41</a:t>
                      </a:r>
                      <a:endParaRPr lang="ru-RU" b="0" dirty="0">
                        <a:solidFill>
                          <a:srgbClr val="60D2A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50806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   0.23</a:t>
                      </a:r>
                      <a:endParaRPr lang="ru-RU" b="0" dirty="0">
                        <a:solidFill>
                          <a:srgbClr val="60D2A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0236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CC1BF6-0733-4E8C-9F3B-C6982F5C40EE}"/>
                  </a:ext>
                </a:extLst>
              </p:cNvPr>
              <p:cNvSpPr txBox="1"/>
              <p:nvPr/>
            </p:nvSpPr>
            <p:spPr>
              <a:xfrm>
                <a:off x="2689201" y="4873823"/>
                <a:ext cx="26260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C066CC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0" i="1" smtClean="0">
                          <a:solidFill>
                            <a:srgbClr val="C066CC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ru-RU" sz="2800" b="0" i="1" smtClean="0">
                          <a:solidFill>
                            <a:srgbClr val="C066CC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b="0" i="1" smtClean="0">
                          <a:solidFill>
                            <a:srgbClr val="C066CC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>
                  <a:solidFill>
                    <a:srgbClr val="C066CC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CC1BF6-0733-4E8C-9F3B-C6982F5C4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201" y="4873823"/>
                <a:ext cx="262604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Таблица 20">
            <a:extLst>
              <a:ext uri="{FF2B5EF4-FFF2-40B4-BE49-F238E27FC236}">
                <a16:creationId xmlns:a16="http://schemas.microsoft.com/office/drawing/2014/main" id="{781E5272-B2AB-464C-B826-813481331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93801"/>
              </p:ext>
            </p:extLst>
          </p:nvPr>
        </p:nvGraphicFramePr>
        <p:xfrm>
          <a:off x="3140669" y="5821210"/>
          <a:ext cx="1398778" cy="3210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78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C066CC"/>
                          </a:solidFill>
                        </a:rPr>
                        <a:t>  Да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C066CC"/>
                          </a:solidFill>
                        </a:rPr>
                        <a:t> Да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C066CC"/>
                          </a:solidFill>
                        </a:rPr>
                        <a:t> Да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080231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C066CC"/>
                          </a:solidFill>
                        </a:rPr>
                        <a:t> Да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655669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C066CC"/>
                          </a:solidFill>
                        </a:rPr>
                        <a:t> Да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100820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C066CC"/>
                          </a:solidFill>
                        </a:rPr>
                        <a:t> Нет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5533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260EF1-03B3-4FA0-A4C6-E9C1AC503BB5}"/>
                  </a:ext>
                </a:extLst>
              </p:cNvPr>
              <p:cNvSpPr txBox="1"/>
              <p:nvPr/>
            </p:nvSpPr>
            <p:spPr>
              <a:xfrm>
                <a:off x="4901865" y="4882739"/>
                <a:ext cx="115188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260EF1-03B3-4FA0-A4C6-E9C1AC503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865" y="4882739"/>
                <a:ext cx="115188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Таблица 27">
            <a:extLst>
              <a:ext uri="{FF2B5EF4-FFF2-40B4-BE49-F238E27FC236}">
                <a16:creationId xmlns:a16="http://schemas.microsoft.com/office/drawing/2014/main" id="{EEE5EE7C-7BB5-44E3-AC2D-B52006AED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218818"/>
              </p:ext>
            </p:extLst>
          </p:nvPr>
        </p:nvGraphicFramePr>
        <p:xfrm>
          <a:off x="4706657" y="5821210"/>
          <a:ext cx="1398778" cy="3210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78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 +1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 +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+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080231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+1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655669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+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100820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-1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5533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452815E-D4E3-4BAA-87D7-3107D158F4E8}"/>
                  </a:ext>
                </a:extLst>
              </p:cNvPr>
              <p:cNvSpPr txBox="1"/>
              <p:nvPr/>
            </p:nvSpPr>
            <p:spPr>
              <a:xfrm>
                <a:off x="6420427" y="4873823"/>
                <a:ext cx="12170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ru-RU" sz="2800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452815E-D4E3-4BAA-87D7-3107D158F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427" y="4873823"/>
                <a:ext cx="121706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Таблица 29">
            <a:extLst>
              <a:ext uri="{FF2B5EF4-FFF2-40B4-BE49-F238E27FC236}">
                <a16:creationId xmlns:a16="http://schemas.microsoft.com/office/drawing/2014/main" id="{E17DAE40-4760-4622-AE11-E594E1FB7B30}"/>
              </a:ext>
            </a:extLst>
          </p:cNvPr>
          <p:cNvGraphicFramePr>
            <a:graphicFrameLocks noGrp="1"/>
          </p:cNvGraphicFramePr>
          <p:nvPr/>
        </p:nvGraphicFramePr>
        <p:xfrm>
          <a:off x="6272645" y="5821210"/>
          <a:ext cx="1398778" cy="3210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78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-1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+1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+1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080231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-1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655669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+1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100820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-1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5533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A3897B6-D475-48EB-B4A9-0F6FB6FB15C9}"/>
                  </a:ext>
                </a:extLst>
              </p:cNvPr>
              <p:cNvSpPr txBox="1"/>
              <p:nvPr/>
            </p:nvSpPr>
            <p:spPr>
              <a:xfrm>
                <a:off x="11434123" y="2428666"/>
                <a:ext cx="4758916" cy="24451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50" b="0" i="1" dirty="0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3150" i="1" dirty="0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  <m:r>
                        <a:rPr lang="en-US" sz="3150" b="0" i="1" dirty="0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br>
                  <a:rPr lang="en-US" sz="3150" dirty="0">
                    <a:solidFill>
                      <a:srgbClr val="E5E5E5"/>
                    </a:solidFill>
                  </a:rPr>
                </a:br>
                <a:endParaRPr lang="en-US" sz="3150" dirty="0">
                  <a:solidFill>
                    <a:srgbClr val="E5E5E5"/>
                  </a:solidFill>
                </a:endParaRPr>
              </a:p>
              <a:p>
                <a:endParaRPr lang="ru-RU" sz="3150" dirty="0">
                  <a:solidFill>
                    <a:srgbClr val="E5E5E5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50" b="0" i="1" dirty="0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3150" i="1" dirty="0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en-US" sz="3150" b="0" i="1" dirty="0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150" b="0" i="1" dirty="0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sz="3150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A3897B6-D475-48EB-B4A9-0F6FB6FB1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4123" y="2428666"/>
                <a:ext cx="4758916" cy="24451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6500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03B5596-0251-419A-B462-068090B68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957" y="5230783"/>
            <a:ext cx="5324475" cy="4019550"/>
          </a:xfrm>
          <a:prstGeom prst="rect">
            <a:avLst/>
          </a:prstGeom>
        </p:spPr>
      </p:pic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ROC-</a:t>
            </a:r>
            <a:r>
              <a:rPr lang="ru-RU" dirty="0"/>
              <a:t>КРИВАЯ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ПРИМЕР ПОСТРОЕНИЕ </a:t>
            </a:r>
            <a:r>
              <a:rPr lang="en-US" dirty="0">
                <a:solidFill>
                  <a:srgbClr val="FF5433"/>
                </a:solidFill>
              </a:rPr>
              <a:t>ROC-</a:t>
            </a:r>
            <a:r>
              <a:rPr lang="ru-RU" dirty="0">
                <a:solidFill>
                  <a:srgbClr val="FF5433"/>
                </a:solidFill>
              </a:rPr>
              <a:t>КРИВОЙ</a:t>
            </a:r>
          </a:p>
        </p:txBody>
      </p:sp>
      <p:sp>
        <p:nvSpPr>
          <p:cNvPr id="11" name="Двойные круглые скобки 10">
            <a:extLst>
              <a:ext uri="{FF2B5EF4-FFF2-40B4-BE49-F238E27FC236}">
                <a16:creationId xmlns:a16="http://schemas.microsoft.com/office/drawing/2014/main" id="{DDBA1278-5D62-4904-A993-D87F17829921}"/>
              </a:ext>
            </a:extLst>
          </p:cNvPr>
          <p:cNvSpPr/>
          <p:nvPr/>
        </p:nvSpPr>
        <p:spPr>
          <a:xfrm>
            <a:off x="352293" y="4873823"/>
            <a:ext cx="8025201" cy="4070670"/>
          </a:xfrm>
          <a:prstGeom prst="bracketPair">
            <a:avLst>
              <a:gd name="adj" fmla="val 8430"/>
            </a:avLst>
          </a:prstGeom>
          <a:ln w="38100">
            <a:solidFill>
              <a:srgbClr val="FF5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54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64807C0-F7A5-4BE0-A356-2F1832BD19A6}"/>
                  </a:ext>
                </a:extLst>
              </p:cNvPr>
              <p:cNvSpPr txBox="1"/>
              <p:nvPr/>
            </p:nvSpPr>
            <p:spPr>
              <a:xfrm>
                <a:off x="1305714" y="3877231"/>
                <a:ext cx="676325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𝑠𝑔𝑛</m:t>
                      </m:r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(1⋅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b="0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м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.5⋅</m:t>
                      </m:r>
                      <m:r>
                        <a:rPr lang="ru-RU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этаж−30</m:t>
                      </m:r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i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64807C0-F7A5-4BE0-A356-2F1832BD1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714" y="3877231"/>
                <a:ext cx="676325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57FB56-DAB1-4C73-8BE8-2BE20D9F3DC1}"/>
                  </a:ext>
                </a:extLst>
              </p:cNvPr>
              <p:cNvSpPr txBox="1"/>
              <p:nvPr/>
            </p:nvSpPr>
            <p:spPr>
              <a:xfrm>
                <a:off x="692079" y="4656026"/>
                <a:ext cx="2626048" cy="9257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solidFill>
                                <a:srgbClr val="60D2A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60D2A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60D2A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60D2A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60D2A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60D2A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800" i="1" smtClean="0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2800" i="1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57FB56-DAB1-4C73-8BE8-2BE20D9F3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79" y="4656026"/>
                <a:ext cx="2626048" cy="9257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583B041B-7159-4366-8331-447A5FF2CCBE}"/>
              </a:ext>
            </a:extLst>
          </p:cNvPr>
          <p:cNvGraphicFramePr>
            <a:graphicFrameLocks noGrp="1"/>
          </p:cNvGraphicFramePr>
          <p:nvPr/>
        </p:nvGraphicFramePr>
        <p:xfrm>
          <a:off x="1305714" y="5859684"/>
          <a:ext cx="1398778" cy="3210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78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535111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   </a:t>
                      </a:r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0.9</a:t>
                      </a:r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   </a:t>
                      </a:r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0.7</a:t>
                      </a:r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   </a:t>
                      </a:r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0.</a:t>
                      </a:r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63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080231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   0.57</a:t>
                      </a:r>
                      <a:endParaRPr lang="ru-RU" b="0" dirty="0">
                        <a:solidFill>
                          <a:srgbClr val="60D2A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422199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   0.41</a:t>
                      </a:r>
                      <a:endParaRPr lang="ru-RU" b="0" dirty="0">
                        <a:solidFill>
                          <a:srgbClr val="60D2A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50806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   0.23</a:t>
                      </a:r>
                      <a:endParaRPr lang="ru-RU" b="0" dirty="0">
                        <a:solidFill>
                          <a:srgbClr val="60D2A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0236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CC1BF6-0733-4E8C-9F3B-C6982F5C40EE}"/>
                  </a:ext>
                </a:extLst>
              </p:cNvPr>
              <p:cNvSpPr txBox="1"/>
              <p:nvPr/>
            </p:nvSpPr>
            <p:spPr>
              <a:xfrm>
                <a:off x="2689201" y="4873823"/>
                <a:ext cx="26260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C066CC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0" i="1" smtClean="0">
                          <a:solidFill>
                            <a:srgbClr val="C066CC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ru-RU" sz="2800" b="0" i="1" smtClean="0">
                          <a:solidFill>
                            <a:srgbClr val="C066CC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solidFill>
                            <a:srgbClr val="C066CC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>
                  <a:solidFill>
                    <a:srgbClr val="C066CC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CC1BF6-0733-4E8C-9F3B-C6982F5C4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201" y="4873823"/>
                <a:ext cx="262604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Таблица 20">
            <a:extLst>
              <a:ext uri="{FF2B5EF4-FFF2-40B4-BE49-F238E27FC236}">
                <a16:creationId xmlns:a16="http://schemas.microsoft.com/office/drawing/2014/main" id="{781E5272-B2AB-464C-B826-813481331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955595"/>
              </p:ext>
            </p:extLst>
          </p:nvPr>
        </p:nvGraphicFramePr>
        <p:xfrm>
          <a:off x="3140669" y="5821210"/>
          <a:ext cx="1398778" cy="3210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78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C066CC"/>
                          </a:solidFill>
                        </a:rPr>
                        <a:t>  Да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C066CC"/>
                          </a:solidFill>
                        </a:rPr>
                        <a:t> Да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C066CC"/>
                          </a:solidFill>
                        </a:rPr>
                        <a:t> Да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080231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C066CC"/>
                          </a:solidFill>
                        </a:rPr>
                        <a:t> Да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655669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C066CC"/>
                          </a:solidFill>
                        </a:rPr>
                        <a:t> Да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100820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C066CC"/>
                          </a:solidFill>
                        </a:rPr>
                        <a:t> Да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5533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260EF1-03B3-4FA0-A4C6-E9C1AC503BB5}"/>
                  </a:ext>
                </a:extLst>
              </p:cNvPr>
              <p:cNvSpPr txBox="1"/>
              <p:nvPr/>
            </p:nvSpPr>
            <p:spPr>
              <a:xfrm>
                <a:off x="4901865" y="4882739"/>
                <a:ext cx="115188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260EF1-03B3-4FA0-A4C6-E9C1AC503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865" y="4882739"/>
                <a:ext cx="115188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Таблица 27">
            <a:extLst>
              <a:ext uri="{FF2B5EF4-FFF2-40B4-BE49-F238E27FC236}">
                <a16:creationId xmlns:a16="http://schemas.microsoft.com/office/drawing/2014/main" id="{EEE5EE7C-7BB5-44E3-AC2D-B52006AED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382677"/>
              </p:ext>
            </p:extLst>
          </p:nvPr>
        </p:nvGraphicFramePr>
        <p:xfrm>
          <a:off x="4706657" y="5821210"/>
          <a:ext cx="1398778" cy="3210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78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 +1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 +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+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080231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+1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655669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+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100820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 +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5533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452815E-D4E3-4BAA-87D7-3107D158F4E8}"/>
                  </a:ext>
                </a:extLst>
              </p:cNvPr>
              <p:cNvSpPr txBox="1"/>
              <p:nvPr/>
            </p:nvSpPr>
            <p:spPr>
              <a:xfrm>
                <a:off x="6420427" y="4873823"/>
                <a:ext cx="12170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ru-RU" sz="2800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452815E-D4E3-4BAA-87D7-3107D158F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427" y="4873823"/>
                <a:ext cx="121706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Таблица 29">
            <a:extLst>
              <a:ext uri="{FF2B5EF4-FFF2-40B4-BE49-F238E27FC236}">
                <a16:creationId xmlns:a16="http://schemas.microsoft.com/office/drawing/2014/main" id="{E17DAE40-4760-4622-AE11-E594E1FB7B30}"/>
              </a:ext>
            </a:extLst>
          </p:cNvPr>
          <p:cNvGraphicFramePr>
            <a:graphicFrameLocks noGrp="1"/>
          </p:cNvGraphicFramePr>
          <p:nvPr/>
        </p:nvGraphicFramePr>
        <p:xfrm>
          <a:off x="6272645" y="5821210"/>
          <a:ext cx="1398778" cy="3210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78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-1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+1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+1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080231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-1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655669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+1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100820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-1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5533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A3897B6-D475-48EB-B4A9-0F6FB6FB15C9}"/>
                  </a:ext>
                </a:extLst>
              </p:cNvPr>
              <p:cNvSpPr txBox="1"/>
              <p:nvPr/>
            </p:nvSpPr>
            <p:spPr>
              <a:xfrm>
                <a:off x="11434123" y="2428666"/>
                <a:ext cx="4758916" cy="24451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50" b="0" i="1" dirty="0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3150" i="1" dirty="0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  <m:r>
                        <a:rPr lang="en-US" sz="3150" b="0" i="1" dirty="0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150" b="0" i="1" dirty="0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br>
                  <a:rPr lang="en-US" sz="3150" dirty="0">
                    <a:solidFill>
                      <a:srgbClr val="E5E5E5"/>
                    </a:solidFill>
                  </a:rPr>
                </a:br>
                <a:endParaRPr lang="en-US" sz="3150" dirty="0">
                  <a:solidFill>
                    <a:srgbClr val="E5E5E5"/>
                  </a:solidFill>
                </a:endParaRPr>
              </a:p>
              <a:p>
                <a:endParaRPr lang="ru-RU" sz="3150" dirty="0">
                  <a:solidFill>
                    <a:srgbClr val="E5E5E5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50" b="0" i="1" dirty="0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3150" i="1" dirty="0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en-US" sz="3150" b="0" i="1" dirty="0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150" b="0" i="1" dirty="0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sz="3150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A3897B6-D475-48EB-B4A9-0F6FB6FB1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4123" y="2428666"/>
                <a:ext cx="4758916" cy="24451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487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33741" y="3110648"/>
                <a:ext cx="7976848" cy="6368684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ru-RU" dirty="0"/>
              </a:p>
              <a:p>
                <a:r>
                  <a:rPr lang="en-US" dirty="0"/>
                  <a:t>AUC-ROC </a:t>
                </a:r>
                <a:r>
                  <a:rPr lang="ru-RU" dirty="0"/>
                  <a:t>это площадь под </a:t>
                </a:r>
                <a:r>
                  <a:rPr lang="en-US" dirty="0"/>
                  <a:t>ROC-</a:t>
                </a:r>
                <a:r>
                  <a:rPr lang="ru-RU" dirty="0"/>
                  <a:t>кривой</a:t>
                </a:r>
              </a:p>
              <a:p>
                <a:r>
                  <a:rPr lang="ru-RU" dirty="0"/>
                  <a:t>Чем больше</a:t>
                </a:r>
                <a:r>
                  <a:rPr lang="en-US" dirty="0"/>
                  <a:t>,</a:t>
                </a:r>
                <a:r>
                  <a:rPr lang="ru-RU" dirty="0"/>
                  <a:t> тем лучше модель в среднем!</a:t>
                </a:r>
              </a:p>
              <a:p>
                <a:r>
                  <a:rPr lang="ru-RU" dirty="0"/>
                  <a:t>У идеальной модели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𝐴𝑈𝐶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𝑅𝑂𝐶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ru-RU" dirty="0"/>
              </a:p>
              <a:p>
                <a:r>
                  <a:rPr lang="ru-RU" dirty="0"/>
                  <a:t>У самой плохой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𝐴𝑈𝐶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𝑅𝑂𝐶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=0</m:t>
                    </m:r>
                  </m:oMath>
                </a14:m>
                <a:endParaRPr lang="en-US" dirty="0"/>
              </a:p>
              <a:p>
                <a:r>
                  <a:rPr lang="ru-RU" dirty="0"/>
                  <a:t>У случайной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𝐴𝑈𝐶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𝑅𝑂𝐶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33741" y="3110648"/>
                <a:ext cx="7976848" cy="6368684"/>
              </a:xfrm>
              <a:blipFill>
                <a:blip r:embed="rId2"/>
                <a:stretch>
                  <a:fillRect l="-3135" r="-13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ROC-</a:t>
            </a:r>
            <a:r>
              <a:rPr lang="ru-RU" dirty="0"/>
              <a:t>КРИВАЯ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5433"/>
                </a:solidFill>
              </a:rPr>
              <a:t>AUC-ROC</a:t>
            </a:r>
            <a:endParaRPr lang="ru-RU" dirty="0">
              <a:solidFill>
                <a:srgbClr val="FF5433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DE9689-6143-45B7-8019-8B7101264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0185" y="3315354"/>
            <a:ext cx="8546489" cy="638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26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ROC-</a:t>
            </a:r>
            <a:r>
              <a:rPr lang="ru-RU" dirty="0"/>
              <a:t>КРИВАЯ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ИДЕАЛЬНАЯ МОДЕЛЬ</a:t>
            </a:r>
          </a:p>
        </p:txBody>
      </p:sp>
      <p:sp>
        <p:nvSpPr>
          <p:cNvPr id="11" name="Двойные круглые скобки 10">
            <a:extLst>
              <a:ext uri="{FF2B5EF4-FFF2-40B4-BE49-F238E27FC236}">
                <a16:creationId xmlns:a16="http://schemas.microsoft.com/office/drawing/2014/main" id="{DDBA1278-5D62-4904-A993-D87F17829921}"/>
              </a:ext>
            </a:extLst>
          </p:cNvPr>
          <p:cNvSpPr/>
          <p:nvPr/>
        </p:nvSpPr>
        <p:spPr>
          <a:xfrm>
            <a:off x="847857" y="4349049"/>
            <a:ext cx="4919897" cy="4070670"/>
          </a:xfrm>
          <a:prstGeom prst="bracketPair">
            <a:avLst>
              <a:gd name="adj" fmla="val 8430"/>
            </a:avLst>
          </a:prstGeom>
          <a:ln w="38100">
            <a:solidFill>
              <a:srgbClr val="FF5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54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57FB56-DAB1-4C73-8BE8-2BE20D9F3DC1}"/>
                  </a:ext>
                </a:extLst>
              </p:cNvPr>
              <p:cNvSpPr txBox="1"/>
              <p:nvPr/>
            </p:nvSpPr>
            <p:spPr>
              <a:xfrm>
                <a:off x="1187642" y="4131252"/>
                <a:ext cx="2626048" cy="9257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solidFill>
                                <a:srgbClr val="60D2A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60D2A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60D2A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60D2A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60D2A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60D2A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800" i="1" smtClean="0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2800" i="1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57FB56-DAB1-4C73-8BE8-2BE20D9F3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42" y="4131252"/>
                <a:ext cx="2626048" cy="9257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583B041B-7159-4366-8331-447A5FF2C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885794"/>
              </p:ext>
            </p:extLst>
          </p:nvPr>
        </p:nvGraphicFramePr>
        <p:xfrm>
          <a:off x="1801277" y="5334910"/>
          <a:ext cx="1398778" cy="3210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78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535111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   </a:t>
                      </a:r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0.9</a:t>
                      </a:r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   </a:t>
                      </a:r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0.7</a:t>
                      </a:r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   </a:t>
                      </a:r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0.</a:t>
                      </a:r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63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080231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   0.57</a:t>
                      </a:r>
                      <a:endParaRPr lang="ru-RU" b="0" dirty="0">
                        <a:solidFill>
                          <a:srgbClr val="60D2A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422199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   0.41</a:t>
                      </a:r>
                      <a:endParaRPr lang="ru-RU" b="0" dirty="0">
                        <a:solidFill>
                          <a:srgbClr val="60D2A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50806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   0.23</a:t>
                      </a:r>
                      <a:endParaRPr lang="ru-RU" b="0" dirty="0">
                        <a:solidFill>
                          <a:srgbClr val="60D2A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0236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452815E-D4E3-4BAA-87D7-3107D158F4E8}"/>
                  </a:ext>
                </a:extLst>
              </p:cNvPr>
              <p:cNvSpPr txBox="1"/>
              <p:nvPr/>
            </p:nvSpPr>
            <p:spPr>
              <a:xfrm>
                <a:off x="4020079" y="4346067"/>
                <a:ext cx="12170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ru-RU" sz="2800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452815E-D4E3-4BAA-87D7-3107D158F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079" y="4346067"/>
                <a:ext cx="121706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Таблица 29">
            <a:extLst>
              <a:ext uri="{FF2B5EF4-FFF2-40B4-BE49-F238E27FC236}">
                <a16:creationId xmlns:a16="http://schemas.microsoft.com/office/drawing/2014/main" id="{E17DAE40-4760-4622-AE11-E594E1FB7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778681"/>
              </p:ext>
            </p:extLst>
          </p:nvPr>
        </p:nvGraphicFramePr>
        <p:xfrm>
          <a:off x="3872297" y="5293454"/>
          <a:ext cx="1398778" cy="3210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78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 +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+1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+1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080231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-1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655669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-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100820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-1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553305"/>
                  </a:ext>
                </a:extLst>
              </a:tr>
            </a:tbl>
          </a:graphicData>
        </a:graphic>
      </p:graphicFrame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13888EB-F66E-4120-828D-54A3199FF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1717" y="3748058"/>
            <a:ext cx="6355006" cy="47975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Текст 1">
                <a:extLst>
                  <a:ext uri="{FF2B5EF4-FFF2-40B4-BE49-F238E27FC236}">
                    <a16:creationId xmlns:a16="http://schemas.microsoft.com/office/drawing/2014/main" id="{0B5F7F41-64C7-4E0D-A0D0-F0C259917D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309220" y="3880164"/>
                <a:ext cx="3181334" cy="502175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0" marR="0" indent="0" algn="l" defTabSz="1371600" rtl="0" eaLnBrk="1" fontAlgn="auto" latinLnBrk="0" hangingPunct="1">
                  <a:lnSpc>
                    <a:spcPts val="563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5625" b="1" i="0" kern="1200">
                    <a:solidFill>
                      <a:srgbClr val="E5E5E5"/>
                    </a:solidFill>
                    <a:latin typeface="Formular" panose="02000000000000000000" pitchFamily="2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𝑅𝑂𝐶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𝐴𝑈𝐶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 = 1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2" name="Текст 1">
                <a:extLst>
                  <a:ext uri="{FF2B5EF4-FFF2-40B4-BE49-F238E27FC236}">
                    <a16:creationId xmlns:a16="http://schemas.microsoft.com/office/drawing/2014/main" id="{0B5F7F41-64C7-4E0D-A0D0-F0C259917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9220" y="3880164"/>
                <a:ext cx="3181334" cy="502175"/>
              </a:xfrm>
              <a:prstGeom prst="rect">
                <a:avLst/>
              </a:prstGeom>
              <a:blipFill>
                <a:blip r:embed="rId5"/>
                <a:stretch>
                  <a:fillRect b="-85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535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5A16DD6-21B6-427A-8471-D22265799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717" y="3748058"/>
            <a:ext cx="6355006" cy="4797518"/>
          </a:xfrm>
          <a:prstGeom prst="rect">
            <a:avLst/>
          </a:prstGeom>
        </p:spPr>
      </p:pic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ROC-</a:t>
            </a:r>
            <a:r>
              <a:rPr lang="ru-RU" dirty="0"/>
              <a:t>КРИВАЯ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ХУДШАЯ МОДЕЛЬ</a:t>
            </a:r>
          </a:p>
        </p:txBody>
      </p:sp>
      <p:sp>
        <p:nvSpPr>
          <p:cNvPr id="11" name="Двойные круглые скобки 10">
            <a:extLst>
              <a:ext uri="{FF2B5EF4-FFF2-40B4-BE49-F238E27FC236}">
                <a16:creationId xmlns:a16="http://schemas.microsoft.com/office/drawing/2014/main" id="{DDBA1278-5D62-4904-A993-D87F17829921}"/>
              </a:ext>
            </a:extLst>
          </p:cNvPr>
          <p:cNvSpPr/>
          <p:nvPr/>
        </p:nvSpPr>
        <p:spPr>
          <a:xfrm>
            <a:off x="847857" y="4349049"/>
            <a:ext cx="4919897" cy="4070670"/>
          </a:xfrm>
          <a:prstGeom prst="bracketPair">
            <a:avLst>
              <a:gd name="adj" fmla="val 8430"/>
            </a:avLst>
          </a:prstGeom>
          <a:ln w="38100">
            <a:solidFill>
              <a:srgbClr val="FF5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54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57FB56-DAB1-4C73-8BE8-2BE20D9F3DC1}"/>
                  </a:ext>
                </a:extLst>
              </p:cNvPr>
              <p:cNvSpPr txBox="1"/>
              <p:nvPr/>
            </p:nvSpPr>
            <p:spPr>
              <a:xfrm>
                <a:off x="1187642" y="4131252"/>
                <a:ext cx="2626048" cy="9257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solidFill>
                                <a:srgbClr val="60D2A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60D2A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60D2A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60D2A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60D2A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60D2A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800" i="1" smtClean="0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2800" i="1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57FB56-DAB1-4C73-8BE8-2BE20D9F3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42" y="4131252"/>
                <a:ext cx="2626048" cy="9257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583B041B-7159-4366-8331-447A5FF2CCBE}"/>
              </a:ext>
            </a:extLst>
          </p:cNvPr>
          <p:cNvGraphicFramePr>
            <a:graphicFrameLocks noGrp="1"/>
          </p:cNvGraphicFramePr>
          <p:nvPr/>
        </p:nvGraphicFramePr>
        <p:xfrm>
          <a:off x="1801277" y="5334910"/>
          <a:ext cx="1398778" cy="3210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78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535111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   </a:t>
                      </a:r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0.9</a:t>
                      </a:r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   </a:t>
                      </a:r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0.7</a:t>
                      </a:r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   </a:t>
                      </a:r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0.</a:t>
                      </a:r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63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080231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   0.57</a:t>
                      </a:r>
                      <a:endParaRPr lang="ru-RU" b="0" dirty="0">
                        <a:solidFill>
                          <a:srgbClr val="60D2A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422199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   0.41</a:t>
                      </a:r>
                      <a:endParaRPr lang="ru-RU" b="0" dirty="0">
                        <a:solidFill>
                          <a:srgbClr val="60D2A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50806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   0.23</a:t>
                      </a:r>
                      <a:endParaRPr lang="ru-RU" b="0" dirty="0">
                        <a:solidFill>
                          <a:srgbClr val="60D2A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0236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452815E-D4E3-4BAA-87D7-3107D158F4E8}"/>
                  </a:ext>
                </a:extLst>
              </p:cNvPr>
              <p:cNvSpPr txBox="1"/>
              <p:nvPr/>
            </p:nvSpPr>
            <p:spPr>
              <a:xfrm>
                <a:off x="4020079" y="4346067"/>
                <a:ext cx="12170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ru-RU" sz="2800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452815E-D4E3-4BAA-87D7-3107D158F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079" y="4346067"/>
                <a:ext cx="121706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Таблица 29">
            <a:extLst>
              <a:ext uri="{FF2B5EF4-FFF2-40B4-BE49-F238E27FC236}">
                <a16:creationId xmlns:a16="http://schemas.microsoft.com/office/drawing/2014/main" id="{E17DAE40-4760-4622-AE11-E594E1FB7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881058"/>
              </p:ext>
            </p:extLst>
          </p:nvPr>
        </p:nvGraphicFramePr>
        <p:xfrm>
          <a:off x="3872297" y="5293454"/>
          <a:ext cx="1398778" cy="3210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78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 -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-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-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080231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+1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655669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+1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100820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+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5533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Текст 1">
                <a:extLst>
                  <a:ext uri="{FF2B5EF4-FFF2-40B4-BE49-F238E27FC236}">
                    <a16:creationId xmlns:a16="http://schemas.microsoft.com/office/drawing/2014/main" id="{8F6D895D-3691-4FCE-AF81-ABAF6CC96E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309220" y="3880164"/>
                <a:ext cx="3181334" cy="502175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0" marR="0" indent="0" algn="l" defTabSz="1371600" rtl="0" eaLnBrk="1" fontAlgn="auto" latinLnBrk="0" hangingPunct="1">
                  <a:lnSpc>
                    <a:spcPts val="563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5625" b="1" i="0" kern="1200">
                    <a:solidFill>
                      <a:srgbClr val="E5E5E5"/>
                    </a:solidFill>
                    <a:latin typeface="Formular" panose="02000000000000000000" pitchFamily="2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𝑅𝑂𝐶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𝐴𝑈𝐶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2" name="Текст 1">
                <a:extLst>
                  <a:ext uri="{FF2B5EF4-FFF2-40B4-BE49-F238E27FC236}">
                    <a16:creationId xmlns:a16="http://schemas.microsoft.com/office/drawing/2014/main" id="{8F6D895D-3691-4FCE-AF81-ABAF6CC96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9220" y="3880164"/>
                <a:ext cx="3181334" cy="502175"/>
              </a:xfrm>
              <a:prstGeom prst="rect">
                <a:avLst/>
              </a:prstGeom>
              <a:blipFill>
                <a:blip r:embed="rId5"/>
                <a:stretch>
                  <a:fillRect b="-85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722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777894-4D5C-4CAB-B0BD-19268578F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717" y="3748058"/>
            <a:ext cx="6355006" cy="4797518"/>
          </a:xfrm>
          <a:prstGeom prst="rect">
            <a:avLst/>
          </a:prstGeom>
        </p:spPr>
      </p:pic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ROC-</a:t>
            </a:r>
            <a:r>
              <a:rPr lang="ru-RU" dirty="0"/>
              <a:t>КРИВАЯ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СЛУЧАЙНАЯ МОДЕЛЬ</a:t>
            </a:r>
          </a:p>
        </p:txBody>
      </p:sp>
      <p:sp>
        <p:nvSpPr>
          <p:cNvPr id="11" name="Двойные круглые скобки 10">
            <a:extLst>
              <a:ext uri="{FF2B5EF4-FFF2-40B4-BE49-F238E27FC236}">
                <a16:creationId xmlns:a16="http://schemas.microsoft.com/office/drawing/2014/main" id="{DDBA1278-5D62-4904-A993-D87F17829921}"/>
              </a:ext>
            </a:extLst>
          </p:cNvPr>
          <p:cNvSpPr/>
          <p:nvPr/>
        </p:nvSpPr>
        <p:spPr>
          <a:xfrm>
            <a:off x="847857" y="4349049"/>
            <a:ext cx="4919897" cy="4070670"/>
          </a:xfrm>
          <a:prstGeom prst="bracketPair">
            <a:avLst>
              <a:gd name="adj" fmla="val 8430"/>
            </a:avLst>
          </a:prstGeom>
          <a:ln w="38100">
            <a:solidFill>
              <a:srgbClr val="FF5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54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57FB56-DAB1-4C73-8BE8-2BE20D9F3DC1}"/>
                  </a:ext>
                </a:extLst>
              </p:cNvPr>
              <p:cNvSpPr txBox="1"/>
              <p:nvPr/>
            </p:nvSpPr>
            <p:spPr>
              <a:xfrm>
                <a:off x="1187642" y="4131252"/>
                <a:ext cx="2626048" cy="9257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solidFill>
                                <a:srgbClr val="60D2A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60D2A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60D2A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60D2A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60D2A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60D2A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800" i="1" smtClean="0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2800" i="1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57FB56-DAB1-4C73-8BE8-2BE20D9F3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42" y="4131252"/>
                <a:ext cx="2626048" cy="9257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583B041B-7159-4366-8331-447A5FF2CCBE}"/>
              </a:ext>
            </a:extLst>
          </p:cNvPr>
          <p:cNvGraphicFramePr>
            <a:graphicFrameLocks noGrp="1"/>
          </p:cNvGraphicFramePr>
          <p:nvPr/>
        </p:nvGraphicFramePr>
        <p:xfrm>
          <a:off x="1801277" y="5334910"/>
          <a:ext cx="1398778" cy="3210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78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535111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   </a:t>
                      </a:r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0.9</a:t>
                      </a:r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   </a:t>
                      </a:r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0.7</a:t>
                      </a:r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   </a:t>
                      </a:r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0.</a:t>
                      </a:r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63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080231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   0.57</a:t>
                      </a:r>
                      <a:endParaRPr lang="ru-RU" b="0" dirty="0">
                        <a:solidFill>
                          <a:srgbClr val="60D2A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422199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   0.41</a:t>
                      </a:r>
                      <a:endParaRPr lang="ru-RU" b="0" dirty="0">
                        <a:solidFill>
                          <a:srgbClr val="60D2A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50806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   0.23</a:t>
                      </a:r>
                      <a:endParaRPr lang="ru-RU" b="0" dirty="0">
                        <a:solidFill>
                          <a:srgbClr val="60D2A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0236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452815E-D4E3-4BAA-87D7-3107D158F4E8}"/>
                  </a:ext>
                </a:extLst>
              </p:cNvPr>
              <p:cNvSpPr txBox="1"/>
              <p:nvPr/>
            </p:nvSpPr>
            <p:spPr>
              <a:xfrm>
                <a:off x="4020079" y="4346067"/>
                <a:ext cx="12170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ru-RU" sz="2800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452815E-D4E3-4BAA-87D7-3107D158F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079" y="4346067"/>
                <a:ext cx="121706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Таблица 29">
            <a:extLst>
              <a:ext uri="{FF2B5EF4-FFF2-40B4-BE49-F238E27FC236}">
                <a16:creationId xmlns:a16="http://schemas.microsoft.com/office/drawing/2014/main" id="{E17DAE40-4760-4622-AE11-E594E1FB7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773742"/>
              </p:ext>
            </p:extLst>
          </p:nvPr>
        </p:nvGraphicFramePr>
        <p:xfrm>
          <a:off x="3872297" y="5293454"/>
          <a:ext cx="1398778" cy="3210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78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 -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+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-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080231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+1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655669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+1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100820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-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5533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Текст 1">
                <a:extLst>
                  <a:ext uri="{FF2B5EF4-FFF2-40B4-BE49-F238E27FC236}">
                    <a16:creationId xmlns:a16="http://schemas.microsoft.com/office/drawing/2014/main" id="{981EEFD1-F2A1-47EA-8803-253EDA34FC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309220" y="3880164"/>
                <a:ext cx="3181334" cy="502175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0" marR="0" indent="0" algn="l" defTabSz="1371600" rtl="0" eaLnBrk="1" fontAlgn="auto" latinLnBrk="0" hangingPunct="1">
                  <a:lnSpc>
                    <a:spcPts val="563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5625" b="1" i="0" kern="1200">
                    <a:solidFill>
                      <a:srgbClr val="E5E5E5"/>
                    </a:solidFill>
                    <a:latin typeface="Formular" panose="02000000000000000000" pitchFamily="2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𝑅𝑂𝐶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𝐴𝑈𝐶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2" name="Текст 1">
                <a:extLst>
                  <a:ext uri="{FF2B5EF4-FFF2-40B4-BE49-F238E27FC236}">
                    <a16:creationId xmlns:a16="http://schemas.microsoft.com/office/drawing/2014/main" id="{981EEFD1-F2A1-47EA-8803-253EDA34F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9220" y="3880164"/>
                <a:ext cx="3181334" cy="502175"/>
              </a:xfrm>
              <a:prstGeom prst="rect">
                <a:avLst/>
              </a:prstGeom>
              <a:blipFill>
                <a:blip r:embed="rId5"/>
                <a:stretch>
                  <a:fillRect t="-20732" b="-536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379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4921471-9763-4413-91A5-56B21293E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741" y="3110648"/>
            <a:ext cx="7976848" cy="6368684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r>
              <a:rPr lang="ru-RU" dirty="0"/>
              <a:t>Интерпретация</a:t>
            </a:r>
            <a:r>
              <a:rPr lang="en-US" dirty="0"/>
              <a:t>:</a:t>
            </a:r>
          </a:p>
          <a:p>
            <a:r>
              <a:rPr lang="ru-RU" dirty="0"/>
              <a:t>Возьмем случайным образом +</a:t>
            </a:r>
            <a:r>
              <a:rPr lang="en-US" dirty="0"/>
              <a:t> </a:t>
            </a:r>
            <a:r>
              <a:rPr lang="ru-RU" dirty="0"/>
              <a:t>объект и - объект из выборки</a:t>
            </a:r>
          </a:p>
          <a:p>
            <a:r>
              <a:rPr lang="ru-RU" dirty="0"/>
              <a:t>Какая вероятность того, что + объект наша модель </a:t>
            </a:r>
            <a:r>
              <a:rPr lang="ru-RU" dirty="0" err="1"/>
              <a:t>отранжирует</a:t>
            </a:r>
            <a:r>
              <a:rPr lang="ru-RU" dirty="0"/>
              <a:t> выше, чем – объект</a:t>
            </a:r>
          </a:p>
          <a:p>
            <a:r>
              <a:rPr lang="ru-RU" dirty="0"/>
              <a:t>То есть будет в нем более уверена относительно принадлежности + классу</a:t>
            </a:r>
          </a:p>
        </p:txBody>
      </p:sp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ROC-</a:t>
            </a:r>
            <a:r>
              <a:rPr lang="ru-RU" dirty="0"/>
              <a:t>КРИВАЯ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5433"/>
                </a:solidFill>
              </a:rPr>
              <a:t>AUC-ROC</a:t>
            </a:r>
            <a:endParaRPr lang="ru-RU" dirty="0">
              <a:solidFill>
                <a:srgbClr val="FF5433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DE9689-6143-45B7-8019-8B7101264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185" y="3315354"/>
            <a:ext cx="8546489" cy="638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603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33741" y="3110648"/>
                <a:ext cx="7976848" cy="6368684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𝐺𝑖𝑛𝑖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𝐴𝑈𝐶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− 1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Линейно выражается через </a:t>
                </a:r>
                <a:r>
                  <a:rPr lang="en-US" dirty="0"/>
                  <a:t>AUC</a:t>
                </a:r>
              </a:p>
              <a:p>
                <a:r>
                  <a:rPr lang="ru-RU" dirty="0"/>
                  <a:t>Не важно</a:t>
                </a:r>
                <a:r>
                  <a:rPr lang="en-US" dirty="0"/>
                  <a:t>,</a:t>
                </a:r>
                <a:r>
                  <a:rPr lang="ru-RU" dirty="0"/>
                  <a:t> что оптимизировать</a:t>
                </a:r>
              </a:p>
              <a:p>
                <a:r>
                  <a:rPr lang="ru-RU" dirty="0"/>
                  <a:t>Просто стоит знать! </a:t>
                </a:r>
                <a:r>
                  <a:rPr lang="ru-RU" dirty="0">
                    <a:sym typeface="Wingdings" panose="05000000000000000000" pitchFamily="2" charset="2"/>
                  </a:rPr>
                  <a:t></a:t>
                </a:r>
                <a:endParaRPr lang="ru-RU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33741" y="3110648"/>
                <a:ext cx="7976848" cy="6368684"/>
              </a:xfrm>
              <a:blipFill>
                <a:blip r:embed="rId2"/>
                <a:stretch>
                  <a:fillRect l="-31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ROC-</a:t>
            </a:r>
            <a:r>
              <a:rPr lang="ru-RU" dirty="0"/>
              <a:t>КРИВАЯ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КОЭФФИЦИЕНТ ДЖИНИ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CBF254B-E9DC-47FE-8CE7-E8F9BBD68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6914" y="2827479"/>
            <a:ext cx="8247549" cy="597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269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345D89B-2837-47D1-9071-F0C04F9C6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751" y="3748058"/>
            <a:ext cx="6355006" cy="4797518"/>
          </a:xfrm>
          <a:prstGeom prst="rect">
            <a:avLst/>
          </a:prstGeom>
        </p:spPr>
      </p:pic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ROC-</a:t>
            </a:r>
            <a:r>
              <a:rPr lang="ru-RU" dirty="0"/>
              <a:t>КРИВАЯ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200" y="2827479"/>
            <a:ext cx="7913662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НЕСБАЛАНСИРОВАННЫЕ КЛАССЫ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57FB56-DAB1-4C73-8BE8-2BE20D9F3DC1}"/>
                  </a:ext>
                </a:extLst>
              </p:cNvPr>
              <p:cNvSpPr txBox="1"/>
              <p:nvPr/>
            </p:nvSpPr>
            <p:spPr>
              <a:xfrm>
                <a:off x="574007" y="3880164"/>
                <a:ext cx="2626048" cy="9257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solidFill>
                                <a:srgbClr val="60D2A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60D2A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60D2A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60D2A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60D2A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60D2A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800" i="1" smtClean="0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2800" i="1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57FB56-DAB1-4C73-8BE8-2BE20D9F3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07" y="3880164"/>
                <a:ext cx="2626048" cy="9257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583B041B-7159-4366-8331-447A5FF2C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035152"/>
              </p:ext>
            </p:extLst>
          </p:nvPr>
        </p:nvGraphicFramePr>
        <p:xfrm>
          <a:off x="1187642" y="5083822"/>
          <a:ext cx="1398778" cy="4815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78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535111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   </a:t>
                      </a:r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0.9</a:t>
                      </a:r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  </a:t>
                      </a:r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  </a:t>
                      </a:r>
                      <a:r>
                        <a:rPr lang="ru-RU" b="0" dirty="0">
                          <a:solidFill>
                            <a:srgbClr val="FF5433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…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   0.85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971783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   0.84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242596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00B050"/>
                          </a:solidFill>
                        </a:rPr>
                        <a:t>   </a:t>
                      </a:r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  …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080231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B050"/>
                          </a:solidFill>
                        </a:rPr>
                        <a:t>   0.54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422199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   0.41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50806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     …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023606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FF5433"/>
                          </a:solidFill>
                        </a:rPr>
                        <a:t>    0.1</a:t>
                      </a:r>
                      <a:endParaRPr lang="ru-RU" b="0" dirty="0">
                        <a:solidFill>
                          <a:srgbClr val="FF543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74138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452815E-D4E3-4BAA-87D7-3107D158F4E8}"/>
                  </a:ext>
                </a:extLst>
              </p:cNvPr>
              <p:cNvSpPr txBox="1"/>
              <p:nvPr/>
            </p:nvSpPr>
            <p:spPr>
              <a:xfrm>
                <a:off x="3200055" y="4041574"/>
                <a:ext cx="12170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ru-RU" sz="2800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452815E-D4E3-4BAA-87D7-3107D158F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055" y="4041574"/>
                <a:ext cx="121706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Текст 1">
                <a:extLst>
                  <a:ext uri="{FF2B5EF4-FFF2-40B4-BE49-F238E27FC236}">
                    <a16:creationId xmlns:a16="http://schemas.microsoft.com/office/drawing/2014/main" id="{981EEFD1-F2A1-47EA-8803-253EDA34FC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309220" y="3880164"/>
                <a:ext cx="3181334" cy="502175"/>
              </a:xfrm>
              <a:prstGeom prst="rect">
                <a:avLst/>
              </a:prstGeom>
            </p:spPr>
            <p:txBody>
              <a:bodyPr lIns="0" tIns="0" rIns="0" bIns="0"/>
              <a:lstStyle>
                <a:lvl1pPr marL="0" marR="0" indent="0" algn="l" defTabSz="1371600" rtl="0" eaLnBrk="1" fontAlgn="auto" latinLnBrk="0" hangingPunct="1">
                  <a:lnSpc>
                    <a:spcPts val="563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5625" b="1" i="0" kern="1200">
                    <a:solidFill>
                      <a:srgbClr val="E5E5E5"/>
                    </a:solidFill>
                    <a:latin typeface="Formular" panose="02000000000000000000" pitchFamily="2" charset="0"/>
                    <a:ea typeface="+mn-ea"/>
                    <a:cs typeface="+mn-cs"/>
                  </a:defRPr>
                </a:lvl1pPr>
                <a:lvl2pPr marL="1028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14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3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400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0861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7719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4577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1435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829300" indent="-342900" algn="l" defTabSz="13716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𝑅𝑂𝐶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𝐴𝑈𝐶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𝟏𝟓</m:t>
                          </m:r>
                        </m:num>
                        <m:den>
                          <m:r>
                            <a:rPr lang="en-US" sz="3200" b="1" i="1" dirty="0" smtClean="0">
                              <a:latin typeface="Cambria Math" panose="02040503050406030204" pitchFamily="18" charset="0"/>
                            </a:rPr>
                            <m:t>𝟏𝟕</m:t>
                          </m:r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2" name="Текст 1">
                <a:extLst>
                  <a:ext uri="{FF2B5EF4-FFF2-40B4-BE49-F238E27FC236}">
                    <a16:creationId xmlns:a16="http://schemas.microsoft.com/office/drawing/2014/main" id="{981EEFD1-F2A1-47EA-8803-253EDA34F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9220" y="3880164"/>
                <a:ext cx="3181334" cy="502175"/>
              </a:xfrm>
              <a:prstGeom prst="rect">
                <a:avLst/>
              </a:prstGeom>
              <a:blipFill>
                <a:blip r:embed="rId5"/>
                <a:stretch>
                  <a:fillRect t="-21951" b="-536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авая фигурная скобка 4">
            <a:extLst>
              <a:ext uri="{FF2B5EF4-FFF2-40B4-BE49-F238E27FC236}">
                <a16:creationId xmlns:a16="http://schemas.microsoft.com/office/drawing/2014/main" id="{9F0F8981-5F22-4414-B1A7-C98327538677}"/>
              </a:ext>
            </a:extLst>
          </p:cNvPr>
          <p:cNvSpPr/>
          <p:nvPr/>
        </p:nvSpPr>
        <p:spPr>
          <a:xfrm>
            <a:off x="2594126" y="5144294"/>
            <a:ext cx="339574" cy="1466056"/>
          </a:xfrm>
          <a:prstGeom prst="rightBrace">
            <a:avLst/>
          </a:prstGeom>
          <a:noFill/>
          <a:ln w="28575">
            <a:solidFill>
              <a:srgbClr val="FF5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авая фигурная скобка 13">
            <a:extLst>
              <a:ext uri="{FF2B5EF4-FFF2-40B4-BE49-F238E27FC236}">
                <a16:creationId xmlns:a16="http://schemas.microsoft.com/office/drawing/2014/main" id="{27090415-8180-41A7-AA42-4DED06A1815F}"/>
              </a:ext>
            </a:extLst>
          </p:cNvPr>
          <p:cNvSpPr/>
          <p:nvPr/>
        </p:nvSpPr>
        <p:spPr>
          <a:xfrm>
            <a:off x="2594126" y="6751447"/>
            <a:ext cx="339574" cy="1466056"/>
          </a:xfrm>
          <a:prstGeom prst="rightBrace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</a:endParaRPr>
          </a:p>
        </p:txBody>
      </p:sp>
      <p:sp>
        <p:nvSpPr>
          <p:cNvPr id="15" name="Правая фигурная скобка 14">
            <a:extLst>
              <a:ext uri="{FF2B5EF4-FFF2-40B4-BE49-F238E27FC236}">
                <a16:creationId xmlns:a16="http://schemas.microsoft.com/office/drawing/2014/main" id="{1EC29C3F-62F1-4F1C-BF98-A47EDA541BB2}"/>
              </a:ext>
            </a:extLst>
          </p:cNvPr>
          <p:cNvSpPr/>
          <p:nvPr/>
        </p:nvSpPr>
        <p:spPr>
          <a:xfrm>
            <a:off x="2594126" y="8358600"/>
            <a:ext cx="339574" cy="1466056"/>
          </a:xfrm>
          <a:prstGeom prst="rightBrace">
            <a:avLst/>
          </a:prstGeom>
          <a:noFill/>
          <a:ln w="28575">
            <a:solidFill>
              <a:srgbClr val="FF5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7B5805-B247-4113-9FEE-F38EE9EADB80}"/>
              </a:ext>
            </a:extLst>
          </p:cNvPr>
          <p:cNvSpPr txBox="1"/>
          <p:nvPr/>
        </p:nvSpPr>
        <p:spPr>
          <a:xfrm>
            <a:off x="3200055" y="5623597"/>
            <a:ext cx="12170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E5E5E5"/>
                </a:solidFill>
              </a:rPr>
              <a:t>100 -</a:t>
            </a:r>
            <a:endParaRPr lang="ru-RU" sz="2800" dirty="0">
              <a:solidFill>
                <a:srgbClr val="E5E5E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18FA6B-0457-4C8B-8778-8D5A4C950CD9}"/>
              </a:ext>
            </a:extLst>
          </p:cNvPr>
          <p:cNvSpPr txBox="1"/>
          <p:nvPr/>
        </p:nvSpPr>
        <p:spPr>
          <a:xfrm>
            <a:off x="3274841" y="7217389"/>
            <a:ext cx="12170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E5E5E5"/>
                </a:solidFill>
              </a:rPr>
              <a:t>50 +</a:t>
            </a:r>
            <a:endParaRPr lang="ru-RU" sz="2800" dirty="0">
              <a:solidFill>
                <a:srgbClr val="E5E5E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3E2694-B4F6-44CF-A6BA-880B087BCD57}"/>
              </a:ext>
            </a:extLst>
          </p:cNvPr>
          <p:cNvSpPr txBox="1"/>
          <p:nvPr/>
        </p:nvSpPr>
        <p:spPr>
          <a:xfrm>
            <a:off x="3274841" y="8802413"/>
            <a:ext cx="12170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E5E5E5"/>
                </a:solidFill>
              </a:rPr>
              <a:t>850 -</a:t>
            </a:r>
            <a:endParaRPr lang="ru-RU" sz="2800" dirty="0">
              <a:solidFill>
                <a:srgbClr val="E5E5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20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4921471-9763-4413-91A5-56B21293E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1669" y="4335939"/>
            <a:ext cx="8292410" cy="5169175"/>
          </a:xfrm>
        </p:spPr>
        <p:txBody>
          <a:bodyPr/>
          <a:lstStyle/>
          <a:p>
            <a:r>
              <a:rPr lang="ru-RU" dirty="0"/>
              <a:t>Обсудим недостатки подхода и метрик</a:t>
            </a:r>
            <a:r>
              <a:rPr lang="en-US" dirty="0"/>
              <a:t>,</a:t>
            </a:r>
            <a:r>
              <a:rPr lang="ru-RU" dirty="0"/>
              <a:t> изученных ранее</a:t>
            </a:r>
          </a:p>
          <a:p>
            <a:endParaRPr lang="ru-RU" dirty="0"/>
          </a:p>
          <a:p>
            <a:r>
              <a:rPr lang="ru-RU" dirty="0"/>
              <a:t>Точность</a:t>
            </a:r>
            <a:r>
              <a:rPr lang="en-US" dirty="0"/>
              <a:t>,</a:t>
            </a:r>
            <a:r>
              <a:rPr lang="ru-RU" dirty="0"/>
              <a:t> как и полнота</a:t>
            </a:r>
            <a:r>
              <a:rPr lang="en-US" dirty="0"/>
              <a:t>,</a:t>
            </a:r>
            <a:r>
              <a:rPr lang="ru-RU" dirty="0"/>
              <a:t> устанавливаются при определенном пороге классификатора</a:t>
            </a:r>
          </a:p>
          <a:p>
            <a:endParaRPr lang="ru-RU" dirty="0"/>
          </a:p>
        </p:txBody>
      </p:sp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БИНАРНАЯ КЛАССИФИКАЦИЯ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5433"/>
                </a:solidFill>
              </a:rPr>
              <a:t>PRECISION, RECALL</a:t>
            </a:r>
            <a:endParaRPr lang="ru-RU" dirty="0">
              <a:solidFill>
                <a:srgbClr val="FF5433"/>
              </a:solidFill>
            </a:endParaRPr>
          </a:p>
        </p:txBody>
      </p:sp>
      <p:sp>
        <p:nvSpPr>
          <p:cNvPr id="13" name="Двойные круглые скобки 12">
            <a:extLst>
              <a:ext uri="{FF2B5EF4-FFF2-40B4-BE49-F238E27FC236}">
                <a16:creationId xmlns:a16="http://schemas.microsoft.com/office/drawing/2014/main" id="{868A8A82-15A1-4BC2-9072-3C2C111B85A4}"/>
              </a:ext>
            </a:extLst>
          </p:cNvPr>
          <p:cNvSpPr/>
          <p:nvPr/>
        </p:nvSpPr>
        <p:spPr>
          <a:xfrm>
            <a:off x="10444828" y="5478384"/>
            <a:ext cx="7132689" cy="4442474"/>
          </a:xfrm>
          <a:prstGeom prst="bracketPair">
            <a:avLst>
              <a:gd name="adj" fmla="val 8430"/>
            </a:avLst>
          </a:prstGeom>
          <a:ln w="38100">
            <a:solidFill>
              <a:srgbClr val="FF5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5433"/>
              </a:solidFill>
            </a:endParaRPr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A67156F4-EA7E-4D76-BE56-0A5F64239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887939"/>
              </p:ext>
            </p:extLst>
          </p:nvPr>
        </p:nvGraphicFramePr>
        <p:xfrm>
          <a:off x="11229406" y="6287362"/>
          <a:ext cx="1398778" cy="3626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78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906709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 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  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90670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   0.9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906709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 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0.8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080231"/>
                  </a:ext>
                </a:extLst>
              </a:tr>
              <a:tr h="90670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   0.7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8297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E71DB81-28CD-4E1E-ABDD-73F7830A49A2}"/>
                  </a:ext>
                </a:extLst>
              </p:cNvPr>
              <p:cNvSpPr txBox="1"/>
              <p:nvPr/>
            </p:nvSpPr>
            <p:spPr>
              <a:xfrm>
                <a:off x="10555508" y="5491689"/>
                <a:ext cx="26260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ru-RU" sz="2800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E71DB81-28CD-4E1E-ABDD-73F7830A4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5508" y="5491689"/>
                <a:ext cx="262604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021EB1-544A-4492-B393-A28C2C1B1EE0}"/>
                  </a:ext>
                </a:extLst>
              </p:cNvPr>
              <p:cNvSpPr txBox="1"/>
              <p:nvPr/>
            </p:nvSpPr>
            <p:spPr>
              <a:xfrm>
                <a:off x="12729306" y="5491689"/>
                <a:ext cx="257592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𝑟𝑒𝑐𝑎𝑙𝑙</m:t>
                      </m:r>
                    </m:oMath>
                  </m:oMathPara>
                </a14:m>
                <a:endParaRPr lang="ru-RU" sz="2800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7021EB1-544A-4492-B393-A28C2C1B1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9306" y="5491689"/>
                <a:ext cx="257592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9A4F2B77-0244-4637-89B4-E017234FA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959735"/>
              </p:ext>
            </p:extLst>
          </p:nvPr>
        </p:nvGraphicFramePr>
        <p:xfrm>
          <a:off x="13265775" y="6294022"/>
          <a:ext cx="1398778" cy="3626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78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9067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0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906709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0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.05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9067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0.2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080231"/>
                  </a:ext>
                </a:extLst>
              </a:tr>
              <a:tr h="906709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0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.23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8151614"/>
                  </a:ext>
                </a:extLst>
              </a:tr>
            </a:tbl>
          </a:graphicData>
        </a:graphic>
      </p:graphicFrame>
      <p:graphicFrame>
        <p:nvGraphicFramePr>
          <p:cNvPr id="20" name="Таблица 19">
            <a:extLst>
              <a:ext uri="{FF2B5EF4-FFF2-40B4-BE49-F238E27FC236}">
                <a16:creationId xmlns:a16="http://schemas.microsoft.com/office/drawing/2014/main" id="{98005BB5-8B22-4A7B-BB63-1A265C398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534849"/>
              </p:ext>
            </p:extLst>
          </p:nvPr>
        </p:nvGraphicFramePr>
        <p:xfrm>
          <a:off x="15198480" y="6236670"/>
          <a:ext cx="1398778" cy="3615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78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895055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906709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0.97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906709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0.86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080231"/>
                  </a:ext>
                </a:extLst>
              </a:tr>
              <a:tr h="906709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0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.88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50066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F950D28-2F7C-41B6-A448-25A50E5EC909}"/>
                  </a:ext>
                </a:extLst>
              </p:cNvPr>
              <p:cNvSpPr txBox="1"/>
              <p:nvPr/>
            </p:nvSpPr>
            <p:spPr>
              <a:xfrm>
                <a:off x="14852985" y="5491689"/>
                <a:ext cx="26260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𝑝𝑟𝑒𝑐𝑖𝑠𝑖𝑜𝑛</m:t>
                      </m:r>
                    </m:oMath>
                  </m:oMathPara>
                </a14:m>
                <a:endParaRPr lang="ru-RU" sz="2800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F950D28-2F7C-41B6-A448-25A50E5EC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2985" y="5491689"/>
                <a:ext cx="262604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214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33741" y="3110648"/>
                <a:ext cx="8469582" cy="6368684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ru-RU" dirty="0"/>
              </a:p>
              <a:p>
                <a:r>
                  <a:rPr lang="ru-RU" dirty="0"/>
                  <a:t>Сделаем абсолютно по аналогии</a:t>
                </a:r>
              </a:p>
              <a:p>
                <a:r>
                  <a:rPr lang="ru-RU" dirty="0"/>
                  <a:t>Только вместо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66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66CC"/>
                        </a:solidFill>
                        <a:latin typeface="Cambria Math" panose="02040503050406030204" pitchFamily="18" charset="0"/>
                      </a:rPr>
                      <m:t>𝐹𝑃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66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66CC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66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66CC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C066CC"/>
                        </a:solidFill>
                        <a:latin typeface="Cambria Math" panose="02040503050406030204" pitchFamily="18" charset="0"/>
                      </a:rPr>
                      <m:t>𝑇𝑃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66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66CC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66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66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solidFill>
                      <a:srgbClr val="C066CC"/>
                    </a:solidFill>
                  </a:rPr>
                  <a:t> </a:t>
                </a:r>
                <a:r>
                  <a:rPr lang="ru-RU" dirty="0"/>
                  <a:t>для каждого порога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/>
                  <a:t> будем находить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60D2A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60D2A1"/>
                        </a:solidFill>
                        <a:latin typeface="Cambria Math" panose="02040503050406030204" pitchFamily="18" charset="0"/>
                      </a:rPr>
                      <m:t>𝑝𝑟𝑒𝑐𝑖𝑠𝑖𝑜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60D2A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60D2A1"/>
                        </a:solidFill>
                        <a:latin typeface="Cambria Math" panose="02040503050406030204" pitchFamily="18" charset="0"/>
                      </a:rPr>
                      <m:t>𝑟𝑒𝑐𝑎𝑙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60D2A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Поместим множество полученных точек в соответствующие оси!</a:t>
                </a:r>
              </a:p>
              <a:p>
                <a:r>
                  <a:rPr lang="ru-RU" dirty="0"/>
                  <a:t>Опять получим кривую для модели</a:t>
                </a:r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33741" y="3110648"/>
                <a:ext cx="8469582" cy="6368684"/>
              </a:xfrm>
              <a:blipFill>
                <a:blip r:embed="rId2"/>
                <a:stretch>
                  <a:fillRect l="-29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PR-</a:t>
            </a:r>
            <a:r>
              <a:rPr lang="ru-RU" dirty="0"/>
              <a:t>КРИВАЯ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АНАЛОГ В МНОЖЕСТВЕ </a:t>
            </a:r>
            <a:r>
              <a:rPr lang="en-US" dirty="0">
                <a:solidFill>
                  <a:srgbClr val="FF5433"/>
                </a:solidFill>
              </a:rPr>
              <a:t>RECALL/PRECISION</a:t>
            </a:r>
            <a:endParaRPr lang="ru-RU" dirty="0">
              <a:solidFill>
                <a:srgbClr val="FF5433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D7768CB-43EB-4BBD-9717-D2F48189F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679" y="4035439"/>
            <a:ext cx="8779087" cy="594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79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F3883F1B-3B39-9D47-AB43-F741F00EC1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PR-</a:t>
            </a:r>
            <a:r>
              <a:rPr lang="ru-RU" dirty="0"/>
              <a:t>КРИВАЯ </a:t>
            </a:r>
            <a:r>
              <a:rPr lang="en-US" dirty="0"/>
              <a:t>VS ROC-</a:t>
            </a:r>
            <a:r>
              <a:rPr lang="ru-RU" dirty="0"/>
              <a:t>КРИВАЯ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40AF32-C774-5649-95A2-5DFB7B6309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sz="3200" dirty="0"/>
              <a:t>КОГДА ЛУЧШЕ БРАТЬ </a:t>
            </a:r>
            <a:r>
              <a:rPr lang="en-US" sz="3200" dirty="0"/>
              <a:t>ROC?</a:t>
            </a:r>
            <a:endParaRPr lang="ru-RU" sz="32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93587F-CD48-8546-9369-502071C88C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3200" dirty="0"/>
              <a:t>КОГДА ЛУЧШЕ БРАТЬ </a:t>
            </a:r>
            <a:r>
              <a:rPr lang="en-US" sz="3200" dirty="0"/>
              <a:t>PR?</a:t>
            </a:r>
            <a:endParaRPr lang="ru-RU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5781F8-9460-40A8-86FE-4020802BD170}"/>
              </a:ext>
            </a:extLst>
          </p:cNvPr>
          <p:cNvSpPr txBox="1"/>
          <p:nvPr/>
        </p:nvSpPr>
        <p:spPr>
          <a:xfrm>
            <a:off x="1083163" y="3881376"/>
            <a:ext cx="6665215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150" dirty="0">
                <a:solidFill>
                  <a:srgbClr val="E5E5E5"/>
                </a:solidFill>
              </a:rPr>
              <a:t>Главная задача – как можно больше объектов правильно </a:t>
            </a:r>
            <a:r>
              <a:rPr lang="ru-RU" sz="3150" dirty="0" err="1">
                <a:solidFill>
                  <a:srgbClr val="E5E5E5"/>
                </a:solidFill>
              </a:rPr>
              <a:t>отранжировать</a:t>
            </a:r>
            <a:r>
              <a:rPr lang="ru-RU" sz="3150" dirty="0">
                <a:solidFill>
                  <a:srgbClr val="E5E5E5"/>
                </a:solidFill>
              </a:rPr>
              <a:t> с точки зрения вероятностей</a:t>
            </a:r>
            <a:endParaRPr lang="ru-RU" sz="3150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DCE0B8-2D90-46AF-A1E1-2500C507471B}"/>
              </a:ext>
            </a:extLst>
          </p:cNvPr>
          <p:cNvSpPr txBox="1"/>
          <p:nvPr/>
        </p:nvSpPr>
        <p:spPr>
          <a:xfrm>
            <a:off x="8860591" y="3960745"/>
            <a:ext cx="6886090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150" dirty="0">
                <a:solidFill>
                  <a:srgbClr val="E5E5E5"/>
                </a:solidFill>
              </a:rPr>
              <a:t>Когда присутствует ситуация дисбаланса классов</a:t>
            </a:r>
          </a:p>
          <a:p>
            <a:r>
              <a:rPr lang="ru-RU" sz="3150" dirty="0">
                <a:solidFill>
                  <a:srgbClr val="E5E5E5"/>
                </a:solidFill>
              </a:rPr>
              <a:t>Важнее всего – положительный класс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3321764-BD89-41F7-8880-F9C98E2C4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264" y="6496677"/>
            <a:ext cx="4599204" cy="311419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E116BCC-69F2-4F72-ACF2-E7F61FFE8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856" y="6496677"/>
            <a:ext cx="4169478" cy="311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44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3F2D32F-D92B-4256-9916-FE9CE5F747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795589"/>
            <a:ext cx="16383600" cy="6183311"/>
          </a:xfrm>
        </p:spPr>
        <p:txBody>
          <a:bodyPr/>
          <a:lstStyle/>
          <a:p>
            <a:r>
              <a:rPr lang="ru-RU" dirty="0"/>
              <a:t>Задались в начале вопросом</a:t>
            </a:r>
            <a:r>
              <a:rPr lang="en-US" dirty="0"/>
              <a:t>:</a:t>
            </a:r>
            <a:r>
              <a:rPr lang="ru-RU" dirty="0"/>
              <a:t> как оценить общее качество модели</a:t>
            </a:r>
            <a:r>
              <a:rPr lang="en-US" dirty="0"/>
              <a:t>,</a:t>
            </a:r>
            <a:r>
              <a:rPr lang="ru-RU" dirty="0"/>
              <a:t> не устанавливая конкретный порог уверенности (</a:t>
            </a:r>
            <a:r>
              <a:rPr lang="en-US" dirty="0"/>
              <a:t>threshold t)</a:t>
            </a:r>
            <a:endParaRPr lang="ru-RU" dirty="0"/>
          </a:p>
          <a:p>
            <a:r>
              <a:rPr lang="ru-RU" dirty="0"/>
              <a:t>Научились строить для модели бинарной классификации </a:t>
            </a:r>
            <a:r>
              <a:rPr lang="en-US" dirty="0"/>
              <a:t>ROC-</a:t>
            </a:r>
            <a:r>
              <a:rPr lang="ru-RU" dirty="0"/>
              <a:t>кривую</a:t>
            </a:r>
          </a:p>
          <a:p>
            <a:r>
              <a:rPr lang="ru-RU" dirty="0"/>
              <a:t>Узнали о метриках </a:t>
            </a:r>
            <a:r>
              <a:rPr lang="en-US" dirty="0"/>
              <a:t>AUC/PR-ROC,</a:t>
            </a:r>
            <a:r>
              <a:rPr lang="ru-RU" dirty="0"/>
              <a:t> которая оценивает работу модели в целом!</a:t>
            </a:r>
          </a:p>
          <a:p>
            <a:r>
              <a:rPr lang="ru-RU" dirty="0"/>
              <a:t>Показывают насколько хорошо отсортированы вероятности в наших предсказаниях!</a:t>
            </a:r>
          </a:p>
          <a:p>
            <a:endParaRPr lang="ru-RU" dirty="0"/>
          </a:p>
          <a:p>
            <a:r>
              <a:rPr lang="ru-RU" dirty="0"/>
              <a:t>Поговорим еще о калибровке вероятностей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916012-4A97-4159-A75A-E6A752C65D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РЕЗЮМЕ</a:t>
            </a:r>
          </a:p>
        </p:txBody>
      </p:sp>
    </p:spTree>
    <p:extLst>
      <p:ext uri="{BB962C8B-B14F-4D97-AF65-F5344CB8AC3E}">
        <p14:creationId xmlns:p14="http://schemas.microsoft.com/office/powerpoint/2010/main" val="1241726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91668" y="4335939"/>
                <a:ext cx="13317763" cy="5169175"/>
              </a:xfrm>
            </p:spPr>
            <p:txBody>
              <a:bodyPr/>
              <a:lstStyle/>
              <a:p>
                <a:r>
                  <a:rPr lang="ru-RU" dirty="0"/>
                  <a:t>Знаем</a:t>
                </a:r>
                <a:r>
                  <a:rPr lang="en-US" dirty="0"/>
                  <a:t>,</a:t>
                </a:r>
                <a:r>
                  <a:rPr lang="ru-RU" dirty="0"/>
                  <a:t> что при построении логистической регрессии</a:t>
                </a:r>
                <a:r>
                  <a:rPr lang="en-US" dirty="0"/>
                  <a:t>,</a:t>
                </a:r>
                <a:r>
                  <a:rPr lang="ru-RU" dirty="0"/>
                  <a:t> получаем корректные оценки вероятностей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𝑎𝑟𝑔𝑚𝑖𝑛</m:t>
                    </m:r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ru-RU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3200" i="1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  <m:t>⁡(1+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60D2A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60D2A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60D2A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60D2A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60D2A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60D2A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60D2A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3200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⟨</m:t>
                            </m:r>
                            <m:r>
                              <a:rPr lang="en-US" sz="3200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sz="3200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⟩</m:t>
                            </m:r>
                          </m:sup>
                        </m:sSup>
                        <m:r>
                          <a:rPr lang="en-US" sz="3200" i="1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ru-RU" sz="3200" dirty="0">
                            <a:solidFill>
                              <a:srgbClr val="60D2A1"/>
                            </a:solidFill>
                          </a:rPr>
                          <m:t> </m:t>
                        </m:r>
                      </m:e>
                    </m:nary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=+1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60D2A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60D2A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60D2A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:r>
                  <a:rPr lang="ru-RU" dirty="0"/>
                  <a:t>А что</a:t>
                </a:r>
                <a:r>
                  <a:rPr lang="en-US" dirty="0"/>
                  <a:t>,</a:t>
                </a:r>
                <a:r>
                  <a:rPr lang="ru-RU" dirty="0"/>
                  <a:t> если оптимизируем другую функционал</a:t>
                </a:r>
                <a:r>
                  <a:rPr lang="en-US" dirty="0"/>
                  <a:t>?</a:t>
                </a:r>
                <a:endParaRPr lang="ru-RU" dirty="0"/>
              </a:p>
              <a:p>
                <a:r>
                  <a:rPr lang="ru-RU" dirty="0"/>
                  <a:t>Можно ли как-то выходы других моделей преобразовать в вероятности</a:t>
                </a:r>
                <a:r>
                  <a:rPr lang="en-US" dirty="0"/>
                  <a:t>?</a:t>
                </a:r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91668" y="4335939"/>
                <a:ext cx="13317763" cy="5169175"/>
              </a:xfrm>
              <a:blipFill>
                <a:blip r:embed="rId2"/>
                <a:stretch>
                  <a:fillRect l="-1876" t="-9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КАЛИБРОВКА ВЕРОЯТНОСТЕЙ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200" y="2827479"/>
            <a:ext cx="6059632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ОЦЕНКА ВЕРОЯТНОСТИ</a:t>
            </a:r>
          </a:p>
        </p:txBody>
      </p:sp>
    </p:spTree>
    <p:extLst>
      <p:ext uri="{BB962C8B-B14F-4D97-AF65-F5344CB8AC3E}">
        <p14:creationId xmlns:p14="http://schemas.microsoft.com/office/powerpoint/2010/main" val="331115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4921471-9763-4413-91A5-56B21293E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1668" y="4335939"/>
            <a:ext cx="15638932" cy="5169175"/>
          </a:xfrm>
        </p:spPr>
        <p:txBody>
          <a:bodyPr/>
          <a:lstStyle/>
          <a:p>
            <a:r>
              <a:rPr lang="ru-RU" dirty="0"/>
              <a:t>Предположим</a:t>
            </a:r>
            <a:r>
              <a:rPr lang="en-US" dirty="0"/>
              <a:t>,</a:t>
            </a:r>
            <a:r>
              <a:rPr lang="ru-RU" dirty="0"/>
              <a:t> у нас есть 100 объектов</a:t>
            </a:r>
            <a:r>
              <a:rPr lang="en-US" dirty="0"/>
              <a:t>,</a:t>
            </a:r>
            <a:r>
              <a:rPr lang="ru-RU" dirty="0"/>
              <a:t> для которых вероятность принадлежности </a:t>
            </a:r>
            <a:r>
              <a:rPr lang="en-US" dirty="0">
                <a:solidFill>
                  <a:srgbClr val="00B050"/>
                </a:solidFill>
              </a:rPr>
              <a:t>+</a:t>
            </a:r>
            <a:r>
              <a:rPr lang="ru-RU" dirty="0">
                <a:solidFill>
                  <a:srgbClr val="00B050"/>
                </a:solidFill>
              </a:rPr>
              <a:t> </a:t>
            </a:r>
            <a:r>
              <a:rPr lang="ru-RU" dirty="0"/>
              <a:t>классу наша модель оценила в </a:t>
            </a:r>
            <a:r>
              <a:rPr lang="en-US" dirty="0"/>
              <a:t>80%!</a:t>
            </a:r>
          </a:p>
          <a:p>
            <a:r>
              <a:rPr lang="ru-RU" dirty="0"/>
              <a:t>Сколько</a:t>
            </a:r>
            <a:r>
              <a:rPr lang="en-US" dirty="0"/>
              <a:t>,</a:t>
            </a:r>
            <a:r>
              <a:rPr lang="ru-RU" dirty="0"/>
              <a:t> как мы ожидаем</a:t>
            </a:r>
            <a:r>
              <a:rPr lang="en-US" dirty="0"/>
              <a:t>,</a:t>
            </a:r>
            <a:r>
              <a:rPr lang="ru-RU" dirty="0"/>
              <a:t> из этих 100 объектов отнесутся к </a:t>
            </a:r>
            <a:r>
              <a:rPr lang="ru-RU" dirty="0">
                <a:solidFill>
                  <a:srgbClr val="00B050"/>
                </a:solidFill>
              </a:rPr>
              <a:t>+</a:t>
            </a:r>
            <a:r>
              <a:rPr lang="en-US" dirty="0"/>
              <a:t>,</a:t>
            </a:r>
            <a:r>
              <a:rPr lang="ru-RU" dirty="0"/>
              <a:t> а сколько к </a:t>
            </a:r>
            <a:r>
              <a:rPr lang="ru-RU" dirty="0">
                <a:solidFill>
                  <a:srgbClr val="FF5433"/>
                </a:solidFill>
              </a:rPr>
              <a:t>–</a:t>
            </a:r>
            <a:r>
              <a:rPr lang="ru-RU" dirty="0"/>
              <a:t> классу</a:t>
            </a:r>
            <a:r>
              <a:rPr lang="en-US" dirty="0"/>
              <a:t>?</a:t>
            </a:r>
            <a:endParaRPr lang="ru-RU" dirty="0"/>
          </a:p>
          <a:p>
            <a:r>
              <a:rPr lang="ru-RU" dirty="0"/>
              <a:t>В идеале </a:t>
            </a:r>
            <a:r>
              <a:rPr lang="en-US" dirty="0">
                <a:solidFill>
                  <a:srgbClr val="00B050"/>
                </a:solidFill>
              </a:rPr>
              <a:t>80</a:t>
            </a:r>
            <a:r>
              <a:rPr lang="en-US" dirty="0"/>
              <a:t>/</a:t>
            </a:r>
            <a:r>
              <a:rPr lang="en-US" dirty="0">
                <a:solidFill>
                  <a:srgbClr val="FF5433"/>
                </a:solidFill>
              </a:rPr>
              <a:t>20</a:t>
            </a:r>
            <a:endParaRPr lang="ru-RU" dirty="0">
              <a:solidFill>
                <a:srgbClr val="FF5433"/>
              </a:solidFill>
            </a:endParaRPr>
          </a:p>
          <a:p>
            <a:r>
              <a:rPr lang="ru-RU" dirty="0"/>
              <a:t>А если для 100 объектов модель оценила вероятность в 50</a:t>
            </a:r>
            <a:r>
              <a:rPr lang="en-US" dirty="0"/>
              <a:t>%?</a:t>
            </a:r>
            <a:r>
              <a:rPr lang="ru-RU" dirty="0"/>
              <a:t> Тогда</a:t>
            </a:r>
            <a:r>
              <a:rPr lang="en-US" dirty="0"/>
              <a:t>,</a:t>
            </a:r>
            <a:r>
              <a:rPr lang="ru-RU" dirty="0"/>
              <a:t> если ожидаем корректную оценку вероятностей</a:t>
            </a:r>
            <a:r>
              <a:rPr lang="en-US" dirty="0"/>
              <a:t>,</a:t>
            </a:r>
            <a:r>
              <a:rPr lang="ru-RU" dirty="0"/>
              <a:t> доля в идеале должна быть </a:t>
            </a:r>
            <a:r>
              <a:rPr lang="en-US" dirty="0">
                <a:solidFill>
                  <a:srgbClr val="00B050"/>
                </a:solidFill>
              </a:rPr>
              <a:t>50</a:t>
            </a:r>
            <a:r>
              <a:rPr lang="en-US" dirty="0"/>
              <a:t>/</a:t>
            </a:r>
            <a:r>
              <a:rPr lang="en-US" dirty="0">
                <a:solidFill>
                  <a:srgbClr val="FF5433"/>
                </a:solidFill>
              </a:rPr>
              <a:t>50</a:t>
            </a:r>
            <a:endParaRPr lang="ru-RU" dirty="0">
              <a:solidFill>
                <a:srgbClr val="FF5433"/>
              </a:solidFill>
            </a:endParaRPr>
          </a:p>
          <a:p>
            <a:r>
              <a:rPr lang="ru-RU" dirty="0"/>
              <a:t>Аналогично</a:t>
            </a:r>
            <a:r>
              <a:rPr lang="en-US" dirty="0"/>
              <a:t>,</a:t>
            </a:r>
            <a:r>
              <a:rPr lang="ru-RU" dirty="0"/>
              <a:t> для остальных вероятностей!</a:t>
            </a:r>
          </a:p>
          <a:p>
            <a:endParaRPr lang="ru-RU" dirty="0"/>
          </a:p>
        </p:txBody>
      </p:sp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КАЛИБРОВКА ВЕРОЯТНОСТЕЙ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6745431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КАЛИБРОВОЧНАЯ КРИВАЯ</a:t>
            </a:r>
          </a:p>
        </p:txBody>
      </p:sp>
    </p:spTree>
    <p:extLst>
      <p:ext uri="{BB962C8B-B14F-4D97-AF65-F5344CB8AC3E}">
        <p14:creationId xmlns:p14="http://schemas.microsoft.com/office/powerpoint/2010/main" val="8814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4921471-9763-4413-91A5-56B21293E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4335939"/>
            <a:ext cx="9330371" cy="5370769"/>
          </a:xfrm>
        </p:spPr>
        <p:txBody>
          <a:bodyPr/>
          <a:lstStyle/>
          <a:p>
            <a:r>
              <a:rPr lang="ru-RU" dirty="0"/>
              <a:t>Иными словами</a:t>
            </a:r>
            <a:r>
              <a:rPr lang="en-US" dirty="0"/>
              <a:t>,</a:t>
            </a:r>
            <a:r>
              <a:rPr lang="ru-RU" dirty="0"/>
              <a:t> мы хотим</a:t>
            </a:r>
            <a:r>
              <a:rPr lang="en-US" dirty="0"/>
              <a:t>,</a:t>
            </a:r>
            <a:r>
              <a:rPr lang="ru-RU" dirty="0"/>
              <a:t> чтобы та вероятность</a:t>
            </a:r>
            <a:r>
              <a:rPr lang="en-US" dirty="0"/>
              <a:t>,</a:t>
            </a:r>
            <a:r>
              <a:rPr lang="ru-RU" dirty="0"/>
              <a:t> которую предсказывает модель</a:t>
            </a:r>
            <a:r>
              <a:rPr lang="en-US" dirty="0"/>
              <a:t>,</a:t>
            </a:r>
            <a:r>
              <a:rPr lang="ru-RU" dirty="0"/>
              <a:t> соответствовала реальному распределению классов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Нарисуем такую ситуацию</a:t>
            </a:r>
            <a:r>
              <a:rPr lang="en-US" dirty="0"/>
              <a:t>,</a:t>
            </a:r>
            <a:r>
              <a:rPr lang="ru-RU" dirty="0"/>
              <a:t> соответственно</a:t>
            </a:r>
            <a:r>
              <a:rPr lang="en-US" dirty="0"/>
              <a:t>,</a:t>
            </a:r>
            <a:r>
              <a:rPr lang="ru-RU" dirty="0"/>
              <a:t> в осях </a:t>
            </a:r>
            <a:r>
              <a:rPr lang="en-US" dirty="0"/>
              <a:t>“</a:t>
            </a:r>
            <a:r>
              <a:rPr lang="ru-RU" dirty="0">
                <a:solidFill>
                  <a:srgbClr val="60D2A1"/>
                </a:solidFill>
              </a:rPr>
              <a:t>предсказанная </a:t>
            </a:r>
            <a:r>
              <a:rPr lang="en-US" dirty="0">
                <a:solidFill>
                  <a:srgbClr val="60D2A1"/>
                </a:solidFill>
              </a:rPr>
              <a:t>%</a:t>
            </a:r>
            <a:r>
              <a:rPr lang="en-US" dirty="0"/>
              <a:t>” – “</a:t>
            </a:r>
            <a:r>
              <a:rPr lang="ru-RU" dirty="0">
                <a:solidFill>
                  <a:srgbClr val="C066CC"/>
                </a:solidFill>
              </a:rPr>
              <a:t>Истинная доля</a:t>
            </a:r>
            <a:r>
              <a:rPr lang="en-US" dirty="0"/>
              <a:t>”</a:t>
            </a:r>
            <a:endParaRPr lang="ru-RU" dirty="0"/>
          </a:p>
          <a:p>
            <a:r>
              <a:rPr lang="ru-RU" dirty="0"/>
              <a:t>Обычно</a:t>
            </a:r>
            <a:r>
              <a:rPr lang="en-US" dirty="0"/>
              <a:t>,</a:t>
            </a:r>
            <a:r>
              <a:rPr lang="ru-RU" dirty="0"/>
              <a:t> конечно</a:t>
            </a:r>
            <a:r>
              <a:rPr lang="en-US" dirty="0"/>
              <a:t>,</a:t>
            </a:r>
            <a:r>
              <a:rPr lang="ru-RU" dirty="0"/>
              <a:t> модели оказываются неидеальными</a:t>
            </a:r>
          </a:p>
          <a:p>
            <a:r>
              <a:rPr lang="ru-RU" dirty="0"/>
              <a:t>Существуют ли методы калибровки</a:t>
            </a:r>
            <a:r>
              <a:rPr lang="en-US" dirty="0"/>
              <a:t>?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КАЛИБРОВКА ВЕРОЯТНОСТЕЙ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6745431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КАЛИБРОВОЧНАЯ КРИВАЯ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97E6EC-796A-47F1-A2C7-B6DACCCE8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985" y="4335939"/>
            <a:ext cx="6800816" cy="499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9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821D742-3128-4AB6-AD44-93DE533F2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985" y="4335939"/>
            <a:ext cx="6800816" cy="4998190"/>
          </a:xfrm>
          <a:prstGeom prst="rect">
            <a:avLst/>
          </a:prstGeom>
        </p:spPr>
      </p:pic>
      <p:sp>
        <p:nvSpPr>
          <p:cNvPr id="2" name="Текст 1">
            <a:extLst>
              <a:ext uri="{FF2B5EF4-FFF2-40B4-BE49-F238E27FC236}">
                <a16:creationId xmlns:a16="http://schemas.microsoft.com/office/drawing/2014/main" id="{94921471-9763-4413-91A5-56B21293E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4335939"/>
            <a:ext cx="9330371" cy="5370769"/>
          </a:xfrm>
        </p:spPr>
        <p:txBody>
          <a:bodyPr/>
          <a:lstStyle/>
          <a:p>
            <a:r>
              <a:rPr lang="ru-RU" dirty="0"/>
              <a:t>Иными словами</a:t>
            </a:r>
            <a:r>
              <a:rPr lang="en-US" dirty="0"/>
              <a:t>,</a:t>
            </a:r>
            <a:r>
              <a:rPr lang="ru-RU" dirty="0"/>
              <a:t> мы хотим</a:t>
            </a:r>
            <a:r>
              <a:rPr lang="en-US" dirty="0"/>
              <a:t>,</a:t>
            </a:r>
            <a:r>
              <a:rPr lang="ru-RU" dirty="0"/>
              <a:t> чтобы та вероятность</a:t>
            </a:r>
            <a:r>
              <a:rPr lang="en-US" dirty="0"/>
              <a:t>,</a:t>
            </a:r>
            <a:r>
              <a:rPr lang="ru-RU" dirty="0"/>
              <a:t> которую предсказывает модель</a:t>
            </a:r>
            <a:r>
              <a:rPr lang="en-US" dirty="0"/>
              <a:t>,</a:t>
            </a:r>
            <a:r>
              <a:rPr lang="ru-RU" dirty="0"/>
              <a:t> соответствовала реальному распределению классов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Нарисуем такую ситуацию</a:t>
            </a:r>
            <a:r>
              <a:rPr lang="en-US" dirty="0"/>
              <a:t>,</a:t>
            </a:r>
            <a:r>
              <a:rPr lang="ru-RU" dirty="0"/>
              <a:t> соответственно</a:t>
            </a:r>
            <a:r>
              <a:rPr lang="en-US" dirty="0"/>
              <a:t>,</a:t>
            </a:r>
            <a:r>
              <a:rPr lang="ru-RU" dirty="0"/>
              <a:t> в осях </a:t>
            </a:r>
            <a:r>
              <a:rPr lang="en-US" dirty="0"/>
              <a:t>“</a:t>
            </a:r>
            <a:r>
              <a:rPr lang="ru-RU" dirty="0">
                <a:solidFill>
                  <a:srgbClr val="60D2A1"/>
                </a:solidFill>
              </a:rPr>
              <a:t>предсказанная </a:t>
            </a:r>
            <a:r>
              <a:rPr lang="en-US" dirty="0">
                <a:solidFill>
                  <a:srgbClr val="60D2A1"/>
                </a:solidFill>
              </a:rPr>
              <a:t>%</a:t>
            </a:r>
            <a:r>
              <a:rPr lang="en-US" dirty="0"/>
              <a:t>” – “</a:t>
            </a:r>
            <a:r>
              <a:rPr lang="ru-RU" dirty="0">
                <a:solidFill>
                  <a:srgbClr val="C066CC"/>
                </a:solidFill>
              </a:rPr>
              <a:t>Истинная доля</a:t>
            </a:r>
            <a:r>
              <a:rPr lang="en-US" dirty="0"/>
              <a:t>”</a:t>
            </a:r>
            <a:endParaRPr lang="ru-RU" dirty="0"/>
          </a:p>
          <a:p>
            <a:r>
              <a:rPr lang="ru-RU" dirty="0"/>
              <a:t>Обычно</a:t>
            </a:r>
            <a:r>
              <a:rPr lang="en-US" dirty="0"/>
              <a:t>,</a:t>
            </a:r>
            <a:r>
              <a:rPr lang="ru-RU" dirty="0"/>
              <a:t> конечно</a:t>
            </a:r>
            <a:r>
              <a:rPr lang="en-US" dirty="0"/>
              <a:t>,</a:t>
            </a:r>
            <a:r>
              <a:rPr lang="ru-RU" dirty="0"/>
              <a:t> модели оказываются неидеальными</a:t>
            </a:r>
          </a:p>
          <a:p>
            <a:r>
              <a:rPr lang="ru-RU" dirty="0"/>
              <a:t>Существуют ли методы калибровки</a:t>
            </a:r>
            <a:r>
              <a:rPr lang="en-US" dirty="0"/>
              <a:t>?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КАЛИБРОВКА ВЕРОЯТНОСТЕЙ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6745431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КАЛИБРОВОЧНАЯ КРИВАЯ</a:t>
            </a:r>
          </a:p>
        </p:txBody>
      </p:sp>
    </p:spTree>
    <p:extLst>
      <p:ext uri="{BB962C8B-B14F-4D97-AF65-F5344CB8AC3E}">
        <p14:creationId xmlns:p14="http://schemas.microsoft.com/office/powerpoint/2010/main" val="2185230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2DCE48B-A671-42A0-A0D3-ED5856715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985" y="4335939"/>
            <a:ext cx="6800816" cy="4998190"/>
          </a:xfrm>
          <a:prstGeom prst="rect">
            <a:avLst/>
          </a:prstGeom>
        </p:spPr>
      </p:pic>
      <p:sp>
        <p:nvSpPr>
          <p:cNvPr id="2" name="Текст 1">
            <a:extLst>
              <a:ext uri="{FF2B5EF4-FFF2-40B4-BE49-F238E27FC236}">
                <a16:creationId xmlns:a16="http://schemas.microsoft.com/office/drawing/2014/main" id="{94921471-9763-4413-91A5-56B21293E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4335939"/>
            <a:ext cx="9330371" cy="5370769"/>
          </a:xfrm>
        </p:spPr>
        <p:txBody>
          <a:bodyPr/>
          <a:lstStyle/>
          <a:p>
            <a:r>
              <a:rPr lang="ru-RU" dirty="0"/>
              <a:t>Под калибровкой подразумевают процесс подбора правила перевода выходов наших моделей в корректные вероятности</a:t>
            </a:r>
          </a:p>
          <a:p>
            <a:r>
              <a:rPr lang="ru-RU" dirty="0"/>
              <a:t>То есть мы хотим найти такую функцию поверх выходов нашего алгоритма</a:t>
            </a:r>
            <a:r>
              <a:rPr lang="en-US" dirty="0"/>
              <a:t>,</a:t>
            </a:r>
            <a:r>
              <a:rPr lang="ru-RU" dirty="0"/>
              <a:t> которая сгладит нашу калибровочную кривую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КАЛИБРОВКА ВЕРОЯТНОСТЕЙ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6745431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КАЛИБРОВОЧНАЯ КРИВАЯ</a:t>
            </a:r>
          </a:p>
        </p:txBody>
      </p:sp>
    </p:spTree>
    <p:extLst>
      <p:ext uri="{BB962C8B-B14F-4D97-AF65-F5344CB8AC3E}">
        <p14:creationId xmlns:p14="http://schemas.microsoft.com/office/powerpoint/2010/main" val="238375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2DCE48B-A671-42A0-A0D3-ED5856715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985" y="4335939"/>
            <a:ext cx="6800816" cy="49981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9" y="4335939"/>
                <a:ext cx="9330371" cy="5370769"/>
              </a:xfrm>
            </p:spPr>
            <p:txBody>
              <a:bodyPr/>
              <a:lstStyle/>
              <a:p>
                <a:r>
                  <a:rPr lang="ru-RU" dirty="0"/>
                  <a:t>Пусть имеем некоторый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</a:t>
                </a:r>
                <a:r>
                  <a:rPr lang="ru-RU" dirty="0"/>
                  <a:t> оценивающий уверенность нашей модели</a:t>
                </a:r>
                <a:r>
                  <a:rPr lang="en-US" dirty="0"/>
                  <a:t>.</a:t>
                </a:r>
                <a:endParaRPr lang="ru-RU" dirty="0"/>
              </a:p>
              <a:p>
                <a:r>
                  <a:rPr lang="ru-RU" dirty="0"/>
                  <a:t>В качества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можно взять как просто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,</a:t>
                </a:r>
                <a:r>
                  <a:rPr lang="ru-RU" dirty="0"/>
                  <a:t> так и оценку вероятности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60D2A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60D2A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60D2A1"/>
                        </a:solidFill>
                        <a:latin typeface="Cambria Math" panose="02040503050406030204" pitchFamily="18" charset="0"/>
                      </a:rPr>
                      <m:t>=+1|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60D2A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Например</a:t>
                </a:r>
                <a:r>
                  <a:rPr lang="en-US" dirty="0"/>
                  <a:t>,</a:t>
                </a:r>
                <a:r>
                  <a:rPr lang="ru-RU" dirty="0"/>
                  <a:t> калибровочная функция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br>
                  <a:rPr lang="ru-RU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𝐶𝑎𝑙𝑖𝑏𝑟𝑎𝑡𝑖𝑜𝑛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где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−параметры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9" y="4335939"/>
                <a:ext cx="9330371" cy="5370769"/>
              </a:xfrm>
              <a:blipFill>
                <a:blip r:embed="rId3"/>
                <a:stretch>
                  <a:fillRect l="-2678" t="-908" r="-33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КАЛИБРОВКА ВЕРОЯТНОСТЕЙ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6745431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КАЛИБРОВКА ПЛАТТА</a:t>
            </a:r>
          </a:p>
        </p:txBody>
      </p:sp>
    </p:spTree>
    <p:extLst>
      <p:ext uri="{BB962C8B-B14F-4D97-AF65-F5344CB8AC3E}">
        <p14:creationId xmlns:p14="http://schemas.microsoft.com/office/powerpoint/2010/main" val="48447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2DCE48B-A671-42A0-A0D3-ED5856715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985" y="4335939"/>
            <a:ext cx="6800816" cy="49981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9" y="4335939"/>
                <a:ext cx="9330371" cy="537076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𝐶𝑎𝑙𝑖𝑏𝑟𝑎𝑡𝑖𝑜𝑛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где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−параметры </m:t>
                    </m:r>
                  </m:oMath>
                </a14:m>
                <a:r>
                  <a:rPr lang="ru-RU" dirty="0"/>
                  <a:t>В </a:t>
                </a:r>
              </a:p>
              <a:p>
                <a:r>
                  <a:rPr lang="ru-RU" dirty="0"/>
                  <a:t>Чтобы подобрать параметры данной функции</a:t>
                </a:r>
                <a:r>
                  <a:rPr lang="en-US" dirty="0"/>
                  <a:t>,</a:t>
                </a:r>
                <a:r>
                  <a:rPr lang="ru-RU" dirty="0"/>
                  <a:t> можно</a:t>
                </a:r>
                <a:r>
                  <a:rPr lang="en-US" dirty="0"/>
                  <a:t>, </a:t>
                </a:r>
                <a:r>
                  <a:rPr lang="ru-RU" dirty="0"/>
                  <a:t>например</a:t>
                </a:r>
                <a:r>
                  <a:rPr lang="en-US" dirty="0"/>
                  <a:t>,</a:t>
                </a:r>
                <a:r>
                  <a:rPr lang="ru-RU" dirty="0"/>
                  <a:t> использовать метод ММП (прям как в логистической регрессии!)</a:t>
                </a:r>
              </a:p>
              <a:p>
                <a:endParaRPr lang="en-US" dirty="0"/>
              </a:p>
              <a:p>
                <a:r>
                  <a:rPr lang="ru-RU" dirty="0"/>
                  <a:t>Результаты итоговой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𝐶𝑎𝑙𝑖𝑏𝑟𝑎𝑡𝑖𝑜𝑛</m:t>
                    </m:r>
                  </m:oMath>
                </a14:m>
                <a:r>
                  <a:rPr lang="ru-RU" dirty="0"/>
                  <a:t> функции будут более корректно оценивать вероятности!</a:t>
                </a:r>
                <a:br>
                  <a:rPr lang="ru-RU" dirty="0"/>
                </a:br>
                <a:endParaRPr lang="ru-RU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9" y="4335939"/>
                <a:ext cx="9330371" cy="5370769"/>
              </a:xfrm>
              <a:blipFill>
                <a:blip r:embed="rId3"/>
                <a:stretch>
                  <a:fillRect l="-2678" t="-1362" r="-29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КАЛИБРОВКА ВЕРОЯТНОСТЕЙ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6745431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КАЛИБРОВКА ПЛАТТА</a:t>
            </a:r>
          </a:p>
        </p:txBody>
      </p:sp>
    </p:spTree>
    <p:extLst>
      <p:ext uri="{BB962C8B-B14F-4D97-AF65-F5344CB8AC3E}">
        <p14:creationId xmlns:p14="http://schemas.microsoft.com/office/powerpoint/2010/main" val="174429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4921471-9763-4413-91A5-56B21293E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715" y="3518266"/>
            <a:ext cx="9125081" cy="5323966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r>
              <a:rPr lang="ru-RU" dirty="0"/>
              <a:t>А что</a:t>
            </a:r>
            <a:r>
              <a:rPr lang="en-US" dirty="0"/>
              <a:t>,</a:t>
            </a:r>
            <a:r>
              <a:rPr lang="ru-RU" dirty="0"/>
              <a:t> если окончательный порог будет известен сильно позже</a:t>
            </a:r>
            <a:r>
              <a:rPr lang="en-US" dirty="0"/>
              <a:t>?</a:t>
            </a:r>
            <a:endParaRPr lang="ru-RU" dirty="0"/>
          </a:p>
          <a:p>
            <a:endParaRPr lang="ru-RU" dirty="0"/>
          </a:p>
          <a:p>
            <a:r>
              <a:rPr lang="ru-RU" dirty="0"/>
              <a:t>Хотелось найти какую-то агрегированную метрику для всех порогов</a:t>
            </a:r>
          </a:p>
          <a:p>
            <a:endParaRPr lang="ru-RU" dirty="0"/>
          </a:p>
          <a:p>
            <a:r>
              <a:rPr lang="ru-RU" dirty="0"/>
              <a:t>То есть какую-то оценку </a:t>
            </a:r>
            <a:r>
              <a:rPr lang="en-US" dirty="0"/>
              <a:t>“</a:t>
            </a:r>
            <a:r>
              <a:rPr lang="ru-RU" dirty="0"/>
              <a:t>в среднем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БИНАРНАЯ КЛАССИФИКАЦИЯ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5433"/>
                </a:solidFill>
              </a:rPr>
              <a:t>PRECISION, RECALL</a:t>
            </a:r>
            <a:endParaRPr lang="ru-RU" dirty="0">
              <a:solidFill>
                <a:srgbClr val="FF5433"/>
              </a:solidFill>
            </a:endParaRPr>
          </a:p>
        </p:txBody>
      </p:sp>
      <p:sp>
        <p:nvSpPr>
          <p:cNvPr id="14" name="Двойные круглые скобки 13">
            <a:extLst>
              <a:ext uri="{FF2B5EF4-FFF2-40B4-BE49-F238E27FC236}">
                <a16:creationId xmlns:a16="http://schemas.microsoft.com/office/drawing/2014/main" id="{057CF87A-93D1-4630-A1AF-AA15E29C4B59}"/>
              </a:ext>
            </a:extLst>
          </p:cNvPr>
          <p:cNvSpPr/>
          <p:nvPr/>
        </p:nvSpPr>
        <p:spPr>
          <a:xfrm>
            <a:off x="10444828" y="5478384"/>
            <a:ext cx="7132689" cy="4442474"/>
          </a:xfrm>
          <a:prstGeom prst="bracketPair">
            <a:avLst>
              <a:gd name="adj" fmla="val 8430"/>
            </a:avLst>
          </a:prstGeom>
          <a:ln w="38100">
            <a:solidFill>
              <a:srgbClr val="FF5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5433"/>
              </a:solidFill>
            </a:endParaRPr>
          </a:p>
        </p:txBody>
      </p:sp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2574F102-4ED4-4340-85C0-05C68B23A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017666"/>
              </p:ext>
            </p:extLst>
          </p:nvPr>
        </p:nvGraphicFramePr>
        <p:xfrm>
          <a:off x="11229406" y="6287362"/>
          <a:ext cx="1398778" cy="3626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78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906709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 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  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90670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   0.9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906709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 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0.8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080231"/>
                  </a:ext>
                </a:extLst>
              </a:tr>
              <a:tr h="90670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   0.7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8297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FD3D0F-8EBB-4228-B929-F427110913F7}"/>
                  </a:ext>
                </a:extLst>
              </p:cNvPr>
              <p:cNvSpPr txBox="1"/>
              <p:nvPr/>
            </p:nvSpPr>
            <p:spPr>
              <a:xfrm>
                <a:off x="10555508" y="5491689"/>
                <a:ext cx="26260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ru-RU" sz="2800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FD3D0F-8EBB-4228-B929-F42711091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5508" y="5491689"/>
                <a:ext cx="262604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F173CF-9317-4D1B-AA3A-E2EA0AC5CDDD}"/>
                  </a:ext>
                </a:extLst>
              </p:cNvPr>
              <p:cNvSpPr txBox="1"/>
              <p:nvPr/>
            </p:nvSpPr>
            <p:spPr>
              <a:xfrm>
                <a:off x="12729306" y="5491689"/>
                <a:ext cx="257592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𝑟𝑒𝑐𝑎𝑙𝑙</m:t>
                      </m:r>
                    </m:oMath>
                  </m:oMathPara>
                </a14:m>
                <a:endParaRPr lang="ru-RU" sz="2800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F173CF-9317-4D1B-AA3A-E2EA0AC5C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9306" y="5491689"/>
                <a:ext cx="257592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E71ADC69-B74F-44B7-8251-0CCD63510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468823"/>
              </p:ext>
            </p:extLst>
          </p:nvPr>
        </p:nvGraphicFramePr>
        <p:xfrm>
          <a:off x="13265775" y="6294022"/>
          <a:ext cx="1398778" cy="3626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78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9067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0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906709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0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.05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90670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0.2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080231"/>
                  </a:ext>
                </a:extLst>
              </a:tr>
              <a:tr h="906709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0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.23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8151614"/>
                  </a:ext>
                </a:extLst>
              </a:tr>
            </a:tbl>
          </a:graphicData>
        </a:graphic>
      </p:graphicFrame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1492AE12-1427-4106-B5E5-A8AAEEF48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813383"/>
              </p:ext>
            </p:extLst>
          </p:nvPr>
        </p:nvGraphicFramePr>
        <p:xfrm>
          <a:off x="15198480" y="6236670"/>
          <a:ext cx="1398778" cy="3615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78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895055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906709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0.97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906709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0.86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080231"/>
                  </a:ext>
                </a:extLst>
              </a:tr>
              <a:tr h="906709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0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.88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50066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5D53F8-3EEF-4CB2-811C-E38212CDF496}"/>
                  </a:ext>
                </a:extLst>
              </p:cNvPr>
              <p:cNvSpPr txBox="1"/>
              <p:nvPr/>
            </p:nvSpPr>
            <p:spPr>
              <a:xfrm>
                <a:off x="14852985" y="5491689"/>
                <a:ext cx="26260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𝑝𝑟𝑒𝑐𝑖𝑠𝑖𝑜𝑛</m:t>
                      </m:r>
                    </m:oMath>
                  </m:oMathPara>
                </a14:m>
                <a:endParaRPr lang="ru-RU" sz="2800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5D53F8-3EEF-4CB2-811C-E38212CDF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2985" y="5491689"/>
                <a:ext cx="262604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Левая фигурная скобка 2">
            <a:extLst>
              <a:ext uri="{FF2B5EF4-FFF2-40B4-BE49-F238E27FC236}">
                <a16:creationId xmlns:a16="http://schemas.microsoft.com/office/drawing/2014/main" id="{6B35C4D1-A4AA-4446-97F9-292272CD95F2}"/>
              </a:ext>
            </a:extLst>
          </p:cNvPr>
          <p:cNvSpPr/>
          <p:nvPr/>
        </p:nvSpPr>
        <p:spPr>
          <a:xfrm rot="5400000">
            <a:off x="13674181" y="1536088"/>
            <a:ext cx="829339" cy="5718893"/>
          </a:xfrm>
          <a:prstGeom prst="leftBrace">
            <a:avLst/>
          </a:prstGeom>
          <a:ln>
            <a:solidFill>
              <a:srgbClr val="60D2A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Текст 1">
            <a:extLst>
              <a:ext uri="{FF2B5EF4-FFF2-40B4-BE49-F238E27FC236}">
                <a16:creationId xmlns:a16="http://schemas.microsoft.com/office/drawing/2014/main" id="{1B986A41-2210-4990-B030-B958E41579DF}"/>
              </a:ext>
            </a:extLst>
          </p:cNvPr>
          <p:cNvSpPr txBox="1">
            <a:spLocks/>
          </p:cNvSpPr>
          <p:nvPr/>
        </p:nvSpPr>
        <p:spPr>
          <a:xfrm>
            <a:off x="12729306" y="2453407"/>
            <a:ext cx="4308814" cy="1388694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Системный шрифт, обычный"/>
              <a:buNone/>
            </a:pPr>
            <a:r>
              <a:rPr lang="ru-RU" dirty="0"/>
              <a:t>Агрегируем всю табличку в одну метрику</a:t>
            </a:r>
          </a:p>
        </p:txBody>
      </p:sp>
    </p:spTree>
    <p:extLst>
      <p:ext uri="{BB962C8B-B14F-4D97-AF65-F5344CB8AC3E}">
        <p14:creationId xmlns:p14="http://schemas.microsoft.com/office/powerpoint/2010/main" val="667914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3F2D32F-D92B-4256-9916-FE9CE5F747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795589"/>
            <a:ext cx="16383600" cy="6183311"/>
          </a:xfrm>
        </p:spPr>
        <p:txBody>
          <a:bodyPr/>
          <a:lstStyle/>
          <a:p>
            <a:r>
              <a:rPr lang="ru-RU" dirty="0"/>
              <a:t>Узнали</a:t>
            </a:r>
            <a:r>
              <a:rPr lang="en-US" dirty="0"/>
              <a:t>,</a:t>
            </a:r>
            <a:r>
              <a:rPr lang="ru-RU" dirty="0"/>
              <a:t> что такое калибровка вероятностей</a:t>
            </a:r>
          </a:p>
          <a:p>
            <a:r>
              <a:rPr lang="ru-RU" dirty="0"/>
              <a:t>Рассмотрели один из популярных методов – </a:t>
            </a:r>
            <a:r>
              <a:rPr lang="ru-RU" dirty="0" err="1"/>
              <a:t>кабировка</a:t>
            </a:r>
            <a:r>
              <a:rPr lang="ru-RU" dirty="0"/>
              <a:t> </a:t>
            </a:r>
            <a:r>
              <a:rPr lang="ru-RU" dirty="0" err="1"/>
              <a:t>Платта</a:t>
            </a:r>
            <a:endParaRPr lang="ru-RU" dirty="0"/>
          </a:p>
          <a:p>
            <a:r>
              <a:rPr lang="ru-RU" dirty="0"/>
              <a:t>Вспомнили ММП</a:t>
            </a:r>
          </a:p>
          <a:p>
            <a:r>
              <a:rPr lang="ru-RU" dirty="0"/>
              <a:t>Но есть и другие подходы</a:t>
            </a:r>
            <a:r>
              <a:rPr lang="en-US" dirty="0"/>
              <a:t>,</a:t>
            </a:r>
            <a:r>
              <a:rPr lang="ru-RU" dirty="0"/>
              <a:t> о которых не будем говорить в рамках курса</a:t>
            </a:r>
          </a:p>
          <a:p>
            <a:endParaRPr lang="ru-RU" dirty="0"/>
          </a:p>
          <a:p>
            <a:r>
              <a:rPr lang="ru-RU" dirty="0"/>
              <a:t>Теперь умеем корректно оценивать вероятности</a:t>
            </a:r>
            <a:r>
              <a:rPr lang="en-US" dirty="0"/>
              <a:t>,</a:t>
            </a:r>
            <a:r>
              <a:rPr lang="ru-RU" dirty="0"/>
              <a:t> строя модели линейной классификации!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916012-4A97-4159-A75A-E6A752C65D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РЕЗЮМЕ</a:t>
            </a:r>
          </a:p>
        </p:txBody>
      </p:sp>
    </p:spTree>
    <p:extLst>
      <p:ext uri="{BB962C8B-B14F-4D97-AF65-F5344CB8AC3E}">
        <p14:creationId xmlns:p14="http://schemas.microsoft.com/office/powerpoint/2010/main" val="4131035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298ADA22-3CC1-7448-B8AF-FA66ADD45F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СПАСИБО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699D30-8DAE-A944-BE2E-3FEA816B32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ТАБАКАЕВ НИКИТА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70CFDD-0AFE-8548-AA28-EF9AC36059F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68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664715" y="3518266"/>
                <a:ext cx="6917185" cy="6368684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𝐹𝑎𝑙𝑠𝑒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𝑃𝑜𝑠𝑖𝑡𝑖𝑣𝑒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𝑅𝑎𝑡𝑒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br>
                  <a:rPr lang="en-US" dirty="0"/>
                </a:br>
                <a:endParaRPr lang="en-US" dirty="0"/>
              </a:p>
              <a:p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𝑇𝑟𝑢𝑒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𝑃𝑜𝑠𝑖𝑡𝑖𝑣𝑒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𝑅𝑎𝑡𝑒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br>
                  <a:rPr lang="en-US" dirty="0"/>
                </a:br>
                <a:br>
                  <a:rPr lang="ru-RU" dirty="0"/>
                </a:br>
                <a:r>
                  <a:rPr lang="en-US" dirty="0"/>
                  <a:t>(</a:t>
                </a:r>
                <a:r>
                  <a:rPr lang="ru-RU" dirty="0"/>
                  <a:t>По факту</a:t>
                </a:r>
                <a:r>
                  <a:rPr lang="en-US" dirty="0"/>
                  <a:t>,</a:t>
                </a:r>
                <a:r>
                  <a:rPr lang="ru-RU" dirty="0"/>
                  <a:t> совпадает с </a:t>
                </a:r>
                <a:r>
                  <a:rPr lang="en-US" dirty="0"/>
                  <a:t>recall)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664715" y="3518266"/>
                <a:ext cx="6917185" cy="636868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ROC-</a:t>
            </a:r>
            <a:r>
              <a:rPr lang="ru-RU" dirty="0"/>
              <a:t>КРИВАЯ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5433"/>
                </a:solidFill>
              </a:rPr>
              <a:t>FPR, TPR</a:t>
            </a:r>
            <a:endParaRPr lang="ru-RU" dirty="0">
              <a:solidFill>
                <a:srgbClr val="FF54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Таблица 8">
                <a:extLst>
                  <a:ext uri="{FF2B5EF4-FFF2-40B4-BE49-F238E27FC236}">
                    <a16:creationId xmlns:a16="http://schemas.microsoft.com/office/drawing/2014/main" id="{9A6C324D-137E-47F1-9456-0B680ED9E9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5017263"/>
                  </p:ext>
                </p:extLst>
              </p:nvPr>
            </p:nvGraphicFramePr>
            <p:xfrm>
              <a:off x="8455231" y="3431969"/>
              <a:ext cx="9262752" cy="50300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87584">
                      <a:extLst>
                        <a:ext uri="{9D8B030D-6E8A-4147-A177-3AD203B41FA5}">
                          <a16:colId xmlns:a16="http://schemas.microsoft.com/office/drawing/2014/main" val="3234440755"/>
                        </a:ext>
                      </a:extLst>
                    </a:gridCol>
                    <a:gridCol w="3087584">
                      <a:extLst>
                        <a:ext uri="{9D8B030D-6E8A-4147-A177-3AD203B41FA5}">
                          <a16:colId xmlns:a16="http://schemas.microsoft.com/office/drawing/2014/main" val="2564995544"/>
                        </a:ext>
                      </a:extLst>
                    </a:gridCol>
                    <a:gridCol w="3087584">
                      <a:extLst>
                        <a:ext uri="{9D8B030D-6E8A-4147-A177-3AD203B41FA5}">
                          <a16:colId xmlns:a16="http://schemas.microsoft.com/office/drawing/2014/main" val="2102578704"/>
                        </a:ext>
                      </a:extLst>
                    </a:gridCol>
                  </a:tblGrid>
                  <a:tr h="1676699"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E5E5E5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 smtClean="0">
                                    <a:solidFill>
                                      <a:srgbClr val="E5E5E5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ru-RU" b="0" i="1" smtClean="0">
                                    <a:solidFill>
                                      <a:srgbClr val="E5E5E5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E5E5E5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b="1" i="1" smtClean="0">
                                    <a:solidFill>
                                      <a:srgbClr val="E5E5E5"/>
                                    </a:solidFill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1" i="1" smtClean="0">
                                    <a:solidFill>
                                      <a:srgbClr val="E5E5E5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95687351"/>
                      </a:ext>
                    </a:extLst>
                  </a:tr>
                  <a:tr h="1676699"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E5E5E5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E5E5E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E5E5E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rgbClr val="E5E5E5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ru-RU" b="0" i="1" smtClean="0">
                                    <a:solidFill>
                                      <a:srgbClr val="E5E5E5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E5E5E5"/>
                              </a:solidFill>
                            </a:rPr>
                            <a:t>True Positive</a:t>
                          </a:r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E5E5E5"/>
                              </a:solidFill>
                            </a:rPr>
                            <a:t>False Positive</a:t>
                          </a:r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2669651"/>
                      </a:ext>
                    </a:extLst>
                  </a:tr>
                  <a:tr h="1676699">
                    <a:tc>
                      <a:txBody>
                        <a:bodyPr/>
                        <a:lstStyle/>
                        <a:p>
                          <a:pPr marL="0" marR="0" lvl="0" indent="0" algn="ctr" defTabSz="13716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E5E5E5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E5E5E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E5E5E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rgbClr val="E5E5E5"/>
                                    </a:solidFill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E5E5E5"/>
                              </a:solidFill>
                            </a:rPr>
                            <a:t>False Negative</a:t>
                          </a:r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E5E5E5"/>
                              </a:solidFill>
                            </a:rPr>
                            <a:t>True Negative</a:t>
                          </a:r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80323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Таблица 8">
                <a:extLst>
                  <a:ext uri="{FF2B5EF4-FFF2-40B4-BE49-F238E27FC236}">
                    <a16:creationId xmlns:a16="http://schemas.microsoft.com/office/drawing/2014/main" id="{9A6C324D-137E-47F1-9456-0B680ED9E9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5017263"/>
                  </p:ext>
                </p:extLst>
              </p:nvPr>
            </p:nvGraphicFramePr>
            <p:xfrm>
              <a:off x="8455231" y="3431969"/>
              <a:ext cx="9262752" cy="50300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87584">
                      <a:extLst>
                        <a:ext uri="{9D8B030D-6E8A-4147-A177-3AD203B41FA5}">
                          <a16:colId xmlns:a16="http://schemas.microsoft.com/office/drawing/2014/main" val="3234440755"/>
                        </a:ext>
                      </a:extLst>
                    </a:gridCol>
                    <a:gridCol w="3087584">
                      <a:extLst>
                        <a:ext uri="{9D8B030D-6E8A-4147-A177-3AD203B41FA5}">
                          <a16:colId xmlns:a16="http://schemas.microsoft.com/office/drawing/2014/main" val="2564995544"/>
                        </a:ext>
                      </a:extLst>
                    </a:gridCol>
                    <a:gridCol w="3087584">
                      <a:extLst>
                        <a:ext uri="{9D8B030D-6E8A-4147-A177-3AD203B41FA5}">
                          <a16:colId xmlns:a16="http://schemas.microsoft.com/office/drawing/2014/main" val="2102578704"/>
                        </a:ext>
                      </a:extLst>
                    </a:gridCol>
                  </a:tblGrid>
                  <a:tr h="1676699">
                    <a:tc>
                      <a:txBody>
                        <a:bodyPr/>
                        <a:lstStyle/>
                        <a:p>
                          <a:pPr algn="ctr"/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593" t="-362" r="-100988" b="-200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197" t="-362" r="-789" b="-2003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5687351"/>
                      </a:ext>
                    </a:extLst>
                  </a:tr>
                  <a:tr h="167669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94" t="-100727" r="-200592" b="-101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E5E5E5"/>
                              </a:solidFill>
                            </a:rPr>
                            <a:t>True Positive</a:t>
                          </a:r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E5E5E5"/>
                              </a:solidFill>
                            </a:rPr>
                            <a:t>False Positive</a:t>
                          </a:r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2669651"/>
                      </a:ext>
                    </a:extLst>
                  </a:tr>
                  <a:tr h="167669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94" t="-200000" r="-200592" b="-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E5E5E5"/>
                              </a:solidFill>
                            </a:rPr>
                            <a:t>False Negative</a:t>
                          </a:r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E5E5E5"/>
                              </a:solidFill>
                            </a:rPr>
                            <a:t>True Negative</a:t>
                          </a:r>
                          <a:endParaRPr lang="ru-RU" dirty="0">
                            <a:solidFill>
                              <a:srgbClr val="E5E5E5"/>
                            </a:solidFill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880323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3177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33741" y="3110648"/>
                <a:ext cx="7976848" cy="6368684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ru-RU" dirty="0"/>
              </a:p>
              <a:p>
                <a:r>
                  <a:rPr lang="en-US" dirty="0"/>
                  <a:t>FPR, TPR,</a:t>
                </a:r>
                <a:r>
                  <a:rPr lang="ru-RU" dirty="0"/>
                  <a:t> аналогично </a:t>
                </a:r>
                <a:r>
                  <a:rPr lang="en-US" dirty="0"/>
                  <a:t>precision </a:t>
                </a:r>
                <a:r>
                  <a:rPr lang="ru-RU" dirty="0"/>
                  <a:t>и </a:t>
                </a:r>
                <a:r>
                  <a:rPr lang="en-US" dirty="0"/>
                  <a:t>recall,</a:t>
                </a:r>
                <a:r>
                  <a:rPr lang="ru-RU" dirty="0"/>
                  <a:t> принимают разные значения</a:t>
                </a:r>
                <a:r>
                  <a:rPr lang="en-US" dirty="0"/>
                  <a:t>,</a:t>
                </a:r>
                <a:r>
                  <a:rPr lang="ru-RU" dirty="0"/>
                  <a:t> в зависимости от выбранного порога</a:t>
                </a:r>
              </a:p>
              <a:p>
                <a:r>
                  <a:rPr lang="ru-RU" dirty="0"/>
                  <a:t>Можем перебрать всевозможные пороги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для модели</a:t>
                </a:r>
                <a:br>
                  <a:rPr lang="ru-RU" dirty="0"/>
                </a:br>
                <a:br>
                  <a:rPr lang="ru-RU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sgn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60D2A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60D2A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60D2A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60D2A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den>
                    </m:f>
                    <m:r>
                      <a:rPr lang="ru-RU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Получим множество точек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C066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66CC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66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66CC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66C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66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C066CC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66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66CC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66C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которое можно изобразить!</a:t>
                </a:r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33741" y="3110648"/>
                <a:ext cx="7976848" cy="6368684"/>
              </a:xfrm>
              <a:blipFill>
                <a:blip r:embed="rId2"/>
                <a:stretch>
                  <a:fillRect l="-3135" b="-84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ROC-</a:t>
            </a:r>
            <a:r>
              <a:rPr lang="ru-RU" dirty="0"/>
              <a:t>КРИВАЯ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5433"/>
                </a:solidFill>
              </a:rPr>
              <a:t>FPR, TPR</a:t>
            </a:r>
            <a:endParaRPr lang="ru-RU" dirty="0">
              <a:solidFill>
                <a:srgbClr val="FF5433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15331BF-50B1-4D6E-AA2A-93EA615B4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4936" y="3668645"/>
            <a:ext cx="7281863" cy="543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ROC-</a:t>
            </a:r>
            <a:r>
              <a:rPr lang="ru-RU" dirty="0"/>
              <a:t>КРИВАЯ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ПРИМЕР ПОСТРОЕНИЕ </a:t>
            </a:r>
            <a:r>
              <a:rPr lang="en-US" dirty="0">
                <a:solidFill>
                  <a:srgbClr val="FF5433"/>
                </a:solidFill>
              </a:rPr>
              <a:t>ROC-</a:t>
            </a:r>
            <a:r>
              <a:rPr lang="ru-RU" dirty="0">
                <a:solidFill>
                  <a:srgbClr val="FF5433"/>
                </a:solidFill>
              </a:rPr>
              <a:t>КРИВОЙ</a:t>
            </a:r>
          </a:p>
        </p:txBody>
      </p:sp>
      <p:sp>
        <p:nvSpPr>
          <p:cNvPr id="11" name="Двойные круглые скобки 10">
            <a:extLst>
              <a:ext uri="{FF2B5EF4-FFF2-40B4-BE49-F238E27FC236}">
                <a16:creationId xmlns:a16="http://schemas.microsoft.com/office/drawing/2014/main" id="{DDBA1278-5D62-4904-A993-D87F17829921}"/>
              </a:ext>
            </a:extLst>
          </p:cNvPr>
          <p:cNvSpPr/>
          <p:nvPr/>
        </p:nvSpPr>
        <p:spPr>
          <a:xfrm>
            <a:off x="352293" y="4873823"/>
            <a:ext cx="8025201" cy="4070670"/>
          </a:xfrm>
          <a:prstGeom prst="bracketPair">
            <a:avLst>
              <a:gd name="adj" fmla="val 8430"/>
            </a:avLst>
          </a:prstGeom>
          <a:ln w="38100">
            <a:solidFill>
              <a:srgbClr val="FF5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54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64807C0-F7A5-4BE0-A356-2F1832BD19A6}"/>
                  </a:ext>
                </a:extLst>
              </p:cNvPr>
              <p:cNvSpPr txBox="1"/>
              <p:nvPr/>
            </p:nvSpPr>
            <p:spPr>
              <a:xfrm>
                <a:off x="1305714" y="3877231"/>
                <a:ext cx="676325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𝑠𝑔𝑛</m:t>
                      </m:r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(1⋅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b="0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м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.5⋅</m:t>
                      </m:r>
                      <m:r>
                        <a:rPr lang="ru-RU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этаж−30</m:t>
                      </m:r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i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64807C0-F7A5-4BE0-A356-2F1832BD1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714" y="3877231"/>
                <a:ext cx="676325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57FB56-DAB1-4C73-8BE8-2BE20D9F3DC1}"/>
                  </a:ext>
                </a:extLst>
              </p:cNvPr>
              <p:cNvSpPr txBox="1"/>
              <p:nvPr/>
            </p:nvSpPr>
            <p:spPr>
              <a:xfrm>
                <a:off x="692079" y="4656026"/>
                <a:ext cx="2626048" cy="9257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solidFill>
                                <a:srgbClr val="60D2A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60D2A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60D2A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60D2A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60D2A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60D2A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800" i="1" smtClean="0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2800" i="1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57FB56-DAB1-4C73-8BE8-2BE20D9F3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79" y="4656026"/>
                <a:ext cx="2626048" cy="9257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583B041B-7159-4366-8331-447A5FF2C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231081"/>
              </p:ext>
            </p:extLst>
          </p:nvPr>
        </p:nvGraphicFramePr>
        <p:xfrm>
          <a:off x="1305714" y="5859684"/>
          <a:ext cx="1398778" cy="3210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78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535111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   </a:t>
                      </a:r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0.9</a:t>
                      </a:r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   </a:t>
                      </a:r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0.7</a:t>
                      </a:r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   </a:t>
                      </a:r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0.</a:t>
                      </a:r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63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080231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   0.57</a:t>
                      </a:r>
                      <a:endParaRPr lang="ru-RU" b="0" dirty="0">
                        <a:solidFill>
                          <a:srgbClr val="60D2A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422199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   0.41</a:t>
                      </a:r>
                      <a:endParaRPr lang="ru-RU" b="0" dirty="0">
                        <a:solidFill>
                          <a:srgbClr val="60D2A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50806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   0.23</a:t>
                      </a:r>
                      <a:endParaRPr lang="ru-RU" b="0" dirty="0">
                        <a:solidFill>
                          <a:srgbClr val="60D2A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0236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CC1BF6-0733-4E8C-9F3B-C6982F5C40EE}"/>
                  </a:ext>
                </a:extLst>
              </p:cNvPr>
              <p:cNvSpPr txBox="1"/>
              <p:nvPr/>
            </p:nvSpPr>
            <p:spPr>
              <a:xfrm>
                <a:off x="2689201" y="4873823"/>
                <a:ext cx="26260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C066CC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ru-RU" sz="2800" b="0" i="1" smtClean="0">
                          <a:solidFill>
                            <a:srgbClr val="C066CC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solidFill>
                            <a:srgbClr val="C066CC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>
                  <a:solidFill>
                    <a:srgbClr val="C066CC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CC1BF6-0733-4E8C-9F3B-C6982F5C4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201" y="4873823"/>
                <a:ext cx="262604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Таблица 20">
            <a:extLst>
              <a:ext uri="{FF2B5EF4-FFF2-40B4-BE49-F238E27FC236}">
                <a16:creationId xmlns:a16="http://schemas.microsoft.com/office/drawing/2014/main" id="{781E5272-B2AB-464C-B826-813481331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235004"/>
              </p:ext>
            </p:extLst>
          </p:nvPr>
        </p:nvGraphicFramePr>
        <p:xfrm>
          <a:off x="3140669" y="5821210"/>
          <a:ext cx="1398778" cy="3210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78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C066CC"/>
                          </a:solidFill>
                        </a:rPr>
                        <a:t>  Нет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C066CC"/>
                          </a:solidFill>
                        </a:rPr>
                        <a:t> Нет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C066CC"/>
                          </a:solidFill>
                        </a:rPr>
                        <a:t> Нет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080231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C066CC"/>
                          </a:solidFill>
                        </a:rPr>
                        <a:t> Нет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655669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C066CC"/>
                          </a:solidFill>
                        </a:rPr>
                        <a:t> Нет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100820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C066CC"/>
                          </a:solidFill>
                        </a:rPr>
                        <a:t> Нет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5533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260EF1-03B3-4FA0-A4C6-E9C1AC503BB5}"/>
                  </a:ext>
                </a:extLst>
              </p:cNvPr>
              <p:cNvSpPr txBox="1"/>
              <p:nvPr/>
            </p:nvSpPr>
            <p:spPr>
              <a:xfrm>
                <a:off x="4901865" y="4882739"/>
                <a:ext cx="115188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260EF1-03B3-4FA0-A4C6-E9C1AC503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865" y="4882739"/>
                <a:ext cx="115188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Таблица 27">
            <a:extLst>
              <a:ext uri="{FF2B5EF4-FFF2-40B4-BE49-F238E27FC236}">
                <a16:creationId xmlns:a16="http://schemas.microsoft.com/office/drawing/2014/main" id="{EEE5EE7C-7BB5-44E3-AC2D-B52006AED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51174"/>
              </p:ext>
            </p:extLst>
          </p:nvPr>
        </p:nvGraphicFramePr>
        <p:xfrm>
          <a:off x="4706657" y="5821210"/>
          <a:ext cx="1398778" cy="3210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78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-1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-1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-1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080231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-1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655669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-1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100820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-1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5533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452815E-D4E3-4BAA-87D7-3107D158F4E8}"/>
                  </a:ext>
                </a:extLst>
              </p:cNvPr>
              <p:cNvSpPr txBox="1"/>
              <p:nvPr/>
            </p:nvSpPr>
            <p:spPr>
              <a:xfrm>
                <a:off x="6420427" y="4873823"/>
                <a:ext cx="12170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ru-RU" sz="2800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452815E-D4E3-4BAA-87D7-3107D158F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427" y="4873823"/>
                <a:ext cx="121706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Таблица 29">
            <a:extLst>
              <a:ext uri="{FF2B5EF4-FFF2-40B4-BE49-F238E27FC236}">
                <a16:creationId xmlns:a16="http://schemas.microsoft.com/office/drawing/2014/main" id="{E17DAE40-4760-4622-AE11-E594E1FB7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557071"/>
              </p:ext>
            </p:extLst>
          </p:nvPr>
        </p:nvGraphicFramePr>
        <p:xfrm>
          <a:off x="6272645" y="5821210"/>
          <a:ext cx="1398778" cy="3210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78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-1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+1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+1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080231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-1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655669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+1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100820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-1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553305"/>
                  </a:ext>
                </a:extLst>
              </a:tr>
            </a:tbl>
          </a:graphicData>
        </a:graphic>
      </p:graphicFrame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29AADE2-8D81-4820-839C-1DA4783C9B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35957" y="5210126"/>
            <a:ext cx="5324475" cy="4019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A3897B6-D475-48EB-B4A9-0F6FB6FB15C9}"/>
                  </a:ext>
                </a:extLst>
              </p:cNvPr>
              <p:cNvSpPr txBox="1"/>
              <p:nvPr/>
            </p:nvSpPr>
            <p:spPr>
              <a:xfrm>
                <a:off x="11434123" y="2428666"/>
                <a:ext cx="4758916" cy="24451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50" b="0" i="1" dirty="0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3150" i="1" dirty="0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  <m:r>
                        <a:rPr lang="en-US" sz="3150" b="0" i="1" dirty="0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sz="3150" dirty="0">
                    <a:solidFill>
                      <a:srgbClr val="E5E5E5"/>
                    </a:solidFill>
                  </a:rPr>
                </a:br>
                <a:endParaRPr lang="en-US" sz="3150" dirty="0">
                  <a:solidFill>
                    <a:srgbClr val="E5E5E5"/>
                  </a:solidFill>
                </a:endParaRPr>
              </a:p>
              <a:p>
                <a:endParaRPr lang="ru-RU" sz="3150" dirty="0">
                  <a:solidFill>
                    <a:srgbClr val="E5E5E5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50" b="0" i="1" dirty="0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3150" i="1" dirty="0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en-US" sz="3150" b="0" i="1" dirty="0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3150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A3897B6-D475-48EB-B4A9-0F6FB6FB1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4123" y="2428666"/>
                <a:ext cx="4758916" cy="24451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5470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34E7608-1162-4516-81CD-E86E67817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957" y="5210221"/>
            <a:ext cx="5324475" cy="4019550"/>
          </a:xfrm>
          <a:prstGeom prst="rect">
            <a:avLst/>
          </a:prstGeom>
        </p:spPr>
      </p:pic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ROC-</a:t>
            </a:r>
            <a:r>
              <a:rPr lang="ru-RU" dirty="0"/>
              <a:t>КРИВАЯ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ПРИМЕР ПОСТРОЕНИЕ </a:t>
            </a:r>
            <a:r>
              <a:rPr lang="en-US" dirty="0">
                <a:solidFill>
                  <a:srgbClr val="FF5433"/>
                </a:solidFill>
              </a:rPr>
              <a:t>ROC-</a:t>
            </a:r>
            <a:r>
              <a:rPr lang="ru-RU" dirty="0">
                <a:solidFill>
                  <a:srgbClr val="FF5433"/>
                </a:solidFill>
              </a:rPr>
              <a:t>КРИВОЙ</a:t>
            </a:r>
          </a:p>
        </p:txBody>
      </p:sp>
      <p:sp>
        <p:nvSpPr>
          <p:cNvPr id="11" name="Двойные круглые скобки 10">
            <a:extLst>
              <a:ext uri="{FF2B5EF4-FFF2-40B4-BE49-F238E27FC236}">
                <a16:creationId xmlns:a16="http://schemas.microsoft.com/office/drawing/2014/main" id="{DDBA1278-5D62-4904-A993-D87F17829921}"/>
              </a:ext>
            </a:extLst>
          </p:cNvPr>
          <p:cNvSpPr/>
          <p:nvPr/>
        </p:nvSpPr>
        <p:spPr>
          <a:xfrm>
            <a:off x="352293" y="4873823"/>
            <a:ext cx="8025201" cy="4070670"/>
          </a:xfrm>
          <a:prstGeom prst="bracketPair">
            <a:avLst>
              <a:gd name="adj" fmla="val 8430"/>
            </a:avLst>
          </a:prstGeom>
          <a:ln w="38100">
            <a:solidFill>
              <a:srgbClr val="FF5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54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64807C0-F7A5-4BE0-A356-2F1832BD19A6}"/>
                  </a:ext>
                </a:extLst>
              </p:cNvPr>
              <p:cNvSpPr txBox="1"/>
              <p:nvPr/>
            </p:nvSpPr>
            <p:spPr>
              <a:xfrm>
                <a:off x="1305714" y="3877231"/>
                <a:ext cx="676325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𝑠𝑔𝑛</m:t>
                      </m:r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(1⋅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b="0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м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.5⋅</m:t>
                      </m:r>
                      <m:r>
                        <a:rPr lang="ru-RU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этаж−30</m:t>
                      </m:r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i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64807C0-F7A5-4BE0-A356-2F1832BD1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714" y="3877231"/>
                <a:ext cx="676325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57FB56-DAB1-4C73-8BE8-2BE20D9F3DC1}"/>
                  </a:ext>
                </a:extLst>
              </p:cNvPr>
              <p:cNvSpPr txBox="1"/>
              <p:nvPr/>
            </p:nvSpPr>
            <p:spPr>
              <a:xfrm>
                <a:off x="692079" y="4656026"/>
                <a:ext cx="2626048" cy="9257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solidFill>
                                <a:srgbClr val="60D2A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60D2A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60D2A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60D2A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60D2A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60D2A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800" i="1" smtClean="0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2800" i="1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57FB56-DAB1-4C73-8BE8-2BE20D9F3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79" y="4656026"/>
                <a:ext cx="2626048" cy="9257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583B041B-7159-4366-8331-447A5FF2CCBE}"/>
              </a:ext>
            </a:extLst>
          </p:cNvPr>
          <p:cNvGraphicFramePr>
            <a:graphicFrameLocks noGrp="1"/>
          </p:cNvGraphicFramePr>
          <p:nvPr/>
        </p:nvGraphicFramePr>
        <p:xfrm>
          <a:off x="1305714" y="5859684"/>
          <a:ext cx="1398778" cy="3210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78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535111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   </a:t>
                      </a:r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0.9</a:t>
                      </a:r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   </a:t>
                      </a:r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0.7</a:t>
                      </a:r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   </a:t>
                      </a:r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0.</a:t>
                      </a:r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63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080231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   0.57</a:t>
                      </a:r>
                      <a:endParaRPr lang="ru-RU" b="0" dirty="0">
                        <a:solidFill>
                          <a:srgbClr val="60D2A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422199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   0.41</a:t>
                      </a:r>
                      <a:endParaRPr lang="ru-RU" b="0" dirty="0">
                        <a:solidFill>
                          <a:srgbClr val="60D2A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50806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   0.23</a:t>
                      </a:r>
                      <a:endParaRPr lang="ru-RU" b="0" dirty="0">
                        <a:solidFill>
                          <a:srgbClr val="60D2A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0236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CC1BF6-0733-4E8C-9F3B-C6982F5C40EE}"/>
                  </a:ext>
                </a:extLst>
              </p:cNvPr>
              <p:cNvSpPr txBox="1"/>
              <p:nvPr/>
            </p:nvSpPr>
            <p:spPr>
              <a:xfrm>
                <a:off x="2689201" y="4873823"/>
                <a:ext cx="26260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C066CC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0" i="1" smtClean="0">
                          <a:solidFill>
                            <a:srgbClr val="C066CC"/>
                          </a:solidFill>
                          <a:latin typeface="Cambria Math" panose="02040503050406030204" pitchFamily="18" charset="0"/>
                        </a:rPr>
                        <m:t>0.9?</m:t>
                      </m:r>
                    </m:oMath>
                  </m:oMathPara>
                </a14:m>
                <a:endParaRPr lang="ru-RU" sz="2800" dirty="0">
                  <a:solidFill>
                    <a:srgbClr val="C066CC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CC1BF6-0733-4E8C-9F3B-C6982F5C4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201" y="4873823"/>
                <a:ext cx="262604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Таблица 20">
            <a:extLst>
              <a:ext uri="{FF2B5EF4-FFF2-40B4-BE49-F238E27FC236}">
                <a16:creationId xmlns:a16="http://schemas.microsoft.com/office/drawing/2014/main" id="{781E5272-B2AB-464C-B826-813481331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359836"/>
              </p:ext>
            </p:extLst>
          </p:nvPr>
        </p:nvGraphicFramePr>
        <p:xfrm>
          <a:off x="3140669" y="5821210"/>
          <a:ext cx="1398778" cy="3210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78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C066CC"/>
                          </a:solidFill>
                        </a:rPr>
                        <a:t>  Да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C066CC"/>
                          </a:solidFill>
                        </a:rPr>
                        <a:t> Нет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C066CC"/>
                          </a:solidFill>
                        </a:rPr>
                        <a:t> Нет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080231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C066CC"/>
                          </a:solidFill>
                        </a:rPr>
                        <a:t> Нет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655669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C066CC"/>
                          </a:solidFill>
                        </a:rPr>
                        <a:t> Нет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100820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C066CC"/>
                          </a:solidFill>
                        </a:rPr>
                        <a:t> Нет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5533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260EF1-03B3-4FA0-A4C6-E9C1AC503BB5}"/>
                  </a:ext>
                </a:extLst>
              </p:cNvPr>
              <p:cNvSpPr txBox="1"/>
              <p:nvPr/>
            </p:nvSpPr>
            <p:spPr>
              <a:xfrm>
                <a:off x="4901865" y="4882739"/>
                <a:ext cx="115188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260EF1-03B3-4FA0-A4C6-E9C1AC503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865" y="4882739"/>
                <a:ext cx="115188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Таблица 27">
            <a:extLst>
              <a:ext uri="{FF2B5EF4-FFF2-40B4-BE49-F238E27FC236}">
                <a16:creationId xmlns:a16="http://schemas.microsoft.com/office/drawing/2014/main" id="{EEE5EE7C-7BB5-44E3-AC2D-B52006AED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893786"/>
              </p:ext>
            </p:extLst>
          </p:nvPr>
        </p:nvGraphicFramePr>
        <p:xfrm>
          <a:off x="4706657" y="5821210"/>
          <a:ext cx="1398778" cy="3210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78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 +1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-1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-1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080231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-1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655669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-1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100820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-1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5533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452815E-D4E3-4BAA-87D7-3107D158F4E8}"/>
                  </a:ext>
                </a:extLst>
              </p:cNvPr>
              <p:cNvSpPr txBox="1"/>
              <p:nvPr/>
            </p:nvSpPr>
            <p:spPr>
              <a:xfrm>
                <a:off x="6420427" y="4873823"/>
                <a:ext cx="12170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ru-RU" sz="2800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452815E-D4E3-4BAA-87D7-3107D158F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427" y="4873823"/>
                <a:ext cx="121706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Таблица 29">
            <a:extLst>
              <a:ext uri="{FF2B5EF4-FFF2-40B4-BE49-F238E27FC236}">
                <a16:creationId xmlns:a16="http://schemas.microsoft.com/office/drawing/2014/main" id="{E17DAE40-4760-4622-AE11-E594E1FB7B30}"/>
              </a:ext>
            </a:extLst>
          </p:cNvPr>
          <p:cNvGraphicFramePr>
            <a:graphicFrameLocks noGrp="1"/>
          </p:cNvGraphicFramePr>
          <p:nvPr/>
        </p:nvGraphicFramePr>
        <p:xfrm>
          <a:off x="6272645" y="5821210"/>
          <a:ext cx="1398778" cy="3210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78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-1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+1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+1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080231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-1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655669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+1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100820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-1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5533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A3897B6-D475-48EB-B4A9-0F6FB6FB15C9}"/>
                  </a:ext>
                </a:extLst>
              </p:cNvPr>
              <p:cNvSpPr txBox="1"/>
              <p:nvPr/>
            </p:nvSpPr>
            <p:spPr>
              <a:xfrm>
                <a:off x="11434123" y="2428666"/>
                <a:ext cx="4758916" cy="24451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50" b="0" i="1" dirty="0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3150" i="1" dirty="0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  <m:r>
                        <a:rPr lang="en-US" sz="3150" b="0" i="1" dirty="0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br>
                  <a:rPr lang="en-US" sz="3150" dirty="0">
                    <a:solidFill>
                      <a:srgbClr val="E5E5E5"/>
                    </a:solidFill>
                  </a:rPr>
                </a:br>
                <a:endParaRPr lang="en-US" sz="3150" dirty="0">
                  <a:solidFill>
                    <a:srgbClr val="E5E5E5"/>
                  </a:solidFill>
                </a:endParaRPr>
              </a:p>
              <a:p>
                <a:endParaRPr lang="ru-RU" sz="3150" dirty="0">
                  <a:solidFill>
                    <a:srgbClr val="E5E5E5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50" b="0" i="1" dirty="0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3150" i="1" dirty="0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en-US" sz="3150" b="0" i="1" dirty="0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3150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A3897B6-D475-48EB-B4A9-0F6FB6FB1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4123" y="2428666"/>
                <a:ext cx="4758916" cy="24451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751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584512-9588-43DB-A7CB-A828AE39C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957" y="5230783"/>
            <a:ext cx="5324475" cy="4019550"/>
          </a:xfrm>
          <a:prstGeom prst="rect">
            <a:avLst/>
          </a:prstGeom>
        </p:spPr>
      </p:pic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ROC-</a:t>
            </a:r>
            <a:r>
              <a:rPr lang="ru-RU" dirty="0"/>
              <a:t>КРИВАЯ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ПРИМЕР ПОСТРОЕНИЕ </a:t>
            </a:r>
            <a:r>
              <a:rPr lang="en-US" dirty="0">
                <a:solidFill>
                  <a:srgbClr val="FF5433"/>
                </a:solidFill>
              </a:rPr>
              <a:t>ROC-</a:t>
            </a:r>
            <a:r>
              <a:rPr lang="ru-RU" dirty="0">
                <a:solidFill>
                  <a:srgbClr val="FF5433"/>
                </a:solidFill>
              </a:rPr>
              <a:t>КРИВОЙ</a:t>
            </a:r>
          </a:p>
        </p:txBody>
      </p:sp>
      <p:sp>
        <p:nvSpPr>
          <p:cNvPr id="11" name="Двойные круглые скобки 10">
            <a:extLst>
              <a:ext uri="{FF2B5EF4-FFF2-40B4-BE49-F238E27FC236}">
                <a16:creationId xmlns:a16="http://schemas.microsoft.com/office/drawing/2014/main" id="{DDBA1278-5D62-4904-A993-D87F17829921}"/>
              </a:ext>
            </a:extLst>
          </p:cNvPr>
          <p:cNvSpPr/>
          <p:nvPr/>
        </p:nvSpPr>
        <p:spPr>
          <a:xfrm>
            <a:off x="352293" y="4873823"/>
            <a:ext cx="8025201" cy="4070670"/>
          </a:xfrm>
          <a:prstGeom prst="bracketPair">
            <a:avLst>
              <a:gd name="adj" fmla="val 8430"/>
            </a:avLst>
          </a:prstGeom>
          <a:ln w="38100">
            <a:solidFill>
              <a:srgbClr val="FF5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54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64807C0-F7A5-4BE0-A356-2F1832BD19A6}"/>
                  </a:ext>
                </a:extLst>
              </p:cNvPr>
              <p:cNvSpPr txBox="1"/>
              <p:nvPr/>
            </p:nvSpPr>
            <p:spPr>
              <a:xfrm>
                <a:off x="1305714" y="3877231"/>
                <a:ext cx="676325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𝑠𝑔𝑛</m:t>
                      </m:r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(1⋅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b="0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м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.5⋅</m:t>
                      </m:r>
                      <m:r>
                        <a:rPr lang="ru-RU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этаж−30</m:t>
                      </m:r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i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64807C0-F7A5-4BE0-A356-2F1832BD1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714" y="3877231"/>
                <a:ext cx="676325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57FB56-DAB1-4C73-8BE8-2BE20D9F3DC1}"/>
                  </a:ext>
                </a:extLst>
              </p:cNvPr>
              <p:cNvSpPr txBox="1"/>
              <p:nvPr/>
            </p:nvSpPr>
            <p:spPr>
              <a:xfrm>
                <a:off x="692079" y="4656026"/>
                <a:ext cx="2626048" cy="9257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solidFill>
                                <a:srgbClr val="60D2A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60D2A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60D2A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60D2A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60D2A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60D2A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800" i="1" smtClean="0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2800" i="1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57FB56-DAB1-4C73-8BE8-2BE20D9F3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79" y="4656026"/>
                <a:ext cx="2626048" cy="9257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583B041B-7159-4366-8331-447A5FF2CCBE}"/>
              </a:ext>
            </a:extLst>
          </p:cNvPr>
          <p:cNvGraphicFramePr>
            <a:graphicFrameLocks noGrp="1"/>
          </p:cNvGraphicFramePr>
          <p:nvPr/>
        </p:nvGraphicFramePr>
        <p:xfrm>
          <a:off x="1305714" y="5859684"/>
          <a:ext cx="1398778" cy="3210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78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535111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   </a:t>
                      </a:r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0.9</a:t>
                      </a:r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   </a:t>
                      </a:r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0.7</a:t>
                      </a:r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   </a:t>
                      </a:r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0.</a:t>
                      </a:r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63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080231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   0.57</a:t>
                      </a:r>
                      <a:endParaRPr lang="ru-RU" b="0" dirty="0">
                        <a:solidFill>
                          <a:srgbClr val="60D2A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422199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   0.41</a:t>
                      </a:r>
                      <a:endParaRPr lang="ru-RU" b="0" dirty="0">
                        <a:solidFill>
                          <a:srgbClr val="60D2A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50806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   0.23</a:t>
                      </a:r>
                      <a:endParaRPr lang="ru-RU" b="0" dirty="0">
                        <a:solidFill>
                          <a:srgbClr val="60D2A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0236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CC1BF6-0733-4E8C-9F3B-C6982F5C40EE}"/>
                  </a:ext>
                </a:extLst>
              </p:cNvPr>
              <p:cNvSpPr txBox="1"/>
              <p:nvPr/>
            </p:nvSpPr>
            <p:spPr>
              <a:xfrm>
                <a:off x="2689201" y="4873823"/>
                <a:ext cx="26260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C066CC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0" i="1" smtClean="0">
                          <a:solidFill>
                            <a:srgbClr val="C066CC"/>
                          </a:solidFill>
                          <a:latin typeface="Cambria Math" panose="02040503050406030204" pitchFamily="18" charset="0"/>
                        </a:rPr>
                        <m:t>0.7?</m:t>
                      </m:r>
                    </m:oMath>
                  </m:oMathPara>
                </a14:m>
                <a:endParaRPr lang="ru-RU" sz="2800" dirty="0">
                  <a:solidFill>
                    <a:srgbClr val="C066CC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CC1BF6-0733-4E8C-9F3B-C6982F5C4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201" y="4873823"/>
                <a:ext cx="262604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Таблица 20">
            <a:extLst>
              <a:ext uri="{FF2B5EF4-FFF2-40B4-BE49-F238E27FC236}">
                <a16:creationId xmlns:a16="http://schemas.microsoft.com/office/drawing/2014/main" id="{781E5272-B2AB-464C-B826-813481331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838523"/>
              </p:ext>
            </p:extLst>
          </p:nvPr>
        </p:nvGraphicFramePr>
        <p:xfrm>
          <a:off x="3140669" y="5821210"/>
          <a:ext cx="1398778" cy="3210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78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C066CC"/>
                          </a:solidFill>
                        </a:rPr>
                        <a:t>  Да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C066CC"/>
                          </a:solidFill>
                        </a:rPr>
                        <a:t> Да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C066CC"/>
                          </a:solidFill>
                        </a:rPr>
                        <a:t> Нет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080231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C066CC"/>
                          </a:solidFill>
                        </a:rPr>
                        <a:t> Нет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655669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C066CC"/>
                          </a:solidFill>
                        </a:rPr>
                        <a:t> Нет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100820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C066CC"/>
                          </a:solidFill>
                        </a:rPr>
                        <a:t> Нет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5533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260EF1-03B3-4FA0-A4C6-E9C1AC503BB5}"/>
                  </a:ext>
                </a:extLst>
              </p:cNvPr>
              <p:cNvSpPr txBox="1"/>
              <p:nvPr/>
            </p:nvSpPr>
            <p:spPr>
              <a:xfrm>
                <a:off x="4901865" y="4882739"/>
                <a:ext cx="115188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260EF1-03B3-4FA0-A4C6-E9C1AC503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865" y="4882739"/>
                <a:ext cx="115188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Таблица 27">
            <a:extLst>
              <a:ext uri="{FF2B5EF4-FFF2-40B4-BE49-F238E27FC236}">
                <a16:creationId xmlns:a16="http://schemas.microsoft.com/office/drawing/2014/main" id="{EEE5EE7C-7BB5-44E3-AC2D-B52006AED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352989"/>
              </p:ext>
            </p:extLst>
          </p:nvPr>
        </p:nvGraphicFramePr>
        <p:xfrm>
          <a:off x="4706657" y="5821210"/>
          <a:ext cx="1398778" cy="3210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78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 +1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 +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-1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080231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-1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655669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-1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100820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-1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5533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452815E-D4E3-4BAA-87D7-3107D158F4E8}"/>
                  </a:ext>
                </a:extLst>
              </p:cNvPr>
              <p:cNvSpPr txBox="1"/>
              <p:nvPr/>
            </p:nvSpPr>
            <p:spPr>
              <a:xfrm>
                <a:off x="6420427" y="4873823"/>
                <a:ext cx="12170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ru-RU" sz="2800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452815E-D4E3-4BAA-87D7-3107D158F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427" y="4873823"/>
                <a:ext cx="121706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Таблица 29">
            <a:extLst>
              <a:ext uri="{FF2B5EF4-FFF2-40B4-BE49-F238E27FC236}">
                <a16:creationId xmlns:a16="http://schemas.microsoft.com/office/drawing/2014/main" id="{E17DAE40-4760-4622-AE11-E594E1FB7B30}"/>
              </a:ext>
            </a:extLst>
          </p:cNvPr>
          <p:cNvGraphicFramePr>
            <a:graphicFrameLocks noGrp="1"/>
          </p:cNvGraphicFramePr>
          <p:nvPr/>
        </p:nvGraphicFramePr>
        <p:xfrm>
          <a:off x="6272645" y="5821210"/>
          <a:ext cx="1398778" cy="3210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78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-1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+1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+1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080231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-1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655669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+1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100820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-1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5533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A3897B6-D475-48EB-B4A9-0F6FB6FB15C9}"/>
                  </a:ext>
                </a:extLst>
              </p:cNvPr>
              <p:cNvSpPr txBox="1"/>
              <p:nvPr/>
            </p:nvSpPr>
            <p:spPr>
              <a:xfrm>
                <a:off x="11434123" y="2428666"/>
                <a:ext cx="4758916" cy="24451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50" b="0" i="1" dirty="0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3150" i="1" dirty="0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  <m:r>
                        <a:rPr lang="en-US" sz="3150" b="0" i="1" dirty="0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br>
                  <a:rPr lang="en-US" sz="3150" dirty="0">
                    <a:solidFill>
                      <a:srgbClr val="E5E5E5"/>
                    </a:solidFill>
                  </a:rPr>
                </a:br>
                <a:endParaRPr lang="en-US" sz="3150" dirty="0">
                  <a:solidFill>
                    <a:srgbClr val="E5E5E5"/>
                  </a:solidFill>
                </a:endParaRPr>
              </a:p>
              <a:p>
                <a:endParaRPr lang="ru-RU" sz="3150" dirty="0">
                  <a:solidFill>
                    <a:srgbClr val="E5E5E5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50" b="0" i="1" dirty="0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3150" i="1" dirty="0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en-US" sz="3150" b="0" i="1" dirty="0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ru-RU" sz="3150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A3897B6-D475-48EB-B4A9-0F6FB6FB1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4123" y="2428666"/>
                <a:ext cx="4758916" cy="24451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411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AEEC08-1016-4515-B3F1-3745B0242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957" y="5230783"/>
            <a:ext cx="5324475" cy="4019550"/>
          </a:xfrm>
          <a:prstGeom prst="rect">
            <a:avLst/>
          </a:prstGeom>
        </p:spPr>
      </p:pic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ROC-</a:t>
            </a:r>
            <a:r>
              <a:rPr lang="ru-RU" dirty="0"/>
              <a:t>КРИВАЯ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ПРИМЕР ПОСТРОЕНИЕ </a:t>
            </a:r>
            <a:r>
              <a:rPr lang="en-US" dirty="0">
                <a:solidFill>
                  <a:srgbClr val="FF5433"/>
                </a:solidFill>
              </a:rPr>
              <a:t>ROC-</a:t>
            </a:r>
            <a:r>
              <a:rPr lang="ru-RU" dirty="0">
                <a:solidFill>
                  <a:srgbClr val="FF5433"/>
                </a:solidFill>
              </a:rPr>
              <a:t>КРИВОЙ</a:t>
            </a:r>
          </a:p>
        </p:txBody>
      </p:sp>
      <p:sp>
        <p:nvSpPr>
          <p:cNvPr id="11" name="Двойные круглые скобки 10">
            <a:extLst>
              <a:ext uri="{FF2B5EF4-FFF2-40B4-BE49-F238E27FC236}">
                <a16:creationId xmlns:a16="http://schemas.microsoft.com/office/drawing/2014/main" id="{DDBA1278-5D62-4904-A993-D87F17829921}"/>
              </a:ext>
            </a:extLst>
          </p:cNvPr>
          <p:cNvSpPr/>
          <p:nvPr/>
        </p:nvSpPr>
        <p:spPr>
          <a:xfrm>
            <a:off x="352293" y="4873823"/>
            <a:ext cx="8025201" cy="4070670"/>
          </a:xfrm>
          <a:prstGeom prst="bracketPair">
            <a:avLst>
              <a:gd name="adj" fmla="val 8430"/>
            </a:avLst>
          </a:prstGeom>
          <a:ln w="38100">
            <a:solidFill>
              <a:srgbClr val="FF5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54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64807C0-F7A5-4BE0-A356-2F1832BD19A6}"/>
                  </a:ext>
                </a:extLst>
              </p:cNvPr>
              <p:cNvSpPr txBox="1"/>
              <p:nvPr/>
            </p:nvSpPr>
            <p:spPr>
              <a:xfrm>
                <a:off x="1305714" y="3877231"/>
                <a:ext cx="676325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𝑠𝑔𝑛</m:t>
                      </m:r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(1⋅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b="0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м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.5⋅</m:t>
                      </m:r>
                      <m:r>
                        <a:rPr lang="ru-RU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этаж−30</m:t>
                      </m:r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i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64807C0-F7A5-4BE0-A356-2F1832BD1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714" y="3877231"/>
                <a:ext cx="676325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57FB56-DAB1-4C73-8BE8-2BE20D9F3DC1}"/>
                  </a:ext>
                </a:extLst>
              </p:cNvPr>
              <p:cNvSpPr txBox="1"/>
              <p:nvPr/>
            </p:nvSpPr>
            <p:spPr>
              <a:xfrm>
                <a:off x="692079" y="4656026"/>
                <a:ext cx="2626048" cy="9257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solidFill>
                                <a:srgbClr val="60D2A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60D2A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60D2A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60D2A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60D2A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60D2A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800" i="1" smtClean="0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sz="2800" i="1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457FB56-DAB1-4C73-8BE8-2BE20D9F3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79" y="4656026"/>
                <a:ext cx="2626048" cy="9257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583B041B-7159-4366-8331-447A5FF2CCBE}"/>
              </a:ext>
            </a:extLst>
          </p:cNvPr>
          <p:cNvGraphicFramePr>
            <a:graphicFrameLocks noGrp="1"/>
          </p:cNvGraphicFramePr>
          <p:nvPr/>
        </p:nvGraphicFramePr>
        <p:xfrm>
          <a:off x="1305714" y="5859684"/>
          <a:ext cx="1398778" cy="3210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78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535111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   </a:t>
                      </a:r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0.9</a:t>
                      </a:r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   </a:t>
                      </a:r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0.7</a:t>
                      </a:r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   </a:t>
                      </a:r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0.</a:t>
                      </a:r>
                      <a:r>
                        <a:rPr lang="ru-RU" b="0" dirty="0">
                          <a:solidFill>
                            <a:srgbClr val="60D2A1"/>
                          </a:solidFill>
                        </a:rPr>
                        <a:t>63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080231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   0.57</a:t>
                      </a:r>
                      <a:endParaRPr lang="ru-RU" b="0" dirty="0">
                        <a:solidFill>
                          <a:srgbClr val="60D2A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422199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   0.41</a:t>
                      </a:r>
                      <a:endParaRPr lang="ru-RU" b="0" dirty="0">
                        <a:solidFill>
                          <a:srgbClr val="60D2A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50806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60D2A1"/>
                          </a:solidFill>
                        </a:rPr>
                        <a:t>   0.23</a:t>
                      </a:r>
                      <a:endParaRPr lang="ru-RU" b="0" dirty="0">
                        <a:solidFill>
                          <a:srgbClr val="60D2A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0236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CC1BF6-0733-4E8C-9F3B-C6982F5C40EE}"/>
                  </a:ext>
                </a:extLst>
              </p:cNvPr>
              <p:cNvSpPr txBox="1"/>
              <p:nvPr/>
            </p:nvSpPr>
            <p:spPr>
              <a:xfrm>
                <a:off x="2689201" y="4873823"/>
                <a:ext cx="26260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C066CC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0" i="1" smtClean="0">
                          <a:solidFill>
                            <a:srgbClr val="C066CC"/>
                          </a:solidFill>
                          <a:latin typeface="Cambria Math" panose="02040503050406030204" pitchFamily="18" charset="0"/>
                        </a:rPr>
                        <m:t>0.6?</m:t>
                      </m:r>
                    </m:oMath>
                  </m:oMathPara>
                </a14:m>
                <a:endParaRPr lang="ru-RU" sz="2800" dirty="0">
                  <a:solidFill>
                    <a:srgbClr val="C066CC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CC1BF6-0733-4E8C-9F3B-C6982F5C4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201" y="4873823"/>
                <a:ext cx="262604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Таблица 20">
            <a:extLst>
              <a:ext uri="{FF2B5EF4-FFF2-40B4-BE49-F238E27FC236}">
                <a16:creationId xmlns:a16="http://schemas.microsoft.com/office/drawing/2014/main" id="{781E5272-B2AB-464C-B826-813481331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430046"/>
              </p:ext>
            </p:extLst>
          </p:nvPr>
        </p:nvGraphicFramePr>
        <p:xfrm>
          <a:off x="3140669" y="5821210"/>
          <a:ext cx="1398778" cy="3210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78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C066CC"/>
                          </a:solidFill>
                        </a:rPr>
                        <a:t>  Да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C066CC"/>
                          </a:solidFill>
                        </a:rPr>
                        <a:t> Да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C066CC"/>
                          </a:solidFill>
                        </a:rPr>
                        <a:t> Да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080231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C066CC"/>
                          </a:solidFill>
                        </a:rPr>
                        <a:t> Нет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655669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C066CC"/>
                          </a:solidFill>
                        </a:rPr>
                        <a:t> Нет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100820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C066CC"/>
                          </a:solidFill>
                        </a:rPr>
                        <a:t> Нет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5533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260EF1-03B3-4FA0-A4C6-E9C1AC503BB5}"/>
                  </a:ext>
                </a:extLst>
              </p:cNvPr>
              <p:cNvSpPr txBox="1"/>
              <p:nvPr/>
            </p:nvSpPr>
            <p:spPr>
              <a:xfrm>
                <a:off x="4901865" y="4882739"/>
                <a:ext cx="115188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260EF1-03B3-4FA0-A4C6-E9C1AC503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865" y="4882739"/>
                <a:ext cx="115188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Таблица 27">
            <a:extLst>
              <a:ext uri="{FF2B5EF4-FFF2-40B4-BE49-F238E27FC236}">
                <a16:creationId xmlns:a16="http://schemas.microsoft.com/office/drawing/2014/main" id="{EEE5EE7C-7BB5-44E3-AC2D-B52006AED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038918"/>
              </p:ext>
            </p:extLst>
          </p:nvPr>
        </p:nvGraphicFramePr>
        <p:xfrm>
          <a:off x="4706657" y="5821210"/>
          <a:ext cx="1398778" cy="3210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78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 +1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 +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+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080231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-1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655669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-1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100820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-1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5533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452815E-D4E3-4BAA-87D7-3107D158F4E8}"/>
                  </a:ext>
                </a:extLst>
              </p:cNvPr>
              <p:cNvSpPr txBox="1"/>
              <p:nvPr/>
            </p:nvSpPr>
            <p:spPr>
              <a:xfrm>
                <a:off x="6420427" y="4873823"/>
                <a:ext cx="12170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ru-RU" sz="2800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452815E-D4E3-4BAA-87D7-3107D158F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427" y="4873823"/>
                <a:ext cx="121706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Таблица 29">
            <a:extLst>
              <a:ext uri="{FF2B5EF4-FFF2-40B4-BE49-F238E27FC236}">
                <a16:creationId xmlns:a16="http://schemas.microsoft.com/office/drawing/2014/main" id="{E17DAE40-4760-4622-AE11-E594E1FB7B30}"/>
              </a:ext>
            </a:extLst>
          </p:cNvPr>
          <p:cNvGraphicFramePr>
            <a:graphicFrameLocks noGrp="1"/>
          </p:cNvGraphicFramePr>
          <p:nvPr/>
        </p:nvGraphicFramePr>
        <p:xfrm>
          <a:off x="6272645" y="5821210"/>
          <a:ext cx="1398778" cy="3210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778">
                  <a:extLst>
                    <a:ext uri="{9D8B030D-6E8A-4147-A177-3AD203B41FA5}">
                      <a16:colId xmlns:a16="http://schemas.microsoft.com/office/drawing/2014/main" val="940168008"/>
                    </a:ext>
                  </a:extLst>
                </a:gridCol>
              </a:tblGrid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-1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+1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+1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080231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-1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655669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+1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100820"/>
                  </a:ext>
                </a:extLst>
              </a:tr>
              <a:tr h="535111">
                <a:tc>
                  <a:txBody>
                    <a:bodyPr/>
                    <a:lstStyle/>
                    <a:p>
                      <a:pPr marL="0" marR="0" lvl="0" indent="0" algn="ctr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-1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5533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A3897B6-D475-48EB-B4A9-0F6FB6FB15C9}"/>
                  </a:ext>
                </a:extLst>
              </p:cNvPr>
              <p:cNvSpPr txBox="1"/>
              <p:nvPr/>
            </p:nvSpPr>
            <p:spPr>
              <a:xfrm>
                <a:off x="11434123" y="2428666"/>
                <a:ext cx="4758916" cy="24451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50" b="0" i="1" dirty="0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3150" i="1" dirty="0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  <m:r>
                        <a:rPr lang="en-US" sz="3150" b="0" i="1" dirty="0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br>
                  <a:rPr lang="en-US" sz="3150" dirty="0">
                    <a:solidFill>
                      <a:srgbClr val="E5E5E5"/>
                    </a:solidFill>
                  </a:rPr>
                </a:br>
                <a:endParaRPr lang="en-US" sz="3150" dirty="0">
                  <a:solidFill>
                    <a:srgbClr val="E5E5E5"/>
                  </a:solidFill>
                </a:endParaRPr>
              </a:p>
              <a:p>
                <a:endParaRPr lang="ru-RU" sz="3150" dirty="0">
                  <a:solidFill>
                    <a:srgbClr val="E5E5E5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150" b="0" i="1" dirty="0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en-US" sz="3150" i="1" dirty="0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en-US" sz="3150" b="0" i="1" dirty="0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150" b="0" i="1" dirty="0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ru-RU" sz="3150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A3897B6-D475-48EB-B4A9-0F6FB6FB1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4123" y="2428666"/>
                <a:ext cx="4758916" cy="24451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749899"/>
      </p:ext>
    </p:extLst>
  </p:cSld>
  <p:clrMapOvr>
    <a:masterClrMapping/>
  </p:clrMapOvr>
</p:sld>
</file>

<file path=ppt/theme/theme1.xml><?xml version="1.0" encoding="utf-8"?>
<a:theme xmlns:a="http://schemas.openxmlformats.org/drawingml/2006/main" name="Обложка-2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Основной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Основной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23915</TotalTime>
  <Words>1789</Words>
  <Application>Microsoft Macintosh PowerPoint</Application>
  <PresentationFormat>Custom</PresentationFormat>
  <Paragraphs>466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Cambria Math</vt:lpstr>
      <vt:lpstr>Formular</vt:lpstr>
      <vt:lpstr>InputMono</vt:lpstr>
      <vt:lpstr>Системный шрифт, обычный</vt:lpstr>
      <vt:lpstr>Обложка-2</vt:lpstr>
      <vt:lpstr>Основной</vt:lpstr>
      <vt:lpstr>1_Основной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Илона Кравченко</dc:creator>
  <cp:lastModifiedBy>Microsoft Office User</cp:lastModifiedBy>
  <cp:revision>49</cp:revision>
  <dcterms:created xsi:type="dcterms:W3CDTF">2020-10-16T14:01:52Z</dcterms:created>
  <dcterms:modified xsi:type="dcterms:W3CDTF">2022-04-05T23:49:30Z</dcterms:modified>
</cp:coreProperties>
</file>