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1"/>
    <p:sldMasterId id="2147483679" r:id="rId2"/>
    <p:sldMasterId id="2147483688" r:id="rId3"/>
  </p:sldMasterIdLst>
  <p:notesMasterIdLst>
    <p:notesMasterId r:id="rId41"/>
  </p:notesMasterIdLst>
  <p:sldIdLst>
    <p:sldId id="256" r:id="rId4"/>
    <p:sldId id="322" r:id="rId5"/>
    <p:sldId id="351" r:id="rId6"/>
    <p:sldId id="352" r:id="rId7"/>
    <p:sldId id="353" r:id="rId8"/>
    <p:sldId id="358" r:id="rId9"/>
    <p:sldId id="354" r:id="rId10"/>
    <p:sldId id="355" r:id="rId11"/>
    <p:sldId id="356" r:id="rId12"/>
    <p:sldId id="357" r:id="rId13"/>
    <p:sldId id="359" r:id="rId14"/>
    <p:sldId id="360" r:id="rId15"/>
    <p:sldId id="361" r:id="rId16"/>
    <p:sldId id="362" r:id="rId17"/>
    <p:sldId id="363" r:id="rId18"/>
    <p:sldId id="364" r:id="rId19"/>
    <p:sldId id="365" r:id="rId20"/>
    <p:sldId id="366" r:id="rId21"/>
    <p:sldId id="367" r:id="rId22"/>
    <p:sldId id="368" r:id="rId23"/>
    <p:sldId id="370" r:id="rId24"/>
    <p:sldId id="369" r:id="rId25"/>
    <p:sldId id="371" r:id="rId26"/>
    <p:sldId id="372" r:id="rId27"/>
    <p:sldId id="373" r:id="rId28"/>
    <p:sldId id="374" r:id="rId29"/>
    <p:sldId id="375" r:id="rId30"/>
    <p:sldId id="376" r:id="rId31"/>
    <p:sldId id="378" r:id="rId32"/>
    <p:sldId id="377" r:id="rId33"/>
    <p:sldId id="379" r:id="rId34"/>
    <p:sldId id="380" r:id="rId35"/>
    <p:sldId id="381" r:id="rId36"/>
    <p:sldId id="382" r:id="rId37"/>
    <p:sldId id="383" r:id="rId38"/>
    <p:sldId id="384" r:id="rId39"/>
    <p:sldId id="264" r:id="rId40"/>
  </p:sldIdLst>
  <p:sldSz cx="18288000" cy="10288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2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A2F"/>
    <a:srgbClr val="FF7F65"/>
    <a:srgbClr val="FF5433"/>
    <a:srgbClr val="E5E5E5"/>
    <a:srgbClr val="1E2027"/>
    <a:srgbClr val="1E2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1" autoAdjust="0"/>
    <p:restoredTop sz="93076" autoAdjust="0"/>
  </p:normalViewPr>
  <p:slideViewPr>
    <p:cSldViewPr snapToGrid="0" snapToObjects="1" showGuides="1">
      <p:cViewPr varScale="1">
        <p:scale>
          <a:sx n="67" d="100"/>
          <a:sy n="67" d="100"/>
        </p:scale>
        <p:origin x="200" y="632"/>
      </p:cViewPr>
      <p:guideLst/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commentAuthors" Target="commentAuthor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99C65-997D-9345-8B34-299522DB2A91}" type="datetimeFigureOut">
              <a:rPr lang="ru-RU" smtClean="0"/>
              <a:t>25.03.2022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FE198-1678-7848-BAD1-C40EFA9119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1487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1pPr>
    <a:lvl2pPr marL="669341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2pPr>
    <a:lvl3pPr marL="1338682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3pPr>
    <a:lvl4pPr marL="2008022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4pPr>
    <a:lvl5pPr marL="2677363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5pPr>
    <a:lvl6pPr marL="3346704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6pPr>
    <a:lvl7pPr marL="4016045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7pPr>
    <a:lvl8pPr marL="4685386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8pPr>
    <a:lvl9pPr marL="5354726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572399"/>
            <a:ext cx="16383600" cy="612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1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0" b="1" i="0">
                <a:solidFill>
                  <a:srgbClr val="1E2028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НАЗВАНИЕ</a:t>
            </a:r>
          </a:p>
          <a:p>
            <a:pPr lvl="0"/>
            <a:r>
              <a:rPr lang="ru-RU" dirty="0"/>
              <a:t>ПРЕЗЕНТАЦИИ</a:t>
            </a:r>
            <a:r>
              <a:rPr lang="en-US" dirty="0"/>
              <a:t> </a:t>
            </a:r>
            <a:r>
              <a:rPr lang="ru-RU" dirty="0"/>
              <a:t>(НЕ ДЛИННЕЕ 4-Х СТРОК)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E3D5216-5AFB-014E-9BCA-DDE974496F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9" y="7811789"/>
            <a:ext cx="14589866" cy="19044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1371600" rtl="0" eaLnBrk="1" fontAlgn="auto" latinLnBrk="0" hangingPunct="1">
              <a:lnSpc>
                <a:spcPts val="56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1E2028"/>
                </a:solidFill>
                <a:latin typeface="Formular" panose="02000000000000000000" pitchFamily="2" charset="0"/>
              </a:defRPr>
            </a:lvl1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KARPOV.COURSE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595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2">
            <a:extLst>
              <a:ext uri="{FF2B5EF4-FFF2-40B4-BE49-F238E27FC236}">
                <a16:creationId xmlns:a16="http://schemas.microsoft.com/office/drawing/2014/main" id="{D9FA0F2C-FC49-F847-8AB9-2EB41FA35AFC}"/>
              </a:ext>
            </a:extLst>
          </p:cNvPr>
          <p:cNvSpPr txBox="1">
            <a:spLocks/>
          </p:cNvSpPr>
          <p:nvPr userDrawn="1"/>
        </p:nvSpPr>
        <p:spPr>
          <a:xfrm>
            <a:off x="2036014" y="2652011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E5E5E5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Первый этап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A21B1DC-72DC-5445-9DA8-B14958596E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3199" y="2622764"/>
            <a:ext cx="812800" cy="8128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4191B6B-E85B-DC44-9FE7-43EFA095B8A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3199" y="4235103"/>
            <a:ext cx="812800" cy="81280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FB3690F-C62A-3D43-810E-347AFAFEFB7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3199" y="5847442"/>
            <a:ext cx="812800" cy="812800"/>
          </a:xfrm>
          <a:prstGeom prst="rect">
            <a:avLst/>
          </a:prstGeom>
        </p:spPr>
      </p:pic>
      <p:sp>
        <p:nvSpPr>
          <p:cNvPr id="19" name="Текст 2">
            <a:extLst>
              <a:ext uri="{FF2B5EF4-FFF2-40B4-BE49-F238E27FC236}">
                <a16:creationId xmlns:a16="http://schemas.microsoft.com/office/drawing/2014/main" id="{CC2A6BCE-1907-FA49-95EB-7F01C7EFEC81}"/>
              </a:ext>
            </a:extLst>
          </p:cNvPr>
          <p:cNvSpPr txBox="1">
            <a:spLocks/>
          </p:cNvSpPr>
          <p:nvPr userDrawn="1"/>
        </p:nvSpPr>
        <p:spPr>
          <a:xfrm>
            <a:off x="2036014" y="5847442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E5E5E5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Третий этап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C2865ECF-A604-AB4D-A303-F2BD2DDA6A8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63199" y="7584349"/>
            <a:ext cx="812800" cy="812800"/>
          </a:xfrm>
          <a:prstGeom prst="rect">
            <a:avLst/>
          </a:prstGeom>
        </p:spPr>
      </p:pic>
      <p:sp>
        <p:nvSpPr>
          <p:cNvPr id="21" name="Текст 2">
            <a:extLst>
              <a:ext uri="{FF2B5EF4-FFF2-40B4-BE49-F238E27FC236}">
                <a16:creationId xmlns:a16="http://schemas.microsoft.com/office/drawing/2014/main" id="{632E570F-97FC-3849-B171-7F018ED9AB7D}"/>
              </a:ext>
            </a:extLst>
          </p:cNvPr>
          <p:cNvSpPr txBox="1">
            <a:spLocks/>
          </p:cNvSpPr>
          <p:nvPr userDrawn="1"/>
        </p:nvSpPr>
        <p:spPr>
          <a:xfrm>
            <a:off x="2036011" y="7583872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E5E5E5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Четвертый этап</a:t>
            </a:r>
          </a:p>
        </p:txBody>
      </p:sp>
      <p:sp>
        <p:nvSpPr>
          <p:cNvPr id="22" name="Текст 2">
            <a:extLst>
              <a:ext uri="{FF2B5EF4-FFF2-40B4-BE49-F238E27FC236}">
                <a16:creationId xmlns:a16="http://schemas.microsoft.com/office/drawing/2014/main" id="{0014BE81-FED8-DE4B-8EE1-55FED3A52626}"/>
              </a:ext>
            </a:extLst>
          </p:cNvPr>
          <p:cNvSpPr txBox="1">
            <a:spLocks/>
          </p:cNvSpPr>
          <p:nvPr userDrawn="1"/>
        </p:nvSpPr>
        <p:spPr>
          <a:xfrm>
            <a:off x="2036014" y="4264827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E5E5E5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Второй этап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4C2BFF1A-7B5B-5E43-BE14-0BE1935C751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63199" y="9196688"/>
            <a:ext cx="812800" cy="812800"/>
          </a:xfrm>
          <a:prstGeom prst="rect">
            <a:avLst/>
          </a:prstGeom>
        </p:spPr>
      </p:pic>
      <p:sp>
        <p:nvSpPr>
          <p:cNvPr id="24" name="Текст 2">
            <a:extLst>
              <a:ext uri="{FF2B5EF4-FFF2-40B4-BE49-F238E27FC236}">
                <a16:creationId xmlns:a16="http://schemas.microsoft.com/office/drawing/2014/main" id="{32526DCF-1390-E747-9339-45D6842C7847}"/>
              </a:ext>
            </a:extLst>
          </p:cNvPr>
          <p:cNvSpPr txBox="1">
            <a:spLocks/>
          </p:cNvSpPr>
          <p:nvPr userDrawn="1"/>
        </p:nvSpPr>
        <p:spPr>
          <a:xfrm>
            <a:off x="2036012" y="9196688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E5E5E5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Пятый этап</a:t>
            </a:r>
          </a:p>
        </p:txBody>
      </p:sp>
      <p:sp>
        <p:nvSpPr>
          <p:cNvPr id="25" name="Текст 3">
            <a:extLst>
              <a:ext uri="{FF2B5EF4-FFF2-40B4-BE49-F238E27FC236}">
                <a16:creationId xmlns:a16="http://schemas.microsoft.com/office/drawing/2014/main" id="{7FED22DA-500A-8043-B8A8-C0C0169FD57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382299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baseline="0">
                <a:solidFill>
                  <a:srgbClr val="262A2F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477818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•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262A2F"/>
                </a:solidFill>
                <a:latin typeface="Formular" panose="02000000000000000000" pitchFamily="2" charset="0"/>
              </a:defRPr>
            </a:lvl1pPr>
          </a:lstStyle>
          <a:p>
            <a:pPr marL="0" marR="0" lvl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ЗАГОЛОВОК (заглавными буквами, </a:t>
            </a:r>
          </a:p>
          <a:p>
            <a:pPr marL="0" marR="0" lvl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не длиннее 2-х строк)</a:t>
            </a:r>
          </a:p>
          <a:p>
            <a:pPr lvl="0"/>
            <a:endParaRPr lang="ru-RU" dirty="0"/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C78E711D-9827-D14E-8D87-71A3D8192C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3199" y="3344294"/>
            <a:ext cx="16383600" cy="36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Наборный текст.</a:t>
            </a:r>
          </a:p>
        </p:txBody>
      </p:sp>
    </p:spTree>
    <p:extLst>
      <p:ext uri="{BB962C8B-B14F-4D97-AF65-F5344CB8AC3E}">
        <p14:creationId xmlns:p14="http://schemas.microsoft.com/office/powerpoint/2010/main" val="2136210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заголовок • Текст P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262A2F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C78E711D-9827-D14E-8D87-71A3D8192C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3199" y="424429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Наборный текст.</a:t>
            </a:r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8F2A8AE7-D4C0-3F47-8F9D-34788DC480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3199" y="2827479"/>
            <a:ext cx="16383600" cy="108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50" b="1" i="0">
                <a:solidFill>
                  <a:srgbClr val="FF5433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ПОДЗАГОЛОВКИ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620381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улл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3">
            <a:extLst>
              <a:ext uri="{FF2B5EF4-FFF2-40B4-BE49-F238E27FC236}">
                <a16:creationId xmlns:a16="http://schemas.microsoft.com/office/drawing/2014/main" id="{C78E711D-9827-D14E-8D87-71A3D8192C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3199" y="2795590"/>
            <a:ext cx="16383600" cy="3600000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Системный шрифт, обычный"/>
              <a:buChar char="—"/>
              <a:tabLst/>
              <a:defRPr sz="3150" b="0" i="0">
                <a:solidFill>
                  <a:srgbClr val="262A2F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 каждый пункт пишется: 1) с маленькой буквы</a:t>
            </a:r>
            <a:r>
              <a:rPr lang="en-US" dirty="0"/>
              <a:t>; </a:t>
            </a:r>
            <a:r>
              <a:rPr lang="ru-RU" dirty="0"/>
              <a:t>2) должен быть не   длиннее 2-х строк</a:t>
            </a:r>
            <a:r>
              <a:rPr lang="en-US" dirty="0"/>
              <a:t>;</a:t>
            </a:r>
            <a:r>
              <a:rPr lang="ru-RU" dirty="0"/>
              <a:t> 3) </a:t>
            </a:r>
            <a:r>
              <a:rPr lang="ru-RU" dirty="0" err="1"/>
              <a:t>буллеты</a:t>
            </a:r>
            <a:r>
              <a:rPr lang="ru-RU" dirty="0"/>
              <a:t> в виде тире. </a:t>
            </a:r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1CC81C1F-E569-604D-AEEE-5C8D38FC05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262A2F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2958310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Булл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3">
            <a:extLst>
              <a:ext uri="{FF2B5EF4-FFF2-40B4-BE49-F238E27FC236}">
                <a16:creationId xmlns:a16="http://schemas.microsoft.com/office/drawing/2014/main" id="{1CC81C1F-E569-604D-AEEE-5C8D38FC05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262A2F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A899B25-35C0-0040-A54E-82091F3707D7}"/>
              </a:ext>
            </a:extLst>
          </p:cNvPr>
          <p:cNvSpPr/>
          <p:nvPr userDrawn="1"/>
        </p:nvSpPr>
        <p:spPr>
          <a:xfrm>
            <a:off x="763199" y="2795590"/>
            <a:ext cx="7315200" cy="70233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24169FF0-7F47-EF43-9859-428A6345DF7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8191" y="3104092"/>
            <a:ext cx="6665215" cy="62230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50" b="1" i="0">
                <a:solidFill>
                  <a:srgbClr val="FF5433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1" name="Текст 3">
            <a:extLst>
              <a:ext uri="{FF2B5EF4-FFF2-40B4-BE49-F238E27FC236}">
                <a16:creationId xmlns:a16="http://schemas.microsoft.com/office/drawing/2014/main" id="{6E47F1E6-E6CC-0147-BA7A-2C059DFB9C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88191" y="4138996"/>
            <a:ext cx="6665215" cy="5368391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Системный шрифт, обычный"/>
              <a:buChar char="—"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 каждый пункт пишется: 1) с маленькой буквы</a:t>
            </a:r>
            <a:r>
              <a:rPr lang="en-US" dirty="0"/>
              <a:t>; </a:t>
            </a:r>
            <a:r>
              <a:rPr lang="ru-RU" dirty="0"/>
              <a:t>2) должен быть не   длиннее 2-х строк</a:t>
            </a:r>
            <a:r>
              <a:rPr lang="en-US" dirty="0"/>
              <a:t>;</a:t>
            </a:r>
            <a:r>
              <a:rPr lang="ru-RU" dirty="0"/>
              <a:t> 3) </a:t>
            </a:r>
            <a:r>
              <a:rPr lang="ru-RU" dirty="0" err="1"/>
              <a:t>буллеты</a:t>
            </a:r>
            <a:r>
              <a:rPr lang="ru-RU" dirty="0"/>
              <a:t> в виде тире </a:t>
            </a:r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FBD0322-8462-FF45-8854-C61367096BF8}"/>
              </a:ext>
            </a:extLst>
          </p:cNvPr>
          <p:cNvSpPr/>
          <p:nvPr userDrawn="1"/>
        </p:nvSpPr>
        <p:spPr>
          <a:xfrm>
            <a:off x="8535599" y="2795590"/>
            <a:ext cx="7315200" cy="70233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Текст 3">
            <a:extLst>
              <a:ext uri="{FF2B5EF4-FFF2-40B4-BE49-F238E27FC236}">
                <a16:creationId xmlns:a16="http://schemas.microsoft.com/office/drawing/2014/main" id="{DFE4C16C-3AE0-7C46-B551-FC96337990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60591" y="3104092"/>
            <a:ext cx="6665215" cy="62230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50" b="1" i="0">
                <a:solidFill>
                  <a:srgbClr val="FF5433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4" name="Текст 3">
            <a:extLst>
              <a:ext uri="{FF2B5EF4-FFF2-40B4-BE49-F238E27FC236}">
                <a16:creationId xmlns:a16="http://schemas.microsoft.com/office/drawing/2014/main" id="{40556BDA-DA78-8140-87DA-3F1E5F29F8A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860591" y="4138996"/>
            <a:ext cx="6665215" cy="5368391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Системный шрифт, обычный"/>
              <a:buChar char="—"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 каждый пункт пишется: 1) с маленькой буквы</a:t>
            </a:r>
            <a:r>
              <a:rPr lang="en-US" dirty="0"/>
              <a:t>; </a:t>
            </a:r>
            <a:r>
              <a:rPr lang="ru-RU" dirty="0"/>
              <a:t>2) должен быть не   длиннее 2-х строк</a:t>
            </a:r>
            <a:r>
              <a:rPr lang="en-US" dirty="0"/>
              <a:t>;</a:t>
            </a:r>
            <a:r>
              <a:rPr lang="ru-RU" dirty="0"/>
              <a:t> 3) </a:t>
            </a:r>
            <a:r>
              <a:rPr lang="ru-RU" dirty="0" err="1"/>
              <a:t>буллеты</a:t>
            </a:r>
            <a:r>
              <a:rPr lang="ru-RU" dirty="0"/>
              <a:t> в виде тире </a:t>
            </a:r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0591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5">
            <a:extLst>
              <a:ext uri="{FF2B5EF4-FFF2-40B4-BE49-F238E27FC236}">
                <a16:creationId xmlns:a16="http://schemas.microsoft.com/office/drawing/2014/main" id="{ACF658B9-5EF6-D849-B8C6-C427A963DB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63199" y="2581200"/>
            <a:ext cx="10857600" cy="72396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000" b="0" i="0">
                <a:solidFill>
                  <a:schemeClr val="bg1"/>
                </a:solidFill>
                <a:latin typeface="Formular" panose="02000000000000000000" pitchFamily="2" charset="0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B6ADAFFB-EB86-6B40-AAB7-F7BF10DB5F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262A2F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1095937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5">
            <a:extLst>
              <a:ext uri="{FF2B5EF4-FFF2-40B4-BE49-F238E27FC236}">
                <a16:creationId xmlns:a16="http://schemas.microsoft.com/office/drawing/2014/main" id="{ACF658B9-5EF6-D849-B8C6-C427A963DB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63199" y="2581200"/>
            <a:ext cx="5716800" cy="38088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000" b="0" i="0">
                <a:solidFill>
                  <a:schemeClr val="bg1"/>
                </a:solidFill>
                <a:latin typeface="Formular" panose="02000000000000000000" pitchFamily="2" charset="0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20FE5877-A176-8A44-9FB6-A28800CAC6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33200" y="2581200"/>
            <a:ext cx="9813599" cy="7239385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>
                <a:solidFill>
                  <a:srgbClr val="262A2F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Наборный текст.</a:t>
            </a:r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0045A300-A4F4-E54F-95BA-0796B71725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262A2F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33244194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2">
            <a:extLst>
              <a:ext uri="{FF2B5EF4-FFF2-40B4-BE49-F238E27FC236}">
                <a16:creationId xmlns:a16="http://schemas.microsoft.com/office/drawing/2014/main" id="{D9FA0F2C-FC49-F847-8AB9-2EB41FA35AFC}"/>
              </a:ext>
            </a:extLst>
          </p:cNvPr>
          <p:cNvSpPr txBox="1">
            <a:spLocks/>
          </p:cNvSpPr>
          <p:nvPr userDrawn="1"/>
        </p:nvSpPr>
        <p:spPr>
          <a:xfrm>
            <a:off x="2036014" y="2652011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262A2F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Первый этап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A21B1DC-72DC-5445-9DA8-B14958596E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3199" y="2622764"/>
            <a:ext cx="812800" cy="8128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4191B6B-E85B-DC44-9FE7-43EFA095B8A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3199" y="4235103"/>
            <a:ext cx="812800" cy="81280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FB3690F-C62A-3D43-810E-347AFAFEFB7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3199" y="5847442"/>
            <a:ext cx="812800" cy="812800"/>
          </a:xfrm>
          <a:prstGeom prst="rect">
            <a:avLst/>
          </a:prstGeom>
        </p:spPr>
      </p:pic>
      <p:sp>
        <p:nvSpPr>
          <p:cNvPr id="19" name="Текст 2">
            <a:extLst>
              <a:ext uri="{FF2B5EF4-FFF2-40B4-BE49-F238E27FC236}">
                <a16:creationId xmlns:a16="http://schemas.microsoft.com/office/drawing/2014/main" id="{CC2A6BCE-1907-FA49-95EB-7F01C7EFEC81}"/>
              </a:ext>
            </a:extLst>
          </p:cNvPr>
          <p:cNvSpPr txBox="1">
            <a:spLocks/>
          </p:cNvSpPr>
          <p:nvPr userDrawn="1"/>
        </p:nvSpPr>
        <p:spPr>
          <a:xfrm>
            <a:off x="2036014" y="5847442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262A2F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Третий этап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C2865ECF-A604-AB4D-A303-F2BD2DDA6A8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63199" y="7584349"/>
            <a:ext cx="812800" cy="812800"/>
          </a:xfrm>
          <a:prstGeom prst="rect">
            <a:avLst/>
          </a:prstGeom>
        </p:spPr>
      </p:pic>
      <p:sp>
        <p:nvSpPr>
          <p:cNvPr id="21" name="Текст 2">
            <a:extLst>
              <a:ext uri="{FF2B5EF4-FFF2-40B4-BE49-F238E27FC236}">
                <a16:creationId xmlns:a16="http://schemas.microsoft.com/office/drawing/2014/main" id="{632E570F-97FC-3849-B171-7F018ED9AB7D}"/>
              </a:ext>
            </a:extLst>
          </p:cNvPr>
          <p:cNvSpPr txBox="1">
            <a:spLocks/>
          </p:cNvSpPr>
          <p:nvPr userDrawn="1"/>
        </p:nvSpPr>
        <p:spPr>
          <a:xfrm>
            <a:off x="2036011" y="7583872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262A2F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Четвертый этап</a:t>
            </a:r>
          </a:p>
        </p:txBody>
      </p:sp>
      <p:sp>
        <p:nvSpPr>
          <p:cNvPr id="22" name="Текст 2">
            <a:extLst>
              <a:ext uri="{FF2B5EF4-FFF2-40B4-BE49-F238E27FC236}">
                <a16:creationId xmlns:a16="http://schemas.microsoft.com/office/drawing/2014/main" id="{0014BE81-FED8-DE4B-8EE1-55FED3A52626}"/>
              </a:ext>
            </a:extLst>
          </p:cNvPr>
          <p:cNvSpPr txBox="1">
            <a:spLocks/>
          </p:cNvSpPr>
          <p:nvPr userDrawn="1"/>
        </p:nvSpPr>
        <p:spPr>
          <a:xfrm>
            <a:off x="2036014" y="4264827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262A2F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Второй этап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4C2BFF1A-7B5B-5E43-BE14-0BE1935C751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63199" y="9196688"/>
            <a:ext cx="812800" cy="812800"/>
          </a:xfrm>
          <a:prstGeom prst="rect">
            <a:avLst/>
          </a:prstGeom>
        </p:spPr>
      </p:pic>
      <p:sp>
        <p:nvSpPr>
          <p:cNvPr id="24" name="Текст 2">
            <a:extLst>
              <a:ext uri="{FF2B5EF4-FFF2-40B4-BE49-F238E27FC236}">
                <a16:creationId xmlns:a16="http://schemas.microsoft.com/office/drawing/2014/main" id="{32526DCF-1390-E747-9339-45D6842C7847}"/>
              </a:ext>
            </a:extLst>
          </p:cNvPr>
          <p:cNvSpPr txBox="1">
            <a:spLocks/>
          </p:cNvSpPr>
          <p:nvPr userDrawn="1"/>
        </p:nvSpPr>
        <p:spPr>
          <a:xfrm>
            <a:off x="2036012" y="9196688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262A2F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Пятый этап</a:t>
            </a:r>
          </a:p>
        </p:txBody>
      </p:sp>
      <p:sp>
        <p:nvSpPr>
          <p:cNvPr id="25" name="Текст 3">
            <a:extLst>
              <a:ext uri="{FF2B5EF4-FFF2-40B4-BE49-F238E27FC236}">
                <a16:creationId xmlns:a16="http://schemas.microsoft.com/office/drawing/2014/main" id="{7FED22DA-500A-8043-B8A8-C0C0169FD57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262A2F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3459855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Облож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572399"/>
            <a:ext cx="16383600" cy="138109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1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0" b="1" i="0">
                <a:solidFill>
                  <a:srgbClr val="1E2028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СПАСИБО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E3D5216-5AFB-014E-9BCA-DDE974496F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23401" y="7407233"/>
            <a:ext cx="11129780" cy="2308956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1371600" rtl="0" eaLnBrk="1" fontAlgn="auto" latinLnBrk="0" hangingPunct="1">
              <a:lnSpc>
                <a:spcPts val="56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1E2028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ИМЯ ФАМИЛИЯ </a:t>
            </a:r>
          </a:p>
          <a:p>
            <a:pPr lvl="0"/>
            <a:r>
              <a:rPr lang="ru-RU" dirty="0"/>
              <a:t>укажите почту + добавьте гиперссылку</a:t>
            </a:r>
          </a:p>
        </p:txBody>
      </p:sp>
      <p:sp>
        <p:nvSpPr>
          <p:cNvPr id="5" name="Объект 5">
            <a:extLst>
              <a:ext uri="{FF2B5EF4-FFF2-40B4-BE49-F238E27FC236}">
                <a16:creationId xmlns:a16="http://schemas.microsoft.com/office/drawing/2014/main" id="{18C42460-6A98-5F42-8E12-6BFE2D0EB6A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63199" y="6380018"/>
            <a:ext cx="3829583" cy="3336172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000" b="0" i="0">
                <a:solidFill>
                  <a:schemeClr val="bg1"/>
                </a:solidFill>
                <a:latin typeface="Formular" panose="02000000000000000000" pitchFamily="2" charset="0"/>
              </a:defRPr>
            </a:lvl1pPr>
          </a:lstStyle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7840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2515967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•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marL="0" marR="0" lvl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ЗАГОЛОВОК (заглавными буквами, </a:t>
            </a:r>
          </a:p>
          <a:p>
            <a:pPr marL="0" marR="0" lvl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не длиннее 2-х строк)</a:t>
            </a:r>
          </a:p>
          <a:p>
            <a:pPr lvl="0"/>
            <a:endParaRPr lang="ru-RU" dirty="0"/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C78E711D-9827-D14E-8D87-71A3D8192C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3199" y="3344294"/>
            <a:ext cx="16383600" cy="36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Наборный текст.</a:t>
            </a:r>
          </a:p>
        </p:txBody>
      </p:sp>
    </p:spTree>
    <p:extLst>
      <p:ext uri="{BB962C8B-B14F-4D97-AF65-F5344CB8AC3E}">
        <p14:creationId xmlns:p14="http://schemas.microsoft.com/office/powerpoint/2010/main" val="61635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заголовок • Текст P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C78E711D-9827-D14E-8D87-71A3D8192C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3199" y="424429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Наборный текст.</a:t>
            </a:r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8F2A8AE7-D4C0-3F47-8F9D-34788DC480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3199" y="2827479"/>
            <a:ext cx="16383600" cy="108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50" b="1" i="0">
                <a:solidFill>
                  <a:srgbClr val="FF5433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ПОДЗАГОЛОВКИ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423488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улл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3">
            <a:extLst>
              <a:ext uri="{FF2B5EF4-FFF2-40B4-BE49-F238E27FC236}">
                <a16:creationId xmlns:a16="http://schemas.microsoft.com/office/drawing/2014/main" id="{C78E711D-9827-D14E-8D87-71A3D8192C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3199" y="2795590"/>
            <a:ext cx="16383600" cy="3600000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Системный шрифт, обычный"/>
              <a:buChar char="—"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 каждый пункт пишется: 1) с маленькой буквы</a:t>
            </a:r>
            <a:r>
              <a:rPr lang="en-US" dirty="0"/>
              <a:t>; </a:t>
            </a:r>
            <a:r>
              <a:rPr lang="ru-RU" dirty="0"/>
              <a:t>2) должен быть не   длиннее 2-х строк</a:t>
            </a:r>
            <a:r>
              <a:rPr lang="en-US" dirty="0"/>
              <a:t>;</a:t>
            </a:r>
            <a:r>
              <a:rPr lang="ru-RU" dirty="0"/>
              <a:t> 3) </a:t>
            </a:r>
            <a:r>
              <a:rPr lang="ru-RU" dirty="0" err="1"/>
              <a:t>буллеты</a:t>
            </a:r>
            <a:r>
              <a:rPr lang="ru-RU" dirty="0"/>
              <a:t> в виде тире. </a:t>
            </a:r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1CC81C1F-E569-604D-AEEE-5C8D38FC05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3139866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Булл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3">
            <a:extLst>
              <a:ext uri="{FF2B5EF4-FFF2-40B4-BE49-F238E27FC236}">
                <a16:creationId xmlns:a16="http://schemas.microsoft.com/office/drawing/2014/main" id="{1CC81C1F-E569-604D-AEEE-5C8D38FC05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A899B25-35C0-0040-A54E-82091F3707D7}"/>
              </a:ext>
            </a:extLst>
          </p:cNvPr>
          <p:cNvSpPr/>
          <p:nvPr userDrawn="1"/>
        </p:nvSpPr>
        <p:spPr>
          <a:xfrm>
            <a:off x="763199" y="2795590"/>
            <a:ext cx="7315200" cy="7023370"/>
          </a:xfrm>
          <a:prstGeom prst="rect">
            <a:avLst/>
          </a:prstGeom>
          <a:solidFill>
            <a:srgbClr val="1E2027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24169FF0-7F47-EF43-9859-428A6345DF7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8191" y="3104092"/>
            <a:ext cx="6665215" cy="62230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50" b="1" i="0">
                <a:solidFill>
                  <a:srgbClr val="FF5433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1" name="Текст 3">
            <a:extLst>
              <a:ext uri="{FF2B5EF4-FFF2-40B4-BE49-F238E27FC236}">
                <a16:creationId xmlns:a16="http://schemas.microsoft.com/office/drawing/2014/main" id="{6E47F1E6-E6CC-0147-BA7A-2C059DFB9C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88191" y="4138996"/>
            <a:ext cx="6665215" cy="5368391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Системный шрифт, обычный"/>
              <a:buChar char="—"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 каждый пункт пишется: 1) с маленькой буквы</a:t>
            </a:r>
            <a:r>
              <a:rPr lang="en-US" dirty="0"/>
              <a:t>; </a:t>
            </a:r>
            <a:r>
              <a:rPr lang="ru-RU" dirty="0"/>
              <a:t>2) должен быть не   длиннее 2-х строк</a:t>
            </a:r>
            <a:r>
              <a:rPr lang="en-US" dirty="0"/>
              <a:t>;</a:t>
            </a:r>
            <a:r>
              <a:rPr lang="ru-RU" dirty="0"/>
              <a:t> 3) </a:t>
            </a:r>
            <a:r>
              <a:rPr lang="ru-RU" dirty="0" err="1"/>
              <a:t>буллеты</a:t>
            </a:r>
            <a:r>
              <a:rPr lang="ru-RU" dirty="0"/>
              <a:t> в виде тире </a:t>
            </a:r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FBD0322-8462-FF45-8854-C61367096BF8}"/>
              </a:ext>
            </a:extLst>
          </p:cNvPr>
          <p:cNvSpPr/>
          <p:nvPr userDrawn="1"/>
        </p:nvSpPr>
        <p:spPr>
          <a:xfrm>
            <a:off x="8535599" y="2795590"/>
            <a:ext cx="7315200" cy="7023370"/>
          </a:xfrm>
          <a:prstGeom prst="rect">
            <a:avLst/>
          </a:prstGeom>
          <a:solidFill>
            <a:srgbClr val="1E2027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Текст 3">
            <a:extLst>
              <a:ext uri="{FF2B5EF4-FFF2-40B4-BE49-F238E27FC236}">
                <a16:creationId xmlns:a16="http://schemas.microsoft.com/office/drawing/2014/main" id="{DFE4C16C-3AE0-7C46-B551-FC96337990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60591" y="3104092"/>
            <a:ext cx="6665215" cy="62230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50" b="1" i="0">
                <a:solidFill>
                  <a:srgbClr val="FF5433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4" name="Текст 3">
            <a:extLst>
              <a:ext uri="{FF2B5EF4-FFF2-40B4-BE49-F238E27FC236}">
                <a16:creationId xmlns:a16="http://schemas.microsoft.com/office/drawing/2014/main" id="{40556BDA-DA78-8140-87DA-3F1E5F29F8A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860591" y="4138996"/>
            <a:ext cx="6665215" cy="5368391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Системный шрифт, обычный"/>
              <a:buChar char="—"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 каждый пункт пишется: 1) с маленькой буквы</a:t>
            </a:r>
            <a:r>
              <a:rPr lang="en-US" dirty="0"/>
              <a:t>; </a:t>
            </a:r>
            <a:r>
              <a:rPr lang="ru-RU" dirty="0"/>
              <a:t>2) должен быть не   длиннее 2-х строк</a:t>
            </a:r>
            <a:r>
              <a:rPr lang="en-US" dirty="0"/>
              <a:t>;</a:t>
            </a:r>
            <a:r>
              <a:rPr lang="ru-RU" dirty="0"/>
              <a:t> 3) </a:t>
            </a:r>
            <a:r>
              <a:rPr lang="ru-RU" dirty="0" err="1"/>
              <a:t>буллеты</a:t>
            </a:r>
            <a:r>
              <a:rPr lang="ru-RU" dirty="0"/>
              <a:t> в виде тире </a:t>
            </a:r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0275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5">
            <a:extLst>
              <a:ext uri="{FF2B5EF4-FFF2-40B4-BE49-F238E27FC236}">
                <a16:creationId xmlns:a16="http://schemas.microsoft.com/office/drawing/2014/main" id="{ACF658B9-5EF6-D849-B8C6-C427A963DB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63199" y="2581200"/>
            <a:ext cx="10857600" cy="72396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000" b="0" i="0">
                <a:solidFill>
                  <a:schemeClr val="bg1"/>
                </a:solidFill>
                <a:latin typeface="Formular" panose="02000000000000000000" pitchFamily="2" charset="0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B6ADAFFB-EB86-6B40-AAB7-F7BF10DB5F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1171856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5">
            <a:extLst>
              <a:ext uri="{FF2B5EF4-FFF2-40B4-BE49-F238E27FC236}">
                <a16:creationId xmlns:a16="http://schemas.microsoft.com/office/drawing/2014/main" id="{ACF658B9-5EF6-D849-B8C6-C427A963DB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63199" y="2581200"/>
            <a:ext cx="5716800" cy="38088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000" b="0" i="0">
                <a:solidFill>
                  <a:schemeClr val="bg1"/>
                </a:solidFill>
                <a:latin typeface="Formular" panose="02000000000000000000" pitchFamily="2" charset="0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20FE5877-A176-8A44-9FB6-A28800CAC6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33200" y="2581200"/>
            <a:ext cx="9813599" cy="7239385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Наборный текст.</a:t>
            </a:r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0045A300-A4F4-E54F-95BA-0796B71725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91947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54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9817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62A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60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5" r:id="rId3"/>
    <p:sldLayoutId id="2147483682" r:id="rId4"/>
    <p:sldLayoutId id="2147483686" r:id="rId5"/>
    <p:sldLayoutId id="2147483684" r:id="rId6"/>
    <p:sldLayoutId id="2147483683" r:id="rId7"/>
    <p:sldLayoutId id="2147483687" r:id="rId8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931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7.png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1DE53E1-5184-004D-8025-8ECB998880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START ML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FFB56E-FC6A-1B44-A056-35D6562AE0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KARPOV.COURSES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8748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33F2D32F-D92B-4256-9916-FE9CE5F747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9" y="2795589"/>
            <a:ext cx="16383600" cy="4792565"/>
          </a:xfrm>
        </p:spPr>
        <p:txBody>
          <a:bodyPr/>
          <a:lstStyle/>
          <a:p>
            <a:r>
              <a:rPr lang="ru-RU" dirty="0"/>
              <a:t>В данных могут быть пропуски</a:t>
            </a:r>
            <a:r>
              <a:rPr lang="en-US" dirty="0"/>
              <a:t>:</a:t>
            </a:r>
            <a:r>
              <a:rPr lang="ru-RU" dirty="0"/>
              <a:t> как в </a:t>
            </a:r>
            <a:r>
              <a:rPr lang="ru-RU" dirty="0" err="1"/>
              <a:t>таргете</a:t>
            </a:r>
            <a:r>
              <a:rPr lang="en-US" dirty="0"/>
              <a:t>,</a:t>
            </a:r>
            <a:r>
              <a:rPr lang="ru-RU" dirty="0"/>
              <a:t> так и в признаках</a:t>
            </a:r>
          </a:p>
          <a:p>
            <a:r>
              <a:rPr lang="ru-RU" dirty="0"/>
              <a:t>Есть ряд приемов</a:t>
            </a:r>
            <a:r>
              <a:rPr lang="en-US" dirty="0"/>
              <a:t>,</a:t>
            </a:r>
            <a:r>
              <a:rPr lang="ru-RU" dirty="0"/>
              <a:t> которые помогают заполнять эти самые пропуску</a:t>
            </a:r>
          </a:p>
          <a:p>
            <a:r>
              <a:rPr lang="ru-RU" dirty="0"/>
              <a:t>Отличаются между собой по простоте реализации</a:t>
            </a:r>
          </a:p>
          <a:p>
            <a:r>
              <a:rPr lang="ru-RU" dirty="0"/>
              <a:t>Заранее сказать – какой лучше</a:t>
            </a:r>
            <a:r>
              <a:rPr lang="en-US" dirty="0"/>
              <a:t>,</a:t>
            </a:r>
            <a:r>
              <a:rPr lang="ru-RU" dirty="0"/>
              <a:t> достаточно сложно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916012-4A97-4159-A75A-E6A752C65D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РЕЗЮМЕ</a:t>
            </a:r>
          </a:p>
        </p:txBody>
      </p:sp>
    </p:spTree>
    <p:extLst>
      <p:ext uri="{BB962C8B-B14F-4D97-AF65-F5344CB8AC3E}">
        <p14:creationId xmlns:p14="http://schemas.microsoft.com/office/powerpoint/2010/main" val="4029686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94921471-9763-4413-91A5-56B21293E8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9" y="3628649"/>
            <a:ext cx="14030974" cy="875112"/>
          </a:xfrm>
        </p:spPr>
        <p:txBody>
          <a:bodyPr/>
          <a:lstStyle/>
          <a:p>
            <a:r>
              <a:rPr lang="ru-RU" dirty="0"/>
              <a:t>Пусть нам известно некоторая истинная зависимость между </a:t>
            </a:r>
            <a:r>
              <a:rPr lang="en-US" dirty="0">
                <a:solidFill>
                  <a:srgbClr val="FF5433"/>
                </a:solidFill>
              </a:rPr>
              <a:t>X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>
                <a:solidFill>
                  <a:srgbClr val="FF5433"/>
                </a:solidFill>
              </a:rPr>
              <a:t>Y</a:t>
            </a:r>
          </a:p>
          <a:p>
            <a:r>
              <a:rPr lang="ru-RU" dirty="0"/>
              <a:t>Выбросы – точки</a:t>
            </a:r>
            <a:r>
              <a:rPr lang="en-US" dirty="0"/>
              <a:t>,</a:t>
            </a:r>
            <a:r>
              <a:rPr lang="ru-RU" dirty="0"/>
              <a:t> выбивающиеся на величину большую</a:t>
            </a:r>
            <a:r>
              <a:rPr lang="en-US" dirty="0"/>
              <a:t>,</a:t>
            </a:r>
            <a:r>
              <a:rPr lang="ru-RU" dirty="0"/>
              <a:t> чем шум</a:t>
            </a:r>
          </a:p>
        </p:txBody>
      </p:sp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ВЫБРОСЫ</a:t>
            </a:r>
            <a:r>
              <a:rPr lang="en-US" dirty="0"/>
              <a:t>:</a:t>
            </a:r>
            <a:r>
              <a:rPr lang="ru-RU" dirty="0"/>
              <a:t> КАК ИСКАТЬ И ЗАЧЕМ ЧИСТИТЬ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ЧТО ТАКОЕ ВЫБРОС</a:t>
            </a:r>
            <a:r>
              <a:rPr lang="en-US" dirty="0">
                <a:solidFill>
                  <a:srgbClr val="FF5433"/>
                </a:solidFill>
              </a:rPr>
              <a:t>?</a:t>
            </a:r>
            <a:endParaRPr lang="ru-RU" dirty="0">
              <a:solidFill>
                <a:srgbClr val="FF5433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7D122BB-0D0B-4017-9E98-AB9F6854F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677" y="5373648"/>
            <a:ext cx="5828668" cy="466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4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ВЫБРОСЫ</a:t>
            </a:r>
            <a:r>
              <a:rPr lang="en-US" dirty="0"/>
              <a:t>:</a:t>
            </a:r>
            <a:r>
              <a:rPr lang="ru-RU" dirty="0"/>
              <a:t> КАК ИСКАТЬ И ЗАЧЕМ ЧИСТИТЬ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КАК ВЛИЯЮТ НА МОДЕЛЬ</a:t>
            </a:r>
            <a:r>
              <a:rPr lang="en-US" dirty="0">
                <a:solidFill>
                  <a:srgbClr val="FF5433"/>
                </a:solidFill>
              </a:rPr>
              <a:t>?</a:t>
            </a:r>
            <a:endParaRPr lang="ru-RU" dirty="0">
              <a:solidFill>
                <a:srgbClr val="FF5433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C8E4C88-3B8A-487C-B789-920585C0A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5456913"/>
            <a:ext cx="5143500" cy="371475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F628253-7E29-44AA-8378-5FA33B618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0794" y="2885163"/>
            <a:ext cx="51435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33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ВЫБРОСЫ</a:t>
            </a:r>
            <a:r>
              <a:rPr lang="en-US" dirty="0"/>
              <a:t>:</a:t>
            </a:r>
            <a:r>
              <a:rPr lang="ru-RU" dirty="0"/>
              <a:t> КАК ИСКАТЬ И ЗАЧЕМ ЧИСТИТЬ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КАК ОТЛОВИТЬ ВЫБРОС</a:t>
            </a:r>
            <a:r>
              <a:rPr lang="en-US" dirty="0">
                <a:solidFill>
                  <a:srgbClr val="FF5433"/>
                </a:solidFill>
              </a:rPr>
              <a:t>?</a:t>
            </a:r>
            <a:endParaRPr lang="ru-RU" dirty="0">
              <a:solidFill>
                <a:srgbClr val="FF5433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A2B2773-FCFE-4EBD-8BFF-21BE940BE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971" y="3778775"/>
            <a:ext cx="4842680" cy="544801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4433187-757E-40DB-990A-B6C85EC46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527" y="4683908"/>
            <a:ext cx="10150502" cy="454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38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ВЫБРОСЫ</a:t>
            </a:r>
            <a:r>
              <a:rPr lang="en-US" dirty="0"/>
              <a:t>:</a:t>
            </a:r>
            <a:r>
              <a:rPr lang="ru-RU" dirty="0"/>
              <a:t> КАК ИСКАТЬ И ЗАЧЕМ ЧИСТИТЬ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КАК ЧИСТИТЬ ДАННЫЕ ОТ ВЫБРОСОВ</a:t>
            </a:r>
            <a:r>
              <a:rPr lang="en-US" dirty="0">
                <a:solidFill>
                  <a:srgbClr val="FF5433"/>
                </a:solidFill>
              </a:rPr>
              <a:t>?</a:t>
            </a:r>
            <a:endParaRPr lang="ru-RU" dirty="0">
              <a:solidFill>
                <a:srgbClr val="FF5433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A2B2773-FCFE-4EBD-8BFF-21BE940BE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4119" y="3778775"/>
            <a:ext cx="4842680" cy="54480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Текст 1">
                <a:extLst>
                  <a:ext uri="{FF2B5EF4-FFF2-40B4-BE49-F238E27FC236}">
                    <a16:creationId xmlns:a16="http://schemas.microsoft.com/office/drawing/2014/main" id="{E327A3FD-7CC3-4CFC-92F4-69A53D87437B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63199" y="3628649"/>
                <a:ext cx="14030974" cy="875112"/>
              </a:xfrm>
            </p:spPr>
            <p:txBody>
              <a:bodyPr/>
              <a:lstStyle/>
              <a:p>
                <a:r>
                  <a:rPr lang="ru-RU" dirty="0"/>
                  <a:t>Посчитаем длину ящика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25%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75%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ru-RU" dirty="0"/>
                  <a:t>Кончики усиков тогда вычисляются как</a:t>
                </a:r>
                <a:r>
                  <a:rPr lang="en-US" dirty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25%</m:t>
                        </m:r>
                      </m:sub>
                    </m:sSub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+1.5⋅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75%</m:t>
                        </m:r>
                      </m:sub>
                    </m:sSub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−1.5⋅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r>
                  <a:rPr lang="ru-RU" dirty="0"/>
                  <a:t>Критерий отсечения выброса</a:t>
                </a:r>
                <a:r>
                  <a:rPr lang="en-US" dirty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75%</m:t>
                        </m:r>
                      </m:sub>
                    </m:sSub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−1.5⋅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;    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25%</m:t>
                        </m:r>
                      </m:sub>
                    </m:sSub>
                    <m:r>
                      <a:rPr lang="ru-RU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.5⋅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5" name="Текст 1">
                <a:extLst>
                  <a:ext uri="{FF2B5EF4-FFF2-40B4-BE49-F238E27FC236}">
                    <a16:creationId xmlns:a16="http://schemas.microsoft.com/office/drawing/2014/main" id="{E327A3FD-7CC3-4CFC-92F4-69A53D8743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63199" y="3628649"/>
                <a:ext cx="14030974" cy="875112"/>
              </a:xfrm>
              <a:blipFill>
                <a:blip r:embed="rId3"/>
                <a:stretch>
                  <a:fillRect l="-1781" t="-5556" b="-4263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870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33F2D32F-D92B-4256-9916-FE9CE5F747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9" y="2795589"/>
            <a:ext cx="16383600" cy="4792565"/>
          </a:xfrm>
        </p:spPr>
        <p:txBody>
          <a:bodyPr/>
          <a:lstStyle/>
          <a:p>
            <a:r>
              <a:rPr lang="ru-RU" dirty="0"/>
              <a:t>В переменных могут содержаться выбросы</a:t>
            </a:r>
          </a:p>
          <a:p>
            <a:r>
              <a:rPr lang="ru-RU" dirty="0"/>
              <a:t>Они усложняют построение адекватной модели</a:t>
            </a:r>
          </a:p>
          <a:p>
            <a:r>
              <a:rPr lang="ru-RU" dirty="0"/>
              <a:t>Сильно портят метрики</a:t>
            </a:r>
          </a:p>
          <a:p>
            <a:r>
              <a:rPr lang="ru-RU" dirty="0"/>
              <a:t>Чтобы их обнаружить</a:t>
            </a:r>
            <a:r>
              <a:rPr lang="en-US" dirty="0"/>
              <a:t>,</a:t>
            </a:r>
            <a:r>
              <a:rPr lang="ru-RU" dirty="0"/>
              <a:t> можно исследовать ящики с усами и гистограммы </a:t>
            </a:r>
          </a:p>
          <a:p>
            <a:r>
              <a:rPr lang="ru-RU" dirty="0"/>
              <a:t>Есть еще более продвинутые методы</a:t>
            </a:r>
            <a:r>
              <a:rPr lang="en-US" dirty="0"/>
              <a:t>,</a:t>
            </a:r>
            <a:r>
              <a:rPr lang="ru-RU" dirty="0"/>
              <a:t> как отличить выброс от не выброса </a:t>
            </a:r>
          </a:p>
          <a:p>
            <a:r>
              <a:rPr lang="ru-RU" dirty="0"/>
              <a:t>Так или иначе</a:t>
            </a:r>
            <a:r>
              <a:rPr lang="en-US" dirty="0"/>
              <a:t>,</a:t>
            </a:r>
            <a:r>
              <a:rPr lang="ru-RU" dirty="0"/>
              <a:t> если мы хотя бы большую часть выбросов найдем</a:t>
            </a:r>
            <a:r>
              <a:rPr lang="en-US" dirty="0"/>
              <a:t>,</a:t>
            </a:r>
            <a:r>
              <a:rPr lang="ru-RU" dirty="0"/>
              <a:t> уже станет сильно лучше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916012-4A97-4159-A75A-E6A752C65D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РЕЗЮМЕ</a:t>
            </a:r>
          </a:p>
        </p:txBody>
      </p:sp>
    </p:spTree>
    <p:extLst>
      <p:ext uri="{BB962C8B-B14F-4D97-AF65-F5344CB8AC3E}">
        <p14:creationId xmlns:p14="http://schemas.microsoft.com/office/powerpoint/2010/main" val="2626226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94921471-9763-4413-91A5-56B21293E8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9" y="5047021"/>
            <a:ext cx="11970162" cy="3413596"/>
          </a:xfrm>
        </p:spPr>
        <p:txBody>
          <a:bodyPr/>
          <a:lstStyle/>
          <a:p>
            <a:r>
              <a:rPr lang="ru-RU" dirty="0"/>
              <a:t>Пусть имеем категориальный признак</a:t>
            </a:r>
            <a:endParaRPr lang="en-US" dirty="0"/>
          </a:p>
          <a:p>
            <a:r>
              <a:rPr lang="ru-RU" dirty="0"/>
              <a:t>Для каждой категории посчитаем среднее значение </a:t>
            </a:r>
            <a:r>
              <a:rPr lang="ru-RU" dirty="0" err="1"/>
              <a:t>таргета</a:t>
            </a:r>
            <a:endParaRPr lang="ru-RU" dirty="0"/>
          </a:p>
          <a:p>
            <a:r>
              <a:rPr lang="ru-RU" dirty="0"/>
              <a:t>Вместо самой категории установим это самое значение</a:t>
            </a:r>
          </a:p>
        </p:txBody>
      </p:sp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ADVANCED </a:t>
            </a:r>
            <a:r>
              <a:rPr lang="ru-RU" dirty="0"/>
              <a:t>СЧЕТЧИКИ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ВСПОМНИМ ПРОЦЕДУРУ</a:t>
            </a:r>
          </a:p>
        </p:txBody>
      </p:sp>
    </p:spTree>
    <p:extLst>
      <p:ext uri="{BB962C8B-B14F-4D97-AF65-F5344CB8AC3E}">
        <p14:creationId xmlns:p14="http://schemas.microsoft.com/office/powerpoint/2010/main" val="410761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ADVANCED </a:t>
            </a:r>
            <a:r>
              <a:rPr lang="ru-RU" dirty="0"/>
              <a:t>СЧЕТЧИКИ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ВСПОМНИМ ПРОЦЕДУРУ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784815B-1901-4CFE-A23A-0A453447D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571" y="4229977"/>
            <a:ext cx="14410640" cy="504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588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ADVANCED </a:t>
            </a:r>
            <a:r>
              <a:rPr lang="ru-RU" dirty="0"/>
              <a:t>СЧЕТЧИКИ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ЧТО ЕЩЕ МОЖНО УЛУЧШИТЬ</a:t>
            </a:r>
            <a:r>
              <a:rPr lang="en-US" dirty="0">
                <a:solidFill>
                  <a:srgbClr val="FF5433"/>
                </a:solidFill>
              </a:rPr>
              <a:t>?</a:t>
            </a:r>
            <a:endParaRPr lang="ru-RU" dirty="0">
              <a:solidFill>
                <a:srgbClr val="FF5433"/>
              </a:solidFill>
            </a:endParaRPr>
          </a:p>
        </p:txBody>
      </p:sp>
      <p:sp>
        <p:nvSpPr>
          <p:cNvPr id="5" name="Текст 1">
            <a:extLst>
              <a:ext uri="{FF2B5EF4-FFF2-40B4-BE49-F238E27FC236}">
                <a16:creationId xmlns:a16="http://schemas.microsoft.com/office/drawing/2014/main" id="{7F6E5D40-8CD3-46FE-92EC-59C5B65E20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9" y="3955650"/>
            <a:ext cx="8279201" cy="3100244"/>
          </a:xfrm>
        </p:spPr>
        <p:txBody>
          <a:bodyPr/>
          <a:lstStyle/>
          <a:p>
            <a:r>
              <a:rPr lang="ru-RU" dirty="0"/>
              <a:t>Такая кодировка может привести нас к переобучению</a:t>
            </a:r>
            <a:r>
              <a:rPr lang="en-US" dirty="0"/>
              <a:t>!</a:t>
            </a:r>
            <a:endParaRPr lang="ru-RU" dirty="0"/>
          </a:p>
          <a:p>
            <a:r>
              <a:rPr lang="ru-RU" dirty="0"/>
              <a:t>Ведь считая данный признак</a:t>
            </a:r>
            <a:r>
              <a:rPr lang="en-US" dirty="0"/>
              <a:t>,</a:t>
            </a:r>
            <a:r>
              <a:rPr lang="ru-RU" dirty="0"/>
              <a:t> мы подглядываем в </a:t>
            </a:r>
            <a:r>
              <a:rPr lang="ru-RU" dirty="0" err="1"/>
              <a:t>таргет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Счетчики очень коррелируют с ответами!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94A5F33-7591-43A3-8599-DAE36700C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6329" y="3778775"/>
            <a:ext cx="2495550" cy="4800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Текст 1">
                <a:extLst>
                  <a:ext uri="{FF2B5EF4-FFF2-40B4-BE49-F238E27FC236}">
                    <a16:creationId xmlns:a16="http://schemas.microsoft.com/office/drawing/2014/main" id="{E9FDEDFC-DE6B-486F-AA79-C869297759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319928" y="5880504"/>
                <a:ext cx="2495550" cy="597141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457200" marR="0" indent="-457200" algn="l" defTabSz="1371600" rtl="0" eaLnBrk="1" fontAlgn="auto" latinLnBrk="0" hangingPunct="1">
                  <a:lnSpc>
                    <a:spcPts val="48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FF5433"/>
                  </a:buClr>
                  <a:buSzTx/>
                  <a:buFont typeface="Системный шрифт, обычный"/>
                  <a:buChar char="—"/>
                  <a:tabLst/>
                  <a:defRPr sz="3150" b="0" i="0" kern="1200">
                    <a:solidFill>
                      <a:srgbClr val="E5E5E5"/>
                    </a:solidFill>
                    <a:latin typeface="InputMono" panose="02000509020000090004" pitchFamily="49" charset="0"/>
                    <a:ea typeface="+mn-ea"/>
                    <a:cs typeface="+mn-cs"/>
                  </a:defRPr>
                </a:lvl1pPr>
                <a:lvl2pPr marL="1028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714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400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0861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7719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457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143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829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𝑐𝑜𝑟𝑟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≈0,86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Текст 1">
                <a:extLst>
                  <a:ext uri="{FF2B5EF4-FFF2-40B4-BE49-F238E27FC236}">
                    <a16:creationId xmlns:a16="http://schemas.microsoft.com/office/drawing/2014/main" id="{E9FDEDFC-DE6B-486F-AA79-C86929775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9928" y="5880504"/>
                <a:ext cx="2495550" cy="5971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1404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ADVANCED </a:t>
            </a:r>
            <a:r>
              <a:rPr lang="ru-RU" dirty="0"/>
              <a:t>СЧЕТЧИКИ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5300216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КАК ИЗБЕЖАТЬ ПЕРЕОБУЧЕНИЯ</a:t>
            </a:r>
            <a:r>
              <a:rPr lang="en-US" dirty="0">
                <a:solidFill>
                  <a:srgbClr val="FF5433"/>
                </a:solidFill>
              </a:rPr>
              <a:t>?</a:t>
            </a:r>
            <a:r>
              <a:rPr lang="ru-RU" dirty="0">
                <a:solidFill>
                  <a:srgbClr val="FF5433"/>
                </a:solidFill>
              </a:rPr>
              <a:t> ДОБАВИТЬ ШУМ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AE6BA70-7299-4DD4-9511-07B43CEC4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910" y="4123943"/>
            <a:ext cx="6762750" cy="48006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944A78A-745E-43CF-9A60-33994525E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9342" y="4123943"/>
            <a:ext cx="6762750" cy="4800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Текст 1">
                <a:extLst>
                  <a:ext uri="{FF2B5EF4-FFF2-40B4-BE49-F238E27FC236}">
                    <a16:creationId xmlns:a16="http://schemas.microsoft.com/office/drawing/2014/main" id="{F310CB47-14DA-4FE4-BA74-996375A498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19510" y="9206543"/>
                <a:ext cx="2495550" cy="597141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457200" marR="0" indent="-457200" algn="l" defTabSz="1371600" rtl="0" eaLnBrk="1" fontAlgn="auto" latinLnBrk="0" hangingPunct="1">
                  <a:lnSpc>
                    <a:spcPts val="48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FF5433"/>
                  </a:buClr>
                  <a:buSzTx/>
                  <a:buFont typeface="Системный шрифт, обычный"/>
                  <a:buChar char="—"/>
                  <a:tabLst/>
                  <a:defRPr sz="3150" b="0" i="0" kern="1200">
                    <a:solidFill>
                      <a:srgbClr val="E5E5E5"/>
                    </a:solidFill>
                    <a:latin typeface="InputMono" panose="02000509020000090004" pitchFamily="49" charset="0"/>
                    <a:ea typeface="+mn-ea"/>
                    <a:cs typeface="+mn-cs"/>
                  </a:defRPr>
                </a:lvl1pPr>
                <a:lvl2pPr marL="1028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714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400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0861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7719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457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143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829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𝑐𝑜𝑟𝑟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≈0,83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Текст 1">
                <a:extLst>
                  <a:ext uri="{FF2B5EF4-FFF2-40B4-BE49-F238E27FC236}">
                    <a16:creationId xmlns:a16="http://schemas.microsoft.com/office/drawing/2014/main" id="{F310CB47-14DA-4FE4-BA74-996375A49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510" y="9206543"/>
                <a:ext cx="2495550" cy="5971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Текст 1">
                <a:extLst>
                  <a:ext uri="{FF2B5EF4-FFF2-40B4-BE49-F238E27FC236}">
                    <a16:creationId xmlns:a16="http://schemas.microsoft.com/office/drawing/2014/main" id="{97CD811E-A0DE-4F08-ADE0-12BE88A862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672942" y="9215145"/>
                <a:ext cx="2495550" cy="597141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457200" marR="0" indent="-457200" algn="l" defTabSz="1371600" rtl="0" eaLnBrk="1" fontAlgn="auto" latinLnBrk="0" hangingPunct="1">
                  <a:lnSpc>
                    <a:spcPts val="48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FF5433"/>
                  </a:buClr>
                  <a:buSzTx/>
                  <a:buFont typeface="Системный шрифт, обычный"/>
                  <a:buChar char="—"/>
                  <a:tabLst/>
                  <a:defRPr sz="3150" b="0" i="0" kern="1200">
                    <a:solidFill>
                      <a:srgbClr val="E5E5E5"/>
                    </a:solidFill>
                    <a:latin typeface="InputMono" panose="02000509020000090004" pitchFamily="49" charset="0"/>
                    <a:ea typeface="+mn-ea"/>
                    <a:cs typeface="+mn-cs"/>
                  </a:defRPr>
                </a:lvl1pPr>
                <a:lvl2pPr marL="1028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714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400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0861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7719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457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143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829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𝑐𝑜𝑟𝑟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≈0,24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Текст 1">
                <a:extLst>
                  <a:ext uri="{FF2B5EF4-FFF2-40B4-BE49-F238E27FC236}">
                    <a16:creationId xmlns:a16="http://schemas.microsoft.com/office/drawing/2014/main" id="{97CD811E-A0DE-4F08-ADE0-12BE88A86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2942" y="9215145"/>
                <a:ext cx="2495550" cy="5971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8185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205CE37B-80B9-AB46-AC20-CDAA3E07CB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3197" y="797091"/>
            <a:ext cx="16383600" cy="1284161"/>
          </a:xfrm>
        </p:spPr>
        <p:txBody>
          <a:bodyPr/>
          <a:lstStyle/>
          <a:p>
            <a:r>
              <a:rPr lang="ru-RU" dirty="0"/>
              <a:t>ПОЛЕЗНЫЕ ПРИЕМЫ ПРИ РАБОТЕ С ДАННЫМИ</a:t>
            </a:r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704E27A7-325C-4933-B29F-F0A412193C53}"/>
              </a:ext>
            </a:extLst>
          </p:cNvPr>
          <p:cNvSpPr txBox="1">
            <a:spLocks/>
          </p:cNvSpPr>
          <p:nvPr/>
        </p:nvSpPr>
        <p:spPr>
          <a:xfrm>
            <a:off x="879742" y="5556205"/>
            <a:ext cx="4982508" cy="48138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50" b="1" i="0" kern="1200">
                <a:solidFill>
                  <a:srgbClr val="FF5433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ADVANCED </a:t>
            </a:r>
            <a:r>
              <a:rPr lang="ru-RU" dirty="0"/>
              <a:t>СЧЕТЧИКИ</a:t>
            </a:r>
          </a:p>
        </p:txBody>
      </p:sp>
      <p:sp>
        <p:nvSpPr>
          <p:cNvPr id="10" name="Текст 3">
            <a:extLst>
              <a:ext uri="{FF2B5EF4-FFF2-40B4-BE49-F238E27FC236}">
                <a16:creationId xmlns:a16="http://schemas.microsoft.com/office/drawing/2014/main" id="{35FAF03A-D543-467A-BB51-32EF1C2AD484}"/>
              </a:ext>
            </a:extLst>
          </p:cNvPr>
          <p:cNvSpPr txBox="1">
            <a:spLocks/>
          </p:cNvSpPr>
          <p:nvPr/>
        </p:nvSpPr>
        <p:spPr>
          <a:xfrm>
            <a:off x="879742" y="3339038"/>
            <a:ext cx="9063189" cy="48138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50" b="1" i="0" kern="1200">
                <a:solidFill>
                  <a:srgbClr val="FF5433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РАБОТА С ПРОПУЩЕННЫМИ ЗНАЧЕНИЯМИ</a:t>
            </a:r>
          </a:p>
        </p:txBody>
      </p:sp>
      <p:sp>
        <p:nvSpPr>
          <p:cNvPr id="12" name="Текст 3">
            <a:extLst>
              <a:ext uri="{FF2B5EF4-FFF2-40B4-BE49-F238E27FC236}">
                <a16:creationId xmlns:a16="http://schemas.microsoft.com/office/drawing/2014/main" id="{80DBDEF2-95E1-486A-91C3-9E2723AD4D61}"/>
              </a:ext>
            </a:extLst>
          </p:cNvPr>
          <p:cNvSpPr txBox="1">
            <a:spLocks/>
          </p:cNvSpPr>
          <p:nvPr/>
        </p:nvSpPr>
        <p:spPr>
          <a:xfrm>
            <a:off x="879742" y="6676643"/>
            <a:ext cx="9970228" cy="48138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50" b="1" i="0" kern="1200">
                <a:solidFill>
                  <a:srgbClr val="FF5433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ВЫДЕЛЕНИЕ БАЗОВЫХ ПРИЗНАКОВ ИЗ ТЕКСТА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F2993E1D-32AB-470E-B9AD-415F783992D5}"/>
              </a:ext>
            </a:extLst>
          </p:cNvPr>
          <p:cNvSpPr txBox="1">
            <a:spLocks/>
          </p:cNvSpPr>
          <p:nvPr/>
        </p:nvSpPr>
        <p:spPr>
          <a:xfrm>
            <a:off x="879742" y="4435767"/>
            <a:ext cx="9063189" cy="48138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50" b="1" i="0" kern="1200">
                <a:solidFill>
                  <a:srgbClr val="FF5433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ВЫБРОСЫ</a:t>
            </a:r>
            <a:r>
              <a:rPr lang="en-US" dirty="0"/>
              <a:t>:</a:t>
            </a:r>
            <a:r>
              <a:rPr lang="ru-RU" dirty="0"/>
              <a:t> КАК ИСКАТЬ И ЗАЧЕМ ЧИСТИТЬ</a:t>
            </a:r>
          </a:p>
        </p:txBody>
      </p:sp>
    </p:spTree>
    <p:extLst>
      <p:ext uri="{BB962C8B-B14F-4D97-AF65-F5344CB8AC3E}">
        <p14:creationId xmlns:p14="http://schemas.microsoft.com/office/powerpoint/2010/main" val="26522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ADVANCED </a:t>
            </a:r>
            <a:r>
              <a:rPr lang="ru-RU" dirty="0"/>
              <a:t>СЧЕТЧИКИ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5300216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КАК ИЗБЕЖАТЬ ПЕРЕОБУЧЕНИЯ</a:t>
            </a:r>
            <a:r>
              <a:rPr lang="en-US" dirty="0">
                <a:solidFill>
                  <a:srgbClr val="FF5433"/>
                </a:solidFill>
              </a:rPr>
              <a:t>?</a:t>
            </a:r>
            <a:r>
              <a:rPr lang="ru-RU" dirty="0">
                <a:solidFill>
                  <a:srgbClr val="FF5433"/>
                </a:solidFill>
              </a:rPr>
              <a:t> КРОСС-ВАЛИДАЦИЯ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A148F97-8FB5-4774-B17C-099882C59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4999" y="4062281"/>
            <a:ext cx="7581900" cy="5657850"/>
          </a:xfrm>
          <a:prstGeom prst="rect">
            <a:avLst/>
          </a:prstGeom>
        </p:spPr>
      </p:pic>
      <p:sp>
        <p:nvSpPr>
          <p:cNvPr id="14" name="Текст 1">
            <a:extLst>
              <a:ext uri="{FF2B5EF4-FFF2-40B4-BE49-F238E27FC236}">
                <a16:creationId xmlns:a16="http://schemas.microsoft.com/office/drawing/2014/main" id="{38E89937-2A4F-48A6-A6C2-A3998298E6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9" y="3782675"/>
            <a:ext cx="7684765" cy="4792565"/>
          </a:xfrm>
        </p:spPr>
        <p:txBody>
          <a:bodyPr/>
          <a:lstStyle/>
          <a:p>
            <a:r>
              <a:rPr lang="ru-RU" dirty="0"/>
              <a:t>Бьем тренировочную выборку дополнительно на несколько частей</a:t>
            </a:r>
          </a:p>
          <a:p>
            <a:r>
              <a:rPr lang="ru-RU" dirty="0"/>
              <a:t>Для категорий из блока </a:t>
            </a:r>
            <a:r>
              <a:rPr lang="en-US" dirty="0"/>
              <a:t>X1 </a:t>
            </a:r>
            <a:r>
              <a:rPr lang="ru-RU" dirty="0"/>
              <a:t>подсчитываем счетчики на основе </a:t>
            </a:r>
            <a:r>
              <a:rPr lang="ru-RU" dirty="0" err="1"/>
              <a:t>таргетов</a:t>
            </a:r>
            <a:r>
              <a:rPr lang="ru-RU" dirty="0"/>
              <a:t> этих категорий в блоках </a:t>
            </a:r>
            <a:r>
              <a:rPr lang="en-US" dirty="0"/>
              <a:t>X2, X3</a:t>
            </a:r>
          </a:p>
          <a:p>
            <a:r>
              <a:rPr lang="ru-RU" dirty="0"/>
              <a:t>Для других блоков – симметрично</a:t>
            </a:r>
          </a:p>
          <a:p>
            <a:r>
              <a:rPr lang="ru-RU" dirty="0"/>
              <a:t>Для категорий в валидации возьмем среднее по новым полученным счетчикам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BE50FD-BDF8-794B-8D65-BF006EF47936}"/>
              </a:ext>
            </a:extLst>
          </p:cNvPr>
          <p:cNvSpPr/>
          <p:nvPr/>
        </p:nvSpPr>
        <p:spPr>
          <a:xfrm>
            <a:off x="13385800" y="8712200"/>
            <a:ext cx="457200" cy="307540"/>
          </a:xfrm>
          <a:prstGeom prst="rect">
            <a:avLst/>
          </a:prstGeom>
          <a:solidFill>
            <a:srgbClr val="262A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786841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ADVANCED </a:t>
            </a:r>
            <a:r>
              <a:rPr lang="ru-RU" dirty="0"/>
              <a:t>СЧЕТЧИКИ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B575EC5-EE3E-4760-9BDC-05A5EE7E6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922" y="2146381"/>
            <a:ext cx="12610193" cy="735873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5F17D6A-9877-9F4C-8D10-2ED1EEBEBA63}"/>
              </a:ext>
            </a:extLst>
          </p:cNvPr>
          <p:cNvSpPr/>
          <p:nvPr/>
        </p:nvSpPr>
        <p:spPr>
          <a:xfrm>
            <a:off x="12416589" y="1828800"/>
            <a:ext cx="2759243" cy="7828547"/>
          </a:xfrm>
          <a:prstGeom prst="rect">
            <a:avLst/>
          </a:prstGeom>
          <a:solidFill>
            <a:srgbClr val="262A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AE32B1-B25B-3F42-8985-3D09DB0491D3}"/>
              </a:ext>
            </a:extLst>
          </p:cNvPr>
          <p:cNvSpPr/>
          <p:nvPr/>
        </p:nvSpPr>
        <p:spPr>
          <a:xfrm>
            <a:off x="10627895" y="2602021"/>
            <a:ext cx="2157664" cy="1349959"/>
          </a:xfrm>
          <a:prstGeom prst="rect">
            <a:avLst/>
          </a:prstGeom>
          <a:solidFill>
            <a:srgbClr val="262A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2A32E1-6C79-9C41-A6C1-4A086C8F9448}"/>
              </a:ext>
            </a:extLst>
          </p:cNvPr>
          <p:cNvSpPr/>
          <p:nvPr/>
        </p:nvSpPr>
        <p:spPr>
          <a:xfrm>
            <a:off x="10595810" y="8702613"/>
            <a:ext cx="2157664" cy="1349959"/>
          </a:xfrm>
          <a:prstGeom prst="rect">
            <a:avLst/>
          </a:prstGeom>
          <a:solidFill>
            <a:srgbClr val="262A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625328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33F2D32F-D92B-4256-9916-FE9CE5F747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9" y="2795589"/>
            <a:ext cx="16383600" cy="4792565"/>
          </a:xfrm>
        </p:spPr>
        <p:txBody>
          <a:bodyPr/>
          <a:lstStyle/>
          <a:p>
            <a:r>
              <a:rPr lang="ru-RU" dirty="0"/>
              <a:t>Счетчики часто ведут к переобучению моделей</a:t>
            </a:r>
          </a:p>
          <a:p>
            <a:r>
              <a:rPr lang="ru-RU" dirty="0"/>
              <a:t>Тогда при их подсчете можно воспользоваться одним из двух приемов</a:t>
            </a:r>
          </a:p>
          <a:p>
            <a:r>
              <a:rPr lang="ru-RU" dirty="0"/>
              <a:t>Добавить в полученные значения случайный шум</a:t>
            </a:r>
          </a:p>
          <a:p>
            <a:r>
              <a:rPr lang="ru-RU" dirty="0"/>
              <a:t>При формировании счетчиков считать их по другим объектам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916012-4A97-4159-A75A-E6A752C65D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РЕЗЮМЕ</a:t>
            </a:r>
          </a:p>
        </p:txBody>
      </p:sp>
    </p:spTree>
    <p:extLst>
      <p:ext uri="{BB962C8B-B14F-4D97-AF65-F5344CB8AC3E}">
        <p14:creationId xmlns:p14="http://schemas.microsoft.com/office/powerpoint/2010/main" val="1295806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94921471-9763-4413-91A5-56B21293E8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9" y="5047021"/>
            <a:ext cx="14999965" cy="3413596"/>
          </a:xfrm>
        </p:spPr>
        <p:txBody>
          <a:bodyPr/>
          <a:lstStyle/>
          <a:p>
            <a:r>
              <a:rPr lang="ru-RU" dirty="0"/>
              <a:t>Наименования объектов обычно уникальны</a:t>
            </a:r>
            <a:r>
              <a:rPr lang="en-US" dirty="0"/>
              <a:t>,</a:t>
            </a:r>
            <a:r>
              <a:rPr lang="ru-RU" dirty="0"/>
              <a:t> и их мы воспринимаем просто как </a:t>
            </a:r>
            <a:r>
              <a:rPr lang="en-US" dirty="0"/>
              <a:t>id</a:t>
            </a:r>
          </a:p>
          <a:p>
            <a:r>
              <a:rPr lang="ru-RU" dirty="0"/>
              <a:t>Но можно попробовать погрузиться в смысл описания объекта</a:t>
            </a:r>
          </a:p>
          <a:p>
            <a:r>
              <a:rPr lang="ru-RU" dirty="0"/>
              <a:t>Там может крыться что-то очень важное</a:t>
            </a:r>
            <a:r>
              <a:rPr lang="en-US" dirty="0"/>
              <a:t>,</a:t>
            </a:r>
            <a:r>
              <a:rPr lang="ru-RU" dirty="0"/>
              <a:t> что поможет предсказывать </a:t>
            </a:r>
            <a:r>
              <a:rPr lang="ru-RU" dirty="0" err="1"/>
              <a:t>таргет</a:t>
            </a:r>
            <a:endParaRPr lang="ru-RU" dirty="0"/>
          </a:p>
        </p:txBody>
      </p:sp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ВЫДЕЛЕНИЕ ПРИЗНАКОВ ИЗ ТЕКСТА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ЗАЧЕМ ЭТО НУЖНО</a:t>
            </a:r>
            <a:r>
              <a:rPr lang="en-US" dirty="0">
                <a:solidFill>
                  <a:srgbClr val="FF5433"/>
                </a:solidFill>
              </a:rPr>
              <a:t>?</a:t>
            </a:r>
            <a:endParaRPr lang="ru-RU" dirty="0">
              <a:solidFill>
                <a:srgbClr val="FF54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94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ВЫДЕЛЕНИЕ ПРИЗНАКОВ ИЗ ТЕКСТА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7A35B60-ABC1-4615-9F08-943458896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445" y="2017606"/>
            <a:ext cx="12249150" cy="748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5074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94921471-9763-4413-91A5-56B21293E8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200" y="5047021"/>
            <a:ext cx="14808896" cy="3413596"/>
          </a:xfrm>
        </p:spPr>
        <p:txBody>
          <a:bodyPr/>
          <a:lstStyle/>
          <a:p>
            <a:r>
              <a:rPr lang="ru-RU" dirty="0"/>
              <a:t>Посмотрим</a:t>
            </a:r>
            <a:r>
              <a:rPr lang="en-US" dirty="0"/>
              <a:t>,</a:t>
            </a:r>
            <a:r>
              <a:rPr lang="ru-RU" dirty="0"/>
              <a:t> сколько слов всего у нас есть суммарно во всех текстах</a:t>
            </a:r>
          </a:p>
          <a:p>
            <a:r>
              <a:rPr lang="ru-RU" dirty="0"/>
              <a:t>Для каждого слова создадим столбец</a:t>
            </a:r>
            <a:r>
              <a:rPr lang="en-US" dirty="0"/>
              <a:t>,</a:t>
            </a:r>
            <a:r>
              <a:rPr lang="ru-RU" dirty="0"/>
              <a:t> подсчитывающий количество вхождений</a:t>
            </a:r>
          </a:p>
          <a:p>
            <a:r>
              <a:rPr lang="ru-RU" dirty="0"/>
              <a:t>Если текст включает слово – ставим 1</a:t>
            </a:r>
          </a:p>
          <a:p>
            <a:r>
              <a:rPr lang="ru-RU" dirty="0"/>
              <a:t>Если текст включает слово дважды – ставим 2</a:t>
            </a:r>
          </a:p>
          <a:p>
            <a:r>
              <a:rPr lang="ru-RU" dirty="0"/>
              <a:t>И т</a:t>
            </a:r>
            <a:r>
              <a:rPr lang="en-US" dirty="0"/>
              <a:t>.</a:t>
            </a:r>
            <a:r>
              <a:rPr lang="ru-RU" dirty="0"/>
              <a:t>д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ВЫДЕЛЕНИЕ ПРИЗНАКОВ ИЗ ТЕКСТА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5433"/>
                </a:solidFill>
              </a:rPr>
              <a:t>BAG OF WORDS</a:t>
            </a:r>
            <a:endParaRPr lang="ru-RU" dirty="0">
              <a:solidFill>
                <a:srgbClr val="FF54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20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BAG OF WORDS</a:t>
            </a:r>
          </a:p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F89225D-154F-4938-8615-6F4F3CE17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790" y="3100129"/>
            <a:ext cx="14496265" cy="532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7684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F3883F1B-3B39-9D47-AB43-F741F00EC1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BAG OF WORDS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840AF32-C774-5649-95A2-5DFB7B6309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sz="3200" dirty="0"/>
              <a:t>ПРЕИМУЩЕСТВА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EAD230B-E907-AA47-99A8-F07013867C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Простой в применении</a:t>
            </a:r>
          </a:p>
          <a:p>
            <a:r>
              <a:rPr lang="ru-RU" dirty="0"/>
              <a:t>Не требует обработки текста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793587F-CD48-8546-9369-502071C88C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sz="3200" dirty="0"/>
              <a:t>НЕДОСТАТКИ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2AEE3947-7CC6-C84F-8070-09C71CAE7A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Может порождать огромные матрицы</a:t>
            </a:r>
          </a:p>
          <a:p>
            <a:r>
              <a:rPr lang="ru-RU" dirty="0"/>
              <a:t>Не учитываем общий контекст задачи и среднюю частоту всех слов</a:t>
            </a:r>
          </a:p>
          <a:p>
            <a:r>
              <a:rPr lang="ru-RU" dirty="0"/>
              <a:t>Например</a:t>
            </a:r>
            <a:r>
              <a:rPr lang="en-US" dirty="0"/>
              <a:t>,</a:t>
            </a:r>
            <a:r>
              <a:rPr lang="ru-RU" dirty="0"/>
              <a:t> если мы прогнозируем цены на овощи</a:t>
            </a:r>
            <a:r>
              <a:rPr lang="en-US" dirty="0"/>
              <a:t>,</a:t>
            </a:r>
            <a:r>
              <a:rPr lang="ru-RU" dirty="0"/>
              <a:t> то очевидно</a:t>
            </a:r>
            <a:r>
              <a:rPr lang="en-US" dirty="0"/>
              <a:t>,</a:t>
            </a:r>
            <a:r>
              <a:rPr lang="ru-RU" dirty="0"/>
              <a:t> что в описании к объекту почти всегда будет слово </a:t>
            </a:r>
            <a:r>
              <a:rPr lang="en-US" dirty="0"/>
              <a:t>“</a:t>
            </a:r>
            <a:r>
              <a:rPr lang="ru-RU" dirty="0"/>
              <a:t>овощ</a:t>
            </a:r>
            <a:r>
              <a:rPr lang="en-US" dirty="0"/>
              <a:t>”.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834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94921471-9763-4413-91A5-56B21293E8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200" y="5047020"/>
            <a:ext cx="14808896" cy="4656537"/>
          </a:xfrm>
        </p:spPr>
        <p:txBody>
          <a:bodyPr/>
          <a:lstStyle/>
          <a:p>
            <a:r>
              <a:rPr lang="ru-RU" dirty="0"/>
              <a:t>Придумаем</a:t>
            </a:r>
            <a:r>
              <a:rPr lang="en-US" dirty="0"/>
              <a:t>,</a:t>
            </a:r>
            <a:r>
              <a:rPr lang="ru-RU" dirty="0"/>
              <a:t> как бы по-другому векторизовать описания объектов</a:t>
            </a:r>
          </a:p>
          <a:p>
            <a:r>
              <a:rPr lang="ru-RU" dirty="0"/>
              <a:t>Так</a:t>
            </a:r>
            <a:r>
              <a:rPr lang="en-US" dirty="0"/>
              <a:t>,</a:t>
            </a:r>
            <a:r>
              <a:rPr lang="ru-RU" dirty="0"/>
              <a:t> чтобы не рождались огромные матрицы</a:t>
            </a:r>
          </a:p>
          <a:p>
            <a:r>
              <a:rPr lang="ru-RU" dirty="0"/>
              <a:t>При этом еще и хотим как-то оценивать важность слов в задаче!</a:t>
            </a:r>
          </a:p>
          <a:p>
            <a:r>
              <a:rPr lang="ru-RU" dirty="0"/>
              <a:t>С этим справляется трансформация текста методом </a:t>
            </a:r>
            <a:r>
              <a:rPr lang="en-US" dirty="0"/>
              <a:t>TF-IDF</a:t>
            </a:r>
          </a:p>
          <a:p>
            <a:r>
              <a:rPr lang="ru-RU" dirty="0"/>
              <a:t>Он позволяет выделить самые важные слова в каждом конкретном описании</a:t>
            </a:r>
            <a:r>
              <a:rPr lang="en-US" dirty="0"/>
              <a:t>,</a:t>
            </a:r>
            <a:r>
              <a:rPr lang="ru-RU" dirty="0"/>
              <a:t> учитывая общий контекст задачи и то</a:t>
            </a:r>
            <a:r>
              <a:rPr lang="en-US" dirty="0"/>
              <a:t>,</a:t>
            </a:r>
            <a:r>
              <a:rPr lang="ru-RU" dirty="0"/>
              <a:t> что написано в других объектах</a:t>
            </a:r>
          </a:p>
          <a:p>
            <a:endParaRPr lang="ru-RU" dirty="0"/>
          </a:p>
        </p:txBody>
      </p:sp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ВЫДЕЛЕНИЕ ПРИЗНАКОВ ИЗ ТЕКСТА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5433"/>
                </a:solidFill>
              </a:rPr>
              <a:t>TF-IDF</a:t>
            </a:r>
            <a:endParaRPr lang="ru-RU" dirty="0">
              <a:solidFill>
                <a:srgbClr val="FF54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59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63200" y="5047021"/>
                <a:ext cx="16937946" cy="3413596"/>
              </a:xfrm>
            </p:spPr>
            <p:txBody>
              <a:bodyPr/>
              <a:lstStyle/>
              <a:p>
                <a:r>
                  <a:rPr lang="ru-RU" dirty="0"/>
                  <a:t>Состоит из двух компонент</a:t>
                </a:r>
                <a:r>
                  <a:rPr lang="en-US" dirty="0"/>
                  <a:t>: TF </a:t>
                </a:r>
                <a:r>
                  <a:rPr lang="ru-RU" dirty="0"/>
                  <a:t>и </a:t>
                </a:r>
                <a:r>
                  <a:rPr lang="en-US" dirty="0"/>
                  <a:t>IDF</a:t>
                </a:r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 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  </a:t>
                </a:r>
                <a:r>
                  <a:rPr lang="en-US" dirty="0"/>
                  <a:t>  </a:t>
                </a:r>
                <a:r>
                  <a:rPr lang="ru-RU" dirty="0"/>
                  <a:t>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5433"/>
                    </a:solidFill>
                  </a:rPr>
                  <a:t> </a:t>
                </a:r>
                <a:r>
                  <a:rPr lang="en-US" dirty="0"/>
                  <a:t>- </a:t>
                </a:r>
                <a:r>
                  <a:rPr lang="ru-RU" dirty="0"/>
                  <a:t>это количество вхождений слова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/>
                  <a:t> в описание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𝑖𝑑𝑓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𝑙𝑜𝑔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{"/>
                            <m:endChr m:val="|"/>
                            <m:ctrlP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}|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    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      где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0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−это количество описаний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а знаменатель</m:t>
                    </m:r>
                  </m:oMath>
                </a14:m>
                <a:r>
                  <a:rPr lang="ru-RU" dirty="0">
                    <a:latin typeface="InputMono" panose="02000509020000090004"/>
                  </a:rPr>
                  <a:t> – это количество описаний с словом </a:t>
                </a:r>
                <a:r>
                  <a:rPr lang="en-US" dirty="0">
                    <a:solidFill>
                      <a:srgbClr val="FF5433"/>
                    </a:solidFill>
                    <a:latin typeface="InputMono" panose="02000509020000090004"/>
                  </a:rPr>
                  <a:t>t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63200" y="5047021"/>
                <a:ext cx="16937946" cy="3413596"/>
              </a:xfrm>
              <a:blipFill>
                <a:blip r:embed="rId2"/>
                <a:stretch>
                  <a:fillRect l="-1475" t="-1607" b="-189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200" y="814817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ВЫДЕЛЕНИЕ ПРИЗНАКОВ ИЗ ТЕКСТА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5433"/>
                </a:solidFill>
              </a:rPr>
              <a:t>TF-IDF:</a:t>
            </a:r>
            <a:r>
              <a:rPr lang="ru-RU" dirty="0">
                <a:solidFill>
                  <a:srgbClr val="FF5433"/>
                </a:solidFill>
              </a:rPr>
              <a:t> ФОРМАЛЬНО</a:t>
            </a:r>
          </a:p>
        </p:txBody>
      </p:sp>
    </p:spTree>
    <p:extLst>
      <p:ext uri="{BB962C8B-B14F-4D97-AF65-F5344CB8AC3E}">
        <p14:creationId xmlns:p14="http://schemas.microsoft.com/office/powerpoint/2010/main" val="85737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94921471-9763-4413-91A5-56B21293E8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9" y="3628649"/>
            <a:ext cx="14030974" cy="875112"/>
          </a:xfrm>
        </p:spPr>
        <p:txBody>
          <a:bodyPr/>
          <a:lstStyle/>
          <a:p>
            <a:r>
              <a:rPr lang="ru-RU" dirty="0"/>
              <a:t>Пропуски могут быть в большинстве объектов</a:t>
            </a:r>
            <a:r>
              <a:rPr lang="en-US" dirty="0"/>
              <a:t>,</a:t>
            </a:r>
            <a:r>
              <a:rPr lang="ru-RU" dirty="0"/>
              <a:t> но в разных колонках </a:t>
            </a:r>
          </a:p>
        </p:txBody>
      </p:sp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РАБОТА С ПРОПУЩЕННЫМИ ЗНАЧЕНИЯМИ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ПОЧЕМУ ЭТО ВАЖНО</a:t>
            </a:r>
            <a:r>
              <a:rPr lang="en-US" dirty="0">
                <a:solidFill>
                  <a:srgbClr val="FF5433"/>
                </a:solidFill>
              </a:rPr>
              <a:t>?</a:t>
            </a:r>
            <a:endParaRPr lang="ru-RU" dirty="0">
              <a:solidFill>
                <a:srgbClr val="FF5433"/>
              </a:solidFill>
            </a:endParaRPr>
          </a:p>
        </p:txBody>
      </p:sp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28869031-23B8-484A-908E-648508799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24218"/>
              </p:ext>
            </p:extLst>
          </p:nvPr>
        </p:nvGraphicFramePr>
        <p:xfrm>
          <a:off x="6315112" y="5160650"/>
          <a:ext cx="4452972" cy="4284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324">
                  <a:extLst>
                    <a:ext uri="{9D8B030D-6E8A-4147-A177-3AD203B41FA5}">
                      <a16:colId xmlns:a16="http://schemas.microsoft.com/office/drawing/2014/main" val="933145521"/>
                    </a:ext>
                  </a:extLst>
                </a:gridCol>
                <a:gridCol w="1484324">
                  <a:extLst>
                    <a:ext uri="{9D8B030D-6E8A-4147-A177-3AD203B41FA5}">
                      <a16:colId xmlns:a16="http://schemas.microsoft.com/office/drawing/2014/main" val="1042005633"/>
                    </a:ext>
                  </a:extLst>
                </a:gridCol>
                <a:gridCol w="1484324">
                  <a:extLst>
                    <a:ext uri="{9D8B030D-6E8A-4147-A177-3AD203B41FA5}">
                      <a16:colId xmlns:a16="http://schemas.microsoft.com/office/drawing/2014/main" val="940168008"/>
                    </a:ext>
                  </a:extLst>
                </a:gridCol>
              </a:tblGrid>
              <a:tr h="856834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0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-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856834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-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856834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2</a:t>
                      </a:r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0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-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6593958"/>
                  </a:ext>
                </a:extLst>
              </a:tr>
              <a:tr h="856834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-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514538"/>
                  </a:ext>
                </a:extLst>
              </a:tr>
              <a:tr h="856834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-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13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199925"/>
                  </a:ext>
                </a:extLst>
              </a:tr>
            </a:tbl>
          </a:graphicData>
        </a:graphic>
      </p:graphicFrame>
      <p:sp>
        <p:nvSpPr>
          <p:cNvPr id="14" name="Двойные круглые скобки 13">
            <a:extLst>
              <a:ext uri="{FF2B5EF4-FFF2-40B4-BE49-F238E27FC236}">
                <a16:creationId xmlns:a16="http://schemas.microsoft.com/office/drawing/2014/main" id="{8BE0228F-1D1F-4232-9BE7-6F93D1665632}"/>
              </a:ext>
            </a:extLst>
          </p:cNvPr>
          <p:cNvSpPr/>
          <p:nvPr/>
        </p:nvSpPr>
        <p:spPr>
          <a:xfrm>
            <a:off x="4496766" y="5160650"/>
            <a:ext cx="7001302" cy="4026139"/>
          </a:xfrm>
          <a:prstGeom prst="bracketPair">
            <a:avLst/>
          </a:prstGeom>
          <a:ln w="38100">
            <a:solidFill>
              <a:srgbClr val="FF54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543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243B4CE-1138-4255-B52F-90BC8B800DD6}"/>
                  </a:ext>
                </a:extLst>
              </p:cNvPr>
              <p:cNvSpPr txBox="1"/>
              <p:nvPr/>
            </p:nvSpPr>
            <p:spPr>
              <a:xfrm>
                <a:off x="6202736" y="4535123"/>
                <a:ext cx="69946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1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этаж</m:t>
                      </m:r>
                    </m:oMath>
                  </m:oMathPara>
                </a14:m>
                <a:endParaRPr lang="ru-RU" sz="2800" b="1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243B4CE-1138-4255-B52F-90BC8B800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736" y="4535123"/>
                <a:ext cx="699466" cy="430887"/>
              </a:xfrm>
              <a:prstGeom prst="rect">
                <a:avLst/>
              </a:prstGeom>
              <a:blipFill>
                <a:blip r:embed="rId2"/>
                <a:stretch>
                  <a:fillRect r="-105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EA1E23A-7F3E-499E-B790-6B6E67AB25A6}"/>
                  </a:ext>
                </a:extLst>
              </p:cNvPr>
              <p:cNvSpPr txBox="1"/>
              <p:nvPr/>
            </p:nvSpPr>
            <p:spPr>
              <a:xfrm>
                <a:off x="7647684" y="4535123"/>
                <a:ext cx="699466" cy="490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кухня</m:t>
                          </m:r>
                        </m:sub>
                        <m:sup>
                          <m:r>
                            <a:rPr lang="en-US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ru-RU" sz="2800" b="1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EA1E23A-7F3E-499E-B790-6B6E67AB2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684" y="4535123"/>
                <a:ext cx="699466" cy="490262"/>
              </a:xfrm>
              <a:prstGeom prst="rect">
                <a:avLst/>
              </a:prstGeom>
              <a:blipFill>
                <a:blip r:embed="rId3"/>
                <a:stretch>
                  <a:fillRect r="-298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04C3721-C8F5-4F79-90D4-DB2E2709AF52}"/>
                  </a:ext>
                </a:extLst>
              </p:cNvPr>
              <p:cNvSpPr txBox="1"/>
              <p:nvPr/>
            </p:nvSpPr>
            <p:spPr>
              <a:xfrm>
                <a:off x="9092632" y="4535123"/>
                <a:ext cx="699466" cy="4892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парковка</m:t>
                          </m:r>
                        </m:sub>
                        <m:sup>
                          <m:r>
                            <a:rPr lang="en-US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ru-RU" sz="2800" b="1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04C3721-C8F5-4F79-90D4-DB2E2709A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2632" y="4535123"/>
                <a:ext cx="699466" cy="489236"/>
              </a:xfrm>
              <a:prstGeom prst="rect">
                <a:avLst/>
              </a:prstGeom>
              <a:blipFill>
                <a:blip r:embed="rId4"/>
                <a:stretch>
                  <a:fillRect r="-903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12149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94921471-9763-4413-91A5-56B21293E8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8733" y="4339729"/>
            <a:ext cx="15764239" cy="5418419"/>
          </a:xfrm>
        </p:spPr>
        <p:txBody>
          <a:bodyPr/>
          <a:lstStyle/>
          <a:p>
            <a:r>
              <a:rPr lang="en-US" dirty="0"/>
              <a:t>TF </a:t>
            </a:r>
            <a:r>
              <a:rPr lang="ru-RU" dirty="0"/>
              <a:t>показывает</a:t>
            </a:r>
            <a:r>
              <a:rPr lang="en-US" dirty="0"/>
              <a:t>,</a:t>
            </a:r>
            <a:r>
              <a:rPr lang="ru-RU" dirty="0"/>
              <a:t> насколько взятое слово важно для описания конкретного объекта</a:t>
            </a:r>
            <a:endParaRPr lang="en-US" dirty="0"/>
          </a:p>
          <a:p>
            <a:r>
              <a:rPr lang="ru-RU" dirty="0"/>
              <a:t>Чем чаще слово встречается в описании</a:t>
            </a:r>
            <a:r>
              <a:rPr lang="en-US" dirty="0"/>
              <a:t>,</a:t>
            </a:r>
            <a:r>
              <a:rPr lang="ru-RU" dirty="0"/>
              <a:t> тем больше у этого слова в данном описании </a:t>
            </a:r>
            <a:r>
              <a:rPr lang="en-US" dirty="0"/>
              <a:t>TF</a:t>
            </a:r>
          </a:p>
          <a:p>
            <a:r>
              <a:rPr lang="en-US" dirty="0"/>
              <a:t>IDF </a:t>
            </a:r>
            <a:r>
              <a:rPr lang="ru-RU" dirty="0"/>
              <a:t>измеряет</a:t>
            </a:r>
            <a:r>
              <a:rPr lang="en-US" dirty="0"/>
              <a:t>,</a:t>
            </a:r>
            <a:r>
              <a:rPr lang="ru-RU" dirty="0"/>
              <a:t> является ли данное слово </a:t>
            </a:r>
            <a:r>
              <a:rPr lang="en-US" dirty="0"/>
              <a:t>“</a:t>
            </a:r>
            <a:r>
              <a:rPr lang="ru-RU" dirty="0"/>
              <a:t>общим</a:t>
            </a:r>
            <a:r>
              <a:rPr lang="en-US" dirty="0"/>
              <a:t>” – </a:t>
            </a:r>
            <a:r>
              <a:rPr lang="ru-RU" dirty="0"/>
              <a:t>проверяет его на редкость</a:t>
            </a:r>
          </a:p>
          <a:p>
            <a:r>
              <a:rPr lang="ru-RU" dirty="0"/>
              <a:t>Чем чаще слово встречается в описании других объектов</a:t>
            </a:r>
            <a:r>
              <a:rPr lang="en-US" dirty="0"/>
              <a:t>,</a:t>
            </a:r>
            <a:r>
              <a:rPr lang="ru-RU" dirty="0"/>
              <a:t> тем меньше у него </a:t>
            </a:r>
            <a:r>
              <a:rPr lang="en-US" dirty="0"/>
              <a:t>IDF</a:t>
            </a:r>
            <a:endParaRPr lang="ru-RU" dirty="0"/>
          </a:p>
          <a:p>
            <a:r>
              <a:rPr lang="en-US" dirty="0"/>
              <a:t>TF-IDF –</a:t>
            </a:r>
            <a:r>
              <a:rPr lang="ru-RU" dirty="0"/>
              <a:t> это произведение </a:t>
            </a:r>
            <a:r>
              <a:rPr lang="en-US" dirty="0"/>
              <a:t>TF </a:t>
            </a:r>
            <a:r>
              <a:rPr lang="ru-RU" dirty="0"/>
              <a:t>и</a:t>
            </a:r>
            <a:r>
              <a:rPr lang="en-US" dirty="0"/>
              <a:t> IDF!</a:t>
            </a:r>
          </a:p>
          <a:p>
            <a:r>
              <a:rPr lang="ru-RU" dirty="0"/>
              <a:t>Большие значения будут у тех слов</a:t>
            </a:r>
            <a:r>
              <a:rPr lang="en-US" dirty="0"/>
              <a:t>,</a:t>
            </a:r>
            <a:r>
              <a:rPr lang="ru-RU" dirty="0"/>
              <a:t> которые часто встречаются в конкретно выбранном описании</a:t>
            </a:r>
            <a:r>
              <a:rPr lang="en-US" dirty="0"/>
              <a:t>,</a:t>
            </a:r>
            <a:r>
              <a:rPr lang="ru-RU" dirty="0"/>
              <a:t> но при этом оказываются редкими в других</a:t>
            </a:r>
          </a:p>
        </p:txBody>
      </p:sp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ВЫДЕЛЕНИЕ ПРИЗНАКОВ ИЗ ТЕКСТА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5433"/>
                </a:solidFill>
              </a:rPr>
              <a:t>TF-IDF:</a:t>
            </a:r>
            <a:r>
              <a:rPr lang="ru-RU" dirty="0">
                <a:solidFill>
                  <a:srgbClr val="FF5433"/>
                </a:solidFill>
              </a:rPr>
              <a:t> ИНТУИЦИЯ</a:t>
            </a:r>
          </a:p>
        </p:txBody>
      </p:sp>
    </p:spTree>
    <p:extLst>
      <p:ext uri="{BB962C8B-B14F-4D97-AF65-F5344CB8AC3E}">
        <p14:creationId xmlns:p14="http://schemas.microsoft.com/office/powerpoint/2010/main" val="2859867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TF-IDF:</a:t>
            </a:r>
            <a:r>
              <a:rPr lang="ru-RU" dirty="0"/>
              <a:t> ПРИМЕР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Текст 1">
                <a:extLst>
                  <a:ext uri="{FF2B5EF4-FFF2-40B4-BE49-F238E27FC236}">
                    <a16:creationId xmlns:a16="http://schemas.microsoft.com/office/drawing/2014/main" id="{A3667F99-F58C-4B86-80A4-24BF40025178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427605" y="7335230"/>
                <a:ext cx="6196770" cy="159678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𝑖𝑑𝑓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𝑙𝑜𝑔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{"/>
                              <m:endChr m:val="|"/>
                              <m:ctrlPr>
                                <a:rPr lang="en-US" i="1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54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54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54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}|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FF5433"/>
                  </a:solidFill>
                  <a:latin typeface="InputMono" panose="02000509020000090004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8" name="Текст 1">
                <a:extLst>
                  <a:ext uri="{FF2B5EF4-FFF2-40B4-BE49-F238E27FC236}">
                    <a16:creationId xmlns:a16="http://schemas.microsoft.com/office/drawing/2014/main" id="{A3667F99-F58C-4B86-80A4-24BF400251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427605" y="7335230"/>
                <a:ext cx="6196770" cy="1596788"/>
              </a:xfrm>
              <a:blipFill>
                <a:blip r:embed="rId2"/>
                <a:stretch>
                  <a:fillRect t="-156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Текст 1">
                <a:extLst>
                  <a:ext uri="{FF2B5EF4-FFF2-40B4-BE49-F238E27FC236}">
                    <a16:creationId xmlns:a16="http://schemas.microsoft.com/office/drawing/2014/main" id="{30C0593F-F741-494C-AB5A-8851F0864D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7878" y="8817446"/>
                <a:ext cx="4143021" cy="1852286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457200" marR="0" indent="-457200" algn="l" defTabSz="1371600" rtl="0" eaLnBrk="1" fontAlgn="auto" latinLnBrk="0" hangingPunct="1">
                  <a:lnSpc>
                    <a:spcPts val="48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FF5433"/>
                  </a:buClr>
                  <a:buSzTx/>
                  <a:buFont typeface="Системный шрифт, обычный"/>
                  <a:buChar char="—"/>
                  <a:tabLst/>
                  <a:defRPr sz="3150" b="0" i="0" kern="1200">
                    <a:solidFill>
                      <a:srgbClr val="E5E5E5"/>
                    </a:solidFill>
                    <a:latin typeface="InputMono" panose="02000509020000090004" pitchFamily="49" charset="0"/>
                    <a:ea typeface="+mn-ea"/>
                    <a:cs typeface="+mn-cs"/>
                  </a:defRPr>
                </a:lvl1pPr>
                <a:lvl2pPr marL="1028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714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400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0861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7719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457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143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829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𝑡𝑓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 smtClean="0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 smtClean="0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FF54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solidFill>
                                        <a:srgbClr val="FF54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solidFill>
                                        <a:srgbClr val="FF54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Текст 1">
                <a:extLst>
                  <a:ext uri="{FF2B5EF4-FFF2-40B4-BE49-F238E27FC236}">
                    <a16:creationId xmlns:a16="http://schemas.microsoft.com/office/drawing/2014/main" id="{30C0593F-F741-494C-AB5A-8851F0864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878" y="8817446"/>
                <a:ext cx="4143021" cy="1852286"/>
              </a:xfrm>
              <a:prstGeom prst="rect">
                <a:avLst/>
              </a:prstGeom>
              <a:blipFill>
                <a:blip r:embed="rId3"/>
                <a:stretch>
                  <a:fillRect t="-98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C163195-D5F8-48B1-9AD3-83DD3C4093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7140" y="1896127"/>
            <a:ext cx="4457700" cy="49720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Текст 1">
                <a:extLst>
                  <a:ext uri="{FF2B5EF4-FFF2-40B4-BE49-F238E27FC236}">
                    <a16:creationId xmlns:a16="http://schemas.microsoft.com/office/drawing/2014/main" id="{D9C3B3C2-C8B2-40E2-B4C9-CC0CA7C54E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69932" y="1683474"/>
                <a:ext cx="11218068" cy="8012195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457200" marR="0" indent="-457200" algn="l" defTabSz="1371600" rtl="0" eaLnBrk="1" fontAlgn="auto" latinLnBrk="0" hangingPunct="1">
                  <a:lnSpc>
                    <a:spcPts val="48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FF5433"/>
                  </a:buClr>
                  <a:buSzTx/>
                  <a:buFont typeface="Системный шрифт, обычный"/>
                  <a:buChar char="—"/>
                  <a:tabLst/>
                  <a:defRPr sz="3150" b="0" i="0" kern="1200">
                    <a:solidFill>
                      <a:srgbClr val="E5E5E5"/>
                    </a:solidFill>
                    <a:latin typeface="InputMono" panose="02000509020000090004" pitchFamily="49" charset="0"/>
                    <a:ea typeface="+mn-ea"/>
                    <a:cs typeface="+mn-cs"/>
                  </a:defRPr>
                </a:lvl1pPr>
                <a:lvl2pPr marL="1028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714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400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0861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7719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457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143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829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dirty="0"/>
                  <a:t>Посчитаем </a:t>
                </a:r>
                <a:r>
                  <a:rPr lang="en-US" dirty="0" err="1"/>
                  <a:t>tf-idf</a:t>
                </a:r>
                <a:r>
                  <a:rPr lang="en-US" dirty="0"/>
                  <a:t> </a:t>
                </a:r>
                <a:r>
                  <a:rPr lang="ru-RU" dirty="0"/>
                  <a:t>для первого описания!</a:t>
                </a:r>
              </a:p>
              <a:p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ежи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к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Ежиков в первом описании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Слов в первом описании</m:t>
                        </m:r>
                      </m:den>
                    </m:f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н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е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зая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ежи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к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𝑖𝑑𝑓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ежи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к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Всего описаний в наборе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Сколько описаний содержат ежик</m:t>
                        </m:r>
                      </m:den>
                    </m:f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𝑖𝑑𝑓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н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е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func>
                    <m:r>
                      <a:rPr lang="ru-RU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𝑖𝑑𝑓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зая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𝑖𝑑𝑓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ежи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к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3≈0.16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𝑖𝑑𝑓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н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е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ru-RU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𝑖𝑑𝑓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зая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≈0.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06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Ежик не зая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→(0.16    0     0.06)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11" name="Текст 1">
                <a:extLst>
                  <a:ext uri="{FF2B5EF4-FFF2-40B4-BE49-F238E27FC236}">
                    <a16:creationId xmlns:a16="http://schemas.microsoft.com/office/drawing/2014/main" id="{D9C3B3C2-C8B2-40E2-B4C9-CC0CA7C54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932" y="1683474"/>
                <a:ext cx="11218068" cy="8012195"/>
              </a:xfrm>
              <a:prstGeom prst="rect">
                <a:avLst/>
              </a:prstGeom>
              <a:blipFill>
                <a:blip r:embed="rId5"/>
                <a:stretch>
                  <a:fillRect l="-2228" t="-6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241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94921471-9763-4413-91A5-56B21293E8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200" y="4237079"/>
            <a:ext cx="6580136" cy="5268035"/>
          </a:xfrm>
        </p:spPr>
        <p:txBody>
          <a:bodyPr/>
          <a:lstStyle/>
          <a:p>
            <a:r>
              <a:rPr lang="ru-RU" dirty="0"/>
              <a:t>Итого</a:t>
            </a:r>
            <a:r>
              <a:rPr lang="en-US" dirty="0"/>
              <a:t>,</a:t>
            </a:r>
            <a:r>
              <a:rPr lang="ru-RU" dirty="0"/>
              <a:t> получаем некоторый множественный признак</a:t>
            </a:r>
          </a:p>
          <a:p>
            <a:r>
              <a:rPr lang="ru-RU" dirty="0"/>
              <a:t>Можно поверх него посчитать какую-то </a:t>
            </a:r>
            <a:r>
              <a:rPr lang="ru-RU" dirty="0" err="1"/>
              <a:t>аггрегацию</a:t>
            </a:r>
            <a:endParaRPr lang="ru-RU" dirty="0"/>
          </a:p>
          <a:p>
            <a:r>
              <a:rPr lang="ru-RU" dirty="0"/>
              <a:t>Например</a:t>
            </a:r>
            <a:r>
              <a:rPr lang="en-US" dirty="0"/>
              <a:t>,</a:t>
            </a:r>
            <a:r>
              <a:rPr lang="ru-RU" dirty="0"/>
              <a:t> максимум или среднее</a:t>
            </a:r>
          </a:p>
        </p:txBody>
      </p:sp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ВЫДЕЛЕНИЕ ПРИЗНАКОВ ИЗ ТЕКСТА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5433"/>
                </a:solidFill>
              </a:rPr>
              <a:t>TF-IDF</a:t>
            </a:r>
            <a:endParaRPr lang="ru-RU" dirty="0">
              <a:solidFill>
                <a:srgbClr val="FF5433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63DEF20-54A0-43D1-B0FC-4850DF41F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2898953"/>
            <a:ext cx="866775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68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F3883F1B-3B39-9D47-AB43-F741F00EC1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TF-IDF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840AF32-C774-5649-95A2-5DFB7B6309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sz="3200" dirty="0"/>
              <a:t>ПРЕИМУЩЕСТВА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EAD230B-E907-AA47-99A8-F07013867C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Более компактный</a:t>
            </a:r>
          </a:p>
          <a:p>
            <a:r>
              <a:rPr lang="ru-RU" dirty="0"/>
              <a:t>Учитывает важность слов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793587F-CD48-8546-9369-502071C88C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sz="3200" dirty="0"/>
              <a:t>НЕДОСТАТКИ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2AEE3947-7CC6-C84F-8070-09C71CAE7A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Получаем оценку важности каждого слова через частотности</a:t>
            </a:r>
            <a:r>
              <a:rPr lang="en-US" dirty="0"/>
              <a:t>,</a:t>
            </a:r>
            <a:r>
              <a:rPr lang="ru-RU" dirty="0"/>
              <a:t> но не погружаемся в контекст</a:t>
            </a:r>
          </a:p>
          <a:p>
            <a:r>
              <a:rPr lang="ru-RU" dirty="0"/>
              <a:t>Как и </a:t>
            </a:r>
            <a:r>
              <a:rPr lang="en-US" dirty="0"/>
              <a:t>BOW,</a:t>
            </a:r>
            <a:r>
              <a:rPr lang="ru-RU" dirty="0"/>
              <a:t> имеет проблемы с однокоренными словами и падежами!</a:t>
            </a:r>
          </a:p>
        </p:txBody>
      </p:sp>
    </p:spTree>
    <p:extLst>
      <p:ext uri="{BB962C8B-B14F-4D97-AF65-F5344CB8AC3E}">
        <p14:creationId xmlns:p14="http://schemas.microsoft.com/office/powerpoint/2010/main" val="142436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94921471-9763-4413-91A5-56B21293E8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200" y="5047021"/>
            <a:ext cx="14808896" cy="3413596"/>
          </a:xfrm>
        </p:spPr>
        <p:txBody>
          <a:bodyPr/>
          <a:lstStyle/>
          <a:p>
            <a:r>
              <a:rPr lang="ru-RU" dirty="0"/>
              <a:t>Хочется уметь приводить слова в приложении к нормальному виду</a:t>
            </a:r>
          </a:p>
          <a:p>
            <a:r>
              <a:rPr lang="ru-RU" dirty="0"/>
              <a:t>Например</a:t>
            </a:r>
            <a:r>
              <a:rPr lang="en-US" dirty="0"/>
              <a:t>,</a:t>
            </a:r>
            <a:r>
              <a:rPr lang="ru-RU" dirty="0"/>
              <a:t> однокоренные или сложенные в разные падежи</a:t>
            </a:r>
            <a:r>
              <a:rPr lang="en-US" dirty="0"/>
              <a:t>:</a:t>
            </a:r>
          </a:p>
          <a:p>
            <a:r>
              <a:rPr lang="ru-RU" i="1" dirty="0">
                <a:solidFill>
                  <a:srgbClr val="FF7F65"/>
                </a:solidFill>
              </a:rPr>
              <a:t>Ежик</a:t>
            </a:r>
            <a:r>
              <a:rPr lang="en-US" i="1" dirty="0">
                <a:solidFill>
                  <a:srgbClr val="FF7F65"/>
                </a:solidFill>
              </a:rPr>
              <a:t>,</a:t>
            </a:r>
            <a:r>
              <a:rPr lang="ru-RU" i="1" dirty="0">
                <a:solidFill>
                  <a:srgbClr val="FF7F65"/>
                </a:solidFill>
              </a:rPr>
              <a:t> ежика</a:t>
            </a:r>
            <a:r>
              <a:rPr lang="en-US" i="1" dirty="0">
                <a:solidFill>
                  <a:srgbClr val="FF7F65"/>
                </a:solidFill>
              </a:rPr>
              <a:t>,</a:t>
            </a:r>
            <a:r>
              <a:rPr lang="ru-RU" i="1" dirty="0">
                <a:solidFill>
                  <a:srgbClr val="FF7F65"/>
                </a:solidFill>
              </a:rPr>
              <a:t> ежику</a:t>
            </a:r>
            <a:r>
              <a:rPr lang="en-US" i="1" dirty="0">
                <a:solidFill>
                  <a:srgbClr val="FF7F65"/>
                </a:solidFill>
              </a:rPr>
              <a:t>,</a:t>
            </a:r>
            <a:r>
              <a:rPr lang="ru-RU" i="1" dirty="0">
                <a:solidFill>
                  <a:srgbClr val="FF7F65"/>
                </a:solidFill>
              </a:rPr>
              <a:t> ежиков</a:t>
            </a:r>
            <a:r>
              <a:rPr lang="en-US" i="1" dirty="0">
                <a:solidFill>
                  <a:srgbClr val="FF7F65"/>
                </a:solidFill>
              </a:rPr>
              <a:t>,</a:t>
            </a:r>
            <a:r>
              <a:rPr lang="ru-RU" i="1" dirty="0">
                <a:solidFill>
                  <a:srgbClr val="FF7F65"/>
                </a:solidFill>
              </a:rPr>
              <a:t> съеживаться</a:t>
            </a:r>
            <a:r>
              <a:rPr lang="en-US" i="1" dirty="0">
                <a:solidFill>
                  <a:srgbClr val="FF7F65"/>
                </a:solidFill>
              </a:rPr>
              <a:t>, </a:t>
            </a:r>
            <a:r>
              <a:rPr lang="ru-RU" i="1" dirty="0">
                <a:solidFill>
                  <a:srgbClr val="FF7F65"/>
                </a:solidFill>
              </a:rPr>
              <a:t>съежилась</a:t>
            </a:r>
            <a:r>
              <a:rPr lang="en-US" i="1" dirty="0">
                <a:solidFill>
                  <a:srgbClr val="FF7F65"/>
                </a:solidFill>
              </a:rPr>
              <a:t>…</a:t>
            </a:r>
            <a:endParaRPr lang="ru-RU" i="1" dirty="0">
              <a:solidFill>
                <a:srgbClr val="FF7F65"/>
              </a:solidFill>
            </a:endParaRPr>
          </a:p>
          <a:p>
            <a:r>
              <a:rPr lang="ru-RU" dirty="0"/>
              <a:t>Две концепции</a:t>
            </a:r>
            <a:r>
              <a:rPr lang="en-US" dirty="0"/>
              <a:t>,</a:t>
            </a:r>
            <a:r>
              <a:rPr lang="ru-RU" dirty="0"/>
              <a:t> которые помогают учитывать близкий смысл</a:t>
            </a:r>
          </a:p>
        </p:txBody>
      </p:sp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ВЫДЕЛЕНИЕ ПРИЗНАКОВ ИЗ ТЕКСТА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ЛЕММАТИЗАЦИЯ И СТЕММИНГ</a:t>
            </a:r>
          </a:p>
        </p:txBody>
      </p:sp>
    </p:spTree>
    <p:extLst>
      <p:ext uri="{BB962C8B-B14F-4D97-AF65-F5344CB8AC3E}">
        <p14:creationId xmlns:p14="http://schemas.microsoft.com/office/powerpoint/2010/main" val="183202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F3883F1B-3B39-9D47-AB43-F741F00EC1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ЛЕММАТИЗАЦИЯ И СТЕММИНГ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840AF32-C774-5649-95A2-5DFB7B6309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sz="3200" dirty="0"/>
              <a:t>ЛЕММАТИЗАЦИЯ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1EAD230B-E907-AA47-99A8-F07013867C4C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ru-RU" dirty="0"/>
                  <a:t>Приводит к нормальной форме</a:t>
                </a:r>
              </a:p>
              <a:p>
                <a:r>
                  <a:rPr lang="ru-RU" dirty="0" err="1"/>
                  <a:t>Ед</a:t>
                </a:r>
                <a:r>
                  <a:rPr lang="en-US" dirty="0"/>
                  <a:t>.</a:t>
                </a:r>
                <a:r>
                  <a:rPr lang="ru-RU" dirty="0"/>
                  <a:t> число</a:t>
                </a:r>
                <a:r>
                  <a:rPr lang="en-US" dirty="0"/>
                  <a:t>,</a:t>
                </a:r>
                <a:r>
                  <a:rPr lang="ru-RU" dirty="0"/>
                  <a:t> им</a:t>
                </a:r>
                <a:r>
                  <a:rPr lang="en-US" dirty="0"/>
                  <a:t>.</a:t>
                </a:r>
                <a:r>
                  <a:rPr lang="ru-RU" dirty="0"/>
                  <a:t> падеж</a:t>
                </a:r>
                <a:r>
                  <a:rPr lang="en-US" dirty="0"/>
                  <a:t>, …</a:t>
                </a: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Ежик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Еж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ик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Ежика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Еж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ик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Съежива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л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ся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Съеживаться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Съеженные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Съеженный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1EAD230B-E907-AA47-99A8-F07013867C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3751" t="-10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Текст 4">
            <a:extLst>
              <a:ext uri="{FF2B5EF4-FFF2-40B4-BE49-F238E27FC236}">
                <a16:creationId xmlns:a16="http://schemas.microsoft.com/office/drawing/2014/main" id="{E793587F-CD48-8546-9369-502071C88C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sz="3200" dirty="0"/>
              <a:t>СТЕММИНГ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Текст 5">
                <a:extLst>
                  <a:ext uri="{FF2B5EF4-FFF2-40B4-BE49-F238E27FC236}">
                    <a16:creationId xmlns:a16="http://schemas.microsoft.com/office/drawing/2014/main" id="{2AEE3947-7CC6-C84F-8070-09C71CAE7AD5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ru-RU" dirty="0"/>
                  <a:t>Находим основу слова</a:t>
                </a:r>
              </a:p>
              <a:p>
                <a:r>
                  <a:rPr lang="ru-RU" dirty="0"/>
                  <a:t>Например</a:t>
                </a:r>
                <a:r>
                  <a:rPr lang="en-US" dirty="0"/>
                  <a:t>,</a:t>
                </a:r>
                <a:r>
                  <a:rPr lang="ru-RU" dirty="0"/>
                  <a:t> его корень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Ежик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Еж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Ежика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Еж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Съеживался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Еж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Съеженные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Еж</m:t>
                      </m:r>
                    </m:oMath>
                  </m:oMathPara>
                </a14:m>
                <a:endParaRPr lang="ru-RU" b="0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6" name="Текст 5">
                <a:extLst>
                  <a:ext uri="{FF2B5EF4-FFF2-40B4-BE49-F238E27FC236}">
                    <a16:creationId xmlns:a16="http://schemas.microsoft.com/office/drawing/2014/main" id="{2AEE3947-7CC6-C84F-8070-09C71CAE7A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3"/>
                <a:stretch>
                  <a:fillRect l="-3751" t="-10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976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33F2D32F-D92B-4256-9916-FE9CE5F747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9" y="2795589"/>
            <a:ext cx="16383600" cy="4792565"/>
          </a:xfrm>
        </p:spPr>
        <p:txBody>
          <a:bodyPr/>
          <a:lstStyle/>
          <a:p>
            <a:r>
              <a:rPr lang="ru-RU" dirty="0"/>
              <a:t>Изучили дополнительные приемы по работе с данными</a:t>
            </a:r>
          </a:p>
          <a:p>
            <a:r>
              <a:rPr lang="ru-RU" dirty="0"/>
              <a:t>Работа с пропущенными значениями</a:t>
            </a:r>
          </a:p>
          <a:p>
            <a:r>
              <a:rPr lang="ru-RU" dirty="0"/>
              <a:t>Поиск и устранение выбросов</a:t>
            </a:r>
          </a:p>
          <a:p>
            <a:r>
              <a:rPr lang="ru-RU" dirty="0"/>
              <a:t>Продвинутое использование счетчиков</a:t>
            </a:r>
          </a:p>
          <a:p>
            <a:r>
              <a:rPr lang="ru-RU" dirty="0"/>
              <a:t>Выделение базовых признаков из текста</a:t>
            </a:r>
          </a:p>
          <a:p>
            <a:r>
              <a:rPr lang="ru-RU" dirty="0"/>
              <a:t>Есть еще много фишек</a:t>
            </a:r>
            <a:r>
              <a:rPr lang="en-US" dirty="0"/>
              <a:t>,</a:t>
            </a:r>
            <a:r>
              <a:rPr lang="ru-RU" dirty="0"/>
              <a:t> которые вы узнаете во время обучения и работы</a:t>
            </a:r>
          </a:p>
          <a:p>
            <a:r>
              <a:rPr lang="ru-RU" dirty="0"/>
              <a:t>Они связаны не только с данными</a:t>
            </a:r>
            <a:r>
              <a:rPr lang="en-US" dirty="0"/>
              <a:t>,</a:t>
            </a:r>
            <a:r>
              <a:rPr lang="ru-RU" dirty="0"/>
              <a:t> но и с самими моделями</a:t>
            </a:r>
          </a:p>
          <a:p>
            <a:r>
              <a:rPr lang="ru-RU" dirty="0"/>
              <a:t>Пора к практике</a:t>
            </a:r>
            <a:r>
              <a:rPr lang="en-US" dirty="0"/>
              <a:t>!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916012-4A97-4159-A75A-E6A752C65D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РЕЗЮМЕ</a:t>
            </a:r>
          </a:p>
        </p:txBody>
      </p:sp>
    </p:spTree>
    <p:extLst>
      <p:ext uri="{BB962C8B-B14F-4D97-AF65-F5344CB8AC3E}">
        <p14:creationId xmlns:p14="http://schemas.microsoft.com/office/powerpoint/2010/main" val="39767173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298ADA22-3CC1-7448-B8AF-FA66ADD45F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СПАСИБО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699D30-8DAE-A944-BE2E-3FEA816B32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ТАБАКАЕВ НИКИТА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D70CFDD-0AFE-8548-AA28-EF9AC36059F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968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94921471-9763-4413-91A5-56B21293E8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9" y="3628649"/>
            <a:ext cx="12325004" cy="3495482"/>
          </a:xfrm>
        </p:spPr>
        <p:txBody>
          <a:bodyPr/>
          <a:lstStyle/>
          <a:p>
            <a:r>
              <a:rPr lang="ru-RU" dirty="0"/>
              <a:t>Заполнить все пропуски константой</a:t>
            </a:r>
          </a:p>
          <a:p>
            <a:r>
              <a:rPr lang="ru-RU" dirty="0"/>
              <a:t>Заполнить пропуски предыдущим значением</a:t>
            </a:r>
          </a:p>
          <a:p>
            <a:r>
              <a:rPr lang="ru-RU" dirty="0"/>
              <a:t>Для категорий – самым популярным классом</a:t>
            </a:r>
          </a:p>
          <a:p>
            <a:r>
              <a:rPr lang="ru-RU" dirty="0"/>
              <a:t>Или для категорий – ввести новый класс для всех пропусков</a:t>
            </a:r>
          </a:p>
          <a:p>
            <a:r>
              <a:rPr lang="ru-RU" dirty="0"/>
              <a:t>Посмотреть на то</a:t>
            </a:r>
            <a:r>
              <a:rPr lang="en-US" dirty="0"/>
              <a:t>,</a:t>
            </a:r>
            <a:r>
              <a:rPr lang="ru-RU" dirty="0"/>
              <a:t> какие значения встречаются у похожих объектов</a:t>
            </a:r>
          </a:p>
        </p:txBody>
      </p:sp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РАБОТА С ПРОПУЩЕННЫМИ ЗНАЧЕНИЯМИ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КАКИЕ ОСНОВНЫЕ ПРИЕМЫ</a:t>
            </a:r>
            <a:r>
              <a:rPr lang="en-US" dirty="0">
                <a:solidFill>
                  <a:srgbClr val="FF5433"/>
                </a:solidFill>
              </a:rPr>
              <a:t>?</a:t>
            </a:r>
            <a:endParaRPr lang="ru-RU" dirty="0">
              <a:solidFill>
                <a:srgbClr val="FF54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191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РАБОТА С ПРОПУЩЕННЫМИ ЗНАЧЕНИЯМИ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ПРИЕМ №1</a:t>
            </a:r>
            <a:r>
              <a:rPr lang="en-US" dirty="0">
                <a:solidFill>
                  <a:srgbClr val="FF5433"/>
                </a:solidFill>
              </a:rPr>
              <a:t>:</a:t>
            </a:r>
            <a:r>
              <a:rPr lang="ru-RU" dirty="0">
                <a:solidFill>
                  <a:srgbClr val="FF5433"/>
                </a:solidFill>
              </a:rPr>
              <a:t> ЗАПОЛНЯЕМ КОНСТАНТОЙ</a:t>
            </a:r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3915F001-1EDA-4105-B1B9-3FF781F22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357402"/>
              </p:ext>
            </p:extLst>
          </p:nvPr>
        </p:nvGraphicFramePr>
        <p:xfrm>
          <a:off x="2814461" y="4403390"/>
          <a:ext cx="4452972" cy="4284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324">
                  <a:extLst>
                    <a:ext uri="{9D8B030D-6E8A-4147-A177-3AD203B41FA5}">
                      <a16:colId xmlns:a16="http://schemas.microsoft.com/office/drawing/2014/main" val="933145521"/>
                    </a:ext>
                  </a:extLst>
                </a:gridCol>
                <a:gridCol w="1484324">
                  <a:extLst>
                    <a:ext uri="{9D8B030D-6E8A-4147-A177-3AD203B41FA5}">
                      <a16:colId xmlns:a16="http://schemas.microsoft.com/office/drawing/2014/main" val="1042005633"/>
                    </a:ext>
                  </a:extLst>
                </a:gridCol>
                <a:gridCol w="1484324">
                  <a:extLst>
                    <a:ext uri="{9D8B030D-6E8A-4147-A177-3AD203B41FA5}">
                      <a16:colId xmlns:a16="http://schemas.microsoft.com/office/drawing/2014/main" val="940168008"/>
                    </a:ext>
                  </a:extLst>
                </a:gridCol>
              </a:tblGrid>
              <a:tr h="856834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0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-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856834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-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856834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2</a:t>
                      </a:r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0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-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6593958"/>
                  </a:ext>
                </a:extLst>
              </a:tr>
              <a:tr h="856834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-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514538"/>
                  </a:ext>
                </a:extLst>
              </a:tr>
              <a:tr h="856834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-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13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199925"/>
                  </a:ext>
                </a:extLst>
              </a:tr>
            </a:tbl>
          </a:graphicData>
        </a:graphic>
      </p:graphicFrame>
      <p:sp>
        <p:nvSpPr>
          <p:cNvPr id="9" name="Двойные круглые скобки 8">
            <a:extLst>
              <a:ext uri="{FF2B5EF4-FFF2-40B4-BE49-F238E27FC236}">
                <a16:creationId xmlns:a16="http://schemas.microsoft.com/office/drawing/2014/main" id="{92DCB7BA-7C5D-4134-A350-0237A42084A9}"/>
              </a:ext>
            </a:extLst>
          </p:cNvPr>
          <p:cNvSpPr/>
          <p:nvPr/>
        </p:nvSpPr>
        <p:spPr>
          <a:xfrm>
            <a:off x="996115" y="4403390"/>
            <a:ext cx="7001302" cy="4026139"/>
          </a:xfrm>
          <a:prstGeom prst="bracketPair">
            <a:avLst/>
          </a:prstGeom>
          <a:ln w="38100">
            <a:solidFill>
              <a:srgbClr val="FF54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5433"/>
              </a:solidFill>
            </a:endParaRPr>
          </a:p>
        </p:txBody>
      </p:sp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8A0CDC3A-93A0-4C6A-A5B4-335CAA515C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592746"/>
              </p:ext>
            </p:extLst>
          </p:nvPr>
        </p:nvGraphicFramePr>
        <p:xfrm>
          <a:off x="12247339" y="4403390"/>
          <a:ext cx="4452972" cy="4284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324">
                  <a:extLst>
                    <a:ext uri="{9D8B030D-6E8A-4147-A177-3AD203B41FA5}">
                      <a16:colId xmlns:a16="http://schemas.microsoft.com/office/drawing/2014/main" val="933145521"/>
                    </a:ext>
                  </a:extLst>
                </a:gridCol>
                <a:gridCol w="1484324">
                  <a:extLst>
                    <a:ext uri="{9D8B030D-6E8A-4147-A177-3AD203B41FA5}">
                      <a16:colId xmlns:a16="http://schemas.microsoft.com/office/drawing/2014/main" val="1042005633"/>
                    </a:ext>
                  </a:extLst>
                </a:gridCol>
                <a:gridCol w="1484324">
                  <a:extLst>
                    <a:ext uri="{9D8B030D-6E8A-4147-A177-3AD203B41FA5}">
                      <a16:colId xmlns:a16="http://schemas.microsoft.com/office/drawing/2014/main" val="940168008"/>
                    </a:ext>
                  </a:extLst>
                </a:gridCol>
              </a:tblGrid>
              <a:tr h="856834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0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856834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856834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2</a:t>
                      </a:r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0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6593958"/>
                  </a:ext>
                </a:extLst>
              </a:tr>
              <a:tr h="856834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514538"/>
                  </a:ext>
                </a:extLst>
              </a:tr>
              <a:tr h="856834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13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199925"/>
                  </a:ext>
                </a:extLst>
              </a:tr>
            </a:tbl>
          </a:graphicData>
        </a:graphic>
      </p:graphicFrame>
      <p:sp>
        <p:nvSpPr>
          <p:cNvPr id="14" name="Двойные круглые скобки 13">
            <a:extLst>
              <a:ext uri="{FF2B5EF4-FFF2-40B4-BE49-F238E27FC236}">
                <a16:creationId xmlns:a16="http://schemas.microsoft.com/office/drawing/2014/main" id="{AC27A367-846E-472E-88A9-BD42A1D1BD9A}"/>
              </a:ext>
            </a:extLst>
          </p:cNvPr>
          <p:cNvSpPr/>
          <p:nvPr/>
        </p:nvSpPr>
        <p:spPr>
          <a:xfrm>
            <a:off x="10428993" y="4403390"/>
            <a:ext cx="7001302" cy="4026139"/>
          </a:xfrm>
          <a:prstGeom prst="bracketPair">
            <a:avLst/>
          </a:prstGeom>
          <a:ln w="38100">
            <a:solidFill>
              <a:srgbClr val="FF54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5433"/>
              </a:solidFill>
            </a:endParaRP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44BDB85A-2048-4059-A5E8-4B396E895087}"/>
              </a:ext>
            </a:extLst>
          </p:cNvPr>
          <p:cNvCxnSpPr>
            <a:cxnSpLocks/>
          </p:cNvCxnSpPr>
          <p:nvPr/>
        </p:nvCxnSpPr>
        <p:spPr>
          <a:xfrm>
            <a:off x="8843749" y="6407960"/>
            <a:ext cx="600502" cy="0"/>
          </a:xfrm>
          <a:prstGeom prst="straightConnector1">
            <a:avLst/>
          </a:prstGeom>
          <a:ln w="76200">
            <a:solidFill>
              <a:srgbClr val="FF5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B216F6A-454D-4DC5-AB6B-A733A87014FF}"/>
              </a:ext>
            </a:extLst>
          </p:cNvPr>
          <p:cNvSpPr txBox="1"/>
          <p:nvPr/>
        </p:nvSpPr>
        <p:spPr>
          <a:xfrm>
            <a:off x="335894" y="9067871"/>
            <a:ext cx="172491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2800" b="1" dirty="0">
                <a:solidFill>
                  <a:srgbClr val="E5E5E5"/>
                </a:solidFill>
              </a:rPr>
              <a:t>Заполним</a:t>
            </a:r>
            <a:r>
              <a:rPr lang="en-US" sz="2800" b="1" dirty="0">
                <a:solidFill>
                  <a:srgbClr val="E5E5E5"/>
                </a:solidFill>
              </a:rPr>
              <a:t>:</a:t>
            </a:r>
            <a:endParaRPr lang="ru-RU" sz="2800" b="1" dirty="0">
              <a:solidFill>
                <a:srgbClr val="E5E5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47A8BF-A52A-4826-8625-A00ED6C09C20}"/>
              </a:ext>
            </a:extLst>
          </p:cNvPr>
          <p:cNvSpPr txBox="1"/>
          <p:nvPr/>
        </p:nvSpPr>
        <p:spPr>
          <a:xfrm>
            <a:off x="2896349" y="9067870"/>
            <a:ext cx="32452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b="1" dirty="0">
                <a:solidFill>
                  <a:srgbClr val="E5E5E5"/>
                </a:solidFill>
              </a:rPr>
              <a:t>0</a:t>
            </a:r>
            <a:endParaRPr lang="ru-RU" sz="2800" b="1" dirty="0">
              <a:solidFill>
                <a:srgbClr val="E5E5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DB77D4-4D46-428A-A0C5-533FDFAFE49B}"/>
              </a:ext>
            </a:extLst>
          </p:cNvPr>
          <p:cNvSpPr txBox="1"/>
          <p:nvPr/>
        </p:nvSpPr>
        <p:spPr>
          <a:xfrm>
            <a:off x="4004674" y="9067869"/>
            <a:ext cx="98418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b="1" dirty="0">
                <a:solidFill>
                  <a:srgbClr val="E5E5E5"/>
                </a:solidFill>
              </a:rPr>
              <a:t>mean</a:t>
            </a:r>
            <a:endParaRPr lang="ru-RU" sz="2800" b="1" dirty="0">
              <a:solidFill>
                <a:srgbClr val="E5E5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D161C6-C5DE-4572-8C18-479A19E9D838}"/>
              </a:ext>
            </a:extLst>
          </p:cNvPr>
          <p:cNvSpPr txBox="1"/>
          <p:nvPr/>
        </p:nvSpPr>
        <p:spPr>
          <a:xfrm>
            <a:off x="5591981" y="9067868"/>
            <a:ext cx="134073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b="1" dirty="0">
                <a:solidFill>
                  <a:srgbClr val="E5E5E5"/>
                </a:solidFill>
              </a:rPr>
              <a:t>median</a:t>
            </a:r>
            <a:endParaRPr lang="ru-RU" sz="2800" b="1" dirty="0">
              <a:solidFill>
                <a:srgbClr val="E5E5E5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F94509B-C189-4EC8-A0B8-F2A6B69811A5}"/>
                  </a:ext>
                </a:extLst>
              </p:cNvPr>
              <p:cNvSpPr txBox="1"/>
              <p:nvPr/>
            </p:nvSpPr>
            <p:spPr>
              <a:xfrm>
                <a:off x="2613374" y="3723949"/>
                <a:ext cx="69946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1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этаж</m:t>
                      </m:r>
                    </m:oMath>
                  </m:oMathPara>
                </a14:m>
                <a:endParaRPr lang="ru-RU" sz="2800" b="1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F94509B-C189-4EC8-A0B8-F2A6B6981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374" y="3723949"/>
                <a:ext cx="699466" cy="430887"/>
              </a:xfrm>
              <a:prstGeom prst="rect">
                <a:avLst/>
              </a:prstGeom>
              <a:blipFill>
                <a:blip r:embed="rId2"/>
                <a:stretch>
                  <a:fillRect r="-105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5DA82B7-3FF6-4868-9A5A-FD8063748AF5}"/>
                  </a:ext>
                </a:extLst>
              </p:cNvPr>
              <p:cNvSpPr txBox="1"/>
              <p:nvPr/>
            </p:nvSpPr>
            <p:spPr>
              <a:xfrm>
                <a:off x="4058322" y="3723949"/>
                <a:ext cx="699466" cy="490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кухня</m:t>
                          </m:r>
                        </m:sub>
                        <m:sup>
                          <m:r>
                            <a:rPr lang="en-US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ru-RU" sz="2800" b="1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5DA82B7-3FF6-4868-9A5A-FD8063748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322" y="3723949"/>
                <a:ext cx="699466" cy="490262"/>
              </a:xfrm>
              <a:prstGeom prst="rect">
                <a:avLst/>
              </a:prstGeom>
              <a:blipFill>
                <a:blip r:embed="rId3"/>
                <a:stretch>
                  <a:fillRect r="-298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727EB4E-F8D4-4D9F-81D3-29978EBEC632}"/>
                  </a:ext>
                </a:extLst>
              </p:cNvPr>
              <p:cNvSpPr txBox="1"/>
              <p:nvPr/>
            </p:nvSpPr>
            <p:spPr>
              <a:xfrm>
                <a:off x="5503270" y="3723949"/>
                <a:ext cx="699466" cy="4892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парковка</m:t>
                          </m:r>
                        </m:sub>
                        <m:sup>
                          <m:r>
                            <a:rPr lang="en-US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ru-RU" sz="2800" b="1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727EB4E-F8D4-4D9F-81D3-29978EBEC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270" y="3723949"/>
                <a:ext cx="699466" cy="489236"/>
              </a:xfrm>
              <a:prstGeom prst="rect">
                <a:avLst/>
              </a:prstGeom>
              <a:blipFill>
                <a:blip r:embed="rId4"/>
                <a:stretch>
                  <a:fillRect r="-895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FFA5D9B-C92F-48F2-A00D-7587B074EB94}"/>
                  </a:ext>
                </a:extLst>
              </p:cNvPr>
              <p:cNvSpPr txBox="1"/>
              <p:nvPr/>
            </p:nvSpPr>
            <p:spPr>
              <a:xfrm>
                <a:off x="12085266" y="3722250"/>
                <a:ext cx="69946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1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этаж</m:t>
                      </m:r>
                    </m:oMath>
                  </m:oMathPara>
                </a14:m>
                <a:endParaRPr lang="ru-RU" sz="2800" b="1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FFA5D9B-C92F-48F2-A00D-7587B074E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5266" y="3722250"/>
                <a:ext cx="699466" cy="430887"/>
              </a:xfrm>
              <a:prstGeom prst="rect">
                <a:avLst/>
              </a:prstGeom>
              <a:blipFill>
                <a:blip r:embed="rId5"/>
                <a:stretch>
                  <a:fillRect r="-104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B301984-E00E-4EFC-B9E6-DA7933B260AC}"/>
                  </a:ext>
                </a:extLst>
              </p:cNvPr>
              <p:cNvSpPr txBox="1"/>
              <p:nvPr/>
            </p:nvSpPr>
            <p:spPr>
              <a:xfrm>
                <a:off x="13530214" y="3722250"/>
                <a:ext cx="699466" cy="490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кухня</m:t>
                          </m:r>
                        </m:sub>
                        <m:sup>
                          <m:r>
                            <a:rPr lang="en-US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ru-RU" sz="2800" b="1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B301984-E00E-4EFC-B9E6-DA7933B26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0214" y="3722250"/>
                <a:ext cx="699466" cy="490262"/>
              </a:xfrm>
              <a:prstGeom prst="rect">
                <a:avLst/>
              </a:prstGeom>
              <a:blipFill>
                <a:blip r:embed="rId6"/>
                <a:stretch>
                  <a:fillRect r="-298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684038E-7B52-4F60-A962-4804F95B7151}"/>
                  </a:ext>
                </a:extLst>
              </p:cNvPr>
              <p:cNvSpPr txBox="1"/>
              <p:nvPr/>
            </p:nvSpPr>
            <p:spPr>
              <a:xfrm>
                <a:off x="14975162" y="3722250"/>
                <a:ext cx="699466" cy="4892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парковка</m:t>
                          </m:r>
                        </m:sub>
                        <m:sup>
                          <m:r>
                            <a:rPr lang="en-US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ru-RU" sz="2800" b="1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684038E-7B52-4F60-A962-4804F95B7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5162" y="3722250"/>
                <a:ext cx="699466" cy="489236"/>
              </a:xfrm>
              <a:prstGeom prst="rect">
                <a:avLst/>
              </a:prstGeom>
              <a:blipFill>
                <a:blip r:embed="rId7"/>
                <a:stretch>
                  <a:fillRect r="-903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135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РАБОТА С ПРОПУЩЕННЫМИ ЗНАЧЕНИЯМИ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4672419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ПРИЕМ №2</a:t>
            </a:r>
            <a:r>
              <a:rPr lang="en-US" dirty="0">
                <a:solidFill>
                  <a:srgbClr val="FF5433"/>
                </a:solidFill>
              </a:rPr>
              <a:t>:</a:t>
            </a:r>
            <a:r>
              <a:rPr lang="ru-RU" dirty="0">
                <a:solidFill>
                  <a:srgbClr val="FF5433"/>
                </a:solidFill>
              </a:rPr>
              <a:t> ЗАПОЛНЯЕМ ПРЕДЫДУЩИМ ЗНАЧЕНИЕМ</a:t>
            </a:r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3915F001-1EDA-4105-B1B9-3FF781F22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584613"/>
              </p:ext>
            </p:extLst>
          </p:nvPr>
        </p:nvGraphicFramePr>
        <p:xfrm>
          <a:off x="7823190" y="4624699"/>
          <a:ext cx="2968648" cy="4284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324">
                  <a:extLst>
                    <a:ext uri="{9D8B030D-6E8A-4147-A177-3AD203B41FA5}">
                      <a16:colId xmlns:a16="http://schemas.microsoft.com/office/drawing/2014/main" val="933145521"/>
                    </a:ext>
                  </a:extLst>
                </a:gridCol>
                <a:gridCol w="1484324">
                  <a:extLst>
                    <a:ext uri="{9D8B030D-6E8A-4147-A177-3AD203B41FA5}">
                      <a16:colId xmlns:a16="http://schemas.microsoft.com/office/drawing/2014/main" val="1042005633"/>
                    </a:ext>
                  </a:extLst>
                </a:gridCol>
              </a:tblGrid>
              <a:tr h="856834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1</a:t>
                      </a:r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.03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856834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3.03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-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856834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4.03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2</a:t>
                      </a:r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0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6593958"/>
                  </a:ext>
                </a:extLst>
              </a:tr>
              <a:tr h="856834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5.03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-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514538"/>
                  </a:ext>
                </a:extLst>
              </a:tr>
              <a:tr h="856834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8.03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-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199925"/>
                  </a:ext>
                </a:extLst>
              </a:tr>
            </a:tbl>
          </a:graphicData>
        </a:graphic>
      </p:graphicFrame>
      <p:sp>
        <p:nvSpPr>
          <p:cNvPr id="9" name="Двойные круглые скобки 8">
            <a:extLst>
              <a:ext uri="{FF2B5EF4-FFF2-40B4-BE49-F238E27FC236}">
                <a16:creationId xmlns:a16="http://schemas.microsoft.com/office/drawing/2014/main" id="{92DCB7BA-7C5D-4134-A350-0237A42084A9}"/>
              </a:ext>
            </a:extLst>
          </p:cNvPr>
          <p:cNvSpPr/>
          <p:nvPr/>
        </p:nvSpPr>
        <p:spPr>
          <a:xfrm>
            <a:off x="6449924" y="4673152"/>
            <a:ext cx="4599467" cy="4026139"/>
          </a:xfrm>
          <a:prstGeom prst="bracketPair">
            <a:avLst/>
          </a:prstGeom>
          <a:ln w="38100">
            <a:solidFill>
              <a:srgbClr val="FF54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543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932C04-31E7-4414-91DC-269D37EBB8DF}"/>
                  </a:ext>
                </a:extLst>
              </p:cNvPr>
              <p:cNvSpPr txBox="1"/>
              <p:nvPr/>
            </p:nvSpPr>
            <p:spPr>
              <a:xfrm>
                <a:off x="8050191" y="4025934"/>
                <a:ext cx="69946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1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дата</m:t>
                      </m:r>
                    </m:oMath>
                  </m:oMathPara>
                </a14:m>
                <a:endParaRPr lang="ru-RU" sz="2800" b="1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932C04-31E7-4414-91DC-269D37EBB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0191" y="4025934"/>
                <a:ext cx="699466" cy="430887"/>
              </a:xfrm>
              <a:prstGeom prst="rect">
                <a:avLst/>
              </a:prstGeom>
              <a:blipFill>
                <a:blip r:embed="rId2"/>
                <a:stretch>
                  <a:fillRect r="-26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F6C6F5-F95A-4A87-A501-27B9DF2AF88C}"/>
                  </a:ext>
                </a:extLst>
              </p:cNvPr>
              <p:cNvSpPr txBox="1"/>
              <p:nvPr/>
            </p:nvSpPr>
            <p:spPr>
              <a:xfrm>
                <a:off x="9155762" y="4025934"/>
                <a:ext cx="69946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1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признак</m:t>
                      </m:r>
                    </m:oMath>
                  </m:oMathPara>
                </a14:m>
                <a:endParaRPr lang="ru-RU" sz="2800" b="1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F6C6F5-F95A-4A87-A501-27B9DF2AF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5762" y="4025934"/>
                <a:ext cx="699466" cy="430887"/>
              </a:xfrm>
              <a:prstGeom prst="rect">
                <a:avLst/>
              </a:prstGeom>
              <a:blipFill>
                <a:blip r:embed="rId3"/>
                <a:stretch>
                  <a:fillRect r="-913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44BDB85A-2048-4059-A5E8-4B396E895087}"/>
              </a:ext>
            </a:extLst>
          </p:cNvPr>
          <p:cNvCxnSpPr>
            <a:cxnSpLocks/>
          </p:cNvCxnSpPr>
          <p:nvPr/>
        </p:nvCxnSpPr>
        <p:spPr>
          <a:xfrm>
            <a:off x="5718412" y="6667268"/>
            <a:ext cx="600502" cy="0"/>
          </a:xfrm>
          <a:prstGeom prst="straightConnector1">
            <a:avLst/>
          </a:prstGeom>
          <a:ln w="76200">
            <a:solidFill>
              <a:srgbClr val="FF5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Таблица 22">
            <a:extLst>
              <a:ext uri="{FF2B5EF4-FFF2-40B4-BE49-F238E27FC236}">
                <a16:creationId xmlns:a16="http://schemas.microsoft.com/office/drawing/2014/main" id="{A5D49948-20D5-4748-8704-EE188DB97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125501"/>
              </p:ext>
            </p:extLst>
          </p:nvPr>
        </p:nvGraphicFramePr>
        <p:xfrm>
          <a:off x="2319065" y="4624699"/>
          <a:ext cx="2968648" cy="4284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324">
                  <a:extLst>
                    <a:ext uri="{9D8B030D-6E8A-4147-A177-3AD203B41FA5}">
                      <a16:colId xmlns:a16="http://schemas.microsoft.com/office/drawing/2014/main" val="933145521"/>
                    </a:ext>
                  </a:extLst>
                </a:gridCol>
                <a:gridCol w="1484324">
                  <a:extLst>
                    <a:ext uri="{9D8B030D-6E8A-4147-A177-3AD203B41FA5}">
                      <a16:colId xmlns:a16="http://schemas.microsoft.com/office/drawing/2014/main" val="1042005633"/>
                    </a:ext>
                  </a:extLst>
                </a:gridCol>
              </a:tblGrid>
              <a:tr h="856834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4.03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20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856834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5.03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-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856834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1.03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1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6593958"/>
                  </a:ext>
                </a:extLst>
              </a:tr>
              <a:tr h="856834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3.03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-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514538"/>
                  </a:ext>
                </a:extLst>
              </a:tr>
              <a:tr h="856834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8.03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-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199925"/>
                  </a:ext>
                </a:extLst>
              </a:tr>
            </a:tbl>
          </a:graphicData>
        </a:graphic>
      </p:graphicFrame>
      <p:sp>
        <p:nvSpPr>
          <p:cNvPr id="24" name="Двойные круглые скобки 23">
            <a:extLst>
              <a:ext uri="{FF2B5EF4-FFF2-40B4-BE49-F238E27FC236}">
                <a16:creationId xmlns:a16="http://schemas.microsoft.com/office/drawing/2014/main" id="{1E046A87-6EC7-4464-A06F-1194CA2980BC}"/>
              </a:ext>
            </a:extLst>
          </p:cNvPr>
          <p:cNvSpPr/>
          <p:nvPr/>
        </p:nvSpPr>
        <p:spPr>
          <a:xfrm>
            <a:off x="945799" y="4673152"/>
            <a:ext cx="4599467" cy="4026139"/>
          </a:xfrm>
          <a:prstGeom prst="bracketPair">
            <a:avLst/>
          </a:prstGeom>
          <a:ln w="38100">
            <a:solidFill>
              <a:srgbClr val="FF54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5433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B0F4D-AD3B-4ECA-B547-8E9E2BC962C5}"/>
              </a:ext>
            </a:extLst>
          </p:cNvPr>
          <p:cNvSpPr txBox="1"/>
          <p:nvPr/>
        </p:nvSpPr>
        <p:spPr>
          <a:xfrm>
            <a:off x="2399386" y="4008577"/>
            <a:ext cx="69946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2800" b="1" dirty="0">
                <a:solidFill>
                  <a:srgbClr val="E5E5E5"/>
                </a:solidFill>
              </a:rPr>
              <a:t>дата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C3637B4-4349-40EA-A9CD-3634CD834779}"/>
                  </a:ext>
                </a:extLst>
              </p:cNvPr>
              <p:cNvSpPr txBox="1"/>
              <p:nvPr/>
            </p:nvSpPr>
            <p:spPr>
              <a:xfrm>
                <a:off x="3651637" y="4025934"/>
                <a:ext cx="69946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1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признак</m:t>
                      </m:r>
                    </m:oMath>
                  </m:oMathPara>
                </a14:m>
                <a:endParaRPr lang="ru-RU" sz="2800" b="1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C3637B4-4349-40EA-A9CD-3634CD834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637" y="4025934"/>
                <a:ext cx="699466" cy="430887"/>
              </a:xfrm>
              <a:prstGeom prst="rect">
                <a:avLst/>
              </a:prstGeom>
              <a:blipFill>
                <a:blip r:embed="rId4"/>
                <a:stretch>
                  <a:fillRect r="-913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5" name="Таблица 34">
            <a:extLst>
              <a:ext uri="{FF2B5EF4-FFF2-40B4-BE49-F238E27FC236}">
                <a16:creationId xmlns:a16="http://schemas.microsoft.com/office/drawing/2014/main" id="{EC73414E-37FF-4871-9578-B162D1750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824706"/>
              </p:ext>
            </p:extLst>
          </p:nvPr>
        </p:nvGraphicFramePr>
        <p:xfrm>
          <a:off x="13393141" y="4624699"/>
          <a:ext cx="2968648" cy="4284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324">
                  <a:extLst>
                    <a:ext uri="{9D8B030D-6E8A-4147-A177-3AD203B41FA5}">
                      <a16:colId xmlns:a16="http://schemas.microsoft.com/office/drawing/2014/main" val="933145521"/>
                    </a:ext>
                  </a:extLst>
                </a:gridCol>
                <a:gridCol w="1484324">
                  <a:extLst>
                    <a:ext uri="{9D8B030D-6E8A-4147-A177-3AD203B41FA5}">
                      <a16:colId xmlns:a16="http://schemas.microsoft.com/office/drawing/2014/main" val="1042005633"/>
                    </a:ext>
                  </a:extLst>
                </a:gridCol>
              </a:tblGrid>
              <a:tr h="856834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1</a:t>
                      </a:r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.03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856834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3.03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1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856834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4.03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2</a:t>
                      </a:r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0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6593958"/>
                  </a:ext>
                </a:extLst>
              </a:tr>
              <a:tr h="856834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5.03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20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514538"/>
                  </a:ext>
                </a:extLst>
              </a:tr>
              <a:tr h="856834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8.03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20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199925"/>
                  </a:ext>
                </a:extLst>
              </a:tr>
            </a:tbl>
          </a:graphicData>
        </a:graphic>
      </p:graphicFrame>
      <p:sp>
        <p:nvSpPr>
          <p:cNvPr id="36" name="Двойные круглые скобки 35">
            <a:extLst>
              <a:ext uri="{FF2B5EF4-FFF2-40B4-BE49-F238E27FC236}">
                <a16:creationId xmlns:a16="http://schemas.microsoft.com/office/drawing/2014/main" id="{E035EA4B-50F2-4495-A340-28DC53073689}"/>
              </a:ext>
            </a:extLst>
          </p:cNvPr>
          <p:cNvSpPr/>
          <p:nvPr/>
        </p:nvSpPr>
        <p:spPr>
          <a:xfrm>
            <a:off x="12019875" y="4673152"/>
            <a:ext cx="4599467" cy="4026139"/>
          </a:xfrm>
          <a:prstGeom prst="bracketPair">
            <a:avLst/>
          </a:prstGeom>
          <a:ln w="38100">
            <a:solidFill>
              <a:srgbClr val="FF54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543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C4FA1D9-FAB1-4F92-8430-867C33E7474E}"/>
                  </a:ext>
                </a:extLst>
              </p:cNvPr>
              <p:cNvSpPr txBox="1"/>
              <p:nvPr/>
            </p:nvSpPr>
            <p:spPr>
              <a:xfrm>
                <a:off x="13620142" y="4025934"/>
                <a:ext cx="69946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1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дата</m:t>
                      </m:r>
                    </m:oMath>
                  </m:oMathPara>
                </a14:m>
                <a:endParaRPr lang="ru-RU" sz="2800" b="1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C4FA1D9-FAB1-4F92-8430-867C33E74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0142" y="4025934"/>
                <a:ext cx="699466" cy="430887"/>
              </a:xfrm>
              <a:prstGeom prst="rect">
                <a:avLst/>
              </a:prstGeom>
              <a:blipFill>
                <a:blip r:embed="rId5"/>
                <a:stretch>
                  <a:fillRect r="-26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8356694-E238-49CE-BB54-D1DFEDBE8CB9}"/>
                  </a:ext>
                </a:extLst>
              </p:cNvPr>
              <p:cNvSpPr txBox="1"/>
              <p:nvPr/>
            </p:nvSpPr>
            <p:spPr>
              <a:xfrm>
                <a:off x="14725713" y="4025934"/>
                <a:ext cx="69946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1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признак</m:t>
                      </m:r>
                    </m:oMath>
                  </m:oMathPara>
                </a14:m>
                <a:endParaRPr lang="ru-RU" sz="2800" b="1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8356694-E238-49CE-BB54-D1DFEDBE8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5713" y="4025934"/>
                <a:ext cx="699466" cy="430887"/>
              </a:xfrm>
              <a:prstGeom prst="rect">
                <a:avLst/>
              </a:prstGeom>
              <a:blipFill>
                <a:blip r:embed="rId6"/>
                <a:stretch>
                  <a:fillRect r="-92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CE740413-9560-4630-95C5-187E7DB9BD36}"/>
              </a:ext>
            </a:extLst>
          </p:cNvPr>
          <p:cNvCxnSpPr>
            <a:cxnSpLocks/>
          </p:cNvCxnSpPr>
          <p:nvPr/>
        </p:nvCxnSpPr>
        <p:spPr>
          <a:xfrm>
            <a:off x="11234382" y="6667268"/>
            <a:ext cx="600502" cy="0"/>
          </a:xfrm>
          <a:prstGeom prst="straightConnector1">
            <a:avLst/>
          </a:prstGeom>
          <a:ln w="76200">
            <a:solidFill>
              <a:srgbClr val="FF5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EEC6D448-DD48-4B37-88DB-C3192766DF0D}"/>
              </a:ext>
            </a:extLst>
          </p:cNvPr>
          <p:cNvCxnSpPr/>
          <p:nvPr/>
        </p:nvCxnSpPr>
        <p:spPr>
          <a:xfrm>
            <a:off x="7588155" y="4831644"/>
            <a:ext cx="0" cy="3671247"/>
          </a:xfrm>
          <a:prstGeom prst="straightConnector1">
            <a:avLst/>
          </a:prstGeom>
          <a:ln w="57150">
            <a:solidFill>
              <a:srgbClr val="FF5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632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24" grpId="0" animBg="1"/>
      <p:bldP spid="25" grpId="0"/>
      <p:bldP spid="26" grpId="0"/>
      <p:bldP spid="36" grpId="0" animBg="1"/>
      <p:bldP spid="37" grpId="0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РАБОТА С ПРОПУЩЕННЫМИ ЗНАЧЕНИЯМИ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200" y="2827479"/>
            <a:ext cx="10018532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ПРИЕМ №3</a:t>
            </a:r>
            <a:r>
              <a:rPr lang="en-US" dirty="0">
                <a:solidFill>
                  <a:srgbClr val="FF5433"/>
                </a:solidFill>
              </a:rPr>
              <a:t>:</a:t>
            </a:r>
            <a:r>
              <a:rPr lang="ru-RU" dirty="0">
                <a:solidFill>
                  <a:srgbClr val="FF5433"/>
                </a:solidFill>
              </a:rPr>
              <a:t> КАТЕГОРИАЛЬНЫЕ ПРИЗНАКИ</a:t>
            </a:r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3915F001-1EDA-4105-B1B9-3FF781F22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991834"/>
              </p:ext>
            </p:extLst>
          </p:nvPr>
        </p:nvGraphicFramePr>
        <p:xfrm>
          <a:off x="1587689" y="4145359"/>
          <a:ext cx="1791569" cy="4284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569">
                  <a:extLst>
                    <a:ext uri="{9D8B030D-6E8A-4147-A177-3AD203B41FA5}">
                      <a16:colId xmlns:a16="http://schemas.microsoft.com/office/drawing/2014/main" val="933145521"/>
                    </a:ext>
                  </a:extLst>
                </a:gridCol>
              </a:tblGrid>
              <a:tr h="856834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IT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856834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IT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856834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IT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6593958"/>
                  </a:ext>
                </a:extLst>
              </a:tr>
              <a:tr h="856834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-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514538"/>
                  </a:ext>
                </a:extLst>
              </a:tr>
              <a:tr h="856834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Здоровье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199925"/>
                  </a:ext>
                </a:extLst>
              </a:tr>
            </a:tbl>
          </a:graphicData>
        </a:graphic>
      </p:graphicFrame>
      <p:sp>
        <p:nvSpPr>
          <p:cNvPr id="9" name="Двойные круглые скобки 8">
            <a:extLst>
              <a:ext uri="{FF2B5EF4-FFF2-40B4-BE49-F238E27FC236}">
                <a16:creationId xmlns:a16="http://schemas.microsoft.com/office/drawing/2014/main" id="{92DCB7BA-7C5D-4134-A350-0237A42084A9}"/>
              </a:ext>
            </a:extLst>
          </p:cNvPr>
          <p:cNvSpPr/>
          <p:nvPr/>
        </p:nvSpPr>
        <p:spPr>
          <a:xfrm>
            <a:off x="1054931" y="4145359"/>
            <a:ext cx="2346496" cy="4026139"/>
          </a:xfrm>
          <a:prstGeom prst="bracketPair">
            <a:avLst/>
          </a:prstGeom>
          <a:ln w="38100">
            <a:solidFill>
              <a:srgbClr val="FF54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5433"/>
              </a:solidFill>
            </a:endParaRP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44BDB85A-2048-4059-A5E8-4B396E895087}"/>
              </a:ext>
            </a:extLst>
          </p:cNvPr>
          <p:cNvCxnSpPr>
            <a:cxnSpLocks/>
          </p:cNvCxnSpPr>
          <p:nvPr/>
        </p:nvCxnSpPr>
        <p:spPr>
          <a:xfrm>
            <a:off x="3556938" y="5931565"/>
            <a:ext cx="600502" cy="0"/>
          </a:xfrm>
          <a:prstGeom prst="straightConnector1">
            <a:avLst/>
          </a:prstGeom>
          <a:ln w="76200">
            <a:solidFill>
              <a:srgbClr val="FF5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Таблица 22">
            <a:extLst>
              <a:ext uri="{FF2B5EF4-FFF2-40B4-BE49-F238E27FC236}">
                <a16:creationId xmlns:a16="http://schemas.microsoft.com/office/drawing/2014/main" id="{B0BA5CE7-991F-43A1-9AF3-0CDA16E2C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380569"/>
              </p:ext>
            </p:extLst>
          </p:nvPr>
        </p:nvGraphicFramePr>
        <p:xfrm>
          <a:off x="4888977" y="4208750"/>
          <a:ext cx="1646365" cy="4284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365">
                  <a:extLst>
                    <a:ext uri="{9D8B030D-6E8A-4147-A177-3AD203B41FA5}">
                      <a16:colId xmlns:a16="http://schemas.microsoft.com/office/drawing/2014/main" val="933145521"/>
                    </a:ext>
                  </a:extLst>
                </a:gridCol>
              </a:tblGrid>
              <a:tr h="856834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IT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856834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IT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856834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IT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6593958"/>
                  </a:ext>
                </a:extLst>
              </a:tr>
              <a:tr h="856834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IT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514538"/>
                  </a:ext>
                </a:extLst>
              </a:tr>
              <a:tr h="856834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Здоровье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199925"/>
                  </a:ext>
                </a:extLst>
              </a:tr>
            </a:tbl>
          </a:graphicData>
        </a:graphic>
      </p:graphicFrame>
      <p:sp>
        <p:nvSpPr>
          <p:cNvPr id="24" name="Двойные круглые скобки 23">
            <a:extLst>
              <a:ext uri="{FF2B5EF4-FFF2-40B4-BE49-F238E27FC236}">
                <a16:creationId xmlns:a16="http://schemas.microsoft.com/office/drawing/2014/main" id="{34261A97-5C34-43BC-B769-550EF4E270B6}"/>
              </a:ext>
            </a:extLst>
          </p:cNvPr>
          <p:cNvSpPr/>
          <p:nvPr/>
        </p:nvSpPr>
        <p:spPr>
          <a:xfrm>
            <a:off x="4356219" y="4208750"/>
            <a:ext cx="2346496" cy="4026139"/>
          </a:xfrm>
          <a:prstGeom prst="bracketPair">
            <a:avLst/>
          </a:prstGeom>
          <a:ln w="38100">
            <a:solidFill>
              <a:srgbClr val="FF54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5433"/>
              </a:solidFill>
            </a:endParaRPr>
          </a:p>
        </p:txBody>
      </p:sp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0A241913-E7FE-4CF6-86BD-6F0897331B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173739"/>
              </p:ext>
            </p:extLst>
          </p:nvPr>
        </p:nvGraphicFramePr>
        <p:xfrm>
          <a:off x="10781732" y="4145359"/>
          <a:ext cx="1791569" cy="4284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569">
                  <a:extLst>
                    <a:ext uri="{9D8B030D-6E8A-4147-A177-3AD203B41FA5}">
                      <a16:colId xmlns:a16="http://schemas.microsoft.com/office/drawing/2014/main" val="933145521"/>
                    </a:ext>
                  </a:extLst>
                </a:gridCol>
              </a:tblGrid>
              <a:tr h="856834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IT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856834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IT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856834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-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6593958"/>
                  </a:ext>
                </a:extLst>
              </a:tr>
              <a:tr h="856834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-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514538"/>
                  </a:ext>
                </a:extLst>
              </a:tr>
              <a:tr h="856834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Здоровье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199925"/>
                  </a:ext>
                </a:extLst>
              </a:tr>
            </a:tbl>
          </a:graphicData>
        </a:graphic>
      </p:graphicFrame>
      <p:sp>
        <p:nvSpPr>
          <p:cNvPr id="26" name="Двойные круглые скобки 25">
            <a:extLst>
              <a:ext uri="{FF2B5EF4-FFF2-40B4-BE49-F238E27FC236}">
                <a16:creationId xmlns:a16="http://schemas.microsoft.com/office/drawing/2014/main" id="{587B5163-5799-4F48-8918-2839273C78B7}"/>
              </a:ext>
            </a:extLst>
          </p:cNvPr>
          <p:cNvSpPr/>
          <p:nvPr/>
        </p:nvSpPr>
        <p:spPr>
          <a:xfrm>
            <a:off x="10248974" y="4145359"/>
            <a:ext cx="2346496" cy="4026139"/>
          </a:xfrm>
          <a:prstGeom prst="bracketPair">
            <a:avLst/>
          </a:prstGeom>
          <a:ln w="38100">
            <a:solidFill>
              <a:srgbClr val="FF54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5433"/>
              </a:solidFill>
            </a:endParaRP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CECCC7BC-848B-4C27-BF0C-C91E187B9C0E}"/>
              </a:ext>
            </a:extLst>
          </p:cNvPr>
          <p:cNvCxnSpPr>
            <a:cxnSpLocks/>
          </p:cNvCxnSpPr>
          <p:nvPr/>
        </p:nvCxnSpPr>
        <p:spPr>
          <a:xfrm>
            <a:off x="12750981" y="5931565"/>
            <a:ext cx="600502" cy="0"/>
          </a:xfrm>
          <a:prstGeom prst="straightConnector1">
            <a:avLst/>
          </a:prstGeom>
          <a:ln w="76200">
            <a:solidFill>
              <a:srgbClr val="FF54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Таблица 27">
            <a:extLst>
              <a:ext uri="{FF2B5EF4-FFF2-40B4-BE49-F238E27FC236}">
                <a16:creationId xmlns:a16="http://schemas.microsoft.com/office/drawing/2014/main" id="{1C546FB0-128D-4E4B-A262-EFB3095A3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69348"/>
              </p:ext>
            </p:extLst>
          </p:nvPr>
        </p:nvGraphicFramePr>
        <p:xfrm>
          <a:off x="13869725" y="4208750"/>
          <a:ext cx="2027033" cy="4284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7033">
                  <a:extLst>
                    <a:ext uri="{9D8B030D-6E8A-4147-A177-3AD203B41FA5}">
                      <a16:colId xmlns:a16="http://schemas.microsoft.com/office/drawing/2014/main" val="933145521"/>
                    </a:ext>
                  </a:extLst>
                </a:gridCol>
              </a:tblGrid>
              <a:tr h="856834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IT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856834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IT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856834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Неизвестная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6593958"/>
                  </a:ext>
                </a:extLst>
              </a:tr>
              <a:tr h="856834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Неизвестная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514538"/>
                  </a:ext>
                </a:extLst>
              </a:tr>
              <a:tr h="856834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Здоровье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199925"/>
                  </a:ext>
                </a:extLst>
              </a:tr>
            </a:tbl>
          </a:graphicData>
        </a:graphic>
      </p:graphicFrame>
      <p:sp>
        <p:nvSpPr>
          <p:cNvPr id="29" name="Двойные круглые скобки 28">
            <a:extLst>
              <a:ext uri="{FF2B5EF4-FFF2-40B4-BE49-F238E27FC236}">
                <a16:creationId xmlns:a16="http://schemas.microsoft.com/office/drawing/2014/main" id="{B32A11DF-2443-4DD7-AFCC-1F0443F618C2}"/>
              </a:ext>
            </a:extLst>
          </p:cNvPr>
          <p:cNvSpPr/>
          <p:nvPr/>
        </p:nvSpPr>
        <p:spPr>
          <a:xfrm>
            <a:off x="13550262" y="4208750"/>
            <a:ext cx="2346496" cy="4026139"/>
          </a:xfrm>
          <a:prstGeom prst="bracketPair">
            <a:avLst/>
          </a:prstGeom>
          <a:ln w="38100">
            <a:solidFill>
              <a:srgbClr val="FF54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5433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FC3EA4-BE5A-4632-B576-5EA4202D2740}"/>
              </a:ext>
            </a:extLst>
          </p:cNvPr>
          <p:cNvSpPr txBox="1"/>
          <p:nvPr/>
        </p:nvSpPr>
        <p:spPr>
          <a:xfrm>
            <a:off x="1587689" y="8861105"/>
            <a:ext cx="409027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2800" b="1" dirty="0">
                <a:solidFill>
                  <a:srgbClr val="E5E5E5"/>
                </a:solidFill>
              </a:rPr>
              <a:t>Самой частой категорией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EFED07-EA38-4CDA-86B9-C237BA225EEB}"/>
              </a:ext>
            </a:extLst>
          </p:cNvPr>
          <p:cNvSpPr txBox="1"/>
          <p:nvPr/>
        </p:nvSpPr>
        <p:spPr>
          <a:xfrm>
            <a:off x="10248974" y="8645661"/>
            <a:ext cx="6168788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2800" b="1" dirty="0">
                <a:solidFill>
                  <a:srgbClr val="E5E5E5"/>
                </a:solidFill>
              </a:rPr>
              <a:t>Если пропусков относительно много</a:t>
            </a:r>
            <a:r>
              <a:rPr lang="en-US" sz="2800" b="1" dirty="0">
                <a:solidFill>
                  <a:srgbClr val="E5E5E5"/>
                </a:solidFill>
              </a:rPr>
              <a:t>,</a:t>
            </a:r>
            <a:r>
              <a:rPr lang="ru-RU" sz="2800" b="1" dirty="0">
                <a:solidFill>
                  <a:srgbClr val="E5E5E5"/>
                </a:solidFill>
              </a:rPr>
              <a:t> то можно ввести новую!</a:t>
            </a:r>
          </a:p>
        </p:txBody>
      </p:sp>
    </p:spTree>
    <p:extLst>
      <p:ext uri="{BB962C8B-B14F-4D97-AF65-F5344CB8AC3E}">
        <p14:creationId xmlns:p14="http://schemas.microsoft.com/office/powerpoint/2010/main" val="212364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4" grpId="0" animBg="1"/>
      <p:bldP spid="26" grpId="0" animBg="1"/>
      <p:bldP spid="29" grpId="0" animBg="1"/>
      <p:bldP spid="30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BFA3681-0501-4427-BDE9-BE8D2FB0F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7239" y="3925079"/>
            <a:ext cx="6542052" cy="4625693"/>
          </a:xfrm>
          <a:prstGeom prst="rect">
            <a:avLst/>
          </a:prstGeom>
        </p:spPr>
      </p:pic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РАБОТА С ПРОПУЩЕННЫМИ ЗНАЧЕНИЯМИ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1987781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ПРИЕМ №4</a:t>
            </a:r>
            <a:r>
              <a:rPr lang="en-US" dirty="0">
                <a:solidFill>
                  <a:srgbClr val="FF5433"/>
                </a:solidFill>
              </a:rPr>
              <a:t>:</a:t>
            </a:r>
            <a:r>
              <a:rPr lang="ru-RU" dirty="0">
                <a:solidFill>
                  <a:srgbClr val="FF5433"/>
                </a:solidFill>
              </a:rPr>
              <a:t> ПОСМОТРИМ НА ПОХОЖИЕ ОБЪЕКТЫ!</a:t>
            </a:r>
          </a:p>
        </p:txBody>
      </p:sp>
      <p:graphicFrame>
        <p:nvGraphicFramePr>
          <p:cNvPr id="21" name="Таблица 20">
            <a:extLst>
              <a:ext uri="{FF2B5EF4-FFF2-40B4-BE49-F238E27FC236}">
                <a16:creationId xmlns:a16="http://schemas.microsoft.com/office/drawing/2014/main" id="{0A79EFD2-E20C-4F16-ACB4-17141AC315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808703"/>
              </p:ext>
            </p:extLst>
          </p:nvPr>
        </p:nvGraphicFramePr>
        <p:xfrm>
          <a:off x="2581545" y="4403390"/>
          <a:ext cx="4452972" cy="4284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324">
                  <a:extLst>
                    <a:ext uri="{9D8B030D-6E8A-4147-A177-3AD203B41FA5}">
                      <a16:colId xmlns:a16="http://schemas.microsoft.com/office/drawing/2014/main" val="933145521"/>
                    </a:ext>
                  </a:extLst>
                </a:gridCol>
                <a:gridCol w="1484324">
                  <a:extLst>
                    <a:ext uri="{9D8B030D-6E8A-4147-A177-3AD203B41FA5}">
                      <a16:colId xmlns:a16="http://schemas.microsoft.com/office/drawing/2014/main" val="1042005633"/>
                    </a:ext>
                  </a:extLst>
                </a:gridCol>
                <a:gridCol w="1484324">
                  <a:extLst>
                    <a:ext uri="{9D8B030D-6E8A-4147-A177-3AD203B41FA5}">
                      <a16:colId xmlns:a16="http://schemas.microsoft.com/office/drawing/2014/main" val="940168008"/>
                    </a:ext>
                  </a:extLst>
                </a:gridCol>
              </a:tblGrid>
              <a:tr h="856834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10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4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14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856834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856834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-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6593958"/>
                  </a:ext>
                </a:extLst>
              </a:tr>
              <a:tr h="856834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514538"/>
                  </a:ext>
                </a:extLst>
              </a:tr>
              <a:tr h="856834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13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199925"/>
                  </a:ext>
                </a:extLst>
              </a:tr>
            </a:tbl>
          </a:graphicData>
        </a:graphic>
      </p:graphicFrame>
      <p:sp>
        <p:nvSpPr>
          <p:cNvPr id="22" name="Двойные круглые скобки 21">
            <a:extLst>
              <a:ext uri="{FF2B5EF4-FFF2-40B4-BE49-F238E27FC236}">
                <a16:creationId xmlns:a16="http://schemas.microsoft.com/office/drawing/2014/main" id="{906D8CF2-6129-47BD-85F8-13CB9DA43794}"/>
              </a:ext>
            </a:extLst>
          </p:cNvPr>
          <p:cNvSpPr/>
          <p:nvPr/>
        </p:nvSpPr>
        <p:spPr>
          <a:xfrm>
            <a:off x="763199" y="4403390"/>
            <a:ext cx="7001302" cy="4026139"/>
          </a:xfrm>
          <a:prstGeom prst="bracketPair">
            <a:avLst/>
          </a:prstGeom>
          <a:ln w="38100">
            <a:solidFill>
              <a:srgbClr val="FF54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543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218AF2B-9566-4408-A536-0EC0C079A205}"/>
                  </a:ext>
                </a:extLst>
              </p:cNvPr>
              <p:cNvSpPr txBox="1"/>
              <p:nvPr/>
            </p:nvSpPr>
            <p:spPr>
              <a:xfrm>
                <a:off x="2469169" y="3777863"/>
                <a:ext cx="69946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1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этаж</m:t>
                      </m:r>
                    </m:oMath>
                  </m:oMathPara>
                </a14:m>
                <a:endParaRPr lang="ru-RU" sz="2800" b="1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218AF2B-9566-4408-A536-0EC0C079A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169" y="3777863"/>
                <a:ext cx="699466" cy="430887"/>
              </a:xfrm>
              <a:prstGeom prst="rect">
                <a:avLst/>
              </a:prstGeom>
              <a:blipFill>
                <a:blip r:embed="rId3"/>
                <a:stretch>
                  <a:fillRect r="-95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6E234B7-3579-42E5-998A-D88D9337D208}"/>
                  </a:ext>
                </a:extLst>
              </p:cNvPr>
              <p:cNvSpPr txBox="1"/>
              <p:nvPr/>
            </p:nvSpPr>
            <p:spPr>
              <a:xfrm>
                <a:off x="3914117" y="3777863"/>
                <a:ext cx="699466" cy="490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кухня</m:t>
                          </m:r>
                        </m:sub>
                        <m:sup>
                          <m:r>
                            <a:rPr lang="en-US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ru-RU" sz="2800" b="1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6E234B7-3579-42E5-998A-D88D9337D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4117" y="3777863"/>
                <a:ext cx="699466" cy="490262"/>
              </a:xfrm>
              <a:prstGeom prst="rect">
                <a:avLst/>
              </a:prstGeom>
              <a:blipFill>
                <a:blip r:embed="rId4"/>
                <a:stretch>
                  <a:fillRect r="-295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70C4E05-D7C5-4E19-9B06-0825B98A374C}"/>
                  </a:ext>
                </a:extLst>
              </p:cNvPr>
              <p:cNvSpPr txBox="1"/>
              <p:nvPr/>
            </p:nvSpPr>
            <p:spPr>
              <a:xfrm>
                <a:off x="5359065" y="3777863"/>
                <a:ext cx="699466" cy="4892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парковка</m:t>
                          </m:r>
                        </m:sub>
                        <m:sup>
                          <m:r>
                            <a:rPr lang="en-US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ru-RU" sz="2800" b="1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70C4E05-D7C5-4E19-9B06-0825B98A3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065" y="3777863"/>
                <a:ext cx="699466" cy="489236"/>
              </a:xfrm>
              <a:prstGeom prst="rect">
                <a:avLst/>
              </a:prstGeom>
              <a:blipFill>
                <a:blip r:embed="rId5"/>
                <a:stretch>
                  <a:fillRect r="-895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8542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2" grpId="0"/>
      <p:bldP spid="33" grpId="0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B9C90A0-837E-41FD-875D-F878279CC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156" y="3925079"/>
            <a:ext cx="6542051" cy="4625693"/>
          </a:xfrm>
          <a:prstGeom prst="rect">
            <a:avLst/>
          </a:prstGeom>
        </p:spPr>
      </p:pic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РАБОТА С ПРОПУЩЕННЫМИ ЗНАЧЕНИЯМИ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1987781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ПРИЕМ №4</a:t>
            </a:r>
            <a:r>
              <a:rPr lang="en-US" dirty="0">
                <a:solidFill>
                  <a:srgbClr val="FF5433"/>
                </a:solidFill>
              </a:rPr>
              <a:t>:</a:t>
            </a:r>
            <a:r>
              <a:rPr lang="ru-RU" dirty="0">
                <a:solidFill>
                  <a:srgbClr val="FF5433"/>
                </a:solidFill>
              </a:rPr>
              <a:t> ПОСМОТРИМ НА ПОХОЖИЕ ОБЪЕКТЫ!</a:t>
            </a:r>
          </a:p>
        </p:txBody>
      </p:sp>
      <p:graphicFrame>
        <p:nvGraphicFramePr>
          <p:cNvPr id="21" name="Таблица 20">
            <a:extLst>
              <a:ext uri="{FF2B5EF4-FFF2-40B4-BE49-F238E27FC236}">
                <a16:creationId xmlns:a16="http://schemas.microsoft.com/office/drawing/2014/main" id="{0A79EFD2-E20C-4F16-ACB4-17141AC31508}"/>
              </a:ext>
            </a:extLst>
          </p:cNvPr>
          <p:cNvGraphicFramePr>
            <a:graphicFrameLocks noGrp="1"/>
          </p:cNvGraphicFramePr>
          <p:nvPr/>
        </p:nvGraphicFramePr>
        <p:xfrm>
          <a:off x="2581545" y="4403390"/>
          <a:ext cx="4452972" cy="4284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324">
                  <a:extLst>
                    <a:ext uri="{9D8B030D-6E8A-4147-A177-3AD203B41FA5}">
                      <a16:colId xmlns:a16="http://schemas.microsoft.com/office/drawing/2014/main" val="933145521"/>
                    </a:ext>
                  </a:extLst>
                </a:gridCol>
                <a:gridCol w="1484324">
                  <a:extLst>
                    <a:ext uri="{9D8B030D-6E8A-4147-A177-3AD203B41FA5}">
                      <a16:colId xmlns:a16="http://schemas.microsoft.com/office/drawing/2014/main" val="1042005633"/>
                    </a:ext>
                  </a:extLst>
                </a:gridCol>
                <a:gridCol w="1484324">
                  <a:extLst>
                    <a:ext uri="{9D8B030D-6E8A-4147-A177-3AD203B41FA5}">
                      <a16:colId xmlns:a16="http://schemas.microsoft.com/office/drawing/2014/main" val="940168008"/>
                    </a:ext>
                  </a:extLst>
                </a:gridCol>
              </a:tblGrid>
              <a:tr h="856834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10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4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14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856834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856834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-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6593958"/>
                  </a:ext>
                </a:extLst>
              </a:tr>
              <a:tr h="856834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514538"/>
                  </a:ext>
                </a:extLst>
              </a:tr>
              <a:tr h="856834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13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199925"/>
                  </a:ext>
                </a:extLst>
              </a:tr>
            </a:tbl>
          </a:graphicData>
        </a:graphic>
      </p:graphicFrame>
      <p:sp>
        <p:nvSpPr>
          <p:cNvPr id="22" name="Двойные круглые скобки 21">
            <a:extLst>
              <a:ext uri="{FF2B5EF4-FFF2-40B4-BE49-F238E27FC236}">
                <a16:creationId xmlns:a16="http://schemas.microsoft.com/office/drawing/2014/main" id="{906D8CF2-6129-47BD-85F8-13CB9DA43794}"/>
              </a:ext>
            </a:extLst>
          </p:cNvPr>
          <p:cNvSpPr/>
          <p:nvPr/>
        </p:nvSpPr>
        <p:spPr>
          <a:xfrm>
            <a:off x="763199" y="4403390"/>
            <a:ext cx="7001302" cy="4026139"/>
          </a:xfrm>
          <a:prstGeom prst="bracketPair">
            <a:avLst/>
          </a:prstGeom>
          <a:ln w="38100">
            <a:solidFill>
              <a:srgbClr val="FF54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543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640A120-C78A-4348-9F28-23670C202BC1}"/>
                  </a:ext>
                </a:extLst>
              </p:cNvPr>
              <p:cNvSpPr txBox="1"/>
              <p:nvPr/>
            </p:nvSpPr>
            <p:spPr>
              <a:xfrm>
                <a:off x="2469169" y="3777863"/>
                <a:ext cx="69946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1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этаж</m:t>
                      </m:r>
                    </m:oMath>
                  </m:oMathPara>
                </a14:m>
                <a:endParaRPr lang="ru-RU" sz="2800" b="1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640A120-C78A-4348-9F28-23670C202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169" y="3777863"/>
                <a:ext cx="699466" cy="430887"/>
              </a:xfrm>
              <a:prstGeom prst="rect">
                <a:avLst/>
              </a:prstGeom>
              <a:blipFill>
                <a:blip r:embed="rId3"/>
                <a:stretch>
                  <a:fillRect r="-95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1FAB63C-9EE4-43AB-AEFF-C9D6D32B587C}"/>
                  </a:ext>
                </a:extLst>
              </p:cNvPr>
              <p:cNvSpPr txBox="1"/>
              <p:nvPr/>
            </p:nvSpPr>
            <p:spPr>
              <a:xfrm>
                <a:off x="3914117" y="3777863"/>
                <a:ext cx="699466" cy="490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кухня</m:t>
                          </m:r>
                        </m:sub>
                        <m:sup>
                          <m:r>
                            <a:rPr lang="en-US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ru-RU" sz="2800" b="1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1FAB63C-9EE4-43AB-AEFF-C9D6D32B5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4117" y="3777863"/>
                <a:ext cx="699466" cy="490262"/>
              </a:xfrm>
              <a:prstGeom prst="rect">
                <a:avLst/>
              </a:prstGeom>
              <a:blipFill>
                <a:blip r:embed="rId4"/>
                <a:stretch>
                  <a:fillRect r="-295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EE1CF80-9F2F-40A8-9FEA-6F24C137CF1B}"/>
                  </a:ext>
                </a:extLst>
              </p:cNvPr>
              <p:cNvSpPr txBox="1"/>
              <p:nvPr/>
            </p:nvSpPr>
            <p:spPr>
              <a:xfrm>
                <a:off x="5359065" y="3777863"/>
                <a:ext cx="699466" cy="4892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парковка</m:t>
                          </m:r>
                        </m:sub>
                        <m:sup>
                          <m:r>
                            <a:rPr lang="en-US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ru-RU" sz="2800" b="1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EE1CF80-9F2F-40A8-9FEA-6F24C137C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065" y="3777863"/>
                <a:ext cx="699466" cy="489236"/>
              </a:xfrm>
              <a:prstGeom prst="rect">
                <a:avLst/>
              </a:prstGeom>
              <a:blipFill>
                <a:blip r:embed="rId5"/>
                <a:stretch>
                  <a:fillRect r="-895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864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Обложка-2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Основной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Основной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22244</TotalTime>
  <Words>1330</Words>
  <Application>Microsoft Macintosh PowerPoint</Application>
  <PresentationFormat>Custom</PresentationFormat>
  <Paragraphs>338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Calibri</vt:lpstr>
      <vt:lpstr>Cambria Math</vt:lpstr>
      <vt:lpstr>Formular</vt:lpstr>
      <vt:lpstr>InputMono</vt:lpstr>
      <vt:lpstr>Системный шрифт, обычный</vt:lpstr>
      <vt:lpstr>Обложка-2</vt:lpstr>
      <vt:lpstr>Основной</vt:lpstr>
      <vt:lpstr>1_Основной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Илона Кравченко</dc:creator>
  <cp:lastModifiedBy>Microsoft Office User</cp:lastModifiedBy>
  <cp:revision>44</cp:revision>
  <dcterms:created xsi:type="dcterms:W3CDTF">2020-10-16T14:01:52Z</dcterms:created>
  <dcterms:modified xsi:type="dcterms:W3CDTF">2022-03-25T08:26:35Z</dcterms:modified>
</cp:coreProperties>
</file>