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  <p:sldMasterId id="2147483679" r:id="rId2"/>
    <p:sldMasterId id="2147483688" r:id="rId3"/>
  </p:sldMasterIdLst>
  <p:notesMasterIdLst>
    <p:notesMasterId r:id="rId24"/>
  </p:notesMasterIdLst>
  <p:sldIdLst>
    <p:sldId id="256" r:id="rId4"/>
    <p:sldId id="351" r:id="rId5"/>
    <p:sldId id="385" r:id="rId6"/>
    <p:sldId id="428" r:id="rId7"/>
    <p:sldId id="429" r:id="rId8"/>
    <p:sldId id="430" r:id="rId9"/>
    <p:sldId id="434" r:id="rId10"/>
    <p:sldId id="436" r:id="rId11"/>
    <p:sldId id="435" r:id="rId12"/>
    <p:sldId id="437" r:id="rId13"/>
    <p:sldId id="438" r:id="rId14"/>
    <p:sldId id="439" r:id="rId15"/>
    <p:sldId id="432" r:id="rId16"/>
    <p:sldId id="431" r:id="rId17"/>
    <p:sldId id="433" r:id="rId18"/>
    <p:sldId id="441" r:id="rId19"/>
    <p:sldId id="442" r:id="rId20"/>
    <p:sldId id="444" r:id="rId21"/>
    <p:sldId id="424" r:id="rId22"/>
    <p:sldId id="264" r:id="rId23"/>
  </p:sldIdLst>
  <p:sldSz cx="18288000" cy="1028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2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5"/>
    <a:srgbClr val="C066CC"/>
    <a:srgbClr val="60D2A1"/>
    <a:srgbClr val="FF5433"/>
    <a:srgbClr val="4333FF"/>
    <a:srgbClr val="FF7F65"/>
    <a:srgbClr val="262A2F"/>
    <a:srgbClr val="1E2027"/>
    <a:srgbClr val="1E2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18" autoAdjust="0"/>
    <p:restoredTop sz="93076" autoAdjust="0"/>
  </p:normalViewPr>
  <p:slideViewPr>
    <p:cSldViewPr snapToGrid="0" snapToObjects="1" showGuides="1">
      <p:cViewPr varScale="1">
        <p:scale>
          <a:sx n="81" d="100"/>
          <a:sy n="81" d="100"/>
        </p:scale>
        <p:origin x="352" y="184"/>
      </p:cViewPr>
      <p:guideLst/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99C65-997D-9345-8B34-299522DB2A91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FE198-1678-7848-BAD1-C40EFA911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487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1pPr>
    <a:lvl2pPr marL="669341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2pPr>
    <a:lvl3pPr marL="1338682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3pPr>
    <a:lvl4pPr marL="2008022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4pPr>
    <a:lvl5pPr marL="2677363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5pPr>
    <a:lvl6pPr marL="3346704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6pPr>
    <a:lvl7pPr marL="4016045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7pPr>
    <a:lvl8pPr marL="4685386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8pPr>
    <a:lvl9pPr marL="5354726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572399"/>
            <a:ext cx="16383600" cy="612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1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0" b="1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НАЗВАНИЕ</a:t>
            </a:r>
          </a:p>
          <a:p>
            <a:pPr lvl="0"/>
            <a:r>
              <a:rPr lang="ru-RU" dirty="0"/>
              <a:t>ПРЕЗЕНТАЦИИ</a:t>
            </a:r>
            <a:r>
              <a:rPr lang="en-US" dirty="0"/>
              <a:t> </a:t>
            </a:r>
            <a:r>
              <a:rPr lang="ru-RU" dirty="0"/>
              <a:t>(НЕ ДЛИННЕЕ 4-Х СТРОК)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E3D5216-5AFB-014E-9BCA-DDE974496F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7811789"/>
            <a:ext cx="14589866" cy="19044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1371600" rtl="0" eaLnBrk="1" fontAlgn="auto" latinLnBrk="0" hangingPunct="1">
              <a:lnSpc>
                <a:spcPts val="5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KARPOV.COURSE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95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2">
            <a:extLst>
              <a:ext uri="{FF2B5EF4-FFF2-40B4-BE49-F238E27FC236}">
                <a16:creationId xmlns:a16="http://schemas.microsoft.com/office/drawing/2014/main" id="{D9FA0F2C-FC49-F847-8AB9-2EB41FA35AFC}"/>
              </a:ext>
            </a:extLst>
          </p:cNvPr>
          <p:cNvSpPr txBox="1">
            <a:spLocks/>
          </p:cNvSpPr>
          <p:nvPr userDrawn="1"/>
        </p:nvSpPr>
        <p:spPr>
          <a:xfrm>
            <a:off x="2036014" y="2652011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Первый этап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A21B1DC-72DC-5445-9DA8-B14958596E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199" y="2622764"/>
            <a:ext cx="812800" cy="8128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4191B6B-E85B-DC44-9FE7-43EFA095B8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3199" y="4235103"/>
            <a:ext cx="812800" cy="8128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FB3690F-C62A-3D43-810E-347AFAFEFB7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3199" y="5847442"/>
            <a:ext cx="812800" cy="812800"/>
          </a:xfrm>
          <a:prstGeom prst="rect">
            <a:avLst/>
          </a:prstGeom>
        </p:spPr>
      </p:pic>
      <p:sp>
        <p:nvSpPr>
          <p:cNvPr id="19" name="Текст 2">
            <a:extLst>
              <a:ext uri="{FF2B5EF4-FFF2-40B4-BE49-F238E27FC236}">
                <a16:creationId xmlns:a16="http://schemas.microsoft.com/office/drawing/2014/main" id="{CC2A6BCE-1907-FA49-95EB-7F01C7EFEC81}"/>
              </a:ext>
            </a:extLst>
          </p:cNvPr>
          <p:cNvSpPr txBox="1">
            <a:spLocks/>
          </p:cNvSpPr>
          <p:nvPr userDrawn="1"/>
        </p:nvSpPr>
        <p:spPr>
          <a:xfrm>
            <a:off x="2036014" y="5847442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Третий этап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2865ECF-A604-AB4D-A303-F2BD2DDA6A8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63199" y="7584349"/>
            <a:ext cx="812800" cy="812800"/>
          </a:xfrm>
          <a:prstGeom prst="rect">
            <a:avLst/>
          </a:prstGeom>
        </p:spPr>
      </p:pic>
      <p:sp>
        <p:nvSpPr>
          <p:cNvPr id="21" name="Текст 2">
            <a:extLst>
              <a:ext uri="{FF2B5EF4-FFF2-40B4-BE49-F238E27FC236}">
                <a16:creationId xmlns:a16="http://schemas.microsoft.com/office/drawing/2014/main" id="{632E570F-97FC-3849-B171-7F018ED9AB7D}"/>
              </a:ext>
            </a:extLst>
          </p:cNvPr>
          <p:cNvSpPr txBox="1">
            <a:spLocks/>
          </p:cNvSpPr>
          <p:nvPr userDrawn="1"/>
        </p:nvSpPr>
        <p:spPr>
          <a:xfrm>
            <a:off x="2036011" y="7583872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Четвертый этап</a:t>
            </a:r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0014BE81-FED8-DE4B-8EE1-55FED3A52626}"/>
              </a:ext>
            </a:extLst>
          </p:cNvPr>
          <p:cNvSpPr txBox="1">
            <a:spLocks/>
          </p:cNvSpPr>
          <p:nvPr userDrawn="1"/>
        </p:nvSpPr>
        <p:spPr>
          <a:xfrm>
            <a:off x="2036014" y="4264827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Второй этап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C2BFF1A-7B5B-5E43-BE14-0BE1935C751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63199" y="9196688"/>
            <a:ext cx="812800" cy="812800"/>
          </a:xfrm>
          <a:prstGeom prst="rect">
            <a:avLst/>
          </a:prstGeom>
        </p:spPr>
      </p:pic>
      <p:sp>
        <p:nvSpPr>
          <p:cNvPr id="24" name="Текст 2">
            <a:extLst>
              <a:ext uri="{FF2B5EF4-FFF2-40B4-BE49-F238E27FC236}">
                <a16:creationId xmlns:a16="http://schemas.microsoft.com/office/drawing/2014/main" id="{32526DCF-1390-E747-9339-45D6842C7847}"/>
              </a:ext>
            </a:extLst>
          </p:cNvPr>
          <p:cNvSpPr txBox="1">
            <a:spLocks/>
          </p:cNvSpPr>
          <p:nvPr userDrawn="1"/>
        </p:nvSpPr>
        <p:spPr>
          <a:xfrm>
            <a:off x="2036012" y="9196688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Пятый этап</a:t>
            </a:r>
          </a:p>
        </p:txBody>
      </p:sp>
      <p:sp>
        <p:nvSpPr>
          <p:cNvPr id="25" name="Текст 3">
            <a:extLst>
              <a:ext uri="{FF2B5EF4-FFF2-40B4-BE49-F238E27FC236}">
                <a16:creationId xmlns:a16="http://schemas.microsoft.com/office/drawing/2014/main" id="{7FED22DA-500A-8043-B8A8-C0C0169FD57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38229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baseline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477818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•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marL="0" marR="0" lvl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ЗАГОЛОВОК (заглавными буквами, </a:t>
            </a:r>
          </a:p>
          <a:p>
            <a:pPr marL="0" marR="0" lvl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не длиннее 2-х строк)</a:t>
            </a:r>
          </a:p>
          <a:p>
            <a:pPr lvl="0"/>
            <a:endParaRPr lang="ru-RU" dirty="0"/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3344294"/>
            <a:ext cx="16383600" cy="36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</p:spTree>
    <p:extLst>
      <p:ext uri="{BB962C8B-B14F-4D97-AF65-F5344CB8AC3E}">
        <p14:creationId xmlns:p14="http://schemas.microsoft.com/office/powerpoint/2010/main" val="2136210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заголовок • Текст 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424429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8F2A8AE7-D4C0-3F47-8F9D-34788DC480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3199" y="2827479"/>
            <a:ext cx="16383600" cy="108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ПОДЗАГОЛОВКИ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620381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улл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2795590"/>
            <a:ext cx="16383600" cy="3600000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262A2F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тире.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1CC81C1F-E569-604D-AEEE-5C8D38FC05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2958310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Булл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3">
            <a:extLst>
              <a:ext uri="{FF2B5EF4-FFF2-40B4-BE49-F238E27FC236}">
                <a16:creationId xmlns:a16="http://schemas.microsoft.com/office/drawing/2014/main" id="{1CC81C1F-E569-604D-AEEE-5C8D38FC05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A899B25-35C0-0040-A54E-82091F3707D7}"/>
              </a:ext>
            </a:extLst>
          </p:cNvPr>
          <p:cNvSpPr/>
          <p:nvPr userDrawn="1"/>
        </p:nvSpPr>
        <p:spPr>
          <a:xfrm>
            <a:off x="763199" y="2795590"/>
            <a:ext cx="7315200" cy="70233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24169FF0-7F47-EF43-9859-428A6345DF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191" y="3104092"/>
            <a:ext cx="6665215" cy="62230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id="{6E47F1E6-E6CC-0147-BA7A-2C059DFB9C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88191" y="4138996"/>
            <a:ext cx="6665215" cy="5368391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FBD0322-8462-FF45-8854-C61367096BF8}"/>
              </a:ext>
            </a:extLst>
          </p:cNvPr>
          <p:cNvSpPr/>
          <p:nvPr userDrawn="1"/>
        </p:nvSpPr>
        <p:spPr>
          <a:xfrm>
            <a:off x="8535599" y="2795590"/>
            <a:ext cx="7315200" cy="70233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3">
            <a:extLst>
              <a:ext uri="{FF2B5EF4-FFF2-40B4-BE49-F238E27FC236}">
                <a16:creationId xmlns:a16="http://schemas.microsoft.com/office/drawing/2014/main" id="{DFE4C16C-3AE0-7C46-B551-FC96337990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60591" y="3104092"/>
            <a:ext cx="6665215" cy="62230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4" name="Текст 3">
            <a:extLst>
              <a:ext uri="{FF2B5EF4-FFF2-40B4-BE49-F238E27FC236}">
                <a16:creationId xmlns:a16="http://schemas.microsoft.com/office/drawing/2014/main" id="{40556BDA-DA78-8140-87DA-3F1E5F29F8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60591" y="4138996"/>
            <a:ext cx="6665215" cy="5368391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0591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5">
            <a:extLst>
              <a:ext uri="{FF2B5EF4-FFF2-40B4-BE49-F238E27FC236}">
                <a16:creationId xmlns:a16="http://schemas.microsoft.com/office/drawing/2014/main" id="{ACF658B9-5EF6-D849-B8C6-C427A963DB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2581200"/>
            <a:ext cx="10857600" cy="7239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B6ADAFFB-EB86-6B40-AAB7-F7BF10DB5F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1095937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5">
            <a:extLst>
              <a:ext uri="{FF2B5EF4-FFF2-40B4-BE49-F238E27FC236}">
                <a16:creationId xmlns:a16="http://schemas.microsoft.com/office/drawing/2014/main" id="{ACF658B9-5EF6-D849-B8C6-C427A963DB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2581200"/>
            <a:ext cx="5716800" cy="38088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20FE5877-A176-8A44-9FB6-A28800CAC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33200" y="2581200"/>
            <a:ext cx="9813599" cy="723938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262A2F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0045A300-A4F4-E54F-95BA-0796B71725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33244194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2">
            <a:extLst>
              <a:ext uri="{FF2B5EF4-FFF2-40B4-BE49-F238E27FC236}">
                <a16:creationId xmlns:a16="http://schemas.microsoft.com/office/drawing/2014/main" id="{D9FA0F2C-FC49-F847-8AB9-2EB41FA35AFC}"/>
              </a:ext>
            </a:extLst>
          </p:cNvPr>
          <p:cNvSpPr txBox="1">
            <a:spLocks/>
          </p:cNvSpPr>
          <p:nvPr userDrawn="1"/>
        </p:nvSpPr>
        <p:spPr>
          <a:xfrm>
            <a:off x="2036014" y="2652011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262A2F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Первый этап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A21B1DC-72DC-5445-9DA8-B14958596E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199" y="2622764"/>
            <a:ext cx="812800" cy="8128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4191B6B-E85B-DC44-9FE7-43EFA095B8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3199" y="4235103"/>
            <a:ext cx="812800" cy="8128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FB3690F-C62A-3D43-810E-347AFAFEFB7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3199" y="5847442"/>
            <a:ext cx="812800" cy="812800"/>
          </a:xfrm>
          <a:prstGeom prst="rect">
            <a:avLst/>
          </a:prstGeom>
        </p:spPr>
      </p:pic>
      <p:sp>
        <p:nvSpPr>
          <p:cNvPr id="19" name="Текст 2">
            <a:extLst>
              <a:ext uri="{FF2B5EF4-FFF2-40B4-BE49-F238E27FC236}">
                <a16:creationId xmlns:a16="http://schemas.microsoft.com/office/drawing/2014/main" id="{CC2A6BCE-1907-FA49-95EB-7F01C7EFEC81}"/>
              </a:ext>
            </a:extLst>
          </p:cNvPr>
          <p:cNvSpPr txBox="1">
            <a:spLocks/>
          </p:cNvSpPr>
          <p:nvPr userDrawn="1"/>
        </p:nvSpPr>
        <p:spPr>
          <a:xfrm>
            <a:off x="2036014" y="5847442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262A2F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Третий этап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2865ECF-A604-AB4D-A303-F2BD2DDA6A8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63199" y="7584349"/>
            <a:ext cx="812800" cy="812800"/>
          </a:xfrm>
          <a:prstGeom prst="rect">
            <a:avLst/>
          </a:prstGeom>
        </p:spPr>
      </p:pic>
      <p:sp>
        <p:nvSpPr>
          <p:cNvPr id="21" name="Текст 2">
            <a:extLst>
              <a:ext uri="{FF2B5EF4-FFF2-40B4-BE49-F238E27FC236}">
                <a16:creationId xmlns:a16="http://schemas.microsoft.com/office/drawing/2014/main" id="{632E570F-97FC-3849-B171-7F018ED9AB7D}"/>
              </a:ext>
            </a:extLst>
          </p:cNvPr>
          <p:cNvSpPr txBox="1">
            <a:spLocks/>
          </p:cNvSpPr>
          <p:nvPr userDrawn="1"/>
        </p:nvSpPr>
        <p:spPr>
          <a:xfrm>
            <a:off x="2036011" y="7583872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262A2F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Четвертый этап</a:t>
            </a:r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0014BE81-FED8-DE4B-8EE1-55FED3A52626}"/>
              </a:ext>
            </a:extLst>
          </p:cNvPr>
          <p:cNvSpPr txBox="1">
            <a:spLocks/>
          </p:cNvSpPr>
          <p:nvPr userDrawn="1"/>
        </p:nvSpPr>
        <p:spPr>
          <a:xfrm>
            <a:off x="2036014" y="4264827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262A2F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Второй этап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C2BFF1A-7B5B-5E43-BE14-0BE1935C751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63199" y="9196688"/>
            <a:ext cx="812800" cy="812800"/>
          </a:xfrm>
          <a:prstGeom prst="rect">
            <a:avLst/>
          </a:prstGeom>
        </p:spPr>
      </p:pic>
      <p:sp>
        <p:nvSpPr>
          <p:cNvPr id="24" name="Текст 2">
            <a:extLst>
              <a:ext uri="{FF2B5EF4-FFF2-40B4-BE49-F238E27FC236}">
                <a16:creationId xmlns:a16="http://schemas.microsoft.com/office/drawing/2014/main" id="{32526DCF-1390-E747-9339-45D6842C7847}"/>
              </a:ext>
            </a:extLst>
          </p:cNvPr>
          <p:cNvSpPr txBox="1">
            <a:spLocks/>
          </p:cNvSpPr>
          <p:nvPr userDrawn="1"/>
        </p:nvSpPr>
        <p:spPr>
          <a:xfrm>
            <a:off x="2036012" y="9196688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262A2F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Пятый этап</a:t>
            </a:r>
          </a:p>
        </p:txBody>
      </p:sp>
      <p:sp>
        <p:nvSpPr>
          <p:cNvPr id="25" name="Текст 3">
            <a:extLst>
              <a:ext uri="{FF2B5EF4-FFF2-40B4-BE49-F238E27FC236}">
                <a16:creationId xmlns:a16="http://schemas.microsoft.com/office/drawing/2014/main" id="{7FED22DA-500A-8043-B8A8-C0C0169FD57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345985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572399"/>
            <a:ext cx="16383600" cy="138109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1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0" b="1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СПАСИБО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E3D5216-5AFB-014E-9BCA-DDE974496F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23401" y="7407233"/>
            <a:ext cx="11129780" cy="2308956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1371600" rtl="0" eaLnBrk="1" fontAlgn="auto" latinLnBrk="0" hangingPunct="1">
              <a:lnSpc>
                <a:spcPts val="5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ИМЯ ФАМИЛИЯ </a:t>
            </a:r>
          </a:p>
          <a:p>
            <a:pPr lvl="0"/>
            <a:r>
              <a:rPr lang="ru-RU" dirty="0"/>
              <a:t>укажите почту + добавьте гиперссылку</a:t>
            </a:r>
          </a:p>
        </p:txBody>
      </p:sp>
      <p:sp>
        <p:nvSpPr>
          <p:cNvPr id="5" name="Объект 5">
            <a:extLst>
              <a:ext uri="{FF2B5EF4-FFF2-40B4-BE49-F238E27FC236}">
                <a16:creationId xmlns:a16="http://schemas.microsoft.com/office/drawing/2014/main" id="{18C42460-6A98-5F42-8E12-6BFE2D0EB6A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6380018"/>
            <a:ext cx="3829583" cy="3336172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784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251596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•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marL="0" marR="0" lvl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ЗАГОЛОВОК (заглавными буквами, </a:t>
            </a:r>
          </a:p>
          <a:p>
            <a:pPr marL="0" marR="0" lvl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не длиннее 2-х строк)</a:t>
            </a:r>
          </a:p>
          <a:p>
            <a:pPr lvl="0"/>
            <a:endParaRPr lang="ru-RU" dirty="0"/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3344294"/>
            <a:ext cx="16383600" cy="36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</p:spTree>
    <p:extLst>
      <p:ext uri="{BB962C8B-B14F-4D97-AF65-F5344CB8AC3E}">
        <p14:creationId xmlns:p14="http://schemas.microsoft.com/office/powerpoint/2010/main" val="61635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заголовок • Текст 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424429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8F2A8AE7-D4C0-3F47-8F9D-34788DC480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3199" y="2827479"/>
            <a:ext cx="16383600" cy="108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ПОДЗАГОЛОВКИ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423488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улл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2795590"/>
            <a:ext cx="16383600" cy="3600000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тире.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1CC81C1F-E569-604D-AEEE-5C8D38FC05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3139866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Булл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3">
            <a:extLst>
              <a:ext uri="{FF2B5EF4-FFF2-40B4-BE49-F238E27FC236}">
                <a16:creationId xmlns:a16="http://schemas.microsoft.com/office/drawing/2014/main" id="{1CC81C1F-E569-604D-AEEE-5C8D38FC05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A899B25-35C0-0040-A54E-82091F3707D7}"/>
              </a:ext>
            </a:extLst>
          </p:cNvPr>
          <p:cNvSpPr/>
          <p:nvPr userDrawn="1"/>
        </p:nvSpPr>
        <p:spPr>
          <a:xfrm>
            <a:off x="763199" y="2795590"/>
            <a:ext cx="7315200" cy="7023370"/>
          </a:xfrm>
          <a:prstGeom prst="rect">
            <a:avLst/>
          </a:prstGeom>
          <a:solidFill>
            <a:srgbClr val="1E2027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24169FF0-7F47-EF43-9859-428A6345DF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191" y="3104092"/>
            <a:ext cx="6665215" cy="62230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id="{6E47F1E6-E6CC-0147-BA7A-2C059DFB9C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88191" y="4138996"/>
            <a:ext cx="6665215" cy="5368391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FBD0322-8462-FF45-8854-C61367096BF8}"/>
              </a:ext>
            </a:extLst>
          </p:cNvPr>
          <p:cNvSpPr/>
          <p:nvPr userDrawn="1"/>
        </p:nvSpPr>
        <p:spPr>
          <a:xfrm>
            <a:off x="8535599" y="2795590"/>
            <a:ext cx="7315200" cy="7023370"/>
          </a:xfrm>
          <a:prstGeom prst="rect">
            <a:avLst/>
          </a:prstGeom>
          <a:solidFill>
            <a:srgbClr val="1E2027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3">
            <a:extLst>
              <a:ext uri="{FF2B5EF4-FFF2-40B4-BE49-F238E27FC236}">
                <a16:creationId xmlns:a16="http://schemas.microsoft.com/office/drawing/2014/main" id="{DFE4C16C-3AE0-7C46-B551-FC96337990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60591" y="3104092"/>
            <a:ext cx="6665215" cy="62230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4" name="Текст 3">
            <a:extLst>
              <a:ext uri="{FF2B5EF4-FFF2-40B4-BE49-F238E27FC236}">
                <a16:creationId xmlns:a16="http://schemas.microsoft.com/office/drawing/2014/main" id="{40556BDA-DA78-8140-87DA-3F1E5F29F8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60591" y="4138996"/>
            <a:ext cx="6665215" cy="5368391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027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5">
            <a:extLst>
              <a:ext uri="{FF2B5EF4-FFF2-40B4-BE49-F238E27FC236}">
                <a16:creationId xmlns:a16="http://schemas.microsoft.com/office/drawing/2014/main" id="{ACF658B9-5EF6-D849-B8C6-C427A963DB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2581200"/>
            <a:ext cx="10857600" cy="7239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B6ADAFFB-EB86-6B40-AAB7-F7BF10DB5F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117185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5">
            <a:extLst>
              <a:ext uri="{FF2B5EF4-FFF2-40B4-BE49-F238E27FC236}">
                <a16:creationId xmlns:a16="http://schemas.microsoft.com/office/drawing/2014/main" id="{ACF658B9-5EF6-D849-B8C6-C427A963DB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2581200"/>
            <a:ext cx="5716800" cy="38088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20FE5877-A176-8A44-9FB6-A28800CAC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33200" y="2581200"/>
            <a:ext cx="9813599" cy="723938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0045A300-A4F4-E54F-95BA-0796B71725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91947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54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81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62A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0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5" r:id="rId3"/>
    <p:sldLayoutId id="2147483682" r:id="rId4"/>
    <p:sldLayoutId id="2147483686" r:id="rId5"/>
    <p:sldLayoutId id="2147483684" r:id="rId6"/>
    <p:sldLayoutId id="2147483683" r:id="rId7"/>
    <p:sldLayoutId id="2147483687" r:id="rId8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31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5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35.png"/><Relationship Id="rId9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1DE53E1-5184-004D-8025-8ECB99888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START ML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FFB56E-FC6A-1B44-A056-35D6562AE0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KARPOV.COURSES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8748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870076" y="4112200"/>
                <a:ext cx="15314804" cy="577856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𝐴𝑣𝑒𝑟𝑎𝑔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870076" y="4112200"/>
                <a:ext cx="15314804" cy="57785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МЕТРИКИ БИНАРНОЙ КЛАССИФИКАЦИИ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4141521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КАК УЧИТЫВАТЬ И </a:t>
            </a:r>
            <a:r>
              <a:rPr lang="en-US" dirty="0">
                <a:solidFill>
                  <a:srgbClr val="FF5433"/>
                </a:solidFill>
              </a:rPr>
              <a:t>PRECISION, </a:t>
            </a:r>
            <a:r>
              <a:rPr lang="ru-RU" dirty="0">
                <a:solidFill>
                  <a:srgbClr val="FF5433"/>
                </a:solidFill>
              </a:rPr>
              <a:t>И </a:t>
            </a:r>
            <a:r>
              <a:rPr lang="en-US" dirty="0">
                <a:solidFill>
                  <a:srgbClr val="FF5433"/>
                </a:solidFill>
              </a:rPr>
              <a:t>RECALL?</a:t>
            </a:r>
            <a:r>
              <a:rPr lang="ru-RU" dirty="0">
                <a:solidFill>
                  <a:srgbClr val="FF5433"/>
                </a:solidFill>
              </a:rPr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742F49-5125-40C4-978E-FECAE8392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357" y="5144294"/>
            <a:ext cx="7956961" cy="463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52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870076" y="4112200"/>
                <a:ext cx="15314804" cy="5778560"/>
              </a:xfrm>
            </p:spPr>
            <p:txBody>
              <a:bodyPr/>
              <a:lstStyle/>
              <a:p>
                <a:r>
                  <a:rPr lang="ru-RU" dirty="0"/>
                  <a:t>Есть несколько вариантов скомбинировать 2 метрики</a:t>
                </a:r>
                <a:r>
                  <a:rPr lang="en-US" dirty="0"/>
                  <a:t>!</a:t>
                </a:r>
              </a:p>
              <a:p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𝑝𝑟𝑒𝑐𝑖𝑠𝑖𝑜𝑛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𝑟𝑒𝑐𝑎𝑙𝑙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870076" y="4112200"/>
                <a:ext cx="15314804" cy="5778560"/>
              </a:xfrm>
              <a:blipFill>
                <a:blip r:embed="rId2"/>
                <a:stretch>
                  <a:fillRect l="-1632" t="-9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МЕТРИКИ БИНАРНОЙ КЛАССИФИКАЦИИ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4141521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КАК УЧИТЫВАТЬ И </a:t>
            </a:r>
            <a:r>
              <a:rPr lang="en-US" dirty="0">
                <a:solidFill>
                  <a:srgbClr val="FF5433"/>
                </a:solidFill>
              </a:rPr>
              <a:t>PRECISION, </a:t>
            </a:r>
            <a:r>
              <a:rPr lang="ru-RU" dirty="0">
                <a:solidFill>
                  <a:srgbClr val="FF5433"/>
                </a:solidFill>
              </a:rPr>
              <a:t>И </a:t>
            </a:r>
            <a:r>
              <a:rPr lang="en-US" dirty="0">
                <a:solidFill>
                  <a:srgbClr val="FF5433"/>
                </a:solidFill>
              </a:rPr>
              <a:t>RECALL?</a:t>
            </a:r>
            <a:r>
              <a:rPr lang="ru-RU" dirty="0">
                <a:solidFill>
                  <a:srgbClr val="FF5433"/>
                </a:solidFill>
              </a:rPr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AF98604-88B6-49B1-AB60-AB875370E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0876" y="5477938"/>
            <a:ext cx="6914004" cy="402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6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870076" y="4112200"/>
                <a:ext cx="15314804" cy="5778560"/>
              </a:xfrm>
            </p:spPr>
            <p:txBody>
              <a:bodyPr/>
              <a:lstStyle/>
              <a:p>
                <a:r>
                  <a:rPr lang="ru-RU" dirty="0"/>
                  <a:t>В</a:t>
                </a:r>
                <a:r>
                  <a:rPr lang="en-US" dirty="0"/>
                  <a:t> F-</a:t>
                </a:r>
                <a:r>
                  <a:rPr lang="ru-RU" dirty="0"/>
                  <a:t>мере можно учитывать еще и предпочтение между </a:t>
                </a:r>
                <a:r>
                  <a:rPr lang="en-US" dirty="0"/>
                  <a:t>recall </a:t>
                </a:r>
                <a:r>
                  <a:rPr lang="ru-RU" dirty="0"/>
                  <a:t>и </a:t>
                </a:r>
                <a:r>
                  <a:rPr lang="en-US" dirty="0"/>
                  <a:t>precision</a:t>
                </a:r>
                <a:endParaRPr lang="ru-RU" dirty="0"/>
              </a:p>
              <a:p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𝑟𝑒𝑐𝑎𝑙𝑙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𝑟𝑒𝑐𝑎𝑙𝑙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ru-RU" dirty="0"/>
              </a:p>
              <a:p>
                <a:r>
                  <a:rPr lang="ru-RU" dirty="0"/>
                  <a:t>Чем больше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 тем больший уклон в </a:t>
                </a:r>
                <a:r>
                  <a:rPr lang="en-US" dirty="0"/>
                  <a:t>recall</a:t>
                </a:r>
              </a:p>
              <a:p>
                <a:endParaRPr lang="ru-RU" dirty="0"/>
              </a:p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то упор на </a:t>
                </a:r>
                <a:r>
                  <a:rPr lang="en-US" dirty="0"/>
                  <a:t>precision</a:t>
                </a:r>
                <a:endParaRPr lang="ru-RU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870076" y="4112200"/>
                <a:ext cx="15314804" cy="5778560"/>
              </a:xfrm>
              <a:blipFill>
                <a:blip r:embed="rId2"/>
                <a:stretch>
                  <a:fillRect l="-1632" t="-9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МЕТРИКИ БИНАРНОЙ КЛАССИФИКАЦИИ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4141521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КАК УЧИТЫВАТЬ И </a:t>
            </a:r>
            <a:r>
              <a:rPr lang="en-US" dirty="0">
                <a:solidFill>
                  <a:srgbClr val="FF5433"/>
                </a:solidFill>
              </a:rPr>
              <a:t>PRECISION, </a:t>
            </a:r>
            <a:r>
              <a:rPr lang="ru-RU" dirty="0">
                <a:solidFill>
                  <a:srgbClr val="FF5433"/>
                </a:solidFill>
              </a:rPr>
              <a:t>И </a:t>
            </a:r>
            <a:r>
              <a:rPr lang="en-US" dirty="0">
                <a:solidFill>
                  <a:srgbClr val="FF5433"/>
                </a:solidFill>
              </a:rPr>
              <a:t>RECALL?</a:t>
            </a:r>
            <a:r>
              <a:rPr lang="ru-RU" dirty="0">
                <a:solidFill>
                  <a:srgbClr val="FF5433"/>
                </a:solidFill>
              </a:rPr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AF98604-88B6-49B1-AB60-AB875370E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0876" y="5477938"/>
            <a:ext cx="6914004" cy="402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2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3F2D32F-D92B-4256-9916-FE9CE5F747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795589"/>
            <a:ext cx="16383600" cy="4792565"/>
          </a:xfrm>
        </p:spPr>
        <p:txBody>
          <a:bodyPr/>
          <a:lstStyle/>
          <a:p>
            <a:r>
              <a:rPr lang="ru-RU" dirty="0"/>
              <a:t>Обсудили минусы метрики </a:t>
            </a:r>
            <a:r>
              <a:rPr lang="en-US" dirty="0"/>
              <a:t>accuracy</a:t>
            </a:r>
          </a:p>
          <a:p>
            <a:r>
              <a:rPr lang="ru-RU" dirty="0"/>
              <a:t>Узнали четыре типа прогнозов классификации и построили матрицу с различными вариантами</a:t>
            </a:r>
          </a:p>
          <a:p>
            <a:r>
              <a:rPr lang="ru-RU" dirty="0"/>
              <a:t>Познакомились с </a:t>
            </a:r>
            <a:r>
              <a:rPr lang="en-US" dirty="0"/>
              <a:t>precision (</a:t>
            </a:r>
            <a:r>
              <a:rPr lang="ru-RU" dirty="0"/>
              <a:t>точность) и </a:t>
            </a:r>
            <a:r>
              <a:rPr lang="en-US" dirty="0"/>
              <a:t>recall (</a:t>
            </a:r>
            <a:r>
              <a:rPr lang="ru-RU" dirty="0"/>
              <a:t>полнота)</a:t>
            </a:r>
          </a:p>
          <a:p>
            <a:r>
              <a:rPr lang="ru-RU" dirty="0"/>
              <a:t>Узнали</a:t>
            </a:r>
            <a:r>
              <a:rPr lang="en-US" dirty="0"/>
              <a:t>,</a:t>
            </a:r>
            <a:r>
              <a:rPr lang="ru-RU" dirty="0"/>
              <a:t> в чем их ключевое отличие!</a:t>
            </a:r>
          </a:p>
          <a:p>
            <a:r>
              <a:rPr lang="ru-RU" dirty="0"/>
              <a:t>Поняли</a:t>
            </a:r>
            <a:r>
              <a:rPr lang="en-US" dirty="0"/>
              <a:t>,</a:t>
            </a:r>
            <a:r>
              <a:rPr lang="ru-RU" dirty="0"/>
              <a:t> что можно комбинировать эти метрики и учитывать сразу обе</a:t>
            </a:r>
          </a:p>
          <a:p>
            <a:r>
              <a:rPr lang="ru-RU" dirty="0"/>
              <a:t>Например</a:t>
            </a:r>
            <a:r>
              <a:rPr lang="en-US" dirty="0"/>
              <a:t>,</a:t>
            </a:r>
            <a:r>
              <a:rPr lang="ru-RU" dirty="0"/>
              <a:t> с помощью </a:t>
            </a:r>
            <a:r>
              <a:rPr lang="en-US" dirty="0"/>
              <a:t>F-</a:t>
            </a:r>
            <a:r>
              <a:rPr lang="ru-RU" dirty="0"/>
              <a:t>меры</a:t>
            </a:r>
          </a:p>
          <a:p>
            <a:endParaRPr lang="ru-RU" dirty="0"/>
          </a:p>
          <a:p>
            <a:r>
              <a:rPr lang="ru-RU" dirty="0"/>
              <a:t>Как на них можно влиять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916012-4A97-4159-A75A-E6A752C65D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РЕЗЮМЕ</a:t>
            </a:r>
          </a:p>
        </p:txBody>
      </p:sp>
    </p:spTree>
    <p:extLst>
      <p:ext uri="{BB962C8B-B14F-4D97-AF65-F5344CB8AC3E}">
        <p14:creationId xmlns:p14="http://schemas.microsoft.com/office/powerpoint/2010/main" val="1362916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4921471-9763-4413-91A5-56B21293E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0075" y="4112200"/>
            <a:ext cx="9069571" cy="4200527"/>
          </a:xfrm>
        </p:spPr>
        <p:txBody>
          <a:bodyPr/>
          <a:lstStyle/>
          <a:p>
            <a:r>
              <a:rPr lang="ru-RU" dirty="0"/>
              <a:t>Очевидный ответ – строить разные модели</a:t>
            </a:r>
            <a:endParaRPr lang="en-US" dirty="0"/>
          </a:p>
          <a:p>
            <a:endParaRPr lang="en-US" dirty="0"/>
          </a:p>
          <a:p>
            <a:r>
              <a:rPr lang="ru-RU" dirty="0"/>
              <a:t>С разным набором признаков</a:t>
            </a:r>
          </a:p>
          <a:p>
            <a:endParaRPr lang="ru-RU" dirty="0"/>
          </a:p>
          <a:p>
            <a:r>
              <a:rPr lang="ru-RU" dirty="0"/>
              <a:t>Или менять </a:t>
            </a:r>
            <a:r>
              <a:rPr lang="en-US" dirty="0"/>
              <a:t>“</a:t>
            </a:r>
            <a:r>
              <a:rPr lang="ru-RU" dirty="0"/>
              <a:t>функцию активации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МЕТРИКИ БИНАРНОЙ КЛАССИФИКАЦИИ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КАК ВЛИЯТЬ НА </a:t>
            </a:r>
            <a:r>
              <a:rPr lang="en-US" dirty="0">
                <a:solidFill>
                  <a:srgbClr val="FF5433"/>
                </a:solidFill>
              </a:rPr>
              <a:t>PRECISION </a:t>
            </a:r>
            <a:r>
              <a:rPr lang="ru-RU" dirty="0">
                <a:solidFill>
                  <a:srgbClr val="FF5433"/>
                </a:solidFill>
              </a:rPr>
              <a:t>И </a:t>
            </a:r>
            <a:r>
              <a:rPr lang="en-US" dirty="0">
                <a:solidFill>
                  <a:srgbClr val="FF5433"/>
                </a:solidFill>
              </a:rPr>
              <a:t>RECALL?</a:t>
            </a:r>
            <a:endParaRPr lang="ru-RU" dirty="0">
              <a:solidFill>
                <a:srgbClr val="FF5433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416D81-688B-4FF6-8D21-1AC54E362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6855" y="7148089"/>
            <a:ext cx="2513208" cy="18000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2FD12BE-9DB9-4DB3-8CC7-0012E5B7E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6855" y="3344294"/>
            <a:ext cx="2873208" cy="18000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1987922-E0BB-4B4F-AC4B-262283788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3215" y="5312463"/>
            <a:ext cx="2893584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6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870075" y="4112200"/>
                <a:ext cx="14888085" cy="420052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150" b="0" i="1" smtClean="0">
                        <a:solidFill>
                          <a:srgbClr val="E5E5E5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3150" b="0" i="1" smtClean="0">
                            <a:solidFill>
                              <a:srgbClr val="E5E5E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150" b="0" i="0" smtClean="0">
                            <a:solidFill>
                              <a:srgbClr val="E5E5E5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3150" b="0" i="0" smtClean="0">
                        <a:solidFill>
                          <a:srgbClr val="E5E5E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150" b="0" i="0" smtClean="0">
                        <a:solidFill>
                          <a:srgbClr val="E5E5E5"/>
                        </a:solidFill>
                        <a:latin typeface="Cambria Math" panose="02040503050406030204" pitchFamily="18" charset="0"/>
                      </a:rPr>
                      <m:t>sgn</m:t>
                    </m:r>
                    <m:d>
                      <m:dPr>
                        <m:ctrlPr>
                          <a:rPr lang="en-US" sz="3150" b="0" i="1" smtClean="0">
                            <a:solidFill>
                              <a:srgbClr val="E5E5E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3200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3200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3200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3200" b="0" i="1" smtClean="0">
                        <a:solidFill>
                          <a:srgbClr val="E5E5E5"/>
                        </a:solidFill>
                        <a:latin typeface="Cambria Math" panose="02040503050406030204" pitchFamily="18" charset="0"/>
                      </a:rPr>
                      <m:t>   →   {−1, +1}</m:t>
                    </m:r>
                  </m:oMath>
                </a14:m>
                <a:endParaRPr lang="en-US" sz="3150" dirty="0">
                  <a:solidFill>
                    <a:srgbClr val="E5E5E5"/>
                  </a:solidFill>
                </a:endParaRP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=+1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60D2A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60D2A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60D2A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rgbClr val="60D2A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solidFill>
                          <a:srgbClr val="E5E5E5"/>
                        </a:solidFill>
                        <a:latin typeface="Cambria Math" panose="02040503050406030204" pitchFamily="18" charset="0"/>
                      </a:rPr>
                      <m:t>→   [0;1]</m:t>
                    </m:r>
                  </m:oMath>
                </a14:m>
                <a:endParaRPr lang="ru-RU" sz="3150" dirty="0">
                  <a:solidFill>
                    <a:srgbClr val="E5E5E5"/>
                  </a:solidFill>
                </a:endParaRPr>
              </a:p>
              <a:p>
                <a:endParaRPr lang="ru-RU" dirty="0"/>
              </a:p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=+1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)&gt;0.5</m:t>
                    </m:r>
                  </m:oMath>
                </a14:m>
                <a:r>
                  <a:rPr lang="en-US" sz="3150" dirty="0">
                    <a:solidFill>
                      <a:srgbClr val="E5E5E5"/>
                    </a:solidFill>
                  </a:rPr>
                  <a:t>,</a:t>
                </a:r>
                <a:r>
                  <a:rPr lang="ru-RU" sz="3150" dirty="0">
                    <a:solidFill>
                      <a:srgbClr val="E5E5E5"/>
                    </a:solidFill>
                  </a:rPr>
                  <a:t> то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ru-RU" sz="3150" dirty="0">
                  <a:solidFill>
                    <a:srgbClr val="E5E5E5"/>
                  </a:solidFill>
                </a:endParaRPr>
              </a:p>
              <a:p>
                <a:endParaRPr lang="ru-RU" dirty="0"/>
              </a:p>
              <a:p>
                <a:r>
                  <a:rPr lang="ru-RU" sz="3150" dirty="0">
                    <a:solidFill>
                      <a:srgbClr val="E5E5E5"/>
                    </a:solidFill>
                  </a:rPr>
                  <a:t>Пусть </a:t>
                </a:r>
                <a14:m>
                  <m:oMath xmlns:m="http://schemas.openxmlformats.org/officeDocument/2006/math">
                    <m:r>
                      <a:rPr lang="en-US" sz="3150" b="0" i="1" smtClean="0">
                        <a:solidFill>
                          <a:srgbClr val="E5E5E5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3150" b="0" i="1" smtClean="0">
                            <a:solidFill>
                              <a:srgbClr val="E5E5E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150" b="0" i="0" smtClean="0">
                            <a:solidFill>
                              <a:srgbClr val="E5E5E5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3150" b="0" i="0" smtClean="0">
                        <a:solidFill>
                          <a:srgbClr val="E5E5E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150" b="0" i="0" smtClean="0">
                        <a:solidFill>
                          <a:srgbClr val="E5E5E5"/>
                        </a:solidFill>
                        <a:latin typeface="Cambria Math" panose="02040503050406030204" pitchFamily="18" charset="0"/>
                      </a:rPr>
                      <m:t>sgn</m:t>
                    </m:r>
                    <m:r>
                      <a:rPr lang="ru-RU" sz="3150" b="0" i="1" smtClean="0">
                        <a:solidFill>
                          <a:srgbClr val="E5E5E5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60D2A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60D2A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60D2A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den>
                    </m:f>
                    <m:r>
                      <a:rPr lang="ru-RU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solidFill>
                          <a:srgbClr val="E5E5E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E5E5E5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sz="3150" b="0" i="1" smtClean="0">
                        <a:solidFill>
                          <a:srgbClr val="E5E5E5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150" dirty="0">
                    <a:solidFill>
                      <a:srgbClr val="E5E5E5"/>
                    </a:solidFill>
                  </a:rPr>
                  <a:t>, </a:t>
                </a:r>
                <a:r>
                  <a:rPr lang="ru-RU" dirty="0"/>
                  <a:t>   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3150" dirty="0">
                    <a:solidFill>
                      <a:srgbClr val="E5E5E5"/>
                    </a:solidFill>
                  </a:rPr>
                  <a:t> – это некоторый порог!</a:t>
                </a:r>
                <a:endParaRPr lang="en-US" sz="3150" dirty="0">
                  <a:solidFill>
                    <a:srgbClr val="E5E5E5"/>
                  </a:solidFill>
                </a:endParaRPr>
              </a:p>
              <a:p>
                <a:endParaRPr lang="en-US" dirty="0"/>
              </a:p>
              <a:p>
                <a:endParaRPr lang="en-US" sz="3150" dirty="0">
                  <a:solidFill>
                    <a:srgbClr val="E5E5E5"/>
                  </a:solidFill>
                </a:endParaRPr>
              </a:p>
              <a:p>
                <a:endParaRPr lang="ru-RU" sz="3150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870075" y="4112200"/>
                <a:ext cx="14888085" cy="4200527"/>
              </a:xfrm>
              <a:blipFill>
                <a:blip r:embed="rId2"/>
                <a:stretch>
                  <a:fillRect l="-1679" b="-338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МЕТРИКИ БИНАРНОЙ КЛАССИФИКАЦИИ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КАК ВЛИЯТЬ НА </a:t>
            </a:r>
            <a:r>
              <a:rPr lang="en-US" dirty="0">
                <a:solidFill>
                  <a:srgbClr val="FF5433"/>
                </a:solidFill>
              </a:rPr>
              <a:t>PRECISION </a:t>
            </a:r>
            <a:r>
              <a:rPr lang="ru-RU" dirty="0">
                <a:solidFill>
                  <a:srgbClr val="FF5433"/>
                </a:solidFill>
              </a:rPr>
              <a:t>И </a:t>
            </a:r>
            <a:r>
              <a:rPr lang="en-US" dirty="0">
                <a:solidFill>
                  <a:srgbClr val="FF5433"/>
                </a:solidFill>
              </a:rPr>
              <a:t>RECALL?</a:t>
            </a:r>
            <a:endParaRPr lang="ru-RU" dirty="0">
              <a:solidFill>
                <a:srgbClr val="FF54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30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74088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МЕТРИКИ БИНАРНОЙ КЛАССИФИКАЦИИ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КАК ВЛИЯТЬ НА </a:t>
            </a:r>
            <a:r>
              <a:rPr lang="en-US" dirty="0">
                <a:solidFill>
                  <a:srgbClr val="FF5433"/>
                </a:solidFill>
              </a:rPr>
              <a:t>PRECISION </a:t>
            </a:r>
            <a:r>
              <a:rPr lang="ru-RU" dirty="0">
                <a:solidFill>
                  <a:srgbClr val="FF5433"/>
                </a:solidFill>
              </a:rPr>
              <a:t>И </a:t>
            </a:r>
            <a:r>
              <a:rPr lang="en-US" dirty="0">
                <a:solidFill>
                  <a:srgbClr val="FF5433"/>
                </a:solidFill>
              </a:rPr>
              <a:t>RECALL?</a:t>
            </a:r>
            <a:endParaRPr lang="ru-RU" dirty="0">
              <a:solidFill>
                <a:srgbClr val="FF5433"/>
              </a:solidFill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4422E3EA-6B7F-4A93-9E3F-59AB23AA9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149058"/>
              </p:ext>
            </p:extLst>
          </p:nvPr>
        </p:nvGraphicFramePr>
        <p:xfrm>
          <a:off x="1274392" y="6561780"/>
          <a:ext cx="1398778" cy="2720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78">
                  <a:extLst>
                    <a:ext uri="{9D8B030D-6E8A-4147-A177-3AD203B41FA5}">
                      <a16:colId xmlns:a16="http://schemas.microsoft.com/office/drawing/2014/main" val="933145521"/>
                    </a:ext>
                  </a:extLst>
                </a:gridCol>
              </a:tblGrid>
              <a:tr h="90670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10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906709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906709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080231"/>
                  </a:ext>
                </a:extLst>
              </a:tr>
            </a:tbl>
          </a:graphicData>
        </a:graphic>
      </p:graphicFrame>
      <p:sp>
        <p:nvSpPr>
          <p:cNvPr id="10" name="Двойные круглые скобки 9">
            <a:extLst>
              <a:ext uri="{FF2B5EF4-FFF2-40B4-BE49-F238E27FC236}">
                <a16:creationId xmlns:a16="http://schemas.microsoft.com/office/drawing/2014/main" id="{63D294F9-47ED-4E80-A0F6-EA9451AC8A5A}"/>
              </a:ext>
            </a:extLst>
          </p:cNvPr>
          <p:cNvSpPr/>
          <p:nvPr/>
        </p:nvSpPr>
        <p:spPr>
          <a:xfrm>
            <a:off x="705358" y="5628243"/>
            <a:ext cx="14073015" cy="4070670"/>
          </a:xfrm>
          <a:prstGeom prst="bracketPair">
            <a:avLst>
              <a:gd name="adj" fmla="val 8430"/>
            </a:avLst>
          </a:prstGeom>
          <a:ln w="38100">
            <a:solidFill>
              <a:srgbClr val="FF5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54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E5D215-7D81-4C92-AB45-E8A90F751714}"/>
                  </a:ext>
                </a:extLst>
              </p:cNvPr>
              <p:cNvSpPr txBox="1"/>
              <p:nvPr/>
            </p:nvSpPr>
            <p:spPr>
              <a:xfrm>
                <a:off x="1380980" y="5607743"/>
                <a:ext cx="6994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1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этаж</m:t>
                      </m:r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E5D215-7D81-4C92-AB45-E8A90F751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980" y="5607743"/>
                <a:ext cx="699466" cy="430887"/>
              </a:xfrm>
              <a:prstGeom prst="rect">
                <a:avLst/>
              </a:prstGeom>
              <a:blipFill>
                <a:blip r:embed="rId2"/>
                <a:stretch>
                  <a:fillRect r="-10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B2A8E08-2F99-4A57-A411-91FC8371758F}"/>
                  </a:ext>
                </a:extLst>
              </p:cNvPr>
              <p:cNvSpPr txBox="1"/>
              <p:nvPr/>
            </p:nvSpPr>
            <p:spPr>
              <a:xfrm>
                <a:off x="2695904" y="5578055"/>
                <a:ext cx="699466" cy="4858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м</m:t>
                          </m:r>
                        </m:e>
                        <m:sub/>
                        <m:sup>
                          <m: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B2A8E08-2F99-4A57-A411-91FC83717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904" y="5578055"/>
                <a:ext cx="699466" cy="4858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F5EBBC-4B37-4AEA-AE37-F6368E1E790A}"/>
                  </a:ext>
                </a:extLst>
              </p:cNvPr>
              <p:cNvSpPr txBox="1"/>
              <p:nvPr/>
            </p:nvSpPr>
            <p:spPr>
              <a:xfrm>
                <a:off x="1917974" y="4205240"/>
                <a:ext cx="9144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𝑠𝑔𝑛</m:t>
                      </m:r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(1⋅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b="0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м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.5⋅</m:t>
                      </m:r>
                      <m:r>
                        <a:rPr lang="ru-RU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этаж−30</m:t>
                      </m:r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i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F5EBBC-4B37-4AEA-AE37-F6368E1E7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974" y="4205240"/>
                <a:ext cx="91440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AF3C86-DB72-4529-87EF-9C2099614201}"/>
                  </a:ext>
                </a:extLst>
              </p:cNvPr>
              <p:cNvSpPr txBox="1"/>
              <p:nvPr/>
            </p:nvSpPr>
            <p:spPr>
              <a:xfrm>
                <a:off x="3509627" y="5593776"/>
                <a:ext cx="238299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800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AF3C86-DB72-4529-87EF-9C2099614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627" y="5593776"/>
                <a:ext cx="238299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8107192F-9267-47A0-9873-7A36CC20D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46937"/>
              </p:ext>
            </p:extLst>
          </p:nvPr>
        </p:nvGraphicFramePr>
        <p:xfrm>
          <a:off x="2638063" y="6561780"/>
          <a:ext cx="1398778" cy="2720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78">
                  <a:extLst>
                    <a:ext uri="{9D8B030D-6E8A-4147-A177-3AD203B41FA5}">
                      <a16:colId xmlns:a16="http://schemas.microsoft.com/office/drawing/2014/main" val="1042005633"/>
                    </a:ext>
                  </a:extLst>
                </a:gridCol>
              </a:tblGrid>
              <a:tr h="906709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906709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2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5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906709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080231"/>
                  </a:ext>
                </a:extLst>
              </a:tr>
            </a:tbl>
          </a:graphicData>
        </a:graphic>
      </p:graphicFrame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496A3802-ECE1-49E4-A8E1-3B9AAE066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170578"/>
              </p:ext>
            </p:extLst>
          </p:nvPr>
        </p:nvGraphicFramePr>
        <p:xfrm>
          <a:off x="4071948" y="6561780"/>
          <a:ext cx="1398778" cy="2720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78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906709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  </a:t>
                      </a:r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 +15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906709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   </a:t>
                      </a:r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+1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906709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   -15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0802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F781FA1-4995-4DF6-BDE7-2684B7138167}"/>
                  </a:ext>
                </a:extLst>
              </p:cNvPr>
              <p:cNvSpPr txBox="1"/>
              <p:nvPr/>
            </p:nvSpPr>
            <p:spPr>
              <a:xfrm>
                <a:off x="5554625" y="5358122"/>
                <a:ext cx="2626048" cy="9257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solidFill>
                                <a:srgbClr val="60D2A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60D2A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60D2A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60D2A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60D2A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60D2A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800" i="1" smtClean="0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2800" i="1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F781FA1-4995-4DF6-BDE7-2684B7138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625" y="5358122"/>
                <a:ext cx="2626048" cy="9257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3E0D82D9-D211-4300-B20C-463F1C88F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490959"/>
              </p:ext>
            </p:extLst>
          </p:nvPr>
        </p:nvGraphicFramePr>
        <p:xfrm>
          <a:off x="6168260" y="6561780"/>
          <a:ext cx="1398778" cy="2720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78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906709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   </a:t>
                      </a:r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0.99…</a:t>
                      </a:r>
                      <a:endParaRPr lang="ru-RU" b="0" dirty="0">
                        <a:solidFill>
                          <a:srgbClr val="60D2A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906709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   </a:t>
                      </a:r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0.73…</a:t>
                      </a:r>
                      <a:endParaRPr lang="ru-RU" b="0" dirty="0">
                        <a:solidFill>
                          <a:srgbClr val="60D2A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906709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   </a:t>
                      </a:r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0.00…</a:t>
                      </a:r>
                      <a:endParaRPr lang="ru-RU" b="0" dirty="0">
                        <a:solidFill>
                          <a:srgbClr val="60D2A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0802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9458927-CAF0-4463-9C0F-7BEA173C26CB}"/>
                  </a:ext>
                </a:extLst>
              </p:cNvPr>
              <p:cNvSpPr txBox="1"/>
              <p:nvPr/>
            </p:nvSpPr>
            <p:spPr>
              <a:xfrm>
                <a:off x="8051873" y="5641547"/>
                <a:ext cx="26260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66CC"/>
                          </a:solidFill>
                          <a:latin typeface="Cambria Math" panose="02040503050406030204" pitchFamily="18" charset="0"/>
                        </a:rPr>
                        <m:t>&gt;0.5?</m:t>
                      </m:r>
                    </m:oMath>
                  </m:oMathPara>
                </a14:m>
                <a:endParaRPr lang="ru-RU" sz="2800" dirty="0">
                  <a:solidFill>
                    <a:srgbClr val="C066CC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9458927-CAF0-4463-9C0F-7BEA173C2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873" y="5641547"/>
                <a:ext cx="262604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Таблица 23">
            <a:extLst>
              <a:ext uri="{FF2B5EF4-FFF2-40B4-BE49-F238E27FC236}">
                <a16:creationId xmlns:a16="http://schemas.microsoft.com/office/drawing/2014/main" id="{682A485D-F4A7-4127-87FF-669F376F4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665194"/>
              </p:ext>
            </p:extLst>
          </p:nvPr>
        </p:nvGraphicFramePr>
        <p:xfrm>
          <a:off x="8630721" y="6557110"/>
          <a:ext cx="1398778" cy="2720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78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906709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C066CC"/>
                          </a:solidFill>
                        </a:rPr>
                        <a:t>  Да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906709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C066CC"/>
                          </a:solidFill>
                        </a:rPr>
                        <a:t> Да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906709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C066CC"/>
                          </a:solidFill>
                        </a:rPr>
                        <a:t> Нет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0802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ADADEE5-C9E2-4137-8669-A615D65E659A}"/>
                  </a:ext>
                </a:extLst>
              </p:cNvPr>
              <p:cNvSpPr txBox="1"/>
              <p:nvPr/>
            </p:nvSpPr>
            <p:spPr>
              <a:xfrm>
                <a:off x="10225671" y="5641547"/>
                <a:ext cx="26260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ADADEE5-C9E2-4137-8669-A615D65E6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5671" y="5641547"/>
                <a:ext cx="262604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Таблица 25">
            <a:extLst>
              <a:ext uri="{FF2B5EF4-FFF2-40B4-BE49-F238E27FC236}">
                <a16:creationId xmlns:a16="http://schemas.microsoft.com/office/drawing/2014/main" id="{37A41F9E-6FFD-44B5-B3B0-4F5C3686D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905131"/>
              </p:ext>
            </p:extLst>
          </p:nvPr>
        </p:nvGraphicFramePr>
        <p:xfrm>
          <a:off x="10762140" y="6443880"/>
          <a:ext cx="1398778" cy="2720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78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906709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+1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906709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+1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906709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-1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08023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E3AE3C60-BEFF-45A9-8AD0-6F44BD1CDF5B}"/>
              </a:ext>
            </a:extLst>
          </p:cNvPr>
          <p:cNvSpPr txBox="1"/>
          <p:nvPr/>
        </p:nvSpPr>
        <p:spPr>
          <a:xfrm>
            <a:off x="11796809" y="3147501"/>
            <a:ext cx="408183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1" dirty="0">
                <a:solidFill>
                  <a:srgbClr val="E5E5E5"/>
                </a:solidFill>
              </a:rPr>
              <a:t>Recall = 1 </a:t>
            </a:r>
          </a:p>
          <a:p>
            <a:endParaRPr lang="en-US" sz="3200" i="1" dirty="0">
              <a:solidFill>
                <a:srgbClr val="E5E5E5"/>
              </a:solidFill>
            </a:endParaRPr>
          </a:p>
          <a:p>
            <a:r>
              <a:rPr lang="en-US" sz="3200" i="1" dirty="0">
                <a:solidFill>
                  <a:srgbClr val="E5E5E5"/>
                </a:solidFill>
              </a:rPr>
              <a:t>Precision = </a:t>
            </a:r>
            <a:r>
              <a:rPr lang="ru-RU" sz="3200" i="1" dirty="0">
                <a:solidFill>
                  <a:srgbClr val="E5E5E5"/>
                </a:solidFill>
              </a:rPr>
              <a:t>0</a:t>
            </a:r>
            <a:r>
              <a:rPr lang="en-US" sz="3200" i="1" dirty="0">
                <a:solidFill>
                  <a:srgbClr val="E5E5E5"/>
                </a:solidFill>
              </a:rPr>
              <a:t>.5 </a:t>
            </a:r>
            <a:endParaRPr lang="ru-RU" sz="3200" i="1" dirty="0">
              <a:solidFill>
                <a:srgbClr val="E5E5E5"/>
              </a:solidFill>
            </a:endParaRPr>
          </a:p>
        </p:txBody>
      </p:sp>
      <p:graphicFrame>
        <p:nvGraphicFramePr>
          <p:cNvPr id="29" name="Таблица 28">
            <a:extLst>
              <a:ext uri="{FF2B5EF4-FFF2-40B4-BE49-F238E27FC236}">
                <a16:creationId xmlns:a16="http://schemas.microsoft.com/office/drawing/2014/main" id="{B358DA8C-D592-469A-A2BC-029594E39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05684"/>
              </p:ext>
            </p:extLst>
          </p:nvPr>
        </p:nvGraphicFramePr>
        <p:xfrm>
          <a:off x="12694845" y="6386528"/>
          <a:ext cx="1398778" cy="2720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78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906709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+1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906709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-1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906709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-1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0802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5DD92F-D7B9-4B5A-ACF6-1DFEBF4E782F}"/>
                  </a:ext>
                </a:extLst>
              </p:cNvPr>
              <p:cNvSpPr txBox="1"/>
              <p:nvPr/>
            </p:nvSpPr>
            <p:spPr>
              <a:xfrm>
                <a:off x="12160918" y="5641547"/>
                <a:ext cx="26260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5DD92F-D7B9-4B5A-ACF6-1DFEBF4E7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0918" y="5641547"/>
                <a:ext cx="262604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705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7" grpId="0"/>
      <p:bldP spid="21" grpId="0"/>
      <p:bldP spid="23" grpId="0"/>
      <p:bldP spid="25" grpId="0"/>
      <p:bldP spid="28" grpId="0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74088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МЕТРИКИ БИНАРНОЙ КЛАССИФИКАЦИИ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КАК ВЛИЯТЬ НА </a:t>
            </a:r>
            <a:r>
              <a:rPr lang="en-US" dirty="0">
                <a:solidFill>
                  <a:srgbClr val="FF5433"/>
                </a:solidFill>
              </a:rPr>
              <a:t>PRECISION </a:t>
            </a:r>
            <a:r>
              <a:rPr lang="ru-RU" dirty="0">
                <a:solidFill>
                  <a:srgbClr val="FF5433"/>
                </a:solidFill>
              </a:rPr>
              <a:t>И </a:t>
            </a:r>
            <a:r>
              <a:rPr lang="en-US" dirty="0">
                <a:solidFill>
                  <a:srgbClr val="FF5433"/>
                </a:solidFill>
              </a:rPr>
              <a:t>RECALL?</a:t>
            </a:r>
            <a:endParaRPr lang="ru-RU" dirty="0">
              <a:solidFill>
                <a:srgbClr val="FF5433"/>
              </a:solidFill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4422E3EA-6B7F-4A93-9E3F-59AB23AA98BA}"/>
              </a:ext>
            </a:extLst>
          </p:cNvPr>
          <p:cNvGraphicFramePr>
            <a:graphicFrameLocks noGrp="1"/>
          </p:cNvGraphicFramePr>
          <p:nvPr/>
        </p:nvGraphicFramePr>
        <p:xfrm>
          <a:off x="1274392" y="6561780"/>
          <a:ext cx="1398778" cy="2720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78">
                  <a:extLst>
                    <a:ext uri="{9D8B030D-6E8A-4147-A177-3AD203B41FA5}">
                      <a16:colId xmlns:a16="http://schemas.microsoft.com/office/drawing/2014/main" val="933145521"/>
                    </a:ext>
                  </a:extLst>
                </a:gridCol>
              </a:tblGrid>
              <a:tr h="90670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10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906709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906709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080231"/>
                  </a:ext>
                </a:extLst>
              </a:tr>
            </a:tbl>
          </a:graphicData>
        </a:graphic>
      </p:graphicFrame>
      <p:sp>
        <p:nvSpPr>
          <p:cNvPr id="10" name="Двойные круглые скобки 9">
            <a:extLst>
              <a:ext uri="{FF2B5EF4-FFF2-40B4-BE49-F238E27FC236}">
                <a16:creationId xmlns:a16="http://schemas.microsoft.com/office/drawing/2014/main" id="{63D294F9-47ED-4E80-A0F6-EA9451AC8A5A}"/>
              </a:ext>
            </a:extLst>
          </p:cNvPr>
          <p:cNvSpPr/>
          <p:nvPr/>
        </p:nvSpPr>
        <p:spPr>
          <a:xfrm>
            <a:off x="705358" y="5628243"/>
            <a:ext cx="14073015" cy="4070670"/>
          </a:xfrm>
          <a:prstGeom prst="bracketPair">
            <a:avLst>
              <a:gd name="adj" fmla="val 8430"/>
            </a:avLst>
          </a:prstGeom>
          <a:ln w="38100">
            <a:solidFill>
              <a:srgbClr val="FF5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54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E5D215-7D81-4C92-AB45-E8A90F751714}"/>
                  </a:ext>
                </a:extLst>
              </p:cNvPr>
              <p:cNvSpPr txBox="1"/>
              <p:nvPr/>
            </p:nvSpPr>
            <p:spPr>
              <a:xfrm>
                <a:off x="1380980" y="5607743"/>
                <a:ext cx="6994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1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этаж</m:t>
                      </m:r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E5D215-7D81-4C92-AB45-E8A90F751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980" y="5607743"/>
                <a:ext cx="699466" cy="430887"/>
              </a:xfrm>
              <a:prstGeom prst="rect">
                <a:avLst/>
              </a:prstGeom>
              <a:blipFill>
                <a:blip r:embed="rId2"/>
                <a:stretch>
                  <a:fillRect r="-10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B2A8E08-2F99-4A57-A411-91FC8371758F}"/>
                  </a:ext>
                </a:extLst>
              </p:cNvPr>
              <p:cNvSpPr txBox="1"/>
              <p:nvPr/>
            </p:nvSpPr>
            <p:spPr>
              <a:xfrm>
                <a:off x="2695904" y="5578055"/>
                <a:ext cx="699466" cy="4858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м</m:t>
                          </m:r>
                        </m:e>
                        <m:sub/>
                        <m:sup>
                          <m: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B2A8E08-2F99-4A57-A411-91FC83717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904" y="5578055"/>
                <a:ext cx="699466" cy="4858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F5EBBC-4B37-4AEA-AE37-F6368E1E790A}"/>
                  </a:ext>
                </a:extLst>
              </p:cNvPr>
              <p:cNvSpPr txBox="1"/>
              <p:nvPr/>
            </p:nvSpPr>
            <p:spPr>
              <a:xfrm>
                <a:off x="2188606" y="4187313"/>
                <a:ext cx="9144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𝑠𝑔𝑛</m:t>
                      </m:r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(1⋅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b="0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м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.5⋅</m:t>
                      </m:r>
                      <m:r>
                        <a:rPr lang="ru-RU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этаж−30</m:t>
                      </m:r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i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F5EBBC-4B37-4AEA-AE37-F6368E1E7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606" y="4187313"/>
                <a:ext cx="91440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AF3C86-DB72-4529-87EF-9C2099614201}"/>
                  </a:ext>
                </a:extLst>
              </p:cNvPr>
              <p:cNvSpPr txBox="1"/>
              <p:nvPr/>
            </p:nvSpPr>
            <p:spPr>
              <a:xfrm>
                <a:off x="3509627" y="5593776"/>
                <a:ext cx="238299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800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AF3C86-DB72-4529-87EF-9C2099614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627" y="5593776"/>
                <a:ext cx="238299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8107192F-9267-47A0-9873-7A36CC20D144}"/>
              </a:ext>
            </a:extLst>
          </p:cNvPr>
          <p:cNvGraphicFramePr>
            <a:graphicFrameLocks noGrp="1"/>
          </p:cNvGraphicFramePr>
          <p:nvPr/>
        </p:nvGraphicFramePr>
        <p:xfrm>
          <a:off x="2638063" y="6561780"/>
          <a:ext cx="1398778" cy="2720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78">
                  <a:extLst>
                    <a:ext uri="{9D8B030D-6E8A-4147-A177-3AD203B41FA5}">
                      <a16:colId xmlns:a16="http://schemas.microsoft.com/office/drawing/2014/main" val="1042005633"/>
                    </a:ext>
                  </a:extLst>
                </a:gridCol>
              </a:tblGrid>
              <a:tr h="906709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906709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2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5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906709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080231"/>
                  </a:ext>
                </a:extLst>
              </a:tr>
            </a:tbl>
          </a:graphicData>
        </a:graphic>
      </p:graphicFrame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496A3802-ECE1-49E4-A8E1-3B9AAE06671F}"/>
              </a:ext>
            </a:extLst>
          </p:cNvPr>
          <p:cNvGraphicFramePr>
            <a:graphicFrameLocks noGrp="1"/>
          </p:cNvGraphicFramePr>
          <p:nvPr/>
        </p:nvGraphicFramePr>
        <p:xfrm>
          <a:off x="4071948" y="6561780"/>
          <a:ext cx="1398778" cy="2720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78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906709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  </a:t>
                      </a:r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 +15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906709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   </a:t>
                      </a:r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+1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906709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   -15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0802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F781FA1-4995-4DF6-BDE7-2684B7138167}"/>
                  </a:ext>
                </a:extLst>
              </p:cNvPr>
              <p:cNvSpPr txBox="1"/>
              <p:nvPr/>
            </p:nvSpPr>
            <p:spPr>
              <a:xfrm>
                <a:off x="5554625" y="5358122"/>
                <a:ext cx="2626048" cy="9257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solidFill>
                                <a:srgbClr val="60D2A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60D2A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60D2A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60D2A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60D2A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60D2A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800" i="1" smtClean="0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2800" i="1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F781FA1-4995-4DF6-BDE7-2684B7138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625" y="5358122"/>
                <a:ext cx="2626048" cy="9257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3E0D82D9-D211-4300-B20C-463F1C88F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969544"/>
              </p:ext>
            </p:extLst>
          </p:nvPr>
        </p:nvGraphicFramePr>
        <p:xfrm>
          <a:off x="6168260" y="6561780"/>
          <a:ext cx="1398778" cy="2720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78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906709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   </a:t>
                      </a:r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0.99…</a:t>
                      </a:r>
                      <a:endParaRPr lang="ru-RU" b="0" dirty="0">
                        <a:solidFill>
                          <a:srgbClr val="60D2A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906709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   </a:t>
                      </a:r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0.73…</a:t>
                      </a:r>
                      <a:endParaRPr lang="ru-RU" b="0" dirty="0">
                        <a:solidFill>
                          <a:srgbClr val="60D2A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906709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   </a:t>
                      </a:r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0.00…</a:t>
                      </a:r>
                      <a:endParaRPr lang="ru-RU" b="0" dirty="0">
                        <a:solidFill>
                          <a:srgbClr val="60D2A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0802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9458927-CAF0-4463-9C0F-7BEA173C26CB}"/>
                  </a:ext>
                </a:extLst>
              </p:cNvPr>
              <p:cNvSpPr txBox="1"/>
              <p:nvPr/>
            </p:nvSpPr>
            <p:spPr>
              <a:xfrm>
                <a:off x="8051873" y="5641547"/>
                <a:ext cx="26260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C066CC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0" i="1" smtClean="0">
                          <a:solidFill>
                            <a:srgbClr val="C066CC"/>
                          </a:solidFill>
                          <a:latin typeface="Cambria Math" panose="02040503050406030204" pitchFamily="18" charset="0"/>
                        </a:rPr>
                        <m:t>0.8?</m:t>
                      </m:r>
                    </m:oMath>
                  </m:oMathPara>
                </a14:m>
                <a:endParaRPr lang="ru-RU" sz="2800" dirty="0">
                  <a:solidFill>
                    <a:srgbClr val="C066CC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9458927-CAF0-4463-9C0F-7BEA173C2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873" y="5641547"/>
                <a:ext cx="262604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Таблица 23">
            <a:extLst>
              <a:ext uri="{FF2B5EF4-FFF2-40B4-BE49-F238E27FC236}">
                <a16:creationId xmlns:a16="http://schemas.microsoft.com/office/drawing/2014/main" id="{682A485D-F4A7-4127-87FF-669F376F4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217055"/>
              </p:ext>
            </p:extLst>
          </p:nvPr>
        </p:nvGraphicFramePr>
        <p:xfrm>
          <a:off x="8630721" y="6557110"/>
          <a:ext cx="1398778" cy="2720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78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906709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C066CC"/>
                          </a:solidFill>
                        </a:rPr>
                        <a:t>  Да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906709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C066CC"/>
                          </a:solidFill>
                        </a:rPr>
                        <a:t> Нет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906709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C066CC"/>
                          </a:solidFill>
                        </a:rPr>
                        <a:t> Нет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0802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ADADEE5-C9E2-4137-8669-A615D65E659A}"/>
                  </a:ext>
                </a:extLst>
              </p:cNvPr>
              <p:cNvSpPr txBox="1"/>
              <p:nvPr/>
            </p:nvSpPr>
            <p:spPr>
              <a:xfrm>
                <a:off x="10225671" y="5641547"/>
                <a:ext cx="26260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ADADEE5-C9E2-4137-8669-A615D65E6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5671" y="5641547"/>
                <a:ext cx="262604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Таблица 25">
            <a:extLst>
              <a:ext uri="{FF2B5EF4-FFF2-40B4-BE49-F238E27FC236}">
                <a16:creationId xmlns:a16="http://schemas.microsoft.com/office/drawing/2014/main" id="{37A41F9E-6FFD-44B5-B3B0-4F5C3686D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966234"/>
              </p:ext>
            </p:extLst>
          </p:nvPr>
        </p:nvGraphicFramePr>
        <p:xfrm>
          <a:off x="10762140" y="6443880"/>
          <a:ext cx="1398778" cy="2720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78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906709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+1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906709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-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906709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-1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08023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E3AE3C60-BEFF-45A9-8AD0-6F44BD1CDF5B}"/>
              </a:ext>
            </a:extLst>
          </p:cNvPr>
          <p:cNvSpPr txBox="1"/>
          <p:nvPr/>
        </p:nvSpPr>
        <p:spPr>
          <a:xfrm>
            <a:off x="11796809" y="3147501"/>
            <a:ext cx="408183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1" dirty="0">
                <a:solidFill>
                  <a:srgbClr val="E5E5E5"/>
                </a:solidFill>
              </a:rPr>
              <a:t>Recall = </a:t>
            </a:r>
            <a:r>
              <a:rPr lang="ru-RU" sz="3200" i="1" dirty="0">
                <a:solidFill>
                  <a:srgbClr val="E5E5E5"/>
                </a:solidFill>
              </a:rPr>
              <a:t>1</a:t>
            </a:r>
            <a:endParaRPr lang="en-US" sz="3200" i="1" dirty="0">
              <a:solidFill>
                <a:srgbClr val="E5E5E5"/>
              </a:solidFill>
            </a:endParaRPr>
          </a:p>
          <a:p>
            <a:endParaRPr lang="en-US" sz="3200" i="1" dirty="0">
              <a:solidFill>
                <a:srgbClr val="E5E5E5"/>
              </a:solidFill>
            </a:endParaRPr>
          </a:p>
          <a:p>
            <a:r>
              <a:rPr lang="en-US" sz="3200" i="1" dirty="0">
                <a:solidFill>
                  <a:srgbClr val="E5E5E5"/>
                </a:solidFill>
              </a:rPr>
              <a:t>Precision = 1 </a:t>
            </a:r>
            <a:endParaRPr lang="ru-RU" sz="3200" i="1" dirty="0">
              <a:solidFill>
                <a:srgbClr val="E5E5E5"/>
              </a:solidFill>
            </a:endParaRPr>
          </a:p>
        </p:txBody>
      </p:sp>
      <p:graphicFrame>
        <p:nvGraphicFramePr>
          <p:cNvPr id="29" name="Таблица 28">
            <a:extLst>
              <a:ext uri="{FF2B5EF4-FFF2-40B4-BE49-F238E27FC236}">
                <a16:creationId xmlns:a16="http://schemas.microsoft.com/office/drawing/2014/main" id="{B358DA8C-D592-469A-A2BC-029594E39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215507"/>
              </p:ext>
            </p:extLst>
          </p:nvPr>
        </p:nvGraphicFramePr>
        <p:xfrm>
          <a:off x="12694845" y="6386528"/>
          <a:ext cx="1398778" cy="2720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78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906709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+1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906709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-1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906709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-1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0802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5DD92F-D7B9-4B5A-ACF6-1DFEBF4E782F}"/>
                  </a:ext>
                </a:extLst>
              </p:cNvPr>
              <p:cNvSpPr txBox="1"/>
              <p:nvPr/>
            </p:nvSpPr>
            <p:spPr>
              <a:xfrm>
                <a:off x="12160918" y="5641547"/>
                <a:ext cx="26260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5DD92F-D7B9-4B5A-ACF6-1DFEBF4E7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0918" y="5641547"/>
                <a:ext cx="262604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450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27916012-4A97-4159-A75A-E6A752C65D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МЕТРИКИ БИНАРНОЙ КЛАССИФИКАЦИИ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D95507B-A5E8-4AF2-A11A-20475483E07D}"/>
              </a:ext>
            </a:extLst>
          </p:cNvPr>
          <p:cNvSpPr txBox="1">
            <a:spLocks noGrp="1"/>
          </p:cNvSpPr>
          <p:nvPr>
            <p:ph type="body" sz="quarter" idx="11"/>
          </p:nvPr>
        </p:nvSpPr>
        <p:spPr>
          <a:xfrm>
            <a:off x="9144000" y="4692883"/>
            <a:ext cx="8730932" cy="5070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E5E5E5"/>
                </a:solidFill>
              </a:rPr>
              <a:t>По факту</a:t>
            </a:r>
            <a:r>
              <a:rPr lang="en-US" sz="2800" dirty="0">
                <a:solidFill>
                  <a:srgbClr val="E5E5E5"/>
                </a:solidFill>
              </a:rPr>
              <a:t>,</a:t>
            </a:r>
            <a:r>
              <a:rPr lang="ru-RU" sz="2800" dirty="0">
                <a:solidFill>
                  <a:srgbClr val="E5E5E5"/>
                </a:solidFill>
              </a:rPr>
              <a:t> можно перебором пробежаться по сетке различных порогов</a:t>
            </a:r>
          </a:p>
          <a:p>
            <a:r>
              <a:rPr lang="ru-RU" sz="2800" dirty="0">
                <a:solidFill>
                  <a:srgbClr val="E5E5E5"/>
                </a:solidFill>
              </a:rPr>
              <a:t>Замерить </a:t>
            </a:r>
            <a:r>
              <a:rPr lang="en-US" sz="2800" dirty="0">
                <a:solidFill>
                  <a:srgbClr val="E5E5E5"/>
                </a:solidFill>
              </a:rPr>
              <a:t>recall, precision, F-</a:t>
            </a:r>
            <a:r>
              <a:rPr lang="ru-RU" sz="2800" dirty="0">
                <a:solidFill>
                  <a:srgbClr val="E5E5E5"/>
                </a:solidFill>
              </a:rPr>
              <a:t>меру</a:t>
            </a:r>
          </a:p>
          <a:p>
            <a:r>
              <a:rPr lang="ru-RU" sz="2800" dirty="0">
                <a:solidFill>
                  <a:srgbClr val="E5E5E5"/>
                </a:solidFill>
              </a:rPr>
              <a:t>Выбрать лучшую комбинацию для своей задачи</a:t>
            </a:r>
          </a:p>
          <a:p>
            <a:r>
              <a:rPr lang="ru-RU" sz="2800" dirty="0">
                <a:solidFill>
                  <a:srgbClr val="E5E5E5"/>
                </a:solidFill>
              </a:rPr>
              <a:t>Например</a:t>
            </a:r>
            <a:r>
              <a:rPr lang="en-US" sz="2800" dirty="0">
                <a:solidFill>
                  <a:srgbClr val="E5E5E5"/>
                </a:solidFill>
              </a:rPr>
              <a:t>:</a:t>
            </a:r>
          </a:p>
          <a:p>
            <a:r>
              <a:rPr lang="ru-RU" sz="2800" dirty="0">
                <a:solidFill>
                  <a:srgbClr val="E5E5E5"/>
                </a:solidFill>
              </a:rPr>
              <a:t>Хотим </a:t>
            </a:r>
            <a:r>
              <a:rPr lang="en-US" sz="2800" dirty="0">
                <a:solidFill>
                  <a:srgbClr val="E5E5E5"/>
                </a:solidFill>
              </a:rPr>
              <a:t>recall &gt;= 0.8, </a:t>
            </a:r>
            <a:r>
              <a:rPr lang="ru-RU" sz="2800" dirty="0">
                <a:solidFill>
                  <a:srgbClr val="E5E5E5"/>
                </a:solidFill>
              </a:rPr>
              <a:t>а </a:t>
            </a:r>
            <a:r>
              <a:rPr lang="en-US" sz="2800" dirty="0">
                <a:solidFill>
                  <a:srgbClr val="E5E5E5"/>
                </a:solidFill>
              </a:rPr>
              <a:t>precision</a:t>
            </a:r>
            <a:r>
              <a:rPr lang="ru-RU" sz="2800" dirty="0">
                <a:solidFill>
                  <a:srgbClr val="E5E5E5"/>
                </a:solidFill>
              </a:rPr>
              <a:t> – максимально возможный при таком условии</a:t>
            </a:r>
            <a:r>
              <a:rPr lang="en-US" sz="2800" dirty="0">
                <a:solidFill>
                  <a:srgbClr val="E5E5E5"/>
                </a:solidFill>
              </a:rPr>
              <a:t>.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EFF08EA4-F06E-4119-BD5C-23A066A4FF4E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КАК</a:t>
            </a:r>
            <a:r>
              <a:rPr lang="en-US" dirty="0">
                <a:solidFill>
                  <a:srgbClr val="FF5433"/>
                </a:solidFill>
              </a:rPr>
              <a:t> </a:t>
            </a:r>
            <a:r>
              <a:rPr lang="ru-RU" dirty="0">
                <a:solidFill>
                  <a:srgbClr val="FF5433"/>
                </a:solidFill>
              </a:rPr>
              <a:t>ВЫБРАТЬ ЛУЧШИЙ </a:t>
            </a:r>
            <a:r>
              <a:rPr lang="en-US" dirty="0">
                <a:solidFill>
                  <a:srgbClr val="FF5433"/>
                </a:solidFill>
              </a:rPr>
              <a:t>THRESHOLD?</a:t>
            </a:r>
            <a:endParaRPr lang="ru-RU" dirty="0">
              <a:solidFill>
                <a:srgbClr val="FF54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14B5B0-31F6-494F-BD7A-4B106ABA8CB9}"/>
                  </a:ext>
                </a:extLst>
              </p:cNvPr>
              <p:cNvSpPr txBox="1"/>
              <p:nvPr/>
            </p:nvSpPr>
            <p:spPr>
              <a:xfrm>
                <a:off x="10149471" y="2639856"/>
                <a:ext cx="5976346" cy="9257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sgn</m:t>
                      </m:r>
                      <m:r>
                        <a:rPr lang="ru-RU" sz="2800" i="1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60D2A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60D2A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60D2A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60D2A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60D2A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60D2A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800" i="1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2800" i="1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  <m:r>
                        <a:rPr lang="ru-RU" sz="2800" i="1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800" i="1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ru-RU" sz="2800" i="1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14B5B0-31F6-494F-BD7A-4B106ABA8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471" y="2639856"/>
                <a:ext cx="5976346" cy="9257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Двойные круглые скобки 8">
            <a:extLst>
              <a:ext uri="{FF2B5EF4-FFF2-40B4-BE49-F238E27FC236}">
                <a16:creationId xmlns:a16="http://schemas.microsoft.com/office/drawing/2014/main" id="{BCC07718-CB75-4ADB-8FB9-24C798EA7776}"/>
              </a:ext>
            </a:extLst>
          </p:cNvPr>
          <p:cNvSpPr/>
          <p:nvPr/>
        </p:nvSpPr>
        <p:spPr>
          <a:xfrm>
            <a:off x="1112520" y="4869379"/>
            <a:ext cx="7132689" cy="4442474"/>
          </a:xfrm>
          <a:prstGeom prst="bracketPair">
            <a:avLst>
              <a:gd name="adj" fmla="val 8430"/>
            </a:avLst>
          </a:prstGeom>
          <a:ln w="38100">
            <a:solidFill>
              <a:srgbClr val="FF5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5433"/>
              </a:solidFill>
            </a:endParaRP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4679E2DE-A9CA-45A7-942B-0F0A8814A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946072"/>
              </p:ext>
            </p:extLst>
          </p:nvPr>
        </p:nvGraphicFramePr>
        <p:xfrm>
          <a:off x="1897098" y="5678357"/>
          <a:ext cx="1398778" cy="3626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78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906709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 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  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90670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   0.9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906709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 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0.8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080231"/>
                  </a:ext>
                </a:extLst>
              </a:tr>
              <a:tr h="90670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   0.7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8297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EC63DE-7BAF-4714-A91A-E8C862B16FB4}"/>
                  </a:ext>
                </a:extLst>
              </p:cNvPr>
              <p:cNvSpPr txBox="1"/>
              <p:nvPr/>
            </p:nvSpPr>
            <p:spPr>
              <a:xfrm>
                <a:off x="1223200" y="4882684"/>
                <a:ext cx="26260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ru-RU" sz="2800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EC63DE-7BAF-4714-A91A-E8C862B16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200" y="4882684"/>
                <a:ext cx="262604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9D2AAA-9F6A-4475-9BF9-FE1E995C3CAB}"/>
                  </a:ext>
                </a:extLst>
              </p:cNvPr>
              <p:cNvSpPr txBox="1"/>
              <p:nvPr/>
            </p:nvSpPr>
            <p:spPr>
              <a:xfrm>
                <a:off x="3396998" y="4882684"/>
                <a:ext cx="257592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𝑟𝑒𝑐𝑎𝑙𝑙</m:t>
                      </m:r>
                    </m:oMath>
                  </m:oMathPara>
                </a14:m>
                <a:endParaRPr lang="ru-RU" sz="2800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9D2AAA-9F6A-4475-9BF9-FE1E995C3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998" y="4882684"/>
                <a:ext cx="257592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140CB4E9-C8EB-460E-9F70-ECB1B1E15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557824"/>
              </p:ext>
            </p:extLst>
          </p:nvPr>
        </p:nvGraphicFramePr>
        <p:xfrm>
          <a:off x="3933467" y="5685017"/>
          <a:ext cx="1398778" cy="3626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78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9067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0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906709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0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.05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9067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0.2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080231"/>
                  </a:ext>
                </a:extLst>
              </a:tr>
              <a:tr h="906709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0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.23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8151614"/>
                  </a:ext>
                </a:extLst>
              </a:tr>
            </a:tbl>
          </a:graphicData>
        </a:graphic>
      </p:graphicFrame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99527DED-2A44-4B1A-A0A8-45BB1A538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468559"/>
              </p:ext>
            </p:extLst>
          </p:nvPr>
        </p:nvGraphicFramePr>
        <p:xfrm>
          <a:off x="5866172" y="5627665"/>
          <a:ext cx="1398778" cy="3615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78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895055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906709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0.97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906709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0.86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080231"/>
                  </a:ext>
                </a:extLst>
              </a:tr>
              <a:tr h="906709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0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.88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50066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72B410-14DE-47C1-9395-19DD05FB14FF}"/>
                  </a:ext>
                </a:extLst>
              </p:cNvPr>
              <p:cNvSpPr txBox="1"/>
              <p:nvPr/>
            </p:nvSpPr>
            <p:spPr>
              <a:xfrm>
                <a:off x="5520677" y="4882684"/>
                <a:ext cx="26260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𝑝𝑟𝑒𝑐𝑖𝑠𝑖𝑜𝑛</m:t>
                      </m:r>
                    </m:oMath>
                  </m:oMathPara>
                </a14:m>
                <a:endParaRPr lang="ru-RU" sz="2800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72B410-14DE-47C1-9395-19DD05FB1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677" y="4882684"/>
                <a:ext cx="262604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165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3F2D32F-D92B-4256-9916-FE9CE5F747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795589"/>
            <a:ext cx="16383600" cy="6183311"/>
          </a:xfrm>
        </p:spPr>
        <p:txBody>
          <a:bodyPr/>
          <a:lstStyle/>
          <a:p>
            <a:r>
              <a:rPr lang="ru-RU" dirty="0"/>
              <a:t>Установили технологию выбора </a:t>
            </a:r>
            <a:r>
              <a:rPr lang="en-US" dirty="0"/>
              <a:t>threshold’</a:t>
            </a:r>
            <a:r>
              <a:rPr lang="ru-RU" dirty="0"/>
              <a:t>а</a:t>
            </a:r>
          </a:p>
          <a:p>
            <a:r>
              <a:rPr lang="ru-RU" dirty="0"/>
              <a:t>Посмотрели</a:t>
            </a:r>
            <a:r>
              <a:rPr lang="en-US" dirty="0"/>
              <a:t>,</a:t>
            </a:r>
            <a:r>
              <a:rPr lang="ru-RU" dirty="0"/>
              <a:t> что происходит при смене порога</a:t>
            </a:r>
          </a:p>
          <a:p>
            <a:r>
              <a:rPr lang="ru-RU" dirty="0"/>
              <a:t>Интерпретировали нововведения с точки зрения оценки вероятности и уверенности модели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Пора к практике!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916012-4A97-4159-A75A-E6A752C65D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РЕЗЮМЕ</a:t>
            </a:r>
          </a:p>
        </p:txBody>
      </p:sp>
    </p:spTree>
    <p:extLst>
      <p:ext uri="{BB962C8B-B14F-4D97-AF65-F5344CB8AC3E}">
        <p14:creationId xmlns:p14="http://schemas.microsoft.com/office/powerpoint/2010/main" val="2337280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9" y="3628648"/>
                <a:ext cx="14030974" cy="6215996"/>
              </a:xfrm>
            </p:spPr>
            <p:txBody>
              <a:bodyPr/>
              <a:lstStyle/>
              <a:p>
                <a:r>
                  <a:rPr lang="ru-RU" dirty="0"/>
                  <a:t>Плохо работает при несбалансированных классах в выборке</a:t>
                </a:r>
              </a:p>
              <a:p>
                <a:r>
                  <a:rPr lang="ru-RU" dirty="0"/>
                  <a:t>Например</a:t>
                </a:r>
                <a:r>
                  <a:rPr lang="en-US" dirty="0"/>
                  <a:t>,</a:t>
                </a:r>
                <a:r>
                  <a:rPr lang="ru-RU" dirty="0"/>
                  <a:t> есть 50000 объектов! </a:t>
                </a:r>
              </a:p>
              <a:p>
                <a:r>
                  <a:rPr lang="ru-RU" dirty="0"/>
                  <a:t>47000 положительного и 3000 отрицательного классов</a:t>
                </a:r>
              </a:p>
              <a:p>
                <a:r>
                  <a:rPr lang="ru-RU" dirty="0"/>
                  <a:t>Возьму модель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ru-RU" b="0" dirty="0"/>
              </a:p>
              <a:p>
                <a:r>
                  <a:rPr lang="ru-RU" dirty="0"/>
                  <a:t>В таком случае</a:t>
                </a:r>
                <a:r>
                  <a:rPr lang="en-US" dirty="0"/>
                  <a:t>,</a:t>
                </a:r>
                <a:r>
                  <a:rPr lang="ru-RU" dirty="0"/>
                  <a:t> получу </a:t>
                </a:r>
                <a:r>
                  <a:rPr lang="en-US" dirty="0"/>
                  <a:t>accuracy</a:t>
                </a:r>
                <a:r>
                  <a:rPr lang="ru-RU" dirty="0"/>
                  <a:t> 9</a:t>
                </a:r>
                <a:r>
                  <a:rPr lang="en-US" dirty="0"/>
                  <a:t>4%</a:t>
                </a:r>
                <a:endParaRPr lang="ru-RU" dirty="0"/>
              </a:p>
              <a:p>
                <a:r>
                  <a:rPr lang="ru-RU" dirty="0"/>
                  <a:t>Хоть ни одного отрицательного класса и не угадаю</a:t>
                </a:r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9" y="3628648"/>
                <a:ext cx="14030974" cy="6215996"/>
              </a:xfrm>
              <a:blipFill>
                <a:blip r:embed="rId2"/>
                <a:stretch>
                  <a:fillRect l="-1781" t="-7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МЕТРИКИ БИНАРНОЙ КЛАССИФИКАЦИИ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ЧЕМ ПЛОХ </a:t>
            </a:r>
            <a:r>
              <a:rPr lang="en-US" dirty="0">
                <a:solidFill>
                  <a:srgbClr val="FF5433"/>
                </a:solidFill>
              </a:rPr>
              <a:t>ACCURACY?</a:t>
            </a:r>
            <a:endParaRPr lang="ru-RU" dirty="0">
              <a:solidFill>
                <a:srgbClr val="FF5433"/>
              </a:solidFill>
            </a:endParaRPr>
          </a:p>
        </p:txBody>
      </p:sp>
      <p:pic>
        <p:nvPicPr>
          <p:cNvPr id="8" name="Рисунок 7" descr="Услуги по позвонку клиентов на голову">
            <a:extLst>
              <a:ext uri="{FF2B5EF4-FFF2-40B4-BE49-F238E27FC236}">
                <a16:creationId xmlns:a16="http://schemas.microsoft.com/office/drawing/2014/main" id="{E48E616A-89AE-498B-8745-381A803EB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1275" y="6759969"/>
            <a:ext cx="2770582" cy="2478219"/>
          </a:xfrm>
          <a:prstGeom prst="rect">
            <a:avLst/>
          </a:prstGeom>
        </p:spPr>
      </p:pic>
      <p:pic>
        <p:nvPicPr>
          <p:cNvPr id="14" name="Рисунок 13" descr="Customer service man explaining smiling">
            <a:extLst>
              <a:ext uri="{FF2B5EF4-FFF2-40B4-BE49-F238E27FC236}">
                <a16:creationId xmlns:a16="http://schemas.microsoft.com/office/drawing/2014/main" id="{557847A6-97E6-48DE-885A-0FB0069BF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96939" y="3125603"/>
            <a:ext cx="2419254" cy="2478218"/>
          </a:xfrm>
          <a:prstGeom prst="rect">
            <a:avLst/>
          </a:prstGeom>
        </p:spPr>
      </p:pic>
      <p:sp>
        <p:nvSpPr>
          <p:cNvPr id="18" name="Текст 1">
            <a:extLst>
              <a:ext uri="{FF2B5EF4-FFF2-40B4-BE49-F238E27FC236}">
                <a16:creationId xmlns:a16="http://schemas.microsoft.com/office/drawing/2014/main" id="{4CCFF2F8-3CD1-4165-AEE0-26C331F337E8}"/>
              </a:ext>
            </a:extLst>
          </p:cNvPr>
          <p:cNvSpPr txBox="1">
            <a:spLocks/>
          </p:cNvSpPr>
          <p:nvPr/>
        </p:nvSpPr>
        <p:spPr>
          <a:xfrm>
            <a:off x="13696939" y="2404560"/>
            <a:ext cx="2255113" cy="663039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96% accuracy</a:t>
            </a:r>
            <a:endParaRPr lang="ru-RU" dirty="0"/>
          </a:p>
        </p:txBody>
      </p:sp>
      <p:sp>
        <p:nvSpPr>
          <p:cNvPr id="19" name="Текст 1">
            <a:extLst>
              <a:ext uri="{FF2B5EF4-FFF2-40B4-BE49-F238E27FC236}">
                <a16:creationId xmlns:a16="http://schemas.microsoft.com/office/drawing/2014/main" id="{7D643484-59B5-491F-A090-29922E56C56F}"/>
              </a:ext>
            </a:extLst>
          </p:cNvPr>
          <p:cNvSpPr txBox="1">
            <a:spLocks/>
          </p:cNvSpPr>
          <p:nvPr/>
        </p:nvSpPr>
        <p:spPr>
          <a:xfrm>
            <a:off x="13033670" y="6003052"/>
            <a:ext cx="3745792" cy="663039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96%</a:t>
            </a:r>
            <a:r>
              <a:rPr lang="ru-RU" dirty="0"/>
              <a:t> данных </a:t>
            </a:r>
            <a:r>
              <a:rPr lang="ru-RU" dirty="0">
                <a:solidFill>
                  <a:srgbClr val="00B050"/>
                </a:solidFill>
              </a:rPr>
              <a:t>+</a:t>
            </a:r>
            <a:r>
              <a:rPr lang="ru-RU" dirty="0"/>
              <a:t> класса</a:t>
            </a:r>
          </a:p>
        </p:txBody>
      </p:sp>
    </p:spTree>
    <p:extLst>
      <p:ext uri="{BB962C8B-B14F-4D97-AF65-F5344CB8AC3E}">
        <p14:creationId xmlns:p14="http://schemas.microsoft.com/office/powerpoint/2010/main" val="671214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298ADA22-3CC1-7448-B8AF-FA66ADD45F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СПАСИБО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699D30-8DAE-A944-BE2E-3FEA816B32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ТАБАКАЕВ НИКИТА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70CFDD-0AFE-8548-AA28-EF9AC36059F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68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МЕТРИКИ БИНАРНОЙ КЛАССИФИКАЦИИ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МАТРИЦА ОШИБОК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8">
                <a:extLst>
                  <a:ext uri="{FF2B5EF4-FFF2-40B4-BE49-F238E27FC236}">
                    <a16:creationId xmlns:a16="http://schemas.microsoft.com/office/drawing/2014/main" id="{AF586562-AD96-4BCB-AA98-BA27D0AC4F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6020320"/>
                  </p:ext>
                </p:extLst>
              </p:nvPr>
            </p:nvGraphicFramePr>
            <p:xfrm>
              <a:off x="8455231" y="3431969"/>
              <a:ext cx="9262752" cy="50300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87584">
                      <a:extLst>
                        <a:ext uri="{9D8B030D-6E8A-4147-A177-3AD203B41FA5}">
                          <a16:colId xmlns:a16="http://schemas.microsoft.com/office/drawing/2014/main" val="3234440755"/>
                        </a:ext>
                      </a:extLst>
                    </a:gridCol>
                    <a:gridCol w="3087584">
                      <a:extLst>
                        <a:ext uri="{9D8B030D-6E8A-4147-A177-3AD203B41FA5}">
                          <a16:colId xmlns:a16="http://schemas.microsoft.com/office/drawing/2014/main" val="2564995544"/>
                        </a:ext>
                      </a:extLst>
                    </a:gridCol>
                    <a:gridCol w="3087584">
                      <a:extLst>
                        <a:ext uri="{9D8B030D-6E8A-4147-A177-3AD203B41FA5}">
                          <a16:colId xmlns:a16="http://schemas.microsoft.com/office/drawing/2014/main" val="2102578704"/>
                        </a:ext>
                      </a:extLst>
                    </a:gridCol>
                  </a:tblGrid>
                  <a:tr h="1676699"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E5E5E5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 smtClean="0">
                                    <a:solidFill>
                                      <a:srgbClr val="E5E5E5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ru-RU" b="0" i="1" smtClean="0">
                                    <a:solidFill>
                                      <a:srgbClr val="E5E5E5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E5E5E5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 smtClean="0">
                                    <a:solidFill>
                                      <a:srgbClr val="E5E5E5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1" i="1" smtClean="0">
                                    <a:solidFill>
                                      <a:srgbClr val="E5E5E5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5687351"/>
                      </a:ext>
                    </a:extLst>
                  </a:tr>
                  <a:tr h="1676699"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E5E5E5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E5E5E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E5E5E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rgbClr val="E5E5E5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ru-RU" b="0" i="1" smtClean="0">
                                    <a:solidFill>
                                      <a:srgbClr val="E5E5E5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E5E5E5"/>
                              </a:solidFill>
                            </a:rPr>
                            <a:t>True Positive</a:t>
                          </a:r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E5E5E5"/>
                              </a:solidFill>
                            </a:rPr>
                            <a:t>False Positive</a:t>
                          </a:r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2669651"/>
                      </a:ext>
                    </a:extLst>
                  </a:tr>
                  <a:tr h="1676699"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E5E5E5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E5E5E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E5E5E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rgbClr val="E5E5E5"/>
                                    </a:solidFill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E5E5E5"/>
                              </a:solidFill>
                            </a:rPr>
                            <a:t>False Negative</a:t>
                          </a:r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E5E5E5"/>
                              </a:solidFill>
                            </a:rPr>
                            <a:t>True Negative</a:t>
                          </a:r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80323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8">
                <a:extLst>
                  <a:ext uri="{FF2B5EF4-FFF2-40B4-BE49-F238E27FC236}">
                    <a16:creationId xmlns:a16="http://schemas.microsoft.com/office/drawing/2014/main" id="{AF586562-AD96-4BCB-AA98-BA27D0AC4F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6020320"/>
                  </p:ext>
                </p:extLst>
              </p:nvPr>
            </p:nvGraphicFramePr>
            <p:xfrm>
              <a:off x="8455231" y="3431969"/>
              <a:ext cx="9262752" cy="50300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87584">
                      <a:extLst>
                        <a:ext uri="{9D8B030D-6E8A-4147-A177-3AD203B41FA5}">
                          <a16:colId xmlns:a16="http://schemas.microsoft.com/office/drawing/2014/main" val="3234440755"/>
                        </a:ext>
                      </a:extLst>
                    </a:gridCol>
                    <a:gridCol w="3087584">
                      <a:extLst>
                        <a:ext uri="{9D8B030D-6E8A-4147-A177-3AD203B41FA5}">
                          <a16:colId xmlns:a16="http://schemas.microsoft.com/office/drawing/2014/main" val="2564995544"/>
                        </a:ext>
                      </a:extLst>
                    </a:gridCol>
                    <a:gridCol w="3087584">
                      <a:extLst>
                        <a:ext uri="{9D8B030D-6E8A-4147-A177-3AD203B41FA5}">
                          <a16:colId xmlns:a16="http://schemas.microsoft.com/office/drawing/2014/main" val="2102578704"/>
                        </a:ext>
                      </a:extLst>
                    </a:gridCol>
                  </a:tblGrid>
                  <a:tr h="1676699"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593" t="-362" r="-100988" b="-200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197" t="-362" r="-789" b="-2003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5687351"/>
                      </a:ext>
                    </a:extLst>
                  </a:tr>
                  <a:tr h="167669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4" t="-100727" r="-200592" b="-101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E5E5E5"/>
                              </a:solidFill>
                            </a:rPr>
                            <a:t>True Positive</a:t>
                          </a:r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E5E5E5"/>
                              </a:solidFill>
                            </a:rPr>
                            <a:t>False Positive</a:t>
                          </a:r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2669651"/>
                      </a:ext>
                    </a:extLst>
                  </a:tr>
                  <a:tr h="167669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4" t="-200000" r="-200592" b="-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E5E5E5"/>
                              </a:solidFill>
                            </a:rPr>
                            <a:t>False Negative</a:t>
                          </a:r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E5E5E5"/>
                              </a:solidFill>
                            </a:rPr>
                            <a:t>True Negative</a:t>
                          </a:r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80323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Текст 1">
                <a:extLst>
                  <a:ext uri="{FF2B5EF4-FFF2-40B4-BE49-F238E27FC236}">
                    <a16:creationId xmlns:a16="http://schemas.microsoft.com/office/drawing/2014/main" id="{CE88D014-5C2A-4063-8F40-AD488149284C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1036331" y="7340987"/>
                <a:ext cx="6480749" cy="93587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TP</m:t>
                              </m:r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TN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TN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FP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FN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Текст 1">
                <a:extLst>
                  <a:ext uri="{FF2B5EF4-FFF2-40B4-BE49-F238E27FC236}">
                    <a16:creationId xmlns:a16="http://schemas.microsoft.com/office/drawing/2014/main" id="{CE88D014-5C2A-4063-8F40-AD48814928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1036331" y="7340987"/>
                <a:ext cx="6480749" cy="935872"/>
              </a:xfrm>
              <a:blipFill>
                <a:blip r:embed="rId3"/>
                <a:stretch>
                  <a:fillRect t="-207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Текст 1">
            <a:extLst>
              <a:ext uri="{FF2B5EF4-FFF2-40B4-BE49-F238E27FC236}">
                <a16:creationId xmlns:a16="http://schemas.microsoft.com/office/drawing/2014/main" id="{46EF7217-6A8A-417B-8D4A-1C757BA1A129}"/>
              </a:ext>
            </a:extLst>
          </p:cNvPr>
          <p:cNvSpPr txBox="1">
            <a:spLocks/>
          </p:cNvSpPr>
          <p:nvPr/>
        </p:nvSpPr>
        <p:spPr>
          <a:xfrm>
            <a:off x="1036331" y="4830040"/>
            <a:ext cx="7418900" cy="935872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Системный шрифт, обычный"/>
              <a:buNone/>
            </a:pPr>
            <a:r>
              <a:rPr lang="en-US" dirty="0"/>
              <a:t>True/False: </a:t>
            </a:r>
            <a:r>
              <a:rPr lang="ru-RU" dirty="0"/>
              <a:t>корректность модели</a:t>
            </a:r>
          </a:p>
          <a:p>
            <a:pPr marL="0" indent="0">
              <a:buFont typeface="Системный шрифт, обычный"/>
              <a:buNone/>
            </a:pPr>
            <a:r>
              <a:rPr lang="en-US" dirty="0"/>
              <a:t>Positive/Negative:</a:t>
            </a:r>
            <a:r>
              <a:rPr lang="ru-RU" dirty="0"/>
              <a:t> предсказанный класс</a:t>
            </a:r>
          </a:p>
        </p:txBody>
      </p:sp>
    </p:spTree>
    <p:extLst>
      <p:ext uri="{BB962C8B-B14F-4D97-AF65-F5344CB8AC3E}">
        <p14:creationId xmlns:p14="http://schemas.microsoft.com/office/powerpoint/2010/main" val="384380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4921471-9763-4413-91A5-56B21293E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3937406"/>
            <a:ext cx="7252645" cy="4833418"/>
          </a:xfrm>
        </p:spPr>
        <p:txBody>
          <a:bodyPr/>
          <a:lstStyle/>
          <a:p>
            <a:r>
              <a:rPr lang="ru-RU" dirty="0"/>
              <a:t>Пусть в выборке было 50т</a:t>
            </a:r>
            <a:r>
              <a:rPr lang="en-US" dirty="0"/>
              <a:t>.</a:t>
            </a:r>
            <a:r>
              <a:rPr lang="ru-RU" dirty="0"/>
              <a:t> объектов</a:t>
            </a:r>
          </a:p>
          <a:p>
            <a:r>
              <a:rPr lang="ru-RU" dirty="0"/>
              <a:t>47т</a:t>
            </a:r>
            <a:r>
              <a:rPr lang="en-US" dirty="0"/>
              <a:t>.</a:t>
            </a:r>
            <a:r>
              <a:rPr lang="ru-RU" dirty="0"/>
              <a:t> положительного класса</a:t>
            </a:r>
          </a:p>
          <a:p>
            <a:r>
              <a:rPr lang="ru-RU" dirty="0"/>
              <a:t>3т</a:t>
            </a:r>
            <a:r>
              <a:rPr lang="en-US" dirty="0"/>
              <a:t>.</a:t>
            </a:r>
            <a:r>
              <a:rPr lang="ru-RU" dirty="0"/>
              <a:t> отрицательного класса</a:t>
            </a:r>
          </a:p>
          <a:p>
            <a:r>
              <a:rPr lang="ru-RU" dirty="0"/>
              <a:t>Модель не ошиблась на 4</a:t>
            </a:r>
            <a:r>
              <a:rPr lang="en-US" dirty="0"/>
              <a:t>0</a:t>
            </a:r>
            <a:r>
              <a:rPr lang="ru-RU" dirty="0"/>
              <a:t>т</a:t>
            </a:r>
            <a:r>
              <a:rPr lang="en-US" dirty="0"/>
              <a:t>.</a:t>
            </a:r>
            <a:r>
              <a:rPr lang="ru-RU" dirty="0"/>
              <a:t> и 1т</a:t>
            </a:r>
            <a:r>
              <a:rPr lang="en-US" dirty="0"/>
              <a:t>.</a:t>
            </a:r>
            <a:r>
              <a:rPr lang="ru-RU" dirty="0"/>
              <a:t> объектах положительного и отрицательного класса соответственно</a:t>
            </a:r>
          </a:p>
        </p:txBody>
      </p:sp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МЕТРИКИ БИНАРНОЙ КЛАССИФИКАЦИИ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МАТРИЦА ОШИБОК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8">
                <a:extLst>
                  <a:ext uri="{FF2B5EF4-FFF2-40B4-BE49-F238E27FC236}">
                    <a16:creationId xmlns:a16="http://schemas.microsoft.com/office/drawing/2014/main" id="{2E04A498-9900-4860-95B0-6C59626770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2689017"/>
                  </p:ext>
                </p:extLst>
              </p:nvPr>
            </p:nvGraphicFramePr>
            <p:xfrm>
              <a:off x="8455231" y="3431969"/>
              <a:ext cx="9262752" cy="50300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87584">
                      <a:extLst>
                        <a:ext uri="{9D8B030D-6E8A-4147-A177-3AD203B41FA5}">
                          <a16:colId xmlns:a16="http://schemas.microsoft.com/office/drawing/2014/main" val="3234440755"/>
                        </a:ext>
                      </a:extLst>
                    </a:gridCol>
                    <a:gridCol w="3087584">
                      <a:extLst>
                        <a:ext uri="{9D8B030D-6E8A-4147-A177-3AD203B41FA5}">
                          <a16:colId xmlns:a16="http://schemas.microsoft.com/office/drawing/2014/main" val="2564995544"/>
                        </a:ext>
                      </a:extLst>
                    </a:gridCol>
                    <a:gridCol w="3087584">
                      <a:extLst>
                        <a:ext uri="{9D8B030D-6E8A-4147-A177-3AD203B41FA5}">
                          <a16:colId xmlns:a16="http://schemas.microsoft.com/office/drawing/2014/main" val="2102578704"/>
                        </a:ext>
                      </a:extLst>
                    </a:gridCol>
                  </a:tblGrid>
                  <a:tr h="1676699"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E5E5E5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 smtClean="0">
                                    <a:solidFill>
                                      <a:srgbClr val="E5E5E5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ru-RU" b="0" i="1" smtClean="0">
                                    <a:solidFill>
                                      <a:srgbClr val="E5E5E5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E5E5E5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 smtClean="0">
                                    <a:solidFill>
                                      <a:srgbClr val="E5E5E5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1" i="1" smtClean="0">
                                    <a:solidFill>
                                      <a:srgbClr val="E5E5E5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5687351"/>
                      </a:ext>
                    </a:extLst>
                  </a:tr>
                  <a:tr h="1676699"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E5E5E5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E5E5E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E5E5E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rgbClr val="E5E5E5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ru-RU" b="0" i="1" smtClean="0">
                                    <a:solidFill>
                                      <a:srgbClr val="E5E5E5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E5E5E5"/>
                              </a:solidFill>
                            </a:rPr>
                            <a:t>True Positive</a:t>
                          </a:r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E5E5E5"/>
                              </a:solidFill>
                            </a:rPr>
                            <a:t>False Positive</a:t>
                          </a:r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2669651"/>
                      </a:ext>
                    </a:extLst>
                  </a:tr>
                  <a:tr h="1676699"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E5E5E5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E5E5E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E5E5E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rgbClr val="E5E5E5"/>
                                    </a:solidFill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E5E5E5"/>
                              </a:solidFill>
                            </a:rPr>
                            <a:t>False Negative</a:t>
                          </a:r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E5E5E5"/>
                              </a:solidFill>
                            </a:rPr>
                            <a:t>True Negative</a:t>
                          </a:r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80323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8">
                <a:extLst>
                  <a:ext uri="{FF2B5EF4-FFF2-40B4-BE49-F238E27FC236}">
                    <a16:creationId xmlns:a16="http://schemas.microsoft.com/office/drawing/2014/main" id="{2E04A498-9900-4860-95B0-6C59626770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2689017"/>
                  </p:ext>
                </p:extLst>
              </p:nvPr>
            </p:nvGraphicFramePr>
            <p:xfrm>
              <a:off x="8455231" y="3431969"/>
              <a:ext cx="9262752" cy="50300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87584">
                      <a:extLst>
                        <a:ext uri="{9D8B030D-6E8A-4147-A177-3AD203B41FA5}">
                          <a16:colId xmlns:a16="http://schemas.microsoft.com/office/drawing/2014/main" val="3234440755"/>
                        </a:ext>
                      </a:extLst>
                    </a:gridCol>
                    <a:gridCol w="3087584">
                      <a:extLst>
                        <a:ext uri="{9D8B030D-6E8A-4147-A177-3AD203B41FA5}">
                          <a16:colId xmlns:a16="http://schemas.microsoft.com/office/drawing/2014/main" val="2564995544"/>
                        </a:ext>
                      </a:extLst>
                    </a:gridCol>
                    <a:gridCol w="3087584">
                      <a:extLst>
                        <a:ext uri="{9D8B030D-6E8A-4147-A177-3AD203B41FA5}">
                          <a16:colId xmlns:a16="http://schemas.microsoft.com/office/drawing/2014/main" val="2102578704"/>
                        </a:ext>
                      </a:extLst>
                    </a:gridCol>
                  </a:tblGrid>
                  <a:tr h="1676699"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593" t="-362" r="-100988" b="-200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197" t="-362" r="-789" b="-2003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5687351"/>
                      </a:ext>
                    </a:extLst>
                  </a:tr>
                  <a:tr h="167669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4" t="-100727" r="-200592" b="-101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E5E5E5"/>
                              </a:solidFill>
                            </a:rPr>
                            <a:t>True Positive</a:t>
                          </a:r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E5E5E5"/>
                              </a:solidFill>
                            </a:rPr>
                            <a:t>False Positive</a:t>
                          </a:r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2669651"/>
                      </a:ext>
                    </a:extLst>
                  </a:tr>
                  <a:tr h="167669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4" t="-200000" r="-200592" b="-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E5E5E5"/>
                              </a:solidFill>
                            </a:rPr>
                            <a:t>False Negative</a:t>
                          </a:r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E5E5E5"/>
                              </a:solidFill>
                            </a:rPr>
                            <a:t>True Negative</a:t>
                          </a:r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80323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Текст 1">
            <a:extLst>
              <a:ext uri="{FF2B5EF4-FFF2-40B4-BE49-F238E27FC236}">
                <a16:creationId xmlns:a16="http://schemas.microsoft.com/office/drawing/2014/main" id="{AB4B8F3E-DBA6-4315-94CB-665B29B8409B}"/>
              </a:ext>
            </a:extLst>
          </p:cNvPr>
          <p:cNvSpPr txBox="1">
            <a:spLocks/>
          </p:cNvSpPr>
          <p:nvPr/>
        </p:nvSpPr>
        <p:spPr>
          <a:xfrm>
            <a:off x="12635347" y="5947017"/>
            <a:ext cx="1175656" cy="581892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(4</a:t>
            </a:r>
            <a:r>
              <a:rPr lang="en-US" sz="2000" dirty="0"/>
              <a:t>0</a:t>
            </a:r>
            <a:r>
              <a:rPr lang="ru-RU" sz="2000" dirty="0"/>
              <a:t>000)</a:t>
            </a:r>
          </a:p>
        </p:txBody>
      </p:sp>
      <p:sp>
        <p:nvSpPr>
          <p:cNvPr id="9" name="Текст 1">
            <a:extLst>
              <a:ext uri="{FF2B5EF4-FFF2-40B4-BE49-F238E27FC236}">
                <a16:creationId xmlns:a16="http://schemas.microsoft.com/office/drawing/2014/main" id="{BB4F1A66-08EA-44FC-A66E-9BD6E92F735E}"/>
              </a:ext>
            </a:extLst>
          </p:cNvPr>
          <p:cNvSpPr txBox="1">
            <a:spLocks/>
          </p:cNvSpPr>
          <p:nvPr/>
        </p:nvSpPr>
        <p:spPr>
          <a:xfrm>
            <a:off x="12635347" y="7631334"/>
            <a:ext cx="1175656" cy="581892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(</a:t>
            </a:r>
            <a:r>
              <a:rPr lang="en-US" sz="2000" dirty="0"/>
              <a:t>7</a:t>
            </a:r>
            <a:r>
              <a:rPr lang="ru-RU" sz="2000" dirty="0"/>
              <a:t>000)</a:t>
            </a:r>
          </a:p>
        </p:txBody>
      </p:sp>
      <p:sp>
        <p:nvSpPr>
          <p:cNvPr id="10" name="Текст 1">
            <a:extLst>
              <a:ext uri="{FF2B5EF4-FFF2-40B4-BE49-F238E27FC236}">
                <a16:creationId xmlns:a16="http://schemas.microsoft.com/office/drawing/2014/main" id="{736A213D-1A98-485B-82B0-9C98D07C0C12}"/>
              </a:ext>
            </a:extLst>
          </p:cNvPr>
          <p:cNvSpPr txBox="1">
            <a:spLocks/>
          </p:cNvSpPr>
          <p:nvPr/>
        </p:nvSpPr>
        <p:spPr>
          <a:xfrm>
            <a:off x="15862255" y="5947017"/>
            <a:ext cx="1175656" cy="581892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(2000)</a:t>
            </a:r>
          </a:p>
        </p:txBody>
      </p:sp>
      <p:sp>
        <p:nvSpPr>
          <p:cNvPr id="11" name="Текст 1">
            <a:extLst>
              <a:ext uri="{FF2B5EF4-FFF2-40B4-BE49-F238E27FC236}">
                <a16:creationId xmlns:a16="http://schemas.microsoft.com/office/drawing/2014/main" id="{57AECB5E-8268-4243-86AF-47D9D2B683C1}"/>
              </a:ext>
            </a:extLst>
          </p:cNvPr>
          <p:cNvSpPr txBox="1">
            <a:spLocks/>
          </p:cNvSpPr>
          <p:nvPr/>
        </p:nvSpPr>
        <p:spPr>
          <a:xfrm>
            <a:off x="15862255" y="7626834"/>
            <a:ext cx="1175656" cy="581892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(1000)</a:t>
            </a:r>
          </a:p>
        </p:txBody>
      </p:sp>
    </p:spTree>
    <p:extLst>
      <p:ext uri="{BB962C8B-B14F-4D97-AF65-F5344CB8AC3E}">
        <p14:creationId xmlns:p14="http://schemas.microsoft.com/office/powerpoint/2010/main" val="60971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870076" y="4112200"/>
                <a:ext cx="7525778" cy="420052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40000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000+2000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≈0.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95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40000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40000+7000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≈0.85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870076" y="4112200"/>
                <a:ext cx="7525778" cy="4200527"/>
              </a:xfrm>
              <a:blipFill>
                <a:blip r:embed="rId2"/>
                <a:stretch>
                  <a:fillRect l="-3204" t="-2115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МЕТРИКИ БИНАРНОЙ КЛАССИФИКАЦИИ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5433"/>
                </a:solidFill>
              </a:rPr>
              <a:t>PRECISION </a:t>
            </a:r>
            <a:r>
              <a:rPr lang="ru-RU" dirty="0">
                <a:solidFill>
                  <a:srgbClr val="FF5433"/>
                </a:solidFill>
              </a:rPr>
              <a:t>И </a:t>
            </a:r>
            <a:r>
              <a:rPr lang="en-US" dirty="0">
                <a:solidFill>
                  <a:srgbClr val="FF5433"/>
                </a:solidFill>
              </a:rPr>
              <a:t>RECALL</a:t>
            </a:r>
            <a:endParaRPr lang="ru-RU" dirty="0">
              <a:solidFill>
                <a:srgbClr val="FF54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8">
                <a:extLst>
                  <a:ext uri="{FF2B5EF4-FFF2-40B4-BE49-F238E27FC236}">
                    <a16:creationId xmlns:a16="http://schemas.microsoft.com/office/drawing/2014/main" id="{2E04A498-9900-4860-95B0-6C59626770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4984836"/>
                  </p:ext>
                </p:extLst>
              </p:nvPr>
            </p:nvGraphicFramePr>
            <p:xfrm>
              <a:off x="8455231" y="3431969"/>
              <a:ext cx="9262752" cy="50300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87584">
                      <a:extLst>
                        <a:ext uri="{9D8B030D-6E8A-4147-A177-3AD203B41FA5}">
                          <a16:colId xmlns:a16="http://schemas.microsoft.com/office/drawing/2014/main" val="3234440755"/>
                        </a:ext>
                      </a:extLst>
                    </a:gridCol>
                    <a:gridCol w="3087584">
                      <a:extLst>
                        <a:ext uri="{9D8B030D-6E8A-4147-A177-3AD203B41FA5}">
                          <a16:colId xmlns:a16="http://schemas.microsoft.com/office/drawing/2014/main" val="2564995544"/>
                        </a:ext>
                      </a:extLst>
                    </a:gridCol>
                    <a:gridCol w="3087584">
                      <a:extLst>
                        <a:ext uri="{9D8B030D-6E8A-4147-A177-3AD203B41FA5}">
                          <a16:colId xmlns:a16="http://schemas.microsoft.com/office/drawing/2014/main" val="2102578704"/>
                        </a:ext>
                      </a:extLst>
                    </a:gridCol>
                  </a:tblGrid>
                  <a:tr h="1676699"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E5E5E5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 smtClean="0">
                                    <a:solidFill>
                                      <a:srgbClr val="E5E5E5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ru-RU" b="0" i="1" smtClean="0">
                                    <a:solidFill>
                                      <a:srgbClr val="E5E5E5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E5E5E5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 smtClean="0">
                                    <a:solidFill>
                                      <a:srgbClr val="E5E5E5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1" i="1" smtClean="0">
                                    <a:solidFill>
                                      <a:srgbClr val="E5E5E5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5687351"/>
                      </a:ext>
                    </a:extLst>
                  </a:tr>
                  <a:tr h="1676699"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E5E5E5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E5E5E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E5E5E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rgbClr val="E5E5E5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ru-RU" b="0" i="1" smtClean="0">
                                    <a:solidFill>
                                      <a:srgbClr val="E5E5E5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E5E5E5"/>
                              </a:solidFill>
                            </a:rPr>
                            <a:t>True Positive</a:t>
                          </a:r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E5E5E5"/>
                              </a:solidFill>
                            </a:rPr>
                            <a:t>False Positive</a:t>
                          </a:r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2669651"/>
                      </a:ext>
                    </a:extLst>
                  </a:tr>
                  <a:tr h="1676699"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E5E5E5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E5E5E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E5E5E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rgbClr val="E5E5E5"/>
                                    </a:solidFill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E5E5E5"/>
                              </a:solidFill>
                            </a:rPr>
                            <a:t>False Negative</a:t>
                          </a:r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E5E5E5"/>
                              </a:solidFill>
                            </a:rPr>
                            <a:t>True Negative</a:t>
                          </a:r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80323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8">
                <a:extLst>
                  <a:ext uri="{FF2B5EF4-FFF2-40B4-BE49-F238E27FC236}">
                    <a16:creationId xmlns:a16="http://schemas.microsoft.com/office/drawing/2014/main" id="{2E04A498-9900-4860-95B0-6C59626770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4984836"/>
                  </p:ext>
                </p:extLst>
              </p:nvPr>
            </p:nvGraphicFramePr>
            <p:xfrm>
              <a:off x="8455231" y="3431969"/>
              <a:ext cx="9262752" cy="50300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87584">
                      <a:extLst>
                        <a:ext uri="{9D8B030D-6E8A-4147-A177-3AD203B41FA5}">
                          <a16:colId xmlns:a16="http://schemas.microsoft.com/office/drawing/2014/main" val="3234440755"/>
                        </a:ext>
                      </a:extLst>
                    </a:gridCol>
                    <a:gridCol w="3087584">
                      <a:extLst>
                        <a:ext uri="{9D8B030D-6E8A-4147-A177-3AD203B41FA5}">
                          <a16:colId xmlns:a16="http://schemas.microsoft.com/office/drawing/2014/main" val="2564995544"/>
                        </a:ext>
                      </a:extLst>
                    </a:gridCol>
                    <a:gridCol w="3087584">
                      <a:extLst>
                        <a:ext uri="{9D8B030D-6E8A-4147-A177-3AD203B41FA5}">
                          <a16:colId xmlns:a16="http://schemas.microsoft.com/office/drawing/2014/main" val="2102578704"/>
                        </a:ext>
                      </a:extLst>
                    </a:gridCol>
                  </a:tblGrid>
                  <a:tr h="1676699"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593" t="-362" r="-100988" b="-200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197" t="-362" r="-789" b="-2003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5687351"/>
                      </a:ext>
                    </a:extLst>
                  </a:tr>
                  <a:tr h="167669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94" t="-100727" r="-200592" b="-101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E5E5E5"/>
                              </a:solidFill>
                            </a:rPr>
                            <a:t>True Positive</a:t>
                          </a:r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E5E5E5"/>
                              </a:solidFill>
                            </a:rPr>
                            <a:t>False Positive</a:t>
                          </a:r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2669651"/>
                      </a:ext>
                    </a:extLst>
                  </a:tr>
                  <a:tr h="167669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94" t="-200000" r="-200592" b="-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E5E5E5"/>
                              </a:solidFill>
                            </a:rPr>
                            <a:t>False Negative</a:t>
                          </a:r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E5E5E5"/>
                              </a:solidFill>
                            </a:rPr>
                            <a:t>True Negative</a:t>
                          </a:r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80323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Текст 1">
            <a:extLst>
              <a:ext uri="{FF2B5EF4-FFF2-40B4-BE49-F238E27FC236}">
                <a16:creationId xmlns:a16="http://schemas.microsoft.com/office/drawing/2014/main" id="{AB4B8F3E-DBA6-4315-94CB-665B29B8409B}"/>
              </a:ext>
            </a:extLst>
          </p:cNvPr>
          <p:cNvSpPr txBox="1">
            <a:spLocks/>
          </p:cNvSpPr>
          <p:nvPr/>
        </p:nvSpPr>
        <p:spPr>
          <a:xfrm>
            <a:off x="12635347" y="5947017"/>
            <a:ext cx="1175656" cy="581892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(4</a:t>
            </a:r>
            <a:r>
              <a:rPr lang="en-US" sz="2000" dirty="0"/>
              <a:t>0</a:t>
            </a:r>
            <a:r>
              <a:rPr lang="ru-RU" sz="2000" dirty="0"/>
              <a:t>000)</a:t>
            </a:r>
          </a:p>
        </p:txBody>
      </p:sp>
      <p:sp>
        <p:nvSpPr>
          <p:cNvPr id="9" name="Текст 1">
            <a:extLst>
              <a:ext uri="{FF2B5EF4-FFF2-40B4-BE49-F238E27FC236}">
                <a16:creationId xmlns:a16="http://schemas.microsoft.com/office/drawing/2014/main" id="{BB4F1A66-08EA-44FC-A66E-9BD6E92F735E}"/>
              </a:ext>
            </a:extLst>
          </p:cNvPr>
          <p:cNvSpPr txBox="1">
            <a:spLocks/>
          </p:cNvSpPr>
          <p:nvPr/>
        </p:nvSpPr>
        <p:spPr>
          <a:xfrm>
            <a:off x="12635347" y="7631334"/>
            <a:ext cx="1175656" cy="581892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(</a:t>
            </a:r>
            <a:r>
              <a:rPr lang="en-US" sz="2000" dirty="0"/>
              <a:t>7</a:t>
            </a:r>
            <a:r>
              <a:rPr lang="ru-RU" sz="2000" dirty="0"/>
              <a:t>000)</a:t>
            </a:r>
          </a:p>
        </p:txBody>
      </p:sp>
      <p:sp>
        <p:nvSpPr>
          <p:cNvPr id="10" name="Текст 1">
            <a:extLst>
              <a:ext uri="{FF2B5EF4-FFF2-40B4-BE49-F238E27FC236}">
                <a16:creationId xmlns:a16="http://schemas.microsoft.com/office/drawing/2014/main" id="{736A213D-1A98-485B-82B0-9C98D07C0C12}"/>
              </a:ext>
            </a:extLst>
          </p:cNvPr>
          <p:cNvSpPr txBox="1">
            <a:spLocks/>
          </p:cNvSpPr>
          <p:nvPr/>
        </p:nvSpPr>
        <p:spPr>
          <a:xfrm>
            <a:off x="15862255" y="5947017"/>
            <a:ext cx="1175656" cy="581892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(2000)</a:t>
            </a:r>
          </a:p>
        </p:txBody>
      </p:sp>
      <p:sp>
        <p:nvSpPr>
          <p:cNvPr id="11" name="Текст 1">
            <a:extLst>
              <a:ext uri="{FF2B5EF4-FFF2-40B4-BE49-F238E27FC236}">
                <a16:creationId xmlns:a16="http://schemas.microsoft.com/office/drawing/2014/main" id="{57AECB5E-8268-4243-86AF-47D9D2B683C1}"/>
              </a:ext>
            </a:extLst>
          </p:cNvPr>
          <p:cNvSpPr txBox="1">
            <a:spLocks/>
          </p:cNvSpPr>
          <p:nvPr/>
        </p:nvSpPr>
        <p:spPr>
          <a:xfrm>
            <a:off x="15862255" y="7626834"/>
            <a:ext cx="1175656" cy="581892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(1000)</a:t>
            </a:r>
          </a:p>
        </p:txBody>
      </p:sp>
    </p:spTree>
    <p:extLst>
      <p:ext uri="{BB962C8B-B14F-4D97-AF65-F5344CB8AC3E}">
        <p14:creationId xmlns:p14="http://schemas.microsoft.com/office/powerpoint/2010/main" val="195259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F3883F1B-3B39-9D47-AB43-F741F00EC1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МЕТРИКИ БИНАРНОЙ КЛАССИФИКАЦИИ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40AF32-C774-5649-95A2-5DFB7B6309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sz="3200" dirty="0"/>
              <a:t>СИЛЬНЫЙ </a:t>
            </a:r>
            <a:r>
              <a:rPr lang="en-US" sz="3200" dirty="0"/>
              <a:t>PRECISION</a:t>
            </a:r>
            <a:endParaRPr lang="ru-RU" sz="32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93587F-CD48-8546-9369-502071C88C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3200" dirty="0"/>
              <a:t>СИЛЬНЫЙ </a:t>
            </a:r>
            <a:r>
              <a:rPr lang="en-US" sz="3200" dirty="0"/>
              <a:t>RECALL</a:t>
            </a:r>
            <a:endParaRPr lang="ru-RU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5781F8-9460-40A8-86FE-4020802BD170}"/>
              </a:ext>
            </a:extLst>
          </p:cNvPr>
          <p:cNvSpPr txBox="1"/>
          <p:nvPr/>
        </p:nvSpPr>
        <p:spPr>
          <a:xfrm>
            <a:off x="1083163" y="3881376"/>
            <a:ext cx="6665215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150" dirty="0">
                <a:solidFill>
                  <a:srgbClr val="E5E5E5"/>
                </a:solidFill>
              </a:rPr>
              <a:t>Высокая доля верно размеченных </a:t>
            </a:r>
            <a:r>
              <a:rPr lang="ru-RU" sz="3150" dirty="0">
                <a:solidFill>
                  <a:srgbClr val="00B050"/>
                </a:solidFill>
              </a:rPr>
              <a:t>+</a:t>
            </a:r>
          </a:p>
          <a:p>
            <a:endParaRPr lang="ru-RU" sz="3150" dirty="0">
              <a:solidFill>
                <a:srgbClr val="00B050"/>
              </a:solidFill>
            </a:endParaRPr>
          </a:p>
          <a:p>
            <a:r>
              <a:rPr lang="ru-RU" sz="3150" dirty="0">
                <a:solidFill>
                  <a:srgbClr val="E5E5E5"/>
                </a:solidFill>
              </a:rPr>
              <a:t>Представим</a:t>
            </a:r>
            <a:r>
              <a:rPr lang="en-US" sz="3150" dirty="0">
                <a:solidFill>
                  <a:srgbClr val="E5E5E5"/>
                </a:solidFill>
              </a:rPr>
              <a:t>,</a:t>
            </a:r>
            <a:r>
              <a:rPr lang="ru-RU" sz="3150" dirty="0">
                <a:solidFill>
                  <a:srgbClr val="E5E5E5"/>
                </a:solidFill>
              </a:rPr>
              <a:t> что на рынке все плохо</a:t>
            </a:r>
          </a:p>
          <a:p>
            <a:endParaRPr lang="ru-RU" sz="3150" dirty="0">
              <a:solidFill>
                <a:srgbClr val="E5E5E5"/>
              </a:solidFill>
            </a:endParaRPr>
          </a:p>
          <a:p>
            <a:r>
              <a:rPr lang="ru-RU" sz="3150" dirty="0">
                <a:solidFill>
                  <a:srgbClr val="E5E5E5"/>
                </a:solidFill>
              </a:rPr>
              <a:t>Банки хотят выдавать кредиты тем</a:t>
            </a:r>
            <a:r>
              <a:rPr lang="en-US" sz="3150" dirty="0">
                <a:solidFill>
                  <a:srgbClr val="E5E5E5"/>
                </a:solidFill>
              </a:rPr>
              <a:t>,</a:t>
            </a:r>
            <a:r>
              <a:rPr lang="ru-RU" sz="3150" dirty="0">
                <a:solidFill>
                  <a:srgbClr val="E5E5E5"/>
                </a:solidFill>
              </a:rPr>
              <a:t> кто наверняка платежеспособен</a:t>
            </a:r>
            <a:endParaRPr lang="ru-RU" sz="3150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DCE0B8-2D90-46AF-A1E1-2500C507471B}"/>
              </a:ext>
            </a:extLst>
          </p:cNvPr>
          <p:cNvSpPr txBox="1"/>
          <p:nvPr/>
        </p:nvSpPr>
        <p:spPr>
          <a:xfrm>
            <a:off x="8860591" y="4096059"/>
            <a:ext cx="6886090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150" dirty="0">
                <a:solidFill>
                  <a:srgbClr val="E5E5E5"/>
                </a:solidFill>
              </a:rPr>
              <a:t>Мощное </a:t>
            </a:r>
            <a:r>
              <a:rPr lang="en-US" sz="3150" dirty="0">
                <a:solidFill>
                  <a:srgbClr val="E5E5E5"/>
                </a:solidFill>
              </a:rPr>
              <a:t>“</a:t>
            </a:r>
            <a:r>
              <a:rPr lang="ru-RU" sz="3150" dirty="0">
                <a:solidFill>
                  <a:srgbClr val="E5E5E5"/>
                </a:solidFill>
              </a:rPr>
              <a:t>покрытие</a:t>
            </a:r>
            <a:r>
              <a:rPr lang="en-US" sz="3150" dirty="0">
                <a:solidFill>
                  <a:srgbClr val="E5E5E5"/>
                </a:solidFill>
              </a:rPr>
              <a:t>”</a:t>
            </a:r>
            <a:r>
              <a:rPr lang="ru-RU" sz="3150" dirty="0">
                <a:solidFill>
                  <a:srgbClr val="E5E5E5"/>
                </a:solidFill>
              </a:rPr>
              <a:t> </a:t>
            </a:r>
            <a:r>
              <a:rPr lang="ru-RU" sz="3150" dirty="0">
                <a:solidFill>
                  <a:srgbClr val="00B050"/>
                </a:solidFill>
              </a:rPr>
              <a:t>+</a:t>
            </a:r>
            <a:r>
              <a:rPr lang="ru-RU" sz="3150" dirty="0">
                <a:solidFill>
                  <a:srgbClr val="E5E5E5"/>
                </a:solidFill>
              </a:rPr>
              <a:t> класса</a:t>
            </a:r>
          </a:p>
          <a:p>
            <a:endParaRPr lang="ru-RU" sz="3150" dirty="0">
              <a:solidFill>
                <a:srgbClr val="E5E5E5"/>
              </a:solidFill>
            </a:endParaRPr>
          </a:p>
          <a:p>
            <a:r>
              <a:rPr lang="ru-RU" sz="3150" dirty="0">
                <a:solidFill>
                  <a:srgbClr val="E5E5E5"/>
                </a:solidFill>
              </a:rPr>
              <a:t>Представим</a:t>
            </a:r>
            <a:r>
              <a:rPr lang="en-US" sz="3150" dirty="0">
                <a:solidFill>
                  <a:srgbClr val="E5E5E5"/>
                </a:solidFill>
              </a:rPr>
              <a:t>,</a:t>
            </a:r>
            <a:r>
              <a:rPr lang="ru-RU" sz="3150" dirty="0">
                <a:solidFill>
                  <a:srgbClr val="E5E5E5"/>
                </a:solidFill>
              </a:rPr>
              <a:t> что на рынке все хорошо</a:t>
            </a:r>
          </a:p>
          <a:p>
            <a:endParaRPr lang="ru-RU" sz="3150" dirty="0">
              <a:solidFill>
                <a:srgbClr val="E5E5E5"/>
              </a:solidFill>
            </a:endParaRPr>
          </a:p>
          <a:p>
            <a:r>
              <a:rPr lang="ru-RU" sz="3150" dirty="0">
                <a:solidFill>
                  <a:srgbClr val="E5E5E5"/>
                </a:solidFill>
              </a:rPr>
              <a:t>Банки хотят найти всех клиентов</a:t>
            </a:r>
            <a:r>
              <a:rPr lang="en-US" sz="3150" dirty="0">
                <a:solidFill>
                  <a:srgbClr val="E5E5E5"/>
                </a:solidFill>
              </a:rPr>
              <a:t>,</a:t>
            </a:r>
            <a:r>
              <a:rPr lang="ru-RU" sz="3150" dirty="0">
                <a:solidFill>
                  <a:srgbClr val="E5E5E5"/>
                </a:solidFill>
              </a:rPr>
              <a:t> которые вернут деньги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CFE3F95-A972-4F94-B936-0D9A2EE23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934" y="7232073"/>
            <a:ext cx="3484939" cy="237879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59577B8-2DBD-4490-B6A7-C31C9EAA5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0605" y="7057135"/>
            <a:ext cx="3536736" cy="272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44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870076" y="4112200"/>
                <a:ext cx="15314804" cy="5778560"/>
              </a:xfrm>
            </p:spPr>
            <p:txBody>
              <a:bodyPr/>
              <a:lstStyle/>
              <a:p>
                <a:r>
                  <a:rPr lang="ru-RU" dirty="0"/>
                  <a:t>Есть несколько вариантов скомбинировать 2 метрики</a:t>
                </a:r>
                <a:r>
                  <a:rPr lang="en-US" dirty="0"/>
                  <a:t>!</a:t>
                </a:r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𝐴𝑣𝑒𝑟𝑎𝑔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⋅(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𝑟𝑒𝑐𝑎𝑙𝑙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𝑝𝑟𝑒𝑐𝑖𝑠𝑖𝑜𝑛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Модель 1</a:t>
                </a:r>
                <a:r>
                  <a:rPr lang="en-US" dirty="0"/>
                  <a:t>: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𝑟𝑒𝑐𝑎𝑙𝑙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=0.6,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𝑝𝑟𝑒𝑐𝑖𝑠𝑖𝑜𝑛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      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Average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=0.55</m:t>
                    </m:r>
                  </m:oMath>
                </a14:m>
                <a:r>
                  <a:rPr lang="en-US" dirty="0"/>
                  <a:t>       </a:t>
                </a:r>
                <a:endParaRPr lang="ru-RU" dirty="0"/>
              </a:p>
              <a:p>
                <a:r>
                  <a:rPr lang="ru-RU" dirty="0"/>
                  <a:t>Модель 2</a:t>
                </a:r>
                <a:r>
                  <a:rPr lang="en-US" dirty="0"/>
                  <a:t>: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𝑟𝑒𝑐𝑎𝑙𝑙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=0.8,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𝑝𝑟𝑒𝑐𝑖𝑠𝑖𝑜𝑛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       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Average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=0.55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Среднее не чувствует разницу между умеренными и крайними случаями!</a:t>
                </a:r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870076" y="4112200"/>
                <a:ext cx="15314804" cy="5778560"/>
              </a:xfrm>
              <a:blipFill>
                <a:blip r:embed="rId2"/>
                <a:stretch>
                  <a:fillRect l="-1632" t="-9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МЕТРИКИ БИНАРНОЙ КЛАССИФИКАЦИИ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4141521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КАК УЧИТЫВАТЬ И </a:t>
            </a:r>
            <a:r>
              <a:rPr lang="en-US" dirty="0">
                <a:solidFill>
                  <a:srgbClr val="FF5433"/>
                </a:solidFill>
              </a:rPr>
              <a:t>PRECISION, </a:t>
            </a:r>
            <a:r>
              <a:rPr lang="ru-RU" dirty="0">
                <a:solidFill>
                  <a:srgbClr val="FF5433"/>
                </a:solidFill>
              </a:rPr>
              <a:t>И </a:t>
            </a:r>
            <a:r>
              <a:rPr lang="en-US" dirty="0">
                <a:solidFill>
                  <a:srgbClr val="FF5433"/>
                </a:solidFill>
              </a:rPr>
              <a:t>RECALL?</a:t>
            </a:r>
            <a:r>
              <a:rPr lang="ru-RU" dirty="0">
                <a:solidFill>
                  <a:srgbClr val="FF5433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730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870076" y="4112200"/>
                <a:ext cx="15314804" cy="577856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𝐴𝑣𝑒𝑟𝑎𝑔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870076" y="4112200"/>
                <a:ext cx="15314804" cy="5778560"/>
              </a:xfrm>
              <a:blipFill>
                <a:blip r:embed="rId2"/>
                <a:stretch>
                  <a:fillRect t="-28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МЕТРИКИ БИНАРНОЙ КЛАССИФИКАЦИИ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4141521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КАК УЧИТЫВАТЬ И </a:t>
            </a:r>
            <a:r>
              <a:rPr lang="en-US" dirty="0">
                <a:solidFill>
                  <a:srgbClr val="FF5433"/>
                </a:solidFill>
              </a:rPr>
              <a:t>PRECISION, </a:t>
            </a:r>
            <a:r>
              <a:rPr lang="ru-RU" dirty="0">
                <a:solidFill>
                  <a:srgbClr val="FF5433"/>
                </a:solidFill>
              </a:rPr>
              <a:t>И </a:t>
            </a:r>
            <a:r>
              <a:rPr lang="en-US" dirty="0">
                <a:solidFill>
                  <a:srgbClr val="FF5433"/>
                </a:solidFill>
              </a:rPr>
              <a:t>RECALL?</a:t>
            </a:r>
            <a:r>
              <a:rPr lang="ru-RU" dirty="0">
                <a:solidFill>
                  <a:srgbClr val="FF5433"/>
                </a:solidFill>
              </a:rPr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235859-AF34-4421-8C7F-96F452C6F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077" y="5144294"/>
            <a:ext cx="7776711" cy="452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20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870076" y="4112200"/>
                <a:ext cx="15314804" cy="5778560"/>
              </a:xfrm>
            </p:spPr>
            <p:txBody>
              <a:bodyPr/>
              <a:lstStyle/>
              <a:p>
                <a:r>
                  <a:rPr lang="ru-RU" dirty="0"/>
                  <a:t>Есть несколько вариантов скомбинировать 2 метрики</a:t>
                </a:r>
                <a:r>
                  <a:rPr lang="en-US" dirty="0"/>
                  <a:t>!</a:t>
                </a:r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𝐴𝑣𝑒𝑟𝑎𝑔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e>
                    </m:rad>
                  </m:oMath>
                </a14:m>
                <a:endParaRPr lang="en-US" dirty="0"/>
              </a:p>
              <a:p>
                <a:endParaRPr lang="ru-RU" dirty="0"/>
              </a:p>
              <a:p>
                <a:r>
                  <a:rPr lang="ru-RU" dirty="0"/>
                  <a:t>Модель 1</a:t>
                </a:r>
                <a:r>
                  <a:rPr lang="en-US" dirty="0"/>
                  <a:t>: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𝑟𝑒𝑐𝑎𝑙𝑙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=0.6,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𝑝𝑟𝑒𝑐𝑖𝑠𝑖𝑜𝑛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      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Average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≈0.54</m:t>
                    </m:r>
                  </m:oMath>
                </a14:m>
                <a:r>
                  <a:rPr lang="en-US" dirty="0"/>
                  <a:t>       </a:t>
                </a:r>
                <a:endParaRPr lang="ru-RU" dirty="0"/>
              </a:p>
              <a:p>
                <a:r>
                  <a:rPr lang="ru-RU" dirty="0"/>
                  <a:t>Модель 2</a:t>
                </a:r>
                <a:r>
                  <a:rPr lang="en-US" dirty="0"/>
                  <a:t>: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𝑟𝑒𝑐𝑎𝑙𝑙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=0.8,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𝑝𝑟𝑒𝑐𝑖𝑠𝑖𝑜𝑛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       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Average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49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870076" y="4112200"/>
                <a:ext cx="15314804" cy="5778560"/>
              </a:xfrm>
              <a:blipFill>
                <a:blip r:embed="rId2"/>
                <a:stretch>
                  <a:fillRect l="-1632" t="-9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МЕТРИКИ БИНАРНОЙ КЛАССИФИКАЦИИ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4141521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КАК УЧИТЫВАТЬ И </a:t>
            </a:r>
            <a:r>
              <a:rPr lang="en-US" dirty="0">
                <a:solidFill>
                  <a:srgbClr val="FF5433"/>
                </a:solidFill>
              </a:rPr>
              <a:t>PRECISION, </a:t>
            </a:r>
            <a:r>
              <a:rPr lang="ru-RU" dirty="0">
                <a:solidFill>
                  <a:srgbClr val="FF5433"/>
                </a:solidFill>
              </a:rPr>
              <a:t>И </a:t>
            </a:r>
            <a:r>
              <a:rPr lang="en-US" dirty="0">
                <a:solidFill>
                  <a:srgbClr val="FF5433"/>
                </a:solidFill>
              </a:rPr>
              <a:t>RECALL?</a:t>
            </a:r>
            <a:r>
              <a:rPr lang="ru-RU" dirty="0">
                <a:solidFill>
                  <a:srgbClr val="FF5433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968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Обложка-2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Основной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Основной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24269</TotalTime>
  <Words>978</Words>
  <Application>Microsoft Macintosh PowerPoint</Application>
  <PresentationFormat>Custom</PresentationFormat>
  <Paragraphs>239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Cambria Math</vt:lpstr>
      <vt:lpstr>Formular</vt:lpstr>
      <vt:lpstr>InputMono</vt:lpstr>
      <vt:lpstr>Системный шрифт, обычный</vt:lpstr>
      <vt:lpstr>Обложка-2</vt:lpstr>
      <vt:lpstr>Основной</vt:lpstr>
      <vt:lpstr>1_Основной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Илона Кравченко</dc:creator>
  <cp:lastModifiedBy>Microsoft Office User</cp:lastModifiedBy>
  <cp:revision>51</cp:revision>
  <dcterms:created xsi:type="dcterms:W3CDTF">2020-10-16T14:01:52Z</dcterms:created>
  <dcterms:modified xsi:type="dcterms:W3CDTF">2022-04-05T09:01:02Z</dcterms:modified>
</cp:coreProperties>
</file>